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ti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showGuides="1">
      <p:cViewPr>
        <p:scale>
          <a:sx n="125" d="100"/>
          <a:sy n="125" d="100"/>
        </p:scale>
        <p:origin x="-1018"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AAB7FBD-625D-4644-9C0E-9971C99D57AF}" type="datetimeFigureOut">
              <a:rPr lang="en-US" smtClean="0"/>
              <a:t>4/19/2021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B8747E-1334-4C08-97A1-D34E6537206B}" type="slidenum">
              <a:rPr lang="en-US" smtClean="0"/>
              <a:t>‹#›</a:t>
            </a:fld>
            <a:endParaRPr lang="en-US"/>
          </a:p>
        </p:txBody>
      </p:sp>
    </p:spTree>
    <p:extLst>
      <p:ext uri="{BB962C8B-B14F-4D97-AF65-F5344CB8AC3E}">
        <p14:creationId xmlns:p14="http://schemas.microsoft.com/office/powerpoint/2010/main" val="13228767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AAB7FBD-625D-4644-9C0E-9971C99D57AF}" type="datetimeFigureOut">
              <a:rPr lang="en-US" smtClean="0"/>
              <a:t>4/19/2021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B8747E-1334-4C08-97A1-D34E6537206B}" type="slidenum">
              <a:rPr lang="en-US" smtClean="0"/>
              <a:t>‹#›</a:t>
            </a:fld>
            <a:endParaRPr lang="en-US"/>
          </a:p>
        </p:txBody>
      </p:sp>
    </p:spTree>
    <p:extLst>
      <p:ext uri="{BB962C8B-B14F-4D97-AF65-F5344CB8AC3E}">
        <p14:creationId xmlns:p14="http://schemas.microsoft.com/office/powerpoint/2010/main" val="28432512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AAB7FBD-625D-4644-9C0E-9971C99D57AF}" type="datetimeFigureOut">
              <a:rPr lang="en-US" smtClean="0"/>
              <a:t>4/19/2021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B8747E-1334-4C08-97A1-D34E6537206B}" type="slidenum">
              <a:rPr lang="en-US" smtClean="0"/>
              <a:t>‹#›</a:t>
            </a:fld>
            <a:endParaRPr lang="en-US"/>
          </a:p>
        </p:txBody>
      </p:sp>
    </p:spTree>
    <p:extLst>
      <p:ext uri="{BB962C8B-B14F-4D97-AF65-F5344CB8AC3E}">
        <p14:creationId xmlns:p14="http://schemas.microsoft.com/office/powerpoint/2010/main" val="32973458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AAB7FBD-625D-4644-9C0E-9971C99D57AF}" type="datetimeFigureOut">
              <a:rPr lang="en-US" smtClean="0"/>
              <a:t>4/19/2021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B8747E-1334-4C08-97A1-D34E6537206B}" type="slidenum">
              <a:rPr lang="en-US" smtClean="0"/>
              <a:t>‹#›</a:t>
            </a:fld>
            <a:endParaRPr lang="en-US"/>
          </a:p>
        </p:txBody>
      </p:sp>
    </p:spTree>
    <p:extLst>
      <p:ext uri="{BB962C8B-B14F-4D97-AF65-F5344CB8AC3E}">
        <p14:creationId xmlns:p14="http://schemas.microsoft.com/office/powerpoint/2010/main" val="37161264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AAB7FBD-625D-4644-9C0E-9971C99D57AF}" type="datetimeFigureOut">
              <a:rPr lang="en-US" smtClean="0"/>
              <a:t>4/19/2021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B8747E-1334-4C08-97A1-D34E6537206B}" type="slidenum">
              <a:rPr lang="en-US" smtClean="0"/>
              <a:t>‹#›</a:t>
            </a:fld>
            <a:endParaRPr lang="en-US"/>
          </a:p>
        </p:txBody>
      </p:sp>
    </p:spTree>
    <p:extLst>
      <p:ext uri="{BB962C8B-B14F-4D97-AF65-F5344CB8AC3E}">
        <p14:creationId xmlns:p14="http://schemas.microsoft.com/office/powerpoint/2010/main" val="11131834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AAB7FBD-625D-4644-9C0E-9971C99D57AF}" type="datetimeFigureOut">
              <a:rPr lang="en-US" smtClean="0"/>
              <a:t>4/19/2021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B8747E-1334-4C08-97A1-D34E6537206B}" type="slidenum">
              <a:rPr lang="en-US" smtClean="0"/>
              <a:t>‹#›</a:t>
            </a:fld>
            <a:endParaRPr lang="en-US"/>
          </a:p>
        </p:txBody>
      </p:sp>
    </p:spTree>
    <p:extLst>
      <p:ext uri="{BB962C8B-B14F-4D97-AF65-F5344CB8AC3E}">
        <p14:creationId xmlns:p14="http://schemas.microsoft.com/office/powerpoint/2010/main" val="38438539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AAB7FBD-625D-4644-9C0E-9971C99D57AF}" type="datetimeFigureOut">
              <a:rPr lang="en-US" smtClean="0"/>
              <a:t>4/19/2021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FB8747E-1334-4C08-97A1-D34E6537206B}" type="slidenum">
              <a:rPr lang="en-US" smtClean="0"/>
              <a:t>‹#›</a:t>
            </a:fld>
            <a:endParaRPr lang="en-US"/>
          </a:p>
        </p:txBody>
      </p:sp>
    </p:spTree>
    <p:extLst>
      <p:ext uri="{BB962C8B-B14F-4D97-AF65-F5344CB8AC3E}">
        <p14:creationId xmlns:p14="http://schemas.microsoft.com/office/powerpoint/2010/main" val="3085273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AAB7FBD-625D-4644-9C0E-9971C99D57AF}" type="datetimeFigureOut">
              <a:rPr lang="en-US" smtClean="0"/>
              <a:t>4/19/2021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FB8747E-1334-4C08-97A1-D34E6537206B}" type="slidenum">
              <a:rPr lang="en-US" smtClean="0"/>
              <a:t>‹#›</a:t>
            </a:fld>
            <a:endParaRPr lang="en-US"/>
          </a:p>
        </p:txBody>
      </p:sp>
    </p:spTree>
    <p:extLst>
      <p:ext uri="{BB962C8B-B14F-4D97-AF65-F5344CB8AC3E}">
        <p14:creationId xmlns:p14="http://schemas.microsoft.com/office/powerpoint/2010/main" val="38748402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AB7FBD-625D-4644-9C0E-9971C99D57AF}" type="datetimeFigureOut">
              <a:rPr lang="en-US" smtClean="0"/>
              <a:t>4/19/2021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FB8747E-1334-4C08-97A1-D34E6537206B}" type="slidenum">
              <a:rPr lang="en-US" smtClean="0"/>
              <a:t>‹#›</a:t>
            </a:fld>
            <a:endParaRPr lang="en-US"/>
          </a:p>
        </p:txBody>
      </p:sp>
    </p:spTree>
    <p:extLst>
      <p:ext uri="{BB962C8B-B14F-4D97-AF65-F5344CB8AC3E}">
        <p14:creationId xmlns:p14="http://schemas.microsoft.com/office/powerpoint/2010/main" val="17215762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AAB7FBD-625D-4644-9C0E-9971C99D57AF}" type="datetimeFigureOut">
              <a:rPr lang="en-US" smtClean="0"/>
              <a:t>4/19/2021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B8747E-1334-4C08-97A1-D34E6537206B}" type="slidenum">
              <a:rPr lang="en-US" smtClean="0"/>
              <a:t>‹#›</a:t>
            </a:fld>
            <a:endParaRPr lang="en-US"/>
          </a:p>
        </p:txBody>
      </p:sp>
    </p:spTree>
    <p:extLst>
      <p:ext uri="{BB962C8B-B14F-4D97-AF65-F5344CB8AC3E}">
        <p14:creationId xmlns:p14="http://schemas.microsoft.com/office/powerpoint/2010/main" val="37879498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AAB7FBD-625D-4644-9C0E-9971C99D57AF}" type="datetimeFigureOut">
              <a:rPr lang="en-US" smtClean="0"/>
              <a:t>4/19/2021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B8747E-1334-4C08-97A1-D34E6537206B}" type="slidenum">
              <a:rPr lang="en-US" smtClean="0"/>
              <a:t>‹#›</a:t>
            </a:fld>
            <a:endParaRPr lang="en-US"/>
          </a:p>
        </p:txBody>
      </p:sp>
    </p:spTree>
    <p:extLst>
      <p:ext uri="{BB962C8B-B14F-4D97-AF65-F5344CB8AC3E}">
        <p14:creationId xmlns:p14="http://schemas.microsoft.com/office/powerpoint/2010/main" val="2520561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AAB7FBD-625D-4644-9C0E-9971C99D57AF}" type="datetimeFigureOut">
              <a:rPr lang="en-US" smtClean="0"/>
              <a:t>4/19/2021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B8747E-1334-4C08-97A1-D34E6537206B}" type="slidenum">
              <a:rPr lang="en-US" smtClean="0"/>
              <a:t>‹#›</a:t>
            </a:fld>
            <a:endParaRPr lang="en-US"/>
          </a:p>
        </p:txBody>
      </p:sp>
    </p:spTree>
    <p:extLst>
      <p:ext uri="{BB962C8B-B14F-4D97-AF65-F5344CB8AC3E}">
        <p14:creationId xmlns:p14="http://schemas.microsoft.com/office/powerpoint/2010/main" val="13546551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t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t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t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tif"/><Relationship Id="rId2" Type="http://schemas.openxmlformats.org/officeDocument/2006/relationships/image" Target="../media/image3.t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tif"/><Relationship Id="rId2" Type="http://schemas.openxmlformats.org/officeDocument/2006/relationships/image" Target="../media/image5.t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7526580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t="23399" b="26587"/>
          <a:stretch/>
        </p:blipFill>
        <p:spPr>
          <a:xfrm>
            <a:off x="1607761" y="192024"/>
            <a:ext cx="7459437" cy="3730752"/>
          </a:xfrm>
        </p:spPr>
      </p:pic>
      <p:sp>
        <p:nvSpPr>
          <p:cNvPr id="5" name="TextBox 4"/>
          <p:cNvSpPr txBox="1"/>
          <p:nvPr/>
        </p:nvSpPr>
        <p:spPr>
          <a:xfrm>
            <a:off x="2328672" y="4279393"/>
            <a:ext cx="5491824" cy="2031325"/>
          </a:xfrm>
          <a:prstGeom prst="rect">
            <a:avLst/>
          </a:prstGeom>
          <a:noFill/>
        </p:spPr>
        <p:txBody>
          <a:bodyPr wrap="none" rtlCol="0">
            <a:spAutoFit/>
          </a:bodyPr>
          <a:lstStyle/>
          <a:p>
            <a:r>
              <a:rPr lang="en-US" dirty="0"/>
              <a:t>Deepwater          115           152      218,224    1.32</a:t>
            </a:r>
          </a:p>
          <a:p>
            <a:endParaRPr lang="en-US" dirty="0"/>
          </a:p>
          <a:p>
            <a:r>
              <a:rPr lang="en-US" dirty="0" err="1"/>
              <a:t>Shelfbreak</a:t>
            </a:r>
            <a:r>
              <a:rPr lang="en-US" dirty="0"/>
              <a:t>             76            13        47,230      0.171</a:t>
            </a:r>
          </a:p>
          <a:p>
            <a:endParaRPr lang="en-US" dirty="0"/>
          </a:p>
          <a:p>
            <a:r>
              <a:rPr lang="en-US" dirty="0"/>
              <a:t>Total                     191            165     265,453     0.863</a:t>
            </a:r>
          </a:p>
          <a:p>
            <a:endParaRPr lang="en-US" dirty="0"/>
          </a:p>
          <a:p>
            <a:r>
              <a:rPr lang="en-US" dirty="0"/>
              <a:t>Stratified mean                                                     1.12 N/tow</a:t>
            </a:r>
          </a:p>
        </p:txBody>
      </p:sp>
      <p:sp>
        <p:nvSpPr>
          <p:cNvPr id="6" name="TextBox 5"/>
          <p:cNvSpPr txBox="1"/>
          <p:nvPr/>
        </p:nvSpPr>
        <p:spPr>
          <a:xfrm>
            <a:off x="3691129" y="3922776"/>
            <a:ext cx="936347" cy="369332"/>
          </a:xfrm>
          <a:prstGeom prst="rect">
            <a:avLst/>
          </a:prstGeom>
          <a:noFill/>
        </p:spPr>
        <p:txBody>
          <a:bodyPr wrap="none" rtlCol="0">
            <a:spAutoFit/>
          </a:bodyPr>
          <a:lstStyle/>
          <a:p>
            <a:r>
              <a:rPr lang="en-US" dirty="0"/>
              <a:t>Stations</a:t>
            </a:r>
          </a:p>
        </p:txBody>
      </p:sp>
      <p:sp>
        <p:nvSpPr>
          <p:cNvPr id="7" name="TextBox 6"/>
          <p:cNvSpPr txBox="1"/>
          <p:nvPr/>
        </p:nvSpPr>
        <p:spPr>
          <a:xfrm>
            <a:off x="4620769" y="3910584"/>
            <a:ext cx="2472215" cy="369332"/>
          </a:xfrm>
          <a:prstGeom prst="rect">
            <a:avLst/>
          </a:prstGeom>
          <a:noFill/>
        </p:spPr>
        <p:txBody>
          <a:bodyPr wrap="none" rtlCol="0">
            <a:spAutoFit/>
          </a:bodyPr>
          <a:lstStyle/>
          <a:p>
            <a:r>
              <a:rPr lang="en-US" dirty="0"/>
              <a:t> Catch      Area        mean</a:t>
            </a:r>
          </a:p>
        </p:txBody>
      </p:sp>
      <p:sp>
        <p:nvSpPr>
          <p:cNvPr id="9" name="TextBox 8"/>
          <p:cNvSpPr txBox="1"/>
          <p:nvPr/>
        </p:nvSpPr>
        <p:spPr>
          <a:xfrm>
            <a:off x="6964681" y="1901952"/>
            <a:ext cx="2773131" cy="369332"/>
          </a:xfrm>
          <a:prstGeom prst="rect">
            <a:avLst/>
          </a:prstGeom>
          <a:noFill/>
        </p:spPr>
        <p:txBody>
          <a:bodyPr wrap="none" rtlCol="0">
            <a:spAutoFit/>
          </a:bodyPr>
          <a:lstStyle/>
          <a:p>
            <a:r>
              <a:rPr lang="en-US" dirty="0" err="1"/>
              <a:t>Trackline</a:t>
            </a:r>
            <a:r>
              <a:rPr lang="en-US" dirty="0"/>
              <a:t> distance 1614 km</a:t>
            </a:r>
          </a:p>
        </p:txBody>
      </p:sp>
      <p:sp>
        <p:nvSpPr>
          <p:cNvPr id="10" name="TextBox 9"/>
          <p:cNvSpPr txBox="1"/>
          <p:nvPr/>
        </p:nvSpPr>
        <p:spPr>
          <a:xfrm>
            <a:off x="6888480" y="1039368"/>
            <a:ext cx="2710614" cy="369332"/>
          </a:xfrm>
          <a:prstGeom prst="rect">
            <a:avLst/>
          </a:prstGeom>
          <a:noFill/>
        </p:spPr>
        <p:txBody>
          <a:bodyPr wrap="none" rtlCol="0">
            <a:spAutoFit/>
          </a:bodyPr>
          <a:lstStyle/>
          <a:p>
            <a:r>
              <a:rPr lang="en-US" dirty="0" err="1"/>
              <a:t>Trackline</a:t>
            </a:r>
            <a:r>
              <a:rPr lang="en-US" dirty="0"/>
              <a:t> distance 1582 km</a:t>
            </a:r>
          </a:p>
        </p:txBody>
      </p:sp>
    </p:spTree>
    <p:extLst>
      <p:ext uri="{BB962C8B-B14F-4D97-AF65-F5344CB8AC3E}">
        <p14:creationId xmlns:p14="http://schemas.microsoft.com/office/powerpoint/2010/main" val="6445929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81300" y="87152"/>
            <a:ext cx="7886700" cy="584295"/>
          </a:xfrm>
        </p:spPr>
        <p:txBody>
          <a:bodyPr>
            <a:normAutofit fontScale="90000"/>
          </a:bodyPr>
          <a:lstStyle/>
          <a:p>
            <a:pPr algn="ctr"/>
            <a:r>
              <a:rPr lang="en-US" dirty="0" smtClean="0"/>
              <a:t>Addressing Spawning Seasonality</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65451" y="611380"/>
            <a:ext cx="4530090" cy="2634964"/>
          </a:xfrm>
        </p:spPr>
      </p:pic>
      <p:sp>
        <p:nvSpPr>
          <p:cNvPr id="5" name="TextBox 4"/>
          <p:cNvSpPr txBox="1"/>
          <p:nvPr/>
        </p:nvSpPr>
        <p:spPr>
          <a:xfrm>
            <a:off x="7090981" y="1051699"/>
            <a:ext cx="2852928" cy="1754326"/>
          </a:xfrm>
          <a:prstGeom prst="rect">
            <a:avLst/>
          </a:prstGeom>
          <a:noFill/>
        </p:spPr>
        <p:txBody>
          <a:bodyPr wrap="square" rtlCol="0">
            <a:spAutoFit/>
          </a:bodyPr>
          <a:lstStyle/>
          <a:p>
            <a:r>
              <a:rPr lang="en-US" dirty="0"/>
              <a:t>Two spawning grounds, different timing of peak spawning (</a:t>
            </a:r>
            <a:r>
              <a:rPr lang="el-GR" dirty="0"/>
              <a:t>μ</a:t>
            </a:r>
            <a:r>
              <a:rPr lang="en-US" dirty="0"/>
              <a:t>) and different duration(</a:t>
            </a:r>
            <a:r>
              <a:rPr lang="el-GR" dirty="0"/>
              <a:t>σ</a:t>
            </a:r>
            <a:r>
              <a:rPr lang="en-US" dirty="0"/>
              <a:t>) of spawning season </a:t>
            </a:r>
          </a:p>
          <a:p>
            <a:r>
              <a:rPr lang="en-US" dirty="0"/>
              <a:t>Same egg production</a:t>
            </a:r>
          </a:p>
        </p:txBody>
      </p:sp>
      <p:pic>
        <p:nvPicPr>
          <p:cNvPr id="6"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74976" y="3315590"/>
            <a:ext cx="4530090" cy="2634964"/>
          </a:xfrm>
          <a:prstGeom prst="rect">
            <a:avLst/>
          </a:prstGeom>
        </p:spPr>
      </p:pic>
      <p:sp>
        <p:nvSpPr>
          <p:cNvPr id="7" name="TextBox 6"/>
          <p:cNvSpPr txBox="1"/>
          <p:nvPr/>
        </p:nvSpPr>
        <p:spPr>
          <a:xfrm>
            <a:off x="7101840" y="3382340"/>
            <a:ext cx="2450592" cy="2585323"/>
          </a:xfrm>
          <a:prstGeom prst="rect">
            <a:avLst/>
          </a:prstGeom>
          <a:noFill/>
        </p:spPr>
        <p:txBody>
          <a:bodyPr wrap="square" rtlCol="0">
            <a:spAutoFit/>
          </a:bodyPr>
          <a:lstStyle/>
          <a:p>
            <a:r>
              <a:rPr lang="en-US" b="1" dirty="0"/>
              <a:t>Method 1: </a:t>
            </a:r>
            <a:r>
              <a:rPr lang="en-US" dirty="0"/>
              <a:t>Repeat sampling on different days of year and fit a curve;  Requires some combination of a long spawning duration, fast sampling cruise (i.e. multiple ships or small area)</a:t>
            </a:r>
          </a:p>
        </p:txBody>
      </p:sp>
      <p:sp>
        <p:nvSpPr>
          <p:cNvPr id="8" name="Oval 7"/>
          <p:cNvSpPr/>
          <p:nvPr/>
        </p:nvSpPr>
        <p:spPr>
          <a:xfrm>
            <a:off x="4486656" y="5285232"/>
            <a:ext cx="91440" cy="10058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4684776" y="4651248"/>
            <a:ext cx="91440" cy="10058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4983480" y="3642360"/>
            <a:ext cx="91440" cy="10058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5166360" y="4803648"/>
            <a:ext cx="91440" cy="10058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5580888" y="5446776"/>
            <a:ext cx="91440" cy="10058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3108960" y="5498592"/>
            <a:ext cx="91440" cy="100584"/>
          </a:xfrm>
          <a:prstGeom prst="ellips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3453384" y="5431536"/>
            <a:ext cx="91440" cy="100584"/>
          </a:xfrm>
          <a:prstGeom prst="ellips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3688080" y="4660392"/>
            <a:ext cx="91440" cy="100584"/>
          </a:xfrm>
          <a:prstGeom prst="ellips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4090416" y="4532376"/>
            <a:ext cx="91440" cy="100584"/>
          </a:xfrm>
          <a:prstGeom prst="ellips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4392168" y="5373624"/>
            <a:ext cx="91440" cy="100584"/>
          </a:xfrm>
          <a:prstGeom prst="ellips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727416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81300" y="87152"/>
            <a:ext cx="7886700" cy="584295"/>
          </a:xfrm>
        </p:spPr>
        <p:txBody>
          <a:bodyPr>
            <a:normAutofit fontScale="90000"/>
          </a:bodyPr>
          <a:lstStyle/>
          <a:p>
            <a:pPr algn="ctr"/>
            <a:r>
              <a:rPr lang="en-US" dirty="0" smtClean="0"/>
              <a:t>Spawning Seasonality</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65451" y="611380"/>
            <a:ext cx="4530090" cy="2634964"/>
          </a:xfrm>
        </p:spPr>
      </p:pic>
      <p:sp>
        <p:nvSpPr>
          <p:cNvPr id="5" name="TextBox 4"/>
          <p:cNvSpPr txBox="1"/>
          <p:nvPr/>
        </p:nvSpPr>
        <p:spPr>
          <a:xfrm>
            <a:off x="7101840" y="774700"/>
            <a:ext cx="3300984" cy="2862322"/>
          </a:xfrm>
          <a:prstGeom prst="rect">
            <a:avLst/>
          </a:prstGeom>
          <a:noFill/>
        </p:spPr>
        <p:txBody>
          <a:bodyPr wrap="square" rtlCol="0">
            <a:spAutoFit/>
          </a:bodyPr>
          <a:lstStyle/>
          <a:p>
            <a:r>
              <a:rPr lang="en-US" b="1" dirty="0"/>
              <a:t>Method 2: </a:t>
            </a:r>
            <a:r>
              <a:rPr lang="en-US" dirty="0"/>
              <a:t>External estimate of Spawning seasonality.  Mackerel egg survey with a GSI by day of year from fishery, </a:t>
            </a:r>
          </a:p>
          <a:p>
            <a:r>
              <a:rPr lang="en-US" dirty="0"/>
              <a:t>Correction factor applied for mean sampling date relative to spawning season</a:t>
            </a:r>
          </a:p>
          <a:p>
            <a:r>
              <a:rPr lang="en-US" b="1" i="1" dirty="0"/>
              <a:t>Important if cruise timing, duration, or spawning season changes</a:t>
            </a:r>
          </a:p>
        </p:txBody>
      </p:sp>
      <p:sp>
        <p:nvSpPr>
          <p:cNvPr id="7" name="TextBox 6"/>
          <p:cNvSpPr txBox="1"/>
          <p:nvPr/>
        </p:nvSpPr>
        <p:spPr>
          <a:xfrm>
            <a:off x="7101840" y="3775531"/>
            <a:ext cx="2450592" cy="2308324"/>
          </a:xfrm>
          <a:prstGeom prst="rect">
            <a:avLst/>
          </a:prstGeom>
          <a:noFill/>
        </p:spPr>
        <p:txBody>
          <a:bodyPr wrap="square" rtlCol="0">
            <a:spAutoFit/>
          </a:bodyPr>
          <a:lstStyle/>
          <a:p>
            <a:r>
              <a:rPr lang="en-US" b="1" dirty="0"/>
              <a:t>Method 3: </a:t>
            </a:r>
            <a:r>
              <a:rPr lang="en-US" dirty="0"/>
              <a:t>Average abundance over a time window of N days that encompasses peak spawning if sampling covered most of that window of time.</a:t>
            </a:r>
          </a:p>
          <a:p>
            <a:r>
              <a:rPr lang="en-US" dirty="0"/>
              <a:t>GOMEX BFT</a:t>
            </a:r>
          </a:p>
        </p:txBody>
      </p:sp>
      <p:sp>
        <p:nvSpPr>
          <p:cNvPr id="3" name="Oval 2"/>
          <p:cNvSpPr/>
          <p:nvPr/>
        </p:nvSpPr>
        <p:spPr>
          <a:xfrm>
            <a:off x="3709416" y="1892808"/>
            <a:ext cx="109728" cy="1188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4876800" y="847344"/>
            <a:ext cx="109728" cy="118872"/>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1752600" y="4187953"/>
            <a:ext cx="4709160" cy="2031325"/>
          </a:xfrm>
          <a:prstGeom prst="rect">
            <a:avLst/>
          </a:prstGeom>
          <a:noFill/>
        </p:spPr>
        <p:txBody>
          <a:bodyPr wrap="square" rtlCol="0">
            <a:spAutoFit/>
          </a:bodyPr>
          <a:lstStyle/>
          <a:p>
            <a:r>
              <a:rPr lang="en-US" dirty="0"/>
              <a:t>“The mean number of larvae per 100 m2 at first daily otolith increment formation for each station sampled between April 20 and May 31 each year of the time series (1977-2016) were estimated and used to index abundance. “</a:t>
            </a:r>
          </a:p>
          <a:p>
            <a:endParaRPr lang="en-US" dirty="0"/>
          </a:p>
          <a:p>
            <a:r>
              <a:rPr lang="en-US" b="1" dirty="0"/>
              <a:t>42 day window</a:t>
            </a:r>
          </a:p>
        </p:txBody>
      </p:sp>
    </p:spTree>
    <p:extLst>
      <p:ext uri="{BB962C8B-B14F-4D97-AF65-F5344CB8AC3E}">
        <p14:creationId xmlns:p14="http://schemas.microsoft.com/office/powerpoint/2010/main" val="12385460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6" name="Content Placeholder 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026920" y="365126"/>
            <a:ext cx="3657600" cy="2743200"/>
          </a:xfrm>
        </p:spPr>
      </p:pic>
      <p:sp>
        <p:nvSpPr>
          <p:cNvPr id="7" name="TextBox 6"/>
          <p:cNvSpPr txBox="1"/>
          <p:nvPr/>
        </p:nvSpPr>
        <p:spPr>
          <a:xfrm>
            <a:off x="6470904" y="786384"/>
            <a:ext cx="3374136" cy="923330"/>
          </a:xfrm>
          <a:prstGeom prst="rect">
            <a:avLst/>
          </a:prstGeom>
          <a:noFill/>
        </p:spPr>
        <p:txBody>
          <a:bodyPr wrap="square" rtlCol="0">
            <a:spAutoFit/>
          </a:bodyPr>
          <a:lstStyle/>
          <a:p>
            <a:r>
              <a:rPr lang="en-US" dirty="0"/>
              <a:t>Example: despite different durations of spawning season the 42 day  averages is nearly equal</a:t>
            </a:r>
          </a:p>
        </p:txBody>
      </p:sp>
      <p:sp>
        <p:nvSpPr>
          <p:cNvPr id="8" name="TextBox 7"/>
          <p:cNvSpPr txBox="1"/>
          <p:nvPr/>
        </p:nvSpPr>
        <p:spPr>
          <a:xfrm>
            <a:off x="5986272" y="3467101"/>
            <a:ext cx="3959352" cy="3139321"/>
          </a:xfrm>
          <a:prstGeom prst="rect">
            <a:avLst/>
          </a:prstGeom>
          <a:noFill/>
        </p:spPr>
        <p:txBody>
          <a:bodyPr wrap="square" rtlCol="0">
            <a:spAutoFit/>
          </a:bodyPr>
          <a:lstStyle/>
          <a:p>
            <a:r>
              <a:rPr lang="en-US" dirty="0"/>
              <a:t>2016 paper: Used data from 21 June to 17 August (57 day window) and compared to Gulf of Mexico 42 day window data.</a:t>
            </a:r>
          </a:p>
          <a:p>
            <a:endParaRPr lang="en-US" dirty="0"/>
          </a:p>
          <a:p>
            <a:r>
              <a:rPr lang="en-US" dirty="0"/>
              <a:t>New paper: June 15</a:t>
            </a:r>
            <a:r>
              <a:rPr lang="en-US" baseline="30000" dirty="0"/>
              <a:t>th </a:t>
            </a:r>
            <a:r>
              <a:rPr lang="en-US" dirty="0"/>
              <a:t>–August 15</a:t>
            </a:r>
            <a:r>
              <a:rPr lang="en-US" baseline="30000" dirty="0"/>
              <a:t>th</a:t>
            </a:r>
            <a:r>
              <a:rPr lang="en-US" dirty="0"/>
              <a:t> (62 day window)</a:t>
            </a:r>
          </a:p>
          <a:p>
            <a:endParaRPr lang="en-US" dirty="0"/>
          </a:p>
          <a:p>
            <a:r>
              <a:rPr lang="en-US" dirty="0"/>
              <a:t>Average larval abundance lower with broader window despite same production</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26921" y="3809949"/>
            <a:ext cx="3529661" cy="2353107"/>
          </a:xfrm>
          <a:prstGeom prst="rect">
            <a:avLst/>
          </a:prstGeom>
        </p:spPr>
      </p:pic>
    </p:spTree>
    <p:extLst>
      <p:ext uri="{BB962C8B-B14F-4D97-AF65-F5344CB8AC3E}">
        <p14:creationId xmlns:p14="http://schemas.microsoft.com/office/powerpoint/2010/main" val="337347763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2650" y="365127"/>
            <a:ext cx="7886700" cy="805306"/>
          </a:xfrm>
        </p:spPr>
        <p:txBody>
          <a:bodyPr/>
          <a:lstStyle/>
          <a:p>
            <a:r>
              <a:rPr lang="en-US" dirty="0" smtClean="0"/>
              <a:t>Sensitivities</a:t>
            </a:r>
            <a:endParaRPr lang="en-US" dirty="0"/>
          </a:p>
        </p:txBody>
      </p:sp>
      <p:sp>
        <p:nvSpPr>
          <p:cNvPr id="3" name="Content Placeholder 2"/>
          <p:cNvSpPr>
            <a:spLocks noGrp="1"/>
          </p:cNvSpPr>
          <p:nvPr>
            <p:ph idx="1"/>
          </p:nvPr>
        </p:nvSpPr>
        <p:spPr>
          <a:xfrm>
            <a:off x="2114550" y="1291431"/>
            <a:ext cx="7886700" cy="4351338"/>
          </a:xfrm>
        </p:spPr>
        <p:txBody>
          <a:bodyPr/>
          <a:lstStyle/>
          <a:p>
            <a:r>
              <a:rPr lang="en-US" dirty="0" smtClean="0"/>
              <a:t>How critical is it that the window is centered on peak spawning</a:t>
            </a:r>
          </a:p>
          <a:p>
            <a:endParaRPr lang="en-US"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42449" y="2347222"/>
            <a:ext cx="3172968" cy="1627632"/>
          </a:xfrm>
          <a:prstGeom prst="rect">
            <a:avLst/>
          </a:prstGeom>
        </p:spPr>
      </p:pic>
      <p:sp>
        <p:nvSpPr>
          <p:cNvPr id="5" name="TextBox 4"/>
          <p:cNvSpPr txBox="1"/>
          <p:nvPr/>
        </p:nvSpPr>
        <p:spPr>
          <a:xfrm>
            <a:off x="3352800" y="3133606"/>
            <a:ext cx="1047466" cy="369332"/>
          </a:xfrm>
          <a:prstGeom prst="rect">
            <a:avLst/>
          </a:prstGeom>
          <a:noFill/>
        </p:spPr>
        <p:txBody>
          <a:bodyPr wrap="none" rtlCol="0">
            <a:spAutoFit/>
          </a:bodyPr>
          <a:lstStyle/>
          <a:p>
            <a:r>
              <a:rPr lang="en-US" dirty="0"/>
              <a:t>Centered</a:t>
            </a:r>
          </a:p>
        </p:txBody>
      </p:sp>
      <p:cxnSp>
        <p:nvCxnSpPr>
          <p:cNvPr id="7" name="Straight Arrow Connector 6"/>
          <p:cNvCxnSpPr/>
          <p:nvPr/>
        </p:nvCxnSpPr>
        <p:spPr>
          <a:xfrm flipH="1" flipV="1">
            <a:off x="3876533" y="2749558"/>
            <a:ext cx="27432" cy="4114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4961622" y="3282434"/>
            <a:ext cx="2419765" cy="369332"/>
          </a:xfrm>
          <a:prstGeom prst="rect">
            <a:avLst/>
          </a:prstGeom>
          <a:noFill/>
        </p:spPr>
        <p:txBody>
          <a:bodyPr wrap="none" rtlCol="0">
            <a:spAutoFit/>
          </a:bodyPr>
          <a:lstStyle/>
          <a:p>
            <a:r>
              <a:rPr lang="en-US" dirty="0"/>
              <a:t>Off by 16 days; 30% low</a:t>
            </a:r>
          </a:p>
        </p:txBody>
      </p:sp>
      <p:cxnSp>
        <p:nvCxnSpPr>
          <p:cNvPr id="9" name="Straight Arrow Connector 8"/>
          <p:cNvCxnSpPr/>
          <p:nvPr/>
        </p:nvCxnSpPr>
        <p:spPr>
          <a:xfrm flipH="1">
            <a:off x="4961622" y="3607570"/>
            <a:ext cx="155971" cy="1173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2114550" y="4175275"/>
            <a:ext cx="7291862" cy="646331"/>
          </a:xfrm>
          <a:prstGeom prst="rect">
            <a:avLst/>
          </a:prstGeom>
        </p:spPr>
        <p:txBody>
          <a:bodyPr wrap="square">
            <a:spAutoFit/>
          </a:bodyPr>
          <a:lstStyle/>
          <a:p>
            <a:r>
              <a:rPr lang="en-US" dirty="0"/>
              <a:t>Timing of sampling in the window (i.e. Use a 40 day window in analysis but only sample 15 days of it)</a:t>
            </a:r>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49696" y="4821605"/>
            <a:ext cx="1828800" cy="1828800"/>
          </a:xfrm>
          <a:prstGeom prst="rect">
            <a:avLst/>
          </a:prstGeom>
        </p:spPr>
      </p:pic>
      <p:sp>
        <p:nvSpPr>
          <p:cNvPr id="13" name="TextBox 12"/>
          <p:cNvSpPr txBox="1"/>
          <p:nvPr/>
        </p:nvSpPr>
        <p:spPr>
          <a:xfrm>
            <a:off x="7101841" y="4956091"/>
            <a:ext cx="2941831" cy="369332"/>
          </a:xfrm>
          <a:prstGeom prst="rect">
            <a:avLst/>
          </a:prstGeom>
          <a:noFill/>
        </p:spPr>
        <p:txBody>
          <a:bodyPr wrap="none" rtlCol="0">
            <a:spAutoFit/>
          </a:bodyPr>
          <a:lstStyle/>
          <a:p>
            <a:r>
              <a:rPr lang="en-US" dirty="0"/>
              <a:t>Just the peak 15 days 50% off</a:t>
            </a:r>
          </a:p>
        </p:txBody>
      </p:sp>
    </p:spTree>
    <p:extLst>
      <p:ext uri="{BB962C8B-B14F-4D97-AF65-F5344CB8AC3E}">
        <p14:creationId xmlns:p14="http://schemas.microsoft.com/office/powerpoint/2010/main" val="168765366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151</TotalTime>
  <Words>333</Words>
  <Application>Microsoft Office PowerPoint</Application>
  <PresentationFormat>Widescreen</PresentationFormat>
  <Paragraphs>36</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PowerPoint Presentation</vt:lpstr>
      <vt:lpstr>PowerPoint Presentation</vt:lpstr>
      <vt:lpstr>Addressing Spawning Seasonality</vt:lpstr>
      <vt:lpstr>Spawning Seasonality</vt:lpstr>
      <vt:lpstr>PowerPoint Presentation</vt:lpstr>
      <vt:lpstr>Sensitivities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David.Richardson</dc:creator>
  <cp:lastModifiedBy>David.Richardson</cp:lastModifiedBy>
  <cp:revision>2</cp:revision>
  <dcterms:created xsi:type="dcterms:W3CDTF">2021-04-15T19:12:09Z</dcterms:created>
  <dcterms:modified xsi:type="dcterms:W3CDTF">2021-04-19T19:44:48Z</dcterms:modified>
</cp:coreProperties>
</file>