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handoutMasterIdLst>
    <p:handoutMasterId r:id="rId47"/>
  </p:handoutMasterIdLst>
  <p:sldIdLst>
    <p:sldId id="316" r:id="rId2"/>
    <p:sldId id="317" r:id="rId3"/>
    <p:sldId id="318" r:id="rId4"/>
    <p:sldId id="319" r:id="rId5"/>
    <p:sldId id="356" r:id="rId6"/>
    <p:sldId id="320" r:id="rId7"/>
    <p:sldId id="321" r:id="rId8"/>
    <p:sldId id="322" r:id="rId9"/>
    <p:sldId id="323" r:id="rId10"/>
    <p:sldId id="324" r:id="rId11"/>
    <p:sldId id="325" r:id="rId12"/>
    <p:sldId id="326" r:id="rId13"/>
    <p:sldId id="357" r:id="rId14"/>
    <p:sldId id="327" r:id="rId15"/>
    <p:sldId id="328" r:id="rId16"/>
    <p:sldId id="329" r:id="rId17"/>
    <p:sldId id="330" r:id="rId18"/>
    <p:sldId id="331" r:id="rId19"/>
    <p:sldId id="332" r:id="rId20"/>
    <p:sldId id="333" r:id="rId21"/>
    <p:sldId id="334" r:id="rId22"/>
    <p:sldId id="335" r:id="rId23"/>
    <p:sldId id="336" r:id="rId24"/>
    <p:sldId id="337" r:id="rId25"/>
    <p:sldId id="338" r:id="rId26"/>
    <p:sldId id="339" r:id="rId27"/>
    <p:sldId id="340" r:id="rId28"/>
    <p:sldId id="341" r:id="rId29"/>
    <p:sldId id="342" r:id="rId30"/>
    <p:sldId id="343" r:id="rId31"/>
    <p:sldId id="344" r:id="rId32"/>
    <p:sldId id="345" r:id="rId33"/>
    <p:sldId id="346" r:id="rId34"/>
    <p:sldId id="347" r:id="rId35"/>
    <p:sldId id="348" r:id="rId36"/>
    <p:sldId id="349" r:id="rId37"/>
    <p:sldId id="350" r:id="rId38"/>
    <p:sldId id="351" r:id="rId39"/>
    <p:sldId id="352" r:id="rId40"/>
    <p:sldId id="353" r:id="rId41"/>
    <p:sldId id="358" r:id="rId42"/>
    <p:sldId id="354" r:id="rId43"/>
    <p:sldId id="359" r:id="rId44"/>
    <p:sldId id="360" r:id="rId45"/>
    <p:sldId id="355" r:id="rId4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12"/>
  </p:normalViewPr>
  <p:slideViewPr>
    <p:cSldViewPr snapToGrid="0" snapToObjects="1">
      <p:cViewPr varScale="1">
        <p:scale>
          <a:sx n="102" d="100"/>
          <a:sy n="102" d="100"/>
        </p:scale>
        <p:origin x="1384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slide" Target="slides/slide45.xml"/><Relationship Id="rId47" Type="http://schemas.openxmlformats.org/officeDocument/2006/relationships/handoutMaster" Target="handoutMasters/handoutMaster1.xml"/><Relationship Id="rId48" Type="http://schemas.openxmlformats.org/officeDocument/2006/relationships/presProps" Target="presProps.xml"/><Relationship Id="rId49" Type="http://schemas.openxmlformats.org/officeDocument/2006/relationships/viewProps" Target="view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theme" Target="theme/theme1.xml"/><Relationship Id="rId5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C85FB8-1CDD-0D4A-B30E-301C882D625D}" type="datetimeFigureOut">
              <a:rPr lang="en-US" smtClean="0"/>
              <a:pPr/>
              <a:t>1/11/17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3EB399-CEAF-0A4A-8172-FEFCBCF6837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3674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B0F9A2D-E57F-8A4D-929F-1E50902EF4F3}" type="datetimeFigureOut">
              <a:rPr lang="en-US" smtClean="0"/>
              <a:pPr/>
              <a:t>1/11/17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374830A-EB5C-9840-BC7F-D0319F53F91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153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B0F9A2D-E57F-8A4D-929F-1E50902EF4F3}" type="datetimeFigureOut">
              <a:rPr lang="en-US" smtClean="0"/>
              <a:pPr/>
              <a:t>1/11/17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374830A-EB5C-9840-BC7F-D0319F53F91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111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B0F9A2D-E57F-8A4D-929F-1E50902EF4F3}" type="datetimeFigureOut">
              <a:rPr lang="en-US" smtClean="0"/>
              <a:pPr/>
              <a:t>1/11/17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374830A-EB5C-9840-BC7F-D0319F53F91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337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B0F9A2D-E57F-8A4D-929F-1E50902EF4F3}" type="datetimeFigureOut">
              <a:rPr lang="en-US" smtClean="0"/>
              <a:pPr/>
              <a:t>1/11/17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374830A-EB5C-9840-BC7F-D0319F53F91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765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B0F9A2D-E57F-8A4D-929F-1E50902EF4F3}" type="datetimeFigureOut">
              <a:rPr lang="en-US" smtClean="0"/>
              <a:pPr/>
              <a:t>1/11/17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374830A-EB5C-9840-BC7F-D0319F53F91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832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B0F9A2D-E57F-8A4D-929F-1E50902EF4F3}" type="datetimeFigureOut">
              <a:rPr lang="en-US" smtClean="0"/>
              <a:pPr/>
              <a:t>1/11/17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374830A-EB5C-9840-BC7F-D0319F53F91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273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B0F9A2D-E57F-8A4D-929F-1E50902EF4F3}" type="datetimeFigureOut">
              <a:rPr lang="en-US" smtClean="0"/>
              <a:pPr/>
              <a:t>1/11/17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374830A-EB5C-9840-BC7F-D0319F53F91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657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B0F9A2D-E57F-8A4D-929F-1E50902EF4F3}" type="datetimeFigureOut">
              <a:rPr lang="en-US" smtClean="0"/>
              <a:pPr/>
              <a:t>1/11/17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374830A-EB5C-9840-BC7F-D0319F53F91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414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B0F9A2D-E57F-8A4D-929F-1E50902EF4F3}" type="datetimeFigureOut">
              <a:rPr lang="en-US" smtClean="0"/>
              <a:pPr/>
              <a:t>1/11/17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374830A-EB5C-9840-BC7F-D0319F53F91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624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B0F9A2D-E57F-8A4D-929F-1E50902EF4F3}" type="datetimeFigureOut">
              <a:rPr lang="en-US" smtClean="0"/>
              <a:pPr/>
              <a:t>1/11/17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374830A-EB5C-9840-BC7F-D0319F53F91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725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B0F9A2D-E57F-8A4D-929F-1E50902EF4F3}" type="datetimeFigureOut">
              <a:rPr lang="en-US" smtClean="0"/>
              <a:pPr/>
              <a:t>1/11/17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374830A-EB5C-9840-BC7F-D0319F53F91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032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Powerpoint slide backgrounds_v6-5.jp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68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33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Relationship Id="rId3" Type="http://schemas.openxmlformats.org/officeDocument/2006/relationships/image" Target="../media/image28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Writing ODK Surveys in XLSFORM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1" y="3886200"/>
            <a:ext cx="7919334" cy="1752600"/>
          </a:xfrm>
        </p:spPr>
        <p:txBody>
          <a:bodyPr>
            <a:normAutofit fontScale="70000" lnSpcReduction="20000"/>
          </a:bodyPr>
          <a:lstStyle/>
          <a:p>
            <a:r>
              <a:rPr lang="en-US" dirty="0" err="1" smtClean="0"/>
              <a:t>Dr</a:t>
            </a:r>
            <a:r>
              <a:rPr lang="en-US" dirty="0" smtClean="0"/>
              <a:t> </a:t>
            </a:r>
            <a:r>
              <a:rPr lang="en-US" dirty="0" smtClean="0"/>
              <a:t>Chrissy h Roberts and </a:t>
            </a:r>
            <a:r>
              <a:rPr lang="en-US" dirty="0" err="1" smtClean="0"/>
              <a:t>Dr</a:t>
            </a:r>
            <a:r>
              <a:rPr lang="en-US" smtClean="0"/>
              <a:t> Michael </a:t>
            </a:r>
            <a:r>
              <a:rPr lang="en-US" dirty="0" smtClean="0"/>
              <a:t>Marks</a:t>
            </a:r>
          </a:p>
          <a:p>
            <a:r>
              <a:rPr lang="en-US" dirty="0" smtClean="0"/>
              <a:t>London School of Hygiene &amp; Tropical Medicine</a:t>
            </a:r>
          </a:p>
          <a:p>
            <a:endParaRPr lang="en-US" dirty="0"/>
          </a:p>
          <a:p>
            <a:r>
              <a:rPr lang="en-US" dirty="0" err="1" smtClean="0"/>
              <a:t>opendatakit.lshtm.ac.uk</a:t>
            </a:r>
            <a:endParaRPr lang="en-US" dirty="0" smtClean="0"/>
          </a:p>
          <a:p>
            <a:r>
              <a:rPr lang="en-US" dirty="0" err="1" smtClean="0"/>
              <a:t>odk@lshtm.ac.uk</a:t>
            </a:r>
            <a:endParaRPr lang="en-US" dirty="0"/>
          </a:p>
        </p:txBody>
      </p:sp>
      <p:pic>
        <p:nvPicPr>
          <p:cNvPr id="4" name="Picture 3" descr="Screen Shot 2015-10-13 at 17.23.0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48"/>
            <a:ext cx="9144000" cy="1942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007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7457510" cy="1294374"/>
          </a:xfrm>
        </p:spPr>
        <p:txBody>
          <a:bodyPr/>
          <a:lstStyle/>
          <a:p>
            <a:r>
              <a:rPr lang="en-US" dirty="0" smtClean="0"/>
              <a:t>These are an instruction page</a:t>
            </a:r>
          </a:p>
          <a:p>
            <a:r>
              <a:rPr lang="en-US" dirty="0" smtClean="0"/>
              <a:t>They don’t allow data entry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857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Notes</a:t>
            </a:r>
            <a:endParaRPr lang="en-US" dirty="0"/>
          </a:p>
        </p:txBody>
      </p:sp>
      <p:pic>
        <p:nvPicPr>
          <p:cNvPr id="4" name="Picture 3" descr="Screen Shot 2015-10-13 at 17.07.5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64936"/>
            <a:ext cx="7670800" cy="8255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8313" y="3950189"/>
            <a:ext cx="1240364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I want to show a note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928454" y="3964958"/>
            <a:ext cx="153569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I have to give an arbitrary variable name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202457" y="3950189"/>
            <a:ext cx="153569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This is the message that will be shown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013968" y="438616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cxnSp>
        <p:nvCxnSpPr>
          <p:cNvPr id="10" name="Straight Arrow Connector 9"/>
          <p:cNvCxnSpPr>
            <a:stCxn id="5" idx="0"/>
          </p:cNvCxnSpPr>
          <p:nvPr/>
        </p:nvCxnSpPr>
        <p:spPr>
          <a:xfrm flipV="1">
            <a:off x="1358495" y="2938879"/>
            <a:ext cx="14766" cy="10113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3696300" y="2938879"/>
            <a:ext cx="14766" cy="10113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5940770" y="2953648"/>
            <a:ext cx="14766" cy="10113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8941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Option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 some questions there might be specific options</a:t>
            </a:r>
          </a:p>
          <a:p>
            <a:pPr lvl="1"/>
            <a:r>
              <a:rPr lang="en-US" dirty="0" err="1" smtClean="0"/>
              <a:t>e.g</a:t>
            </a:r>
            <a:r>
              <a:rPr lang="en-US" dirty="0" smtClean="0"/>
              <a:t> Multiple choice options</a:t>
            </a:r>
          </a:p>
          <a:p>
            <a:r>
              <a:rPr lang="en-US" dirty="0" err="1" smtClean="0"/>
              <a:t>select_one</a:t>
            </a:r>
            <a:r>
              <a:rPr lang="en-US" dirty="0" smtClean="0"/>
              <a:t> = Only 1 option can be selected</a:t>
            </a:r>
          </a:p>
          <a:p>
            <a:r>
              <a:rPr lang="en-US" dirty="0" err="1" smtClean="0"/>
              <a:t>select_multiple</a:t>
            </a:r>
            <a:r>
              <a:rPr lang="en-US" dirty="0" smtClean="0"/>
              <a:t> = Multiple options can be selected</a:t>
            </a:r>
          </a:p>
        </p:txBody>
      </p:sp>
    </p:spTree>
    <p:extLst>
      <p:ext uri="{BB962C8B-B14F-4D97-AF65-F5344CB8AC3E}">
        <p14:creationId xmlns:p14="http://schemas.microsoft.com/office/powerpoint/2010/main" val="3957434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Option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put the look-up lists on the “CHOICES” worksheet</a:t>
            </a:r>
          </a:p>
          <a:p>
            <a:r>
              <a:rPr lang="en-US" dirty="0" smtClean="0"/>
              <a:t>We need the following column headings in the first row</a:t>
            </a:r>
          </a:p>
          <a:p>
            <a:pPr lvl="1"/>
            <a:r>
              <a:rPr lang="en-US" dirty="0" smtClean="0"/>
              <a:t>list name</a:t>
            </a:r>
          </a:p>
          <a:p>
            <a:pPr lvl="1"/>
            <a:r>
              <a:rPr lang="en-US" dirty="0" smtClean="0"/>
              <a:t>name</a:t>
            </a:r>
          </a:p>
          <a:p>
            <a:pPr lvl="1"/>
            <a:r>
              <a:rPr lang="en-US" dirty="0" smtClean="0"/>
              <a:t>label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740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Option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give each list of options a name:</a:t>
            </a:r>
          </a:p>
          <a:p>
            <a:pPr lvl="1"/>
            <a:r>
              <a:rPr lang="en-US" dirty="0" err="1"/>
              <a:t>select_one</a:t>
            </a:r>
            <a:r>
              <a:rPr lang="en-US" dirty="0"/>
              <a:t> </a:t>
            </a:r>
            <a:r>
              <a:rPr lang="en-US" dirty="0" smtClean="0"/>
              <a:t>gender</a:t>
            </a:r>
          </a:p>
          <a:p>
            <a:pPr lvl="1"/>
            <a:r>
              <a:rPr lang="en-US" dirty="0" smtClean="0"/>
              <a:t>The list for the question is called “gender”</a:t>
            </a:r>
            <a:endParaRPr lang="en-US" dirty="0"/>
          </a:p>
          <a:p>
            <a:r>
              <a:rPr lang="en-US" dirty="0"/>
              <a:t>We save the options on the CHOICES </a:t>
            </a:r>
            <a:r>
              <a:rPr lang="en-US" dirty="0" smtClean="0"/>
              <a:t>worksheet</a:t>
            </a:r>
          </a:p>
          <a:p>
            <a:r>
              <a:rPr lang="en-US" dirty="0" smtClean="0"/>
              <a:t>You can use the same list for multiple questions</a:t>
            </a:r>
          </a:p>
          <a:p>
            <a:pPr lvl="1"/>
            <a:r>
              <a:rPr lang="en-US" dirty="0" err="1" smtClean="0"/>
              <a:t>e.g</a:t>
            </a:r>
            <a:r>
              <a:rPr lang="en-US" dirty="0" smtClean="0"/>
              <a:t> Yes / No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592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5-08-25 at 16.17.3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51659"/>
            <a:ext cx="9144000" cy="5806341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0" y="23578"/>
            <a:ext cx="8229600" cy="1143000"/>
          </a:xfrm>
        </p:spPr>
        <p:txBody>
          <a:bodyPr/>
          <a:lstStyle/>
          <a:p>
            <a:r>
              <a:rPr lang="en-US" dirty="0" smtClean="0"/>
              <a:t>Option Lists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368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Option Lists</a:t>
            </a:r>
            <a:endParaRPr lang="en-US" dirty="0"/>
          </a:p>
        </p:txBody>
      </p:sp>
      <p:pic>
        <p:nvPicPr>
          <p:cNvPr id="4" name="Picture 3" descr="Screen Shot 2015-10-13 at 17.12.0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3201" y="1417525"/>
            <a:ext cx="7670800" cy="774700"/>
          </a:xfrm>
          <a:prstGeom prst="rect">
            <a:avLst/>
          </a:prstGeom>
        </p:spPr>
      </p:pic>
      <p:pic>
        <p:nvPicPr>
          <p:cNvPr id="5" name="Picture 4" descr="Screen Shot 2015-10-13 at 17.12.2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761" y="4327093"/>
            <a:ext cx="2654300" cy="762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02053" y="2940083"/>
            <a:ext cx="118130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The user can only select one option</a:t>
            </a:r>
            <a:endParaRPr lang="en-US" dirty="0"/>
          </a:p>
        </p:txBody>
      </p:sp>
      <p:cxnSp>
        <p:nvCxnSpPr>
          <p:cNvPr id="7" name="Straight Arrow Connector 6"/>
          <p:cNvCxnSpPr>
            <a:stCxn id="6" idx="0"/>
          </p:cNvCxnSpPr>
          <p:nvPr/>
        </p:nvCxnSpPr>
        <p:spPr>
          <a:xfrm flipV="1">
            <a:off x="1092703" y="2192338"/>
            <a:ext cx="590650" cy="7477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955542" y="2943911"/>
            <a:ext cx="159475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The variable is called school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10" idx="0"/>
          </p:cNvCxnSpPr>
          <p:nvPr/>
        </p:nvCxnSpPr>
        <p:spPr>
          <a:xfrm flipV="1">
            <a:off x="4752920" y="2211994"/>
            <a:ext cx="0" cy="73191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185405" y="2943911"/>
            <a:ext cx="1594755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The list of options is called “</a:t>
            </a:r>
            <a:r>
              <a:rPr lang="en-US" dirty="0" err="1" smtClean="0"/>
              <a:t>yes_no</a:t>
            </a:r>
            <a:r>
              <a:rPr lang="en-US" dirty="0" smtClean="0"/>
              <a:t>”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12" idx="0"/>
          </p:cNvCxnSpPr>
          <p:nvPr/>
        </p:nvCxnSpPr>
        <p:spPr>
          <a:xfrm flipH="1" flipV="1">
            <a:off x="2421665" y="2219507"/>
            <a:ext cx="561118" cy="7244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322881" y="2997965"/>
            <a:ext cx="159475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The question to be asked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20" idx="0"/>
          </p:cNvCxnSpPr>
          <p:nvPr/>
        </p:nvCxnSpPr>
        <p:spPr>
          <a:xfrm flipV="1">
            <a:off x="7120259" y="2266049"/>
            <a:ext cx="0" cy="7319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088439" y="4317055"/>
            <a:ext cx="159475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CHOICE WORKSHEET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4768" y="1417638"/>
            <a:ext cx="138460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SURVEY WORKSHEET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88598" y="5657671"/>
            <a:ext cx="1594755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The name of the list we used on the survey sheet</a:t>
            </a:r>
            <a:endParaRPr lang="en-US" dirty="0"/>
          </a:p>
        </p:txBody>
      </p:sp>
      <p:cxnSp>
        <p:nvCxnSpPr>
          <p:cNvPr id="25" name="Straight Arrow Connector 24"/>
          <p:cNvCxnSpPr>
            <a:stCxn id="24" idx="0"/>
          </p:cNvCxnSpPr>
          <p:nvPr/>
        </p:nvCxnSpPr>
        <p:spPr>
          <a:xfrm flipV="1">
            <a:off x="885976" y="5089093"/>
            <a:ext cx="206727" cy="5685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832329" y="5663825"/>
            <a:ext cx="1594755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The underlying value for each option</a:t>
            </a:r>
            <a:endParaRPr lang="en-US" dirty="0"/>
          </a:p>
        </p:txBody>
      </p:sp>
      <p:cxnSp>
        <p:nvCxnSpPr>
          <p:cNvPr id="29" name="Straight Arrow Connector 28"/>
          <p:cNvCxnSpPr>
            <a:stCxn id="28" idx="0"/>
            <a:endCxn id="5" idx="2"/>
          </p:cNvCxnSpPr>
          <p:nvPr/>
        </p:nvCxnSpPr>
        <p:spPr>
          <a:xfrm flipH="1" flipV="1">
            <a:off x="1963911" y="5089093"/>
            <a:ext cx="665796" cy="5747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 flipV="1">
            <a:off x="2849886" y="4843983"/>
            <a:ext cx="1903034" cy="8136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057094" y="5663825"/>
            <a:ext cx="3739486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What the user will see for each option: </a:t>
            </a:r>
          </a:p>
          <a:p>
            <a:r>
              <a:rPr lang="en-US" dirty="0" smtClean="0"/>
              <a:t>The user will see “Yes” </a:t>
            </a:r>
          </a:p>
          <a:p>
            <a:r>
              <a:rPr lang="en-US" dirty="0" smtClean="0"/>
              <a:t>The phone will save “1”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3400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  <p:bldP spid="12" grpId="0" animBg="1"/>
      <p:bldP spid="20" grpId="0" animBg="1"/>
      <p:bldP spid="24" grpId="0" animBg="1"/>
      <p:bldP spid="28" grpId="0" animBg="1"/>
      <p:bldP spid="3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Option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018627" cy="2874576"/>
          </a:xfrm>
        </p:spPr>
        <p:txBody>
          <a:bodyPr/>
          <a:lstStyle/>
          <a:p>
            <a:r>
              <a:rPr lang="en-US" dirty="0" smtClean="0"/>
              <a:t>You don’t always know all possible options</a:t>
            </a:r>
          </a:p>
          <a:p>
            <a:r>
              <a:rPr lang="en-US" dirty="0" smtClean="0"/>
              <a:t>You can add the “</a:t>
            </a:r>
            <a:r>
              <a:rPr lang="en-US" dirty="0" err="1" smtClean="0"/>
              <a:t>or_other</a:t>
            </a:r>
            <a:r>
              <a:rPr lang="en-US" dirty="0" smtClean="0"/>
              <a:t>” command</a:t>
            </a:r>
          </a:p>
          <a:p>
            <a:r>
              <a:rPr lang="en-US" dirty="0" smtClean="0"/>
              <a:t>This adds “Other” as an option to any List</a:t>
            </a:r>
          </a:p>
          <a:p>
            <a:r>
              <a:rPr lang="en-US" dirty="0" smtClean="0"/>
              <a:t>If the user selects “Other” they get a free-text box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0898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Option Lists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3505566"/>
            <a:ext cx="118130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The user can select multiple options</a:t>
            </a:r>
            <a:endParaRPr lang="en-US" dirty="0"/>
          </a:p>
        </p:txBody>
      </p:sp>
      <p:cxnSp>
        <p:nvCxnSpPr>
          <p:cNvPr id="6" name="Straight Arrow Connector 5"/>
          <p:cNvCxnSpPr>
            <a:stCxn id="5" idx="0"/>
          </p:cNvCxnSpPr>
          <p:nvPr/>
        </p:nvCxnSpPr>
        <p:spPr>
          <a:xfrm flipV="1">
            <a:off x="1047850" y="2757822"/>
            <a:ext cx="428775" cy="7477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Screen Shot 2015-10-13 at 17.21.0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131" y="1890334"/>
            <a:ext cx="7594600" cy="7493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790900" y="3505566"/>
            <a:ext cx="1181300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The list for the options is called “sport”</a:t>
            </a:r>
            <a:endParaRPr lang="en-US" dirty="0"/>
          </a:p>
        </p:txBody>
      </p:sp>
      <p:cxnSp>
        <p:nvCxnSpPr>
          <p:cNvPr id="10" name="Straight Arrow Connector 9"/>
          <p:cNvCxnSpPr>
            <a:stCxn id="9" idx="0"/>
          </p:cNvCxnSpPr>
          <p:nvPr/>
        </p:nvCxnSpPr>
        <p:spPr>
          <a:xfrm flipV="1">
            <a:off x="2381550" y="2757822"/>
            <a:ext cx="0" cy="7477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493755" y="3501009"/>
            <a:ext cx="4288057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An “Other” option will be added to the list in case the user wants to enter an option not on the list.</a:t>
            </a:r>
          </a:p>
          <a:p>
            <a:r>
              <a:rPr lang="en-US" dirty="0" smtClean="0"/>
              <a:t>If the user selects this they will get a free text box for entry.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12" idx="0"/>
          </p:cNvCxnSpPr>
          <p:nvPr/>
        </p:nvCxnSpPr>
        <p:spPr>
          <a:xfrm flipH="1" flipV="1">
            <a:off x="2972200" y="2639635"/>
            <a:ext cx="2665584" cy="8613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1878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908050"/>
          </a:xfrm>
        </p:spPr>
        <p:txBody>
          <a:bodyPr/>
          <a:lstStyle/>
          <a:p>
            <a:r>
              <a:rPr lang="en-US" dirty="0" smtClean="0"/>
              <a:t>We can collect different types of GPS Data</a:t>
            </a:r>
            <a:endParaRPr lang="en-US" dirty="0"/>
          </a:p>
        </p:txBody>
      </p:sp>
      <p:pic>
        <p:nvPicPr>
          <p:cNvPr id="5" name="Picture 4" descr="Screen Shot 2015-10-13 at 17.45.4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197225"/>
            <a:ext cx="7454900" cy="74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532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a survey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02627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We write surveys in EXCEL</a:t>
            </a:r>
          </a:p>
          <a:p>
            <a:r>
              <a:rPr lang="en-US" dirty="0" smtClean="0"/>
              <a:t>We use XLS Form Offline to </a:t>
            </a:r>
          </a:p>
          <a:p>
            <a:pPr lvl="1"/>
            <a:r>
              <a:rPr lang="en-US" dirty="0" smtClean="0"/>
              <a:t>Check the excel file</a:t>
            </a:r>
          </a:p>
          <a:p>
            <a:pPr lvl="1"/>
            <a:r>
              <a:rPr lang="en-US" dirty="0" smtClean="0"/>
              <a:t>Convert it to an XML ODK Form</a:t>
            </a:r>
          </a:p>
          <a:p>
            <a:r>
              <a:rPr lang="en-US" dirty="0" smtClean="0"/>
              <a:t>This talk covers the basics</a:t>
            </a:r>
            <a:endParaRPr lang="en-US" dirty="0"/>
          </a:p>
          <a:p>
            <a:r>
              <a:rPr lang="en-US" dirty="0" smtClean="0"/>
              <a:t>There are really nice instructions and examples at: </a:t>
            </a:r>
            <a:r>
              <a:rPr lang="en-US" dirty="0" err="1" smtClean="0"/>
              <a:t>xlsform.org</a:t>
            </a:r>
            <a:endParaRPr lang="en-US" dirty="0" smtClean="0"/>
          </a:p>
          <a:p>
            <a:pPr lvl="1"/>
            <a:r>
              <a:rPr lang="en-US" dirty="0" smtClean="0"/>
              <a:t>Everything in this talk is from </a:t>
            </a:r>
            <a:r>
              <a:rPr lang="en-US" dirty="0" err="1" smtClean="0"/>
              <a:t>xlsform.org</a:t>
            </a:r>
            <a:endParaRPr lang="en-US" dirty="0" smtClean="0"/>
          </a:p>
          <a:p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364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GPS</a:t>
            </a:r>
            <a:endParaRPr lang="en-US" dirty="0"/>
          </a:p>
        </p:txBody>
      </p:sp>
      <p:pic>
        <p:nvPicPr>
          <p:cNvPr id="6" name="Picture 5" descr="Screen Shot 2015-10-13 at 17.46.4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800" y="2251075"/>
            <a:ext cx="6184900" cy="7874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273425" y="4013566"/>
            <a:ext cx="118130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Select a single GPS point</a:t>
            </a:r>
            <a:endParaRPr lang="en-US" dirty="0"/>
          </a:p>
        </p:txBody>
      </p:sp>
      <p:cxnSp>
        <p:nvCxnSpPr>
          <p:cNvPr id="8" name="Straight Arrow Connector 7"/>
          <p:cNvCxnSpPr>
            <a:stCxn id="7" idx="0"/>
          </p:cNvCxnSpPr>
          <p:nvPr/>
        </p:nvCxnSpPr>
        <p:spPr>
          <a:xfrm flipV="1">
            <a:off x="1864075" y="3038476"/>
            <a:ext cx="0" cy="9750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554888" y="4013566"/>
            <a:ext cx="163004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Call the variable </a:t>
            </a:r>
            <a:r>
              <a:rPr lang="en-US" dirty="0" err="1" smtClean="0"/>
              <a:t>houselocation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10" idx="0"/>
          </p:cNvCxnSpPr>
          <p:nvPr/>
        </p:nvCxnSpPr>
        <p:spPr>
          <a:xfrm flipV="1">
            <a:off x="4369908" y="3038475"/>
            <a:ext cx="0" cy="9750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675788" y="3972657"/>
            <a:ext cx="1431675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The prompt/question the user will see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14" idx="0"/>
          </p:cNvCxnSpPr>
          <p:nvPr/>
        </p:nvCxnSpPr>
        <p:spPr>
          <a:xfrm flipV="1">
            <a:off x="6391626" y="2997567"/>
            <a:ext cx="15524" cy="9750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102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Barcode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 scan barcodes</a:t>
            </a:r>
          </a:p>
          <a:p>
            <a:r>
              <a:rPr lang="en-US" dirty="0" smtClean="0"/>
              <a:t>Device needs the BARCODE SCANNER APP</a:t>
            </a:r>
          </a:p>
          <a:p>
            <a:pPr lvl="1"/>
            <a:r>
              <a:rPr lang="en-US" dirty="0" smtClean="0"/>
              <a:t>APP STORE</a:t>
            </a:r>
          </a:p>
          <a:p>
            <a:pPr lvl="1"/>
            <a:r>
              <a:rPr lang="en-US" dirty="0" smtClean="0"/>
              <a:t>“ZXING TEAM”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394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Barcode</a:t>
            </a:r>
            <a:endParaRPr lang="en-US" dirty="0"/>
          </a:p>
        </p:txBody>
      </p:sp>
      <p:pic>
        <p:nvPicPr>
          <p:cNvPr id="4" name="Picture 3" descr="Screen Shot 2015-10-13 at 17.49.5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6675" y="2063750"/>
            <a:ext cx="6248400" cy="762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790900" y="3505566"/>
            <a:ext cx="11813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Scan a barcode</a:t>
            </a:r>
            <a:endParaRPr lang="en-US" dirty="0"/>
          </a:p>
        </p:txBody>
      </p:sp>
      <p:cxnSp>
        <p:nvCxnSpPr>
          <p:cNvPr id="6" name="Straight Arrow Connector 5"/>
          <p:cNvCxnSpPr>
            <a:stCxn id="5" idx="0"/>
          </p:cNvCxnSpPr>
          <p:nvPr/>
        </p:nvCxnSpPr>
        <p:spPr>
          <a:xfrm flipV="1">
            <a:off x="2381550" y="2757822"/>
            <a:ext cx="0" cy="7477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943550" y="3505566"/>
            <a:ext cx="118130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Call the variable “</a:t>
            </a:r>
            <a:r>
              <a:rPr lang="en-US" dirty="0" err="1" smtClean="0"/>
              <a:t>studyid</a:t>
            </a:r>
            <a:r>
              <a:rPr lang="en-US" dirty="0" smtClean="0"/>
              <a:t>”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4502450" y="2757822"/>
            <a:ext cx="0" cy="7477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675788" y="3541223"/>
            <a:ext cx="1431675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The prompt/question the user will see</a:t>
            </a:r>
            <a:endParaRPr lang="en-US" dirty="0"/>
          </a:p>
        </p:txBody>
      </p:sp>
      <p:cxnSp>
        <p:nvCxnSpPr>
          <p:cNvPr id="10" name="Straight Arrow Connector 9"/>
          <p:cNvCxnSpPr>
            <a:stCxn id="9" idx="0"/>
          </p:cNvCxnSpPr>
          <p:nvPr/>
        </p:nvCxnSpPr>
        <p:spPr>
          <a:xfrm flipV="1">
            <a:off x="6391626" y="2825750"/>
            <a:ext cx="15524" cy="7154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8791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Media: Audio / Video / Photo</a:t>
            </a:r>
            <a:endParaRPr lang="en-US" dirty="0"/>
          </a:p>
        </p:txBody>
      </p:sp>
      <p:pic>
        <p:nvPicPr>
          <p:cNvPr id="6" name="Picture 5" descr="Screen Shot 2015-10-13 at 17.51.2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825" y="2822575"/>
            <a:ext cx="7467600" cy="73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34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Media: Audio / Video / Photo</a:t>
            </a:r>
          </a:p>
        </p:txBody>
      </p:sp>
      <p:pic>
        <p:nvPicPr>
          <p:cNvPr id="4" name="Picture 3" descr="Screen Shot 2015-10-13 at 17.52.5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600" y="2155825"/>
            <a:ext cx="6210300" cy="7493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790900" y="3505566"/>
            <a:ext cx="11813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Take a photo</a:t>
            </a:r>
            <a:endParaRPr lang="en-US" dirty="0"/>
          </a:p>
        </p:txBody>
      </p:sp>
      <p:cxnSp>
        <p:nvCxnSpPr>
          <p:cNvPr id="6" name="Straight Arrow Connector 5"/>
          <p:cNvCxnSpPr>
            <a:stCxn id="5" idx="0"/>
          </p:cNvCxnSpPr>
          <p:nvPr/>
        </p:nvCxnSpPr>
        <p:spPr>
          <a:xfrm flipV="1">
            <a:off x="2381550" y="2757822"/>
            <a:ext cx="0" cy="7477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673675" y="3558196"/>
            <a:ext cx="118130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Call the variable “</a:t>
            </a:r>
            <a:r>
              <a:rPr lang="en-US" dirty="0" err="1" smtClean="0"/>
              <a:t>eyephot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574137" y="3541223"/>
            <a:ext cx="1431675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The prompt/question the user will see</a:t>
            </a:r>
            <a:endParaRPr lang="en-US" dirty="0"/>
          </a:p>
        </p:txBody>
      </p:sp>
      <p:cxnSp>
        <p:nvCxnSpPr>
          <p:cNvPr id="9" name="Straight Arrow Connector 8"/>
          <p:cNvCxnSpPr>
            <a:stCxn id="7" idx="0"/>
          </p:cNvCxnSpPr>
          <p:nvPr/>
        </p:nvCxnSpPr>
        <p:spPr>
          <a:xfrm flipV="1">
            <a:off x="4264325" y="2905125"/>
            <a:ext cx="0" cy="65307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8" idx="0"/>
          </p:cNvCxnSpPr>
          <p:nvPr/>
        </p:nvCxnSpPr>
        <p:spPr>
          <a:xfrm flipV="1">
            <a:off x="6289975" y="2905125"/>
            <a:ext cx="0" cy="6360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0605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796494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Forces the user to put an answer in</a:t>
            </a:r>
          </a:p>
          <a:p>
            <a:r>
              <a:rPr lang="en-US" dirty="0" smtClean="0"/>
              <a:t>DON’T USE ON NOTES </a:t>
            </a:r>
          </a:p>
          <a:p>
            <a:pPr lvl="1"/>
            <a:r>
              <a:rPr lang="en-US" dirty="0" smtClean="0"/>
              <a:t>user can’t enter a value so will get stuck</a:t>
            </a:r>
          </a:p>
          <a:p>
            <a:r>
              <a:rPr lang="en-US" dirty="0" smtClean="0"/>
              <a:t>Leave this column blank on optional questions</a:t>
            </a:r>
            <a:endParaRPr lang="en-US" dirty="0"/>
          </a:p>
        </p:txBody>
      </p:sp>
      <p:pic>
        <p:nvPicPr>
          <p:cNvPr id="4" name="Picture 3" descr="Screen Shot 2015-10-13 at 17.24.4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94680"/>
            <a:ext cx="9144000" cy="60827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630734" y="5410161"/>
            <a:ext cx="2170638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The user must answer this question to be allowed to move on</a:t>
            </a:r>
            <a:endParaRPr lang="en-US" dirty="0"/>
          </a:p>
        </p:txBody>
      </p:sp>
      <p:cxnSp>
        <p:nvCxnSpPr>
          <p:cNvPr id="6" name="Straight Arrow Connector 5"/>
          <p:cNvCxnSpPr>
            <a:stCxn id="5" idx="0"/>
          </p:cNvCxnSpPr>
          <p:nvPr/>
        </p:nvCxnSpPr>
        <p:spPr>
          <a:xfrm flipV="1">
            <a:off x="5716053" y="4202950"/>
            <a:ext cx="2205365" cy="12072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5875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Relevant and Constraints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 make certain questions only appear in some circumstances: “RELEVANT”</a:t>
            </a:r>
          </a:p>
          <a:p>
            <a:r>
              <a:rPr lang="en-US" dirty="0" smtClean="0"/>
              <a:t>We can make only some answers acceptable “CONSTRAINT”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291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Relevant and Constraints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do this by completing the Relevant or Constraint Column</a:t>
            </a:r>
          </a:p>
          <a:p>
            <a:r>
              <a:rPr lang="en-US" dirty="0" smtClean="0"/>
              <a:t>If the question doesn’t have specific criteria just leave RELEVANT and CONSTRAINT blank for that question</a:t>
            </a:r>
          </a:p>
        </p:txBody>
      </p:sp>
    </p:spTree>
    <p:extLst>
      <p:ext uri="{BB962C8B-B14F-4D97-AF65-F5344CB8AC3E}">
        <p14:creationId xmlns:p14="http://schemas.microsoft.com/office/powerpoint/2010/main" val="1846268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Relevant and Constraints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General Rules</a:t>
            </a:r>
          </a:p>
          <a:p>
            <a:pPr lvl="1"/>
            <a:r>
              <a:rPr lang="en-US" dirty="0"/>
              <a:t>If the RULE (</a:t>
            </a:r>
            <a:r>
              <a:rPr lang="en-US" dirty="0" err="1"/>
              <a:t>e.g</a:t>
            </a:r>
            <a:r>
              <a:rPr lang="en-US" dirty="0"/>
              <a:t> the Constraint) refers to the entry currently being entered then the basic syntax is:</a:t>
            </a:r>
          </a:p>
          <a:p>
            <a:pPr lvl="2"/>
            <a:r>
              <a:rPr lang="en-US" dirty="0"/>
              <a:t>“</a:t>
            </a:r>
            <a:r>
              <a:rPr lang="en-US" sz="3200" b="1" dirty="0"/>
              <a:t>.</a:t>
            </a:r>
            <a:r>
              <a:rPr lang="en-US" dirty="0"/>
              <a:t> RULE”</a:t>
            </a:r>
          </a:p>
          <a:p>
            <a:pPr lvl="2"/>
            <a:r>
              <a:rPr lang="en-US" dirty="0" err="1"/>
              <a:t>e.g</a:t>
            </a:r>
            <a:r>
              <a:rPr lang="en-US" dirty="0"/>
              <a:t> </a:t>
            </a:r>
            <a:r>
              <a:rPr lang="en-US" b="1" dirty="0"/>
              <a:t>.</a:t>
            </a:r>
            <a:r>
              <a:rPr lang="en-US" dirty="0"/>
              <a:t> &lt;120 == Value entered must be less than 120</a:t>
            </a:r>
          </a:p>
          <a:p>
            <a:pPr lvl="1"/>
            <a:r>
              <a:rPr lang="en-US" dirty="0"/>
              <a:t>If the RULE refers to a different variable then the basic syntax is</a:t>
            </a:r>
          </a:p>
          <a:p>
            <a:pPr lvl="2"/>
            <a:r>
              <a:rPr lang="en-US" dirty="0"/>
              <a:t>${VARIABLE}RULE</a:t>
            </a:r>
          </a:p>
          <a:p>
            <a:pPr lvl="2"/>
            <a:r>
              <a:rPr lang="en-US" dirty="0" err="1"/>
              <a:t>e.g</a:t>
            </a:r>
            <a:r>
              <a:rPr lang="en-US" dirty="0"/>
              <a:t> ${age} &lt; 5 == if the age is less than 5</a:t>
            </a:r>
          </a:p>
          <a:p>
            <a:pPr lvl="2"/>
            <a:r>
              <a:rPr lang="en-US" dirty="0" err="1"/>
              <a:t>e.g</a:t>
            </a:r>
            <a:r>
              <a:rPr lang="en-US" dirty="0"/>
              <a:t> selected(${education},’1’)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667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Relevant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Lets you define questions to be asked if certain other answers are given</a:t>
            </a:r>
          </a:p>
          <a:p>
            <a:pPr lvl="1"/>
            <a:r>
              <a:rPr lang="en-US" dirty="0" err="1" smtClean="0"/>
              <a:t>e.g</a:t>
            </a:r>
            <a:r>
              <a:rPr lang="en-US" dirty="0"/>
              <a:t> </a:t>
            </a:r>
            <a:r>
              <a:rPr lang="en-US" dirty="0" smtClean="0"/>
              <a:t>only ask Children about education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603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a survey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Take a blank EXCEL file</a:t>
            </a:r>
          </a:p>
          <a:p>
            <a:r>
              <a:rPr lang="en-US" dirty="0" smtClean="0"/>
              <a:t>Call one sheet: survey</a:t>
            </a:r>
          </a:p>
          <a:p>
            <a:r>
              <a:rPr lang="en-US" dirty="0" smtClean="0"/>
              <a:t>Call second sheet: choices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6638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Relevant</a:t>
            </a:r>
            <a:endParaRPr lang="en-US" dirty="0"/>
          </a:p>
        </p:txBody>
      </p:sp>
      <p:pic>
        <p:nvPicPr>
          <p:cNvPr id="4" name="Picture 3" descr="Screen Shot 2015-10-13 at 16.52.2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17427"/>
            <a:ext cx="9144000" cy="647936"/>
          </a:xfrm>
          <a:prstGeom prst="rect">
            <a:avLst/>
          </a:prstGeom>
        </p:spPr>
      </p:pic>
      <p:pic>
        <p:nvPicPr>
          <p:cNvPr id="5" name="Picture 4" descr="Screen Shot 2015-10-13 at 16.54.1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140" y="3175171"/>
            <a:ext cx="5043428" cy="1775855"/>
          </a:xfrm>
          <a:prstGeom prst="rect">
            <a:avLst/>
          </a:prstGeom>
        </p:spPr>
      </p:pic>
      <p:cxnSp>
        <p:nvCxnSpPr>
          <p:cNvPr id="7" name="Straight Arrow Connector 6"/>
          <p:cNvCxnSpPr>
            <a:stCxn id="8" idx="1"/>
          </p:cNvCxnSpPr>
          <p:nvPr/>
        </p:nvCxnSpPr>
        <p:spPr>
          <a:xfrm flipH="1">
            <a:off x="3322406" y="4510150"/>
            <a:ext cx="3115679" cy="2747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438085" y="3632986"/>
            <a:ext cx="2248715" cy="17543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Look at the variable called “Age”</a:t>
            </a:r>
          </a:p>
          <a:p>
            <a:r>
              <a:rPr lang="en-US" dirty="0" smtClean="0"/>
              <a:t>If this value is more than 5 and less than 20 then ask this question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0026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Relevant</a:t>
            </a:r>
            <a:endParaRPr lang="en-US" dirty="0"/>
          </a:p>
        </p:txBody>
      </p:sp>
      <p:pic>
        <p:nvPicPr>
          <p:cNvPr id="4" name="Picture 3" descr="Screen Shot 2015-10-13 at 17.32.0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20876"/>
            <a:ext cx="9144000" cy="1221280"/>
          </a:xfrm>
          <a:prstGeom prst="rect">
            <a:avLst/>
          </a:prstGeom>
        </p:spPr>
      </p:pic>
      <p:cxnSp>
        <p:nvCxnSpPr>
          <p:cNvPr id="5" name="Straight Arrow Connector 4"/>
          <p:cNvCxnSpPr>
            <a:stCxn id="6" idx="3"/>
          </p:cNvCxnSpPr>
          <p:nvPr/>
        </p:nvCxnSpPr>
        <p:spPr>
          <a:xfrm flipV="1">
            <a:off x="5816192" y="3142163"/>
            <a:ext cx="1899058" cy="16158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567477" y="4019319"/>
            <a:ext cx="2248715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Look at the variable called “education”</a:t>
            </a:r>
          </a:p>
          <a:p>
            <a:r>
              <a:rPr lang="en-US" dirty="0" smtClean="0"/>
              <a:t>If the user selected “1” then ask this question.</a:t>
            </a:r>
          </a:p>
        </p:txBody>
      </p:sp>
    </p:spTree>
    <p:extLst>
      <p:ext uri="{BB962C8B-B14F-4D97-AF65-F5344CB8AC3E}">
        <p14:creationId xmlns:p14="http://schemas.microsoft.com/office/powerpoint/2010/main" val="1651327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Constraint</a:t>
            </a:r>
            <a:endParaRPr lang="en-US" dirty="0"/>
          </a:p>
        </p:txBody>
      </p:sp>
      <p:pic>
        <p:nvPicPr>
          <p:cNvPr id="4" name="Picture 3" descr="Screen Shot 2015-10-13 at 17.36.2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73509"/>
            <a:ext cx="9144000" cy="529733"/>
          </a:xfrm>
          <a:prstGeom prst="rect">
            <a:avLst/>
          </a:prstGeom>
        </p:spPr>
      </p:pic>
      <p:cxnSp>
        <p:nvCxnSpPr>
          <p:cNvPr id="5" name="Straight Arrow Connector 4"/>
          <p:cNvCxnSpPr>
            <a:stCxn id="6" idx="0"/>
          </p:cNvCxnSpPr>
          <p:nvPr/>
        </p:nvCxnSpPr>
        <p:spPr>
          <a:xfrm flipV="1">
            <a:off x="1587500" y="2503242"/>
            <a:ext cx="0" cy="12462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63142" y="3749444"/>
            <a:ext cx="224871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Collect an INTEGER variable called age</a:t>
            </a:r>
          </a:p>
        </p:txBody>
      </p:sp>
      <p:cxnSp>
        <p:nvCxnSpPr>
          <p:cNvPr id="11" name="Straight Arrow Connector 10"/>
          <p:cNvCxnSpPr>
            <a:stCxn id="12" idx="0"/>
          </p:cNvCxnSpPr>
          <p:nvPr/>
        </p:nvCxnSpPr>
        <p:spPr>
          <a:xfrm flipV="1">
            <a:off x="5708650" y="2503242"/>
            <a:ext cx="0" cy="12462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584292" y="3749444"/>
            <a:ext cx="224871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Check if the answer is under 120</a:t>
            </a:r>
          </a:p>
        </p:txBody>
      </p:sp>
      <p:cxnSp>
        <p:nvCxnSpPr>
          <p:cNvPr id="13" name="Straight Arrow Connector 12"/>
          <p:cNvCxnSpPr>
            <a:stCxn id="14" idx="0"/>
          </p:cNvCxnSpPr>
          <p:nvPr/>
        </p:nvCxnSpPr>
        <p:spPr>
          <a:xfrm flipV="1">
            <a:off x="7993267" y="2503242"/>
            <a:ext cx="116498" cy="12462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985408" y="3749444"/>
            <a:ext cx="2015718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Show this message if the person enters a value of 120 or more</a:t>
            </a:r>
          </a:p>
        </p:txBody>
      </p:sp>
      <p:pic>
        <p:nvPicPr>
          <p:cNvPr id="16" name="Picture 15" descr="Screen Shot 2015-10-13 at 17.41.4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3254" y="5121274"/>
            <a:ext cx="4689371" cy="1546225"/>
          </a:xfrm>
          <a:prstGeom prst="rect">
            <a:avLst/>
          </a:prstGeom>
        </p:spPr>
      </p:pic>
      <p:cxnSp>
        <p:nvCxnSpPr>
          <p:cNvPr id="17" name="Straight Arrow Connector 16"/>
          <p:cNvCxnSpPr>
            <a:stCxn id="12" idx="2"/>
            <a:endCxn id="16" idx="0"/>
          </p:cNvCxnSpPr>
          <p:nvPr/>
        </p:nvCxnSpPr>
        <p:spPr>
          <a:xfrm>
            <a:off x="5708650" y="4395775"/>
            <a:ext cx="249290" cy="7254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1874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0" animBg="1"/>
      <p:bldP spid="1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Constraint</a:t>
            </a:r>
            <a:endParaRPr lang="en-US" dirty="0"/>
          </a:p>
        </p:txBody>
      </p:sp>
      <p:pic>
        <p:nvPicPr>
          <p:cNvPr id="4" name="Picture 3" descr="Screen Shot 2015-10-13 at 17.37.1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46465"/>
            <a:ext cx="9144000" cy="70757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171542" y="3768263"/>
            <a:ext cx="2248715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Does the current value match what the user entered in the variable called “</a:t>
            </a:r>
            <a:r>
              <a:rPr lang="en-US" dirty="0" err="1" smtClean="0"/>
              <a:t>right_photo_id</a:t>
            </a:r>
            <a:r>
              <a:rPr lang="en-US" dirty="0" smtClean="0"/>
              <a:t>”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5295900" y="2503242"/>
            <a:ext cx="0" cy="12462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572657" y="3768263"/>
            <a:ext cx="2248715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If the values don’t match show this message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7702550" y="2503242"/>
            <a:ext cx="0" cy="12462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Screen Shot 2015-10-13 at 17.44.0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407" y="3849456"/>
            <a:ext cx="3200843" cy="1314941"/>
          </a:xfrm>
          <a:prstGeom prst="rect">
            <a:avLst/>
          </a:prstGeom>
        </p:spPr>
      </p:pic>
      <p:cxnSp>
        <p:nvCxnSpPr>
          <p:cNvPr id="10" name="Straight Arrow Connector 9"/>
          <p:cNvCxnSpPr>
            <a:stCxn id="5" idx="1"/>
            <a:endCxn id="9" idx="3"/>
          </p:cNvCxnSpPr>
          <p:nvPr/>
        </p:nvCxnSpPr>
        <p:spPr>
          <a:xfrm flipH="1">
            <a:off x="3397250" y="4506927"/>
            <a:ext cx="77429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6131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Metadata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easily collect Metadata in the background</a:t>
            </a:r>
          </a:p>
          <a:p>
            <a:pPr lvl="1"/>
            <a:r>
              <a:rPr lang="en-US" dirty="0" smtClean="0"/>
              <a:t>Time/Date</a:t>
            </a:r>
          </a:p>
          <a:p>
            <a:pPr lvl="1"/>
            <a:r>
              <a:rPr lang="en-US" dirty="0" smtClean="0"/>
              <a:t>Device 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617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5-10-13 at 16.38.4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180" y="1053666"/>
            <a:ext cx="7766036" cy="3944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752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Metadata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Created just like any other variable</a:t>
            </a:r>
          </a:p>
          <a:p>
            <a:r>
              <a:rPr lang="en-US" dirty="0" smtClean="0"/>
              <a:t>User won’t see anything </a:t>
            </a:r>
          </a:p>
          <a:p>
            <a:pPr lvl="1"/>
            <a:r>
              <a:rPr lang="en-US" dirty="0" smtClean="0"/>
              <a:t>Data collected in background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434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Metadata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83771"/>
            <a:ext cx="7518400" cy="3518430"/>
          </a:xfrm>
        </p:spPr>
        <p:txBody>
          <a:bodyPr/>
          <a:lstStyle/>
          <a:p>
            <a:r>
              <a:rPr lang="en-US" dirty="0" smtClean="0"/>
              <a:t>Type = Type of Metadata</a:t>
            </a:r>
          </a:p>
          <a:p>
            <a:r>
              <a:rPr lang="en-US" dirty="0" smtClean="0"/>
              <a:t>Name = Metadata Variable Name</a:t>
            </a:r>
          </a:p>
          <a:p>
            <a:r>
              <a:rPr lang="en-US" dirty="0" smtClean="0"/>
              <a:t>No other fields required</a:t>
            </a:r>
          </a:p>
          <a:p>
            <a:pPr marL="0" indent="0">
              <a:buNone/>
            </a:pPr>
            <a:r>
              <a:rPr lang="en-US" dirty="0" err="1" smtClean="0"/>
              <a:t>e.g</a:t>
            </a:r>
            <a:r>
              <a:rPr lang="en-US" dirty="0" smtClean="0"/>
              <a:t> collect the start day and time of the survey </a:t>
            </a:r>
            <a:endParaRPr lang="en-US" dirty="0"/>
          </a:p>
        </p:txBody>
      </p:sp>
      <p:pic>
        <p:nvPicPr>
          <p:cNvPr id="4" name="Picture 3" descr="Screen Shot 2015-10-13 at 16.40.2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767" y="4502151"/>
            <a:ext cx="6311900" cy="80010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V="1">
            <a:off x="1138767" y="5302251"/>
            <a:ext cx="1322764" cy="2257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11" idx="0"/>
            <a:endCxn id="4" idx="2"/>
          </p:cNvCxnSpPr>
          <p:nvPr/>
        </p:nvCxnSpPr>
        <p:spPr>
          <a:xfrm flipH="1" flipV="1">
            <a:off x="4294717" y="5302251"/>
            <a:ext cx="161769" cy="2257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57200" y="5538089"/>
            <a:ext cx="1373815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Collect Start Date and Time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769578" y="5528039"/>
            <a:ext cx="1373815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Save the data as a variable called start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469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Turning the excel into a survey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Once the excel file is finished we save it</a:t>
            </a:r>
          </a:p>
          <a:p>
            <a:pPr lvl="1"/>
            <a:r>
              <a:rPr lang="en-US" dirty="0" smtClean="0"/>
              <a:t>Make sure there are no spaces in the name!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3399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XLSFORM.ORG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do more clever things including</a:t>
            </a:r>
          </a:p>
          <a:p>
            <a:pPr lvl="1"/>
            <a:r>
              <a:rPr lang="en-US" dirty="0" smtClean="0"/>
              <a:t>Calculations</a:t>
            </a:r>
          </a:p>
          <a:p>
            <a:pPr lvl="1"/>
            <a:r>
              <a:rPr lang="en-US" dirty="0" smtClean="0"/>
              <a:t>Showing images</a:t>
            </a:r>
          </a:p>
          <a:p>
            <a:pPr lvl="1"/>
            <a:r>
              <a:rPr lang="en-US" dirty="0" smtClean="0"/>
              <a:t>Grouping sets of questions</a:t>
            </a:r>
          </a:p>
          <a:p>
            <a:r>
              <a:rPr lang="en-US" dirty="0" smtClean="0"/>
              <a:t>XLSFORM.ORG has nice examples of everything</a:t>
            </a:r>
          </a:p>
          <a:p>
            <a:r>
              <a:rPr lang="en-US" dirty="0" smtClean="0"/>
              <a:t>Consult this for all questions!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281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Survey Sheet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is the questions you will be asking</a:t>
            </a:r>
          </a:p>
          <a:p>
            <a:r>
              <a:rPr lang="en-US" dirty="0" smtClean="0"/>
              <a:t>For each question we say</a:t>
            </a:r>
          </a:p>
          <a:p>
            <a:pPr lvl="1"/>
            <a:r>
              <a:rPr lang="en-US" dirty="0" smtClean="0"/>
              <a:t>Type of Question</a:t>
            </a:r>
          </a:p>
          <a:p>
            <a:pPr lvl="1"/>
            <a:r>
              <a:rPr lang="en-US" dirty="0" smtClean="0"/>
              <a:t>Name of Variable</a:t>
            </a:r>
          </a:p>
          <a:p>
            <a:pPr lvl="1"/>
            <a:r>
              <a:rPr lang="en-US" dirty="0" smtClean="0"/>
              <a:t>Question +/- Explanation</a:t>
            </a:r>
          </a:p>
          <a:p>
            <a:pPr lvl="1"/>
            <a:r>
              <a:rPr lang="en-US" dirty="0" smtClean="0"/>
              <a:t>Is the question mandatory to be completed</a:t>
            </a:r>
          </a:p>
          <a:p>
            <a:pPr lvl="1"/>
            <a:r>
              <a:rPr lang="en-US" dirty="0" smtClean="0"/>
              <a:t>When should I ask this question (“skipping”)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76507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XLS Form Offline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 XLS Form Offline</a:t>
            </a:r>
          </a:p>
          <a:p>
            <a:pPr lvl="1"/>
            <a:r>
              <a:rPr lang="en-US" dirty="0" smtClean="0"/>
              <a:t>(it is free, set the price as 0)</a:t>
            </a:r>
          </a:p>
          <a:p>
            <a:r>
              <a:rPr lang="en-US" dirty="0" smtClean="0"/>
              <a:t>We open XLS Form Offline</a:t>
            </a:r>
          </a:p>
          <a:p>
            <a:r>
              <a:rPr lang="en-US" dirty="0" smtClean="0"/>
              <a:t>We select the file we want</a:t>
            </a:r>
          </a:p>
          <a:p>
            <a:r>
              <a:rPr lang="en-US" dirty="0" smtClean="0"/>
              <a:t>Make sure “VALIDATE” checkbox is ticked</a:t>
            </a:r>
          </a:p>
          <a:p>
            <a:r>
              <a:rPr lang="en-US" dirty="0" smtClean="0"/>
              <a:t>Click “RUN”</a:t>
            </a:r>
          </a:p>
          <a:p>
            <a:r>
              <a:rPr lang="en-US" dirty="0" smtClean="0"/>
              <a:t>The software will make a new XML File</a:t>
            </a:r>
          </a:p>
          <a:p>
            <a:pPr lvl="1"/>
            <a:r>
              <a:rPr lang="en-US" dirty="0" err="1" smtClean="0"/>
              <a:t>E.g</a:t>
            </a:r>
            <a:r>
              <a:rPr lang="en-US" dirty="0" smtClean="0"/>
              <a:t> </a:t>
            </a:r>
            <a:r>
              <a:rPr lang="en-US" dirty="0" err="1" smtClean="0"/>
              <a:t>survey.xml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2190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457733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716" y="3559827"/>
            <a:ext cx="3416300" cy="302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75515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5-08-25 at 16.23.1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5507" y="0"/>
            <a:ext cx="47042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254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03" y="259915"/>
            <a:ext cx="4048420" cy="6084800"/>
          </a:xfrm>
        </p:spPr>
      </p:pic>
    </p:spTree>
    <p:extLst>
      <p:ext uri="{BB962C8B-B14F-4D97-AF65-F5344CB8AC3E}">
        <p14:creationId xmlns:p14="http://schemas.microsoft.com/office/powerpoint/2010/main" val="164264357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37" y="159706"/>
            <a:ext cx="8385284" cy="5460520"/>
          </a:xfrm>
        </p:spPr>
      </p:pic>
    </p:spTree>
    <p:extLst>
      <p:ext uri="{BB962C8B-B14F-4D97-AF65-F5344CB8AC3E}">
        <p14:creationId xmlns:p14="http://schemas.microsoft.com/office/powerpoint/2010/main" val="139669685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 ARE DONE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file can then be uploaded to an ODK Sever</a:t>
            </a:r>
          </a:p>
          <a:p>
            <a:r>
              <a:rPr lang="en-US" dirty="0" smtClean="0"/>
              <a:t>The ODK @ LSHTM User Manual has instructions for </a:t>
            </a:r>
          </a:p>
          <a:p>
            <a:pPr lvl="1"/>
            <a:r>
              <a:rPr lang="en-US" dirty="0" smtClean="0"/>
              <a:t>Uploading forms to the ODK server</a:t>
            </a:r>
          </a:p>
          <a:p>
            <a:pPr lvl="1"/>
            <a:r>
              <a:rPr lang="en-US" dirty="0" smtClean="0"/>
              <a:t>Putting forms on mobile devices</a:t>
            </a:r>
          </a:p>
          <a:p>
            <a:pPr lvl="1"/>
            <a:r>
              <a:rPr lang="en-US" dirty="0" smtClean="0"/>
              <a:t>Submitting data</a:t>
            </a:r>
          </a:p>
          <a:p>
            <a:r>
              <a:rPr lang="en-US" dirty="0" smtClean="0"/>
              <a:t>The manual is at </a:t>
            </a:r>
            <a:r>
              <a:rPr lang="en-US" dirty="0" err="1" smtClean="0"/>
              <a:t>opendatakit.lshtm.ac.uk</a:t>
            </a:r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7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Survey Sheet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58592"/>
            <a:ext cx="8229600" cy="4525963"/>
          </a:xfrm>
        </p:spPr>
        <p:txBody>
          <a:bodyPr/>
          <a:lstStyle/>
          <a:p>
            <a:r>
              <a:rPr lang="en-US" dirty="0" smtClean="0"/>
              <a:t>The top row needs three columns a minimum</a:t>
            </a:r>
          </a:p>
          <a:p>
            <a:pPr lvl="1"/>
            <a:r>
              <a:rPr lang="en-US" dirty="0" smtClean="0"/>
              <a:t>Type (CELL A1)</a:t>
            </a:r>
          </a:p>
          <a:p>
            <a:pPr lvl="1"/>
            <a:r>
              <a:rPr lang="en-US" dirty="0" smtClean="0"/>
              <a:t>Name (CELL B1)</a:t>
            </a:r>
          </a:p>
          <a:p>
            <a:pPr lvl="1"/>
            <a:r>
              <a:rPr lang="en-US" dirty="0" smtClean="0"/>
              <a:t>Label (CELL C1)</a:t>
            </a:r>
          </a:p>
          <a:p>
            <a:r>
              <a:rPr lang="en-US" dirty="0" smtClean="0"/>
              <a:t>It may also need other columns</a:t>
            </a:r>
          </a:p>
          <a:p>
            <a:pPr lvl="1"/>
            <a:r>
              <a:rPr lang="en-US" dirty="0" smtClean="0"/>
              <a:t>hint</a:t>
            </a:r>
          </a:p>
          <a:p>
            <a:pPr lvl="1"/>
            <a:r>
              <a:rPr lang="en-US" dirty="0" smtClean="0"/>
              <a:t>required</a:t>
            </a:r>
          </a:p>
          <a:p>
            <a:pPr lvl="1"/>
            <a:r>
              <a:rPr lang="en-US" dirty="0" smtClean="0"/>
              <a:t>relevant</a:t>
            </a:r>
          </a:p>
          <a:p>
            <a:pPr lvl="1"/>
            <a:r>
              <a:rPr lang="en-US" dirty="0" smtClean="0"/>
              <a:t>constraint</a:t>
            </a:r>
          </a:p>
          <a:p>
            <a:pPr lvl="1"/>
            <a:r>
              <a:rPr lang="en-US" dirty="0" err="1" smtClean="0"/>
              <a:t>constraint_message</a:t>
            </a:r>
            <a:endParaRPr lang="en-US" dirty="0" smtClean="0"/>
          </a:p>
          <a:p>
            <a:pPr lvl="1"/>
            <a:r>
              <a:rPr lang="en-US" dirty="0" smtClean="0"/>
              <a:t>(Others)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590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5-08-25 at 16.17.2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53799"/>
            <a:ext cx="9144000" cy="4745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276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do need the black headings I am showing</a:t>
            </a:r>
          </a:p>
          <a:p>
            <a:r>
              <a:rPr lang="en-US" dirty="0" smtClean="0"/>
              <a:t>The red sub-headings in these slides are just a teaching aid – you shouldn’t include these in your actual file</a:t>
            </a:r>
          </a:p>
          <a:p>
            <a:r>
              <a:rPr lang="en-US" dirty="0" smtClean="0"/>
              <a:t>I’m only showing the columns needed for each 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9039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types of question</a:t>
            </a:r>
            <a:endParaRPr lang="en-US" dirty="0"/>
          </a:p>
        </p:txBody>
      </p:sp>
      <p:pic>
        <p:nvPicPr>
          <p:cNvPr id="6" name="Picture 5" descr="Screen Shot 2015-10-13 at 17.54.5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750" y="1333500"/>
            <a:ext cx="7429500" cy="2032000"/>
          </a:xfrm>
          <a:prstGeom prst="rect">
            <a:avLst/>
          </a:prstGeom>
        </p:spPr>
      </p:pic>
      <p:pic>
        <p:nvPicPr>
          <p:cNvPr id="7" name="Picture 6" descr="Screen Shot 2015-10-13 at 17.54.3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350" y="3365500"/>
            <a:ext cx="7454900" cy="74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956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Integer / Decimal / Text / Date / Time / </a:t>
            </a:r>
            <a:r>
              <a:rPr lang="en-US" dirty="0" err="1" smtClean="0"/>
              <a:t>dateTime</a:t>
            </a:r>
            <a:endParaRPr lang="en-US" dirty="0"/>
          </a:p>
        </p:txBody>
      </p:sp>
      <p:cxnSp>
        <p:nvCxnSpPr>
          <p:cNvPr id="7" name="Straight Arrow Connector 6"/>
          <p:cNvCxnSpPr>
            <a:stCxn id="15" idx="0"/>
          </p:cNvCxnSpPr>
          <p:nvPr/>
        </p:nvCxnSpPr>
        <p:spPr>
          <a:xfrm flipH="1" flipV="1">
            <a:off x="841678" y="2606990"/>
            <a:ext cx="157592" cy="16828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16" idx="0"/>
          </p:cNvCxnSpPr>
          <p:nvPr/>
        </p:nvCxnSpPr>
        <p:spPr>
          <a:xfrm flipV="1">
            <a:off x="3386208" y="2606990"/>
            <a:ext cx="0" cy="16719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17" idx="0"/>
          </p:cNvCxnSpPr>
          <p:nvPr/>
        </p:nvCxnSpPr>
        <p:spPr>
          <a:xfrm flipH="1" flipV="1">
            <a:off x="5305822" y="2606990"/>
            <a:ext cx="164466" cy="16828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Screen Shot 2015-10-13 at 17.04.4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57420"/>
            <a:ext cx="8534400" cy="749300"/>
          </a:xfrm>
          <a:prstGeom prst="rect">
            <a:avLst/>
          </a:prstGeom>
        </p:spPr>
      </p:pic>
      <p:cxnSp>
        <p:nvCxnSpPr>
          <p:cNvPr id="14" name="Straight Arrow Connector 13"/>
          <p:cNvCxnSpPr>
            <a:stCxn id="18" idx="0"/>
          </p:cNvCxnSpPr>
          <p:nvPr/>
        </p:nvCxnSpPr>
        <p:spPr>
          <a:xfrm flipH="1" flipV="1">
            <a:off x="7638889" y="2606993"/>
            <a:ext cx="202512" cy="16828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3832" y="4289858"/>
            <a:ext cx="1850876" cy="17543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This tells ODK that he answer should be numeric and should be an integer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618363" y="4278939"/>
            <a:ext cx="153569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The variable should be called “age”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537976" y="4289858"/>
            <a:ext cx="1864624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This is the main question. It will be in big text on the phone/tablet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871043" y="4289859"/>
            <a:ext cx="1940716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This is the question hint. It will be in small text on the phone/tablet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1453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393</TotalTime>
  <Words>1164</Words>
  <Application>Microsoft Macintosh PowerPoint</Application>
  <PresentationFormat>On-screen Show (4:3)</PresentationFormat>
  <Paragraphs>194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8" baseType="lpstr">
      <vt:lpstr>Calibri</vt:lpstr>
      <vt:lpstr>Arial</vt:lpstr>
      <vt:lpstr>Office Theme</vt:lpstr>
      <vt:lpstr>Writing ODK Surveys in XLSFORM</vt:lpstr>
      <vt:lpstr>Writing a survey</vt:lpstr>
      <vt:lpstr>Writing a survey</vt:lpstr>
      <vt:lpstr>Survey Sheet</vt:lpstr>
      <vt:lpstr>Survey Sheet</vt:lpstr>
      <vt:lpstr>PowerPoint Presentation</vt:lpstr>
      <vt:lpstr>IMPORTANT</vt:lpstr>
      <vt:lpstr>Common types of question</vt:lpstr>
      <vt:lpstr>Integer / Decimal / Text / Date / Time / dateTime</vt:lpstr>
      <vt:lpstr>Notes</vt:lpstr>
      <vt:lpstr>Notes</vt:lpstr>
      <vt:lpstr>Option Lists</vt:lpstr>
      <vt:lpstr>Option Lists</vt:lpstr>
      <vt:lpstr>Option Lists</vt:lpstr>
      <vt:lpstr>Option Lists</vt:lpstr>
      <vt:lpstr>Option Lists</vt:lpstr>
      <vt:lpstr>Option Lists</vt:lpstr>
      <vt:lpstr>Option Lists</vt:lpstr>
      <vt:lpstr>GPS</vt:lpstr>
      <vt:lpstr>GPS</vt:lpstr>
      <vt:lpstr>Barcode</vt:lpstr>
      <vt:lpstr>Barcode</vt:lpstr>
      <vt:lpstr>Media: Audio / Video / Photo</vt:lpstr>
      <vt:lpstr>Media: Audio / Video / Photo</vt:lpstr>
      <vt:lpstr>Required</vt:lpstr>
      <vt:lpstr>Relevant and Constraints</vt:lpstr>
      <vt:lpstr>Relevant and Constraints</vt:lpstr>
      <vt:lpstr>Relevant and Constraints</vt:lpstr>
      <vt:lpstr>Relevant</vt:lpstr>
      <vt:lpstr>Relevant</vt:lpstr>
      <vt:lpstr>Relevant</vt:lpstr>
      <vt:lpstr>Constraint</vt:lpstr>
      <vt:lpstr>Constraint</vt:lpstr>
      <vt:lpstr>Metadata</vt:lpstr>
      <vt:lpstr>PowerPoint Presentation</vt:lpstr>
      <vt:lpstr>Metadata</vt:lpstr>
      <vt:lpstr>Metadata</vt:lpstr>
      <vt:lpstr>Turning the excel into a survey</vt:lpstr>
      <vt:lpstr>XLSFORM.ORG</vt:lpstr>
      <vt:lpstr>XLS Form Offline</vt:lpstr>
      <vt:lpstr>PowerPoint Presentation</vt:lpstr>
      <vt:lpstr>PowerPoint Presentation</vt:lpstr>
      <vt:lpstr>PowerPoint Presentation</vt:lpstr>
      <vt:lpstr>PowerPoint Presentation</vt:lpstr>
      <vt:lpstr>YOU ARE DONE</vt:lpstr>
    </vt:vector>
  </TitlesOfParts>
  <Company>LSHTM</Company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Yaws Trial Database</dc:title>
  <dc:creator>Michael Marks</dc:creator>
  <cp:lastModifiedBy>Chrissy Roberts</cp:lastModifiedBy>
  <cp:revision>52</cp:revision>
  <dcterms:created xsi:type="dcterms:W3CDTF">2015-10-04T13:11:48Z</dcterms:created>
  <dcterms:modified xsi:type="dcterms:W3CDTF">2017-01-11T14:30:55Z</dcterms:modified>
</cp:coreProperties>
</file>