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6" r:id="rId3"/>
    <p:sldId id="257" r:id="rId4"/>
    <p:sldId id="260" r:id="rId5"/>
    <p:sldId id="259" r:id="rId6"/>
    <p:sldId id="258" r:id="rId7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4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9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ard.w.joyce\Downloads\CabbagetownStreetsSurv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[CabbagetownStreetsSurvey.xlsx]Sheet1!PivotTable1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WHERE DO YOU LIVE?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9160841077563818E-2"/>
              <c:y val="-1.44927536231884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9619273026780046E-2"/>
              <c:y val="-0.14855072463768129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19504908295786E-2"/>
              <c:y val="-1.086956521739130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9160841077563818E-2"/>
              <c:y val="-1.44927536231884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9619273026780046E-2"/>
              <c:y val="-0.14855072463768129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19504908295786E-2"/>
              <c:y val="-1.086956521739130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9160841077563818E-2"/>
              <c:y val="-1.44927536231884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9619273026780046E-2"/>
              <c:y val="-0.14855072463768129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19504908295786E-2"/>
              <c:y val="-1.086956521739130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3054782953930857"/>
                  <c:y val="6.02083910897922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518473245279824"/>
                      <c:h val="0.25477992040808667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8.91053814905724E-2"/>
                  <c:y val="0.1326834538268221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4467057545226204"/>
                      <c:h val="0.19267505104472446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6.5628211873998185E-2"/>
                  <c:y val="-6.669553877282215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7563341376682754"/>
                      <c:h val="0.19267505104472446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10392119302025696"/>
                  <c:y val="-1.2037037037037037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1890139150163466"/>
                      <c:h val="4.6601487314085741E-2"/>
                    </c:manualLayout>
                  </c15:layout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Sheet1!$A$4:$A$8</c:f>
              <c:strCache>
                <c:ptCount val="4"/>
                <c:pt idx="0">
                  <c:v>Cabbagetown</c:v>
                </c:pt>
                <c:pt idx="1">
                  <c:v>Reynoldstown</c:v>
                </c:pt>
                <c:pt idx="2">
                  <c:v>Grant Park</c:v>
                </c:pt>
                <c:pt idx="3">
                  <c:v>Other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4"/>
                <c:pt idx="0">
                  <c:v>107</c:v>
                </c:pt>
                <c:pt idx="1">
                  <c:v>49</c:v>
                </c:pt>
                <c:pt idx="2">
                  <c:v>18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066280"/>
            <a:ext cx="2971800" cy="2475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D7C0-76A3-42DC-B36F-E720D755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733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BDB-49E7-4A19-836A-1B64810A04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05AAC-DB69-4055-B040-9A8DD3E2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6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05AAC-DB69-4055-B040-9A8DD3E29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4270-487A-4716-807C-508AB7A98DC1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F4FC-3D8C-4CAC-8443-009D71EA3D65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4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C28D-8F3F-45E3-9EB8-22AF189E4B6B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F9C9-8032-41CF-B07F-B4484B0A1F65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1BC-C5EC-42E6-8A38-F96076E1D07F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582-9335-4F9B-8866-17E983CEC36C}" type="datetime1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8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8FA8-B027-41AB-801C-DAEA602B11A8}" type="datetime1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5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DE0D-87B1-4A7C-A81F-A86A99ED0AAD}" type="datetime1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1A0D-BAE7-4D7B-BB5A-89C56EC7AF90}" type="datetime1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3CCB-26E4-467C-BE52-62DFDAB6D7EE}" type="datetime1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AB50-7067-45DD-ACAE-95F618E324C3}" type="datetime1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F60E1-9F3E-43BC-A7A3-D530514D1A92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2667-80E2-4511-92B9-78D21074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3.amazonaws.com/images.m2i.stamen.com/20160217/toner-lines_idwdXL3iRV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07"/>
          <a:stretch/>
        </p:blipFill>
        <p:spPr bwMode="auto">
          <a:xfrm>
            <a:off x="5076518" y="131490"/>
            <a:ext cx="6985942" cy="64450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65125"/>
            <a:ext cx="4670118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Cabbagetown </a:t>
            </a:r>
            <a:b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Streets Survey</a:t>
            </a:r>
            <a:b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1139" y="3632200"/>
            <a:ext cx="4337561" cy="2710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April 4, 2016</a:t>
            </a:r>
          </a:p>
          <a:p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CNIA Transportation Committee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Richard Joyce</a:t>
            </a:r>
          </a:p>
        </p:txBody>
      </p:sp>
    </p:spTree>
    <p:extLst>
      <p:ext uri="{BB962C8B-B14F-4D97-AF65-F5344CB8AC3E}">
        <p14:creationId xmlns:p14="http://schemas.microsoft.com/office/powerpoint/2010/main" val="141425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451014"/>
              </p:ext>
            </p:extLst>
          </p:nvPr>
        </p:nvGraphicFramePr>
        <p:xfrm>
          <a:off x="66759" y="0"/>
          <a:ext cx="688558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594326" y="4899307"/>
            <a:ext cx="42962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Other neighborhoods: 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Edgewood	Glenwood Park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Inman Park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Lower/Old Fourth Ward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Midtown 		Ormewood Park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Peoplestown	Kirkwood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EAV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38542"/>
              </p:ext>
            </p:extLst>
          </p:nvPr>
        </p:nvGraphicFramePr>
        <p:xfrm>
          <a:off x="6952342" y="614020"/>
          <a:ext cx="4864102" cy="3671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858"/>
                <a:gridCol w="838200"/>
                <a:gridCol w="904422"/>
                <a:gridCol w="871311"/>
                <a:gridCol w="871311"/>
              </a:tblGrid>
              <a:tr h="663237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Live 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Visit Businesses 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Work 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Travel Through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0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C’town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19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R’town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Grant Park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Other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269032" y="0"/>
            <a:ext cx="418537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88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 _______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CABBAGETOWN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516" y="6206442"/>
            <a:ext cx="11256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88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n=187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65125"/>
            <a:ext cx="11277600" cy="5961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Cabbageheads only: Residential Parking Zones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69315"/>
              </p:ext>
            </p:extLst>
          </p:nvPr>
        </p:nvGraphicFramePr>
        <p:xfrm>
          <a:off x="1017444" y="1244887"/>
          <a:ext cx="4087956" cy="1608644"/>
        </p:xfrm>
        <a:graphic>
          <a:graphicData uri="http://schemas.openxmlformats.org/drawingml/2006/table">
            <a:tbl>
              <a:tblPr/>
              <a:tblGrid>
                <a:gridCol w="2436955"/>
                <a:gridCol w="1651001"/>
              </a:tblGrid>
              <a:tr h="127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Row Labels</a:t>
                      </a:r>
                    </a:p>
                  </a:txBody>
                  <a:tcPr marL="6644" marR="6644" marT="66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Institute a Residential Parking Permit Zone</a:t>
                      </a:r>
                    </a:p>
                  </a:txBody>
                  <a:tcPr marL="6644" marR="6644" marT="66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2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Cabbagetown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2.84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7E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17444" y="1179474"/>
            <a:ext cx="184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1=Strongly Disagree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2=Disagree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3=Neutral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4=Agree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5=Strongly Agree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75144" y="1254048"/>
            <a:ext cx="6424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While Cabbagetown as a whole is not greatly in favor of a Residential Parking Zone, there is considerable interest from residents who live on streets near Carroll Street, including Savannah,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Gaskill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Pickett, and Berean.  Those who live further from Carroll generally do not see the need yet, but anticipate the Beltline and Memorial Drive developments will bring much more demand for on-street space.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144" y="2995356"/>
            <a:ext cx="10792112" cy="3566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spcCol="365760" rtlCol="0">
            <a:spAutoFit/>
          </a:bodyPr>
          <a:lstStyle/>
          <a:p>
            <a:r>
              <a:rPr lang="en-US" sz="1600" i="1" dirty="0" smtClean="0"/>
              <a:t>I hate leaving home sometimes because I know there will be no parking when I get back. I hate carrying all of [my] groceries from a couple of streets over. </a:t>
            </a:r>
          </a:p>
          <a:p>
            <a:endParaRPr lang="en-US" sz="1600" i="1" dirty="0"/>
          </a:p>
          <a:p>
            <a:r>
              <a:rPr lang="en-US" sz="1600" i="1" dirty="0"/>
              <a:t>People park on Berean Ave and walk to Milltown and Carol Street Bakery taking up the [residential] parking. I have followed them to see where they are going</a:t>
            </a:r>
            <a:r>
              <a:rPr lang="en-US" sz="1600" i="1" dirty="0" smtClean="0"/>
              <a:t>!</a:t>
            </a:r>
          </a:p>
          <a:p>
            <a:endParaRPr lang="en-US" sz="1600" i="1" dirty="0"/>
          </a:p>
          <a:p>
            <a:r>
              <a:rPr lang="en-US" sz="1600" i="1" dirty="0" smtClean="0"/>
              <a:t>This would be very detrimental to local businesses…</a:t>
            </a:r>
          </a:p>
          <a:p>
            <a:endParaRPr lang="en-US" sz="1600" i="1" dirty="0" smtClean="0"/>
          </a:p>
          <a:p>
            <a:r>
              <a:rPr lang="en-US" sz="1600" i="1" dirty="0"/>
              <a:t>Not at all in favor. </a:t>
            </a:r>
            <a:r>
              <a:rPr lang="en-US" sz="1600" i="1" dirty="0" smtClean="0"/>
              <a:t>Reeks </a:t>
            </a:r>
            <a:r>
              <a:rPr lang="en-US" sz="1600" i="1" dirty="0"/>
              <a:t>of </a:t>
            </a:r>
            <a:r>
              <a:rPr lang="en-US" sz="1600" i="1" dirty="0" smtClean="0"/>
              <a:t>in-town city elitism.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This </a:t>
            </a:r>
            <a:r>
              <a:rPr lang="en-US" sz="1600" i="1" dirty="0"/>
              <a:t>will likely become an issue once the Beltline expands.  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…</a:t>
            </a:r>
            <a:r>
              <a:rPr lang="en-US" sz="1600" i="1" dirty="0"/>
              <a:t>important to address this now before </a:t>
            </a:r>
            <a:r>
              <a:rPr lang="en-US" sz="1600" i="1" dirty="0" smtClean="0"/>
              <a:t>Memorial </a:t>
            </a:r>
            <a:r>
              <a:rPr lang="en-US" sz="1600" i="1" dirty="0" err="1" smtClean="0"/>
              <a:t>Dr</a:t>
            </a:r>
            <a:r>
              <a:rPr lang="en-US" sz="1600" i="1" dirty="0" smtClean="0"/>
              <a:t> explodes…</a:t>
            </a:r>
          </a:p>
          <a:p>
            <a:endParaRPr lang="en-US" sz="1600" i="1" dirty="0"/>
          </a:p>
          <a:p>
            <a:r>
              <a:rPr lang="en-US" sz="1600" i="1" dirty="0" smtClean="0"/>
              <a:t>I like to host events - family for holidays, etc. - and I'm afraid permits would make those events much more difficult.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I'd </a:t>
            </a:r>
            <a:r>
              <a:rPr lang="en-US" sz="1600" i="1" dirty="0"/>
              <a:t>really like to see something other than parking at the church lot at the corner of </a:t>
            </a:r>
            <a:r>
              <a:rPr lang="en-US" sz="1600" i="1" dirty="0" smtClean="0"/>
              <a:t>Picket </a:t>
            </a:r>
            <a:r>
              <a:rPr lang="en-US" sz="1600" i="1" dirty="0"/>
              <a:t>and Savannah. </a:t>
            </a:r>
            <a:endParaRPr lang="en-US" sz="1600" i="1" dirty="0" smtClean="0"/>
          </a:p>
          <a:p>
            <a:endParaRPr lang="en-US" sz="1600" i="1" dirty="0"/>
          </a:p>
          <a:p>
            <a:r>
              <a:rPr lang="en-US" sz="1600" i="1" dirty="0"/>
              <a:t>I think </a:t>
            </a:r>
            <a:r>
              <a:rPr lang="en-US" sz="1600" i="1" dirty="0" smtClean="0"/>
              <a:t>[residential parking zones] discourage </a:t>
            </a:r>
            <a:r>
              <a:rPr lang="en-US" sz="1600" i="1" dirty="0"/>
              <a:t>people from driving to the </a:t>
            </a:r>
            <a:r>
              <a:rPr lang="en-US" sz="1600" i="1" dirty="0" smtClean="0"/>
              <a:t>neighborhood</a:t>
            </a:r>
            <a:r>
              <a:rPr lang="en-US" sz="1600" i="1" dirty="0"/>
              <a:t>, which is just fine by me. </a:t>
            </a:r>
            <a:endParaRPr lang="en-US" sz="1600" i="1" dirty="0" smtClean="0"/>
          </a:p>
          <a:p>
            <a:endParaRPr lang="en-US" sz="1600" i="1" dirty="0"/>
          </a:p>
          <a:p>
            <a:r>
              <a:rPr lang="en-US" sz="1600" i="1" dirty="0" err="1" smtClean="0"/>
              <a:t>ParkAtlanta</a:t>
            </a:r>
            <a:r>
              <a:rPr lang="en-US" sz="1600" i="1" dirty="0" smtClean="0"/>
              <a:t> is the devil… </a:t>
            </a:r>
          </a:p>
          <a:p>
            <a:r>
              <a:rPr lang="en-US" sz="1600" dirty="0" smtClean="0"/>
              <a:t>(and other variations)</a:t>
            </a:r>
          </a:p>
        </p:txBody>
      </p:sp>
    </p:spTree>
    <p:extLst>
      <p:ext uri="{BB962C8B-B14F-4D97-AF65-F5344CB8AC3E}">
        <p14:creationId xmlns:p14="http://schemas.microsoft.com/office/powerpoint/2010/main" val="11476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Parking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16146"/>
              </p:ext>
            </p:extLst>
          </p:nvPr>
        </p:nvGraphicFramePr>
        <p:xfrm>
          <a:off x="838200" y="899499"/>
          <a:ext cx="10515599" cy="3179304"/>
        </p:xfrm>
        <a:graphic>
          <a:graphicData uri="http://schemas.openxmlformats.org/drawingml/2006/table">
            <a:tbl>
              <a:tblPr/>
              <a:tblGrid>
                <a:gridCol w="2091170"/>
                <a:gridCol w="2808143"/>
                <a:gridCol w="2808143"/>
                <a:gridCol w="2808143"/>
              </a:tblGrid>
              <a:tr h="1502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Row Labels</a:t>
                      </a:r>
                    </a:p>
                  </a:txBody>
                  <a:tcPr marL="6644" marR="6644" marT="66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Denote </a:t>
                      </a: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commercial and/or short term loading </a:t>
                      </a:r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zones</a:t>
                      </a:r>
                    </a:p>
                    <a:p>
                      <a:pPr algn="ctr" fontAlgn="t"/>
                      <a:endParaRPr lang="en-US" sz="17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 fontAlgn="t"/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This may sacrifice general parking space for a more harmonious mixed-use on-street space.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644" marR="6644" marT="66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$</a:t>
                      </a: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 for self-parking at a Cabbagetown </a:t>
                      </a:r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business</a:t>
                      </a:r>
                    </a:p>
                    <a:p>
                      <a:pPr algn="ctr" fontAlgn="t"/>
                      <a:endParaRPr lang="en-US" sz="17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 fontAlgn="t"/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There isn't such an option now, but what if a neighborhood-scale development brings a large parking garage that's also available to the public.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644" marR="6644" marT="66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 </a:t>
                      </a: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ride-sharing pickup zones </a:t>
                      </a:r>
                      <a:endParaRPr lang="en-US" sz="17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 fontAlgn="t"/>
                      <a:endParaRPr lang="en-US" sz="1400" b="1" i="1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 fontAlgn="t"/>
                      <a:endParaRPr lang="en-US" sz="1400" b="1" i="1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 fontAlgn="t"/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Denote specific areas as late-night / weekend no parking zones, to be used only for ridesharing drivers (Uber/Lyft/etc.) to drop off and pick up their passengers.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644" marR="6644" marT="66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156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Cabbagetown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2.95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2.58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2.76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71"/>
                    </a:solidFill>
                  </a:tcPr>
                </a:tc>
              </a:tr>
              <a:tr h="2156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Reynoldstown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3.42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6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2.38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3.17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A81"/>
                    </a:solidFill>
                  </a:tcPr>
                </a:tc>
              </a:tr>
              <a:tr h="2156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Grant Park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3.11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3.39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7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3.22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80"/>
                    </a:solidFill>
                  </a:tcPr>
                </a:tc>
              </a:tr>
              <a:tr h="2156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Other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3.23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3.69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3.54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577"/>
                    </a:solidFill>
                  </a:tcPr>
                </a:tc>
              </a:tr>
              <a:tr h="2156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Grand Total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3.11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2.69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2.96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7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7100" y="1178899"/>
            <a:ext cx="184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1=Strongly Disagree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2=Disagree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3=Neutral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4=Agree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5=Strongly Agree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943" y="4252656"/>
            <a:ext cx="10792112" cy="246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spcCol="365760" rtlCol="0">
            <a:spAutoFit/>
          </a:bodyPr>
          <a:lstStyle/>
          <a:p>
            <a:r>
              <a:rPr lang="en-US" sz="1600" i="1" dirty="0"/>
              <a:t>Savannah St should only be residential parking</a:t>
            </a:r>
            <a:r>
              <a:rPr lang="en-US" sz="1600" i="1" dirty="0" smtClean="0"/>
              <a:t>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There </a:t>
            </a:r>
            <a:r>
              <a:rPr lang="en-US" sz="1600" i="1" dirty="0"/>
              <a:t>isn't enough for residents as it is, especially those without driveways, painting lines to make the most use of space available would be helpful on some streets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We </a:t>
            </a:r>
            <a:r>
              <a:rPr lang="en-US" sz="1600" i="1" dirty="0"/>
              <a:t>selected Cabbagetown as our home because of its vibe. Enforcing all of these rules makes it feel like a snooty suburb, not city </a:t>
            </a:r>
            <a:r>
              <a:rPr lang="en-US" sz="1600" i="1" dirty="0" smtClean="0"/>
              <a:t>living.</a:t>
            </a:r>
          </a:p>
          <a:p>
            <a:endParaRPr lang="en-US" sz="1600" i="1" dirty="0"/>
          </a:p>
          <a:p>
            <a:endParaRPr lang="en-US" sz="1600" i="1" dirty="0" smtClean="0"/>
          </a:p>
          <a:p>
            <a:r>
              <a:rPr lang="en-US" sz="1600" i="1" dirty="0" smtClean="0"/>
              <a:t>It is what it is. I walk so I don't have to park. That is one of the reasons I moved here.</a:t>
            </a:r>
          </a:p>
          <a:p>
            <a:r>
              <a:rPr lang="en-US" sz="1600" i="1" dirty="0"/>
              <a:t> </a:t>
            </a:r>
          </a:p>
          <a:p>
            <a:r>
              <a:rPr lang="en-US" sz="1600" i="1" dirty="0"/>
              <a:t>I'm fine with the parking situation. I walk or bike and I wish more would do the same!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Promote </a:t>
            </a:r>
            <a:r>
              <a:rPr lang="en-US" sz="1600" i="1" dirty="0"/>
              <a:t>other modes of transportation </a:t>
            </a:r>
            <a:r>
              <a:rPr lang="en-US" sz="1600" i="1" dirty="0" smtClean="0"/>
              <a:t>to and from Cabbagetown.</a:t>
            </a:r>
          </a:p>
          <a:p>
            <a:endParaRPr lang="en-US" sz="1600" i="1" dirty="0"/>
          </a:p>
          <a:p>
            <a:r>
              <a:rPr lang="en-US" sz="1600" i="1" dirty="0"/>
              <a:t>Concerns: delivery trucks parking and blocking the way</a:t>
            </a:r>
            <a:r>
              <a:rPr lang="en-US" sz="1600" i="1" dirty="0" smtClean="0"/>
              <a:t>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967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Traffic Flow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4997"/>
              </p:ext>
            </p:extLst>
          </p:nvPr>
        </p:nvGraphicFramePr>
        <p:xfrm>
          <a:off x="838201" y="863600"/>
          <a:ext cx="10515599" cy="3392664"/>
        </p:xfrm>
        <a:graphic>
          <a:graphicData uri="http://schemas.openxmlformats.org/drawingml/2006/table">
            <a:tbl>
              <a:tblPr/>
              <a:tblGrid>
                <a:gridCol w="2091170"/>
                <a:gridCol w="2808143"/>
                <a:gridCol w="2808143"/>
                <a:gridCol w="2808143"/>
              </a:tblGrid>
              <a:tr h="135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Row Labels</a:t>
                      </a:r>
                    </a:p>
                  </a:txBody>
                  <a:tcPr marL="6644" marR="6644" marT="66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Eliminate </a:t>
                      </a: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parking at/near bottlenecks of narrow streets </a:t>
                      </a:r>
                      <a:endParaRPr lang="en-US" sz="17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  <a:p>
                      <a:pPr algn="ctr" fontAlgn="t"/>
                      <a:endParaRPr lang="en-US" sz="17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  <a:p>
                      <a:pPr algn="ctr" fontAlgn="t"/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Bollards, benches, bicycle parking,  on the street near corners could prevent parking, but allow enough space for passing. More expensive ideas include curb bulb-outs at corners or large planters.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44" marR="6644" marT="66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Convert </a:t>
                      </a: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2-way streets to 1-way to improve vehicle </a:t>
                      </a:r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flow</a:t>
                      </a:r>
                    </a:p>
                    <a:p>
                      <a:pPr algn="ctr" fontAlgn="t"/>
                      <a:endParaRPr lang="en-US" sz="17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  <a:p>
                      <a:pPr algn="ctr" fontAlgn="t"/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Where our narrow streets can't accommodate parking and two directions of traffic, we could make streets like Carroll, </a:t>
                      </a:r>
                      <a:r>
                        <a:rPr lang="en-US" sz="1400" b="1" i="1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Iswald</a:t>
                      </a:r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, </a:t>
                      </a:r>
                      <a:r>
                        <a:rPr lang="en-US" sz="1400" b="1" i="1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Estoria</a:t>
                      </a:r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, or </a:t>
                      </a:r>
                      <a:r>
                        <a:rPr lang="en-US" sz="1400" b="1" i="1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Tye</a:t>
                      </a:r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 one-way. 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44" marR="6644" marT="66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Convert </a:t>
                      </a: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one-way streets to two-way to slow </a:t>
                      </a:r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traffic</a:t>
                      </a:r>
                    </a:p>
                    <a:p>
                      <a:pPr algn="ctr" fontAlgn="t"/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400" b="1" i="1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  <a:p>
                      <a:pPr algn="ctr" fontAlgn="t"/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Generally increase accessibility at the expense of vehicle speed; typically also reduces parking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44" marR="6644" marT="66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1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Cabbagetown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3.40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3.18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2.06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3E"/>
                    </a:solidFill>
                  </a:tcPr>
                </a:tc>
              </a:tr>
              <a:tr h="21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Reynoldstown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4.19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4.02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F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2.27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64B"/>
                    </a:solidFill>
                  </a:tcPr>
                </a:tc>
              </a:tr>
              <a:tr h="21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Grant Park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3.83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3.82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2.17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45"/>
                    </a:solidFill>
                  </a:tcPr>
                </a:tc>
              </a:tr>
              <a:tr h="21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Other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4.38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A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4.08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2.46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56"/>
                    </a:solidFill>
                  </a:tcPr>
                </a:tc>
              </a:tr>
              <a:tr h="21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Grand Total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3.71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3.52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7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2.15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44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2500" y="1052558"/>
            <a:ext cx="184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1=Strongly Disagree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2=Disagree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3=Neutral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4=Agree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5=Strongly Agree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043" y="4354255"/>
            <a:ext cx="10792112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spcCol="365760" rtlCol="0">
            <a:spAutoFit/>
          </a:bodyPr>
          <a:lstStyle/>
          <a:p>
            <a:r>
              <a:rPr lang="en-US" sz="1600" i="1" dirty="0" smtClean="0"/>
              <a:t>Carroll Street should be one-way!</a:t>
            </a:r>
          </a:p>
          <a:p>
            <a:endParaRPr lang="en-US" sz="1600" i="1" dirty="0"/>
          </a:p>
          <a:p>
            <a:r>
              <a:rPr lang="en-US" sz="1600" i="1" dirty="0"/>
              <a:t>If you make Carroll </a:t>
            </a:r>
            <a:r>
              <a:rPr lang="en-US" sz="1600" i="1" dirty="0" smtClean="0"/>
              <a:t>one </a:t>
            </a:r>
            <a:r>
              <a:rPr lang="en-US" sz="1600" i="1" dirty="0"/>
              <a:t>way then people </a:t>
            </a:r>
            <a:r>
              <a:rPr lang="en-US" sz="1600" i="1" dirty="0" smtClean="0"/>
              <a:t>will just </a:t>
            </a:r>
            <a:r>
              <a:rPr lang="en-US" sz="1600" i="1" dirty="0"/>
              <a:t>fly down it.  The two way street, while a mess, keeps traffic slower.</a:t>
            </a:r>
          </a:p>
          <a:p>
            <a:endParaRPr lang="en-US" sz="1600" i="1" dirty="0"/>
          </a:p>
          <a:p>
            <a:r>
              <a:rPr lang="en-US" sz="1600" i="1" dirty="0" smtClean="0"/>
              <a:t>Any </a:t>
            </a:r>
            <a:r>
              <a:rPr lang="en-US" sz="1600" i="1" dirty="0"/>
              <a:t>realistic solution must include input </a:t>
            </a:r>
            <a:r>
              <a:rPr lang="en-US" sz="1600" i="1" dirty="0" smtClean="0"/>
              <a:t>from </a:t>
            </a:r>
            <a:r>
              <a:rPr lang="en-US" sz="1600" i="1" dirty="0"/>
              <a:t>the businesses located throughout Cabbagetown</a:t>
            </a:r>
            <a:r>
              <a:rPr lang="en-US" sz="1600" i="1" dirty="0" smtClean="0"/>
              <a:t>.</a:t>
            </a:r>
          </a:p>
          <a:p>
            <a:endParaRPr lang="en-US" sz="1600" i="1" dirty="0" smtClean="0"/>
          </a:p>
          <a:p>
            <a:r>
              <a:rPr lang="en-US" sz="1600" i="1" dirty="0" err="1" smtClean="0"/>
              <a:t>Krog</a:t>
            </a:r>
            <a:r>
              <a:rPr lang="en-US" sz="1600" i="1" dirty="0" smtClean="0"/>
              <a:t> tunnel gets so backed up. </a:t>
            </a:r>
          </a:p>
          <a:p>
            <a:endParaRPr lang="en-US" sz="1600" i="1" dirty="0"/>
          </a:p>
          <a:p>
            <a:r>
              <a:rPr lang="en-US" sz="1600" i="1" dirty="0" smtClean="0"/>
              <a:t>People </a:t>
            </a:r>
            <a:r>
              <a:rPr lang="en-US" sz="1600" i="1" dirty="0"/>
              <a:t>have zero concept of right of way. Maybe we can find a way to educate people instead of overhauling what's been working for this long </a:t>
            </a:r>
          </a:p>
          <a:p>
            <a:endParaRPr lang="en-US" sz="1600" i="1" dirty="0"/>
          </a:p>
          <a:p>
            <a:r>
              <a:rPr lang="en-US" sz="1600" i="1" dirty="0" smtClean="0"/>
              <a:t>People…go </a:t>
            </a:r>
            <a:r>
              <a:rPr lang="en-US" sz="1600" i="1" dirty="0"/>
              <a:t>the wrong way on one-way streets</a:t>
            </a:r>
            <a:r>
              <a:rPr lang="en-US" sz="1600" i="1" dirty="0" smtClean="0"/>
              <a:t>.</a:t>
            </a:r>
          </a:p>
          <a:p>
            <a:endParaRPr lang="en-US" sz="1600" i="1" dirty="0"/>
          </a:p>
          <a:p>
            <a:r>
              <a:rPr lang="en-US" sz="1600" i="1" dirty="0" smtClean="0"/>
              <a:t>As Memorial gets denser there will be more people using your neighborhoods as cut through. They will be frustrated and dangerous. </a:t>
            </a:r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142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Traffic Speed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84646"/>
              </p:ext>
            </p:extLst>
          </p:nvPr>
        </p:nvGraphicFramePr>
        <p:xfrm>
          <a:off x="952500" y="901700"/>
          <a:ext cx="10515599" cy="3011664"/>
        </p:xfrm>
        <a:graphic>
          <a:graphicData uri="http://schemas.openxmlformats.org/drawingml/2006/table">
            <a:tbl>
              <a:tblPr/>
              <a:tblGrid>
                <a:gridCol w="2091170"/>
                <a:gridCol w="2808143"/>
                <a:gridCol w="2808143"/>
                <a:gridCol w="2808143"/>
              </a:tblGrid>
              <a:tr h="133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Row Labels</a:t>
                      </a:r>
                    </a:p>
                  </a:txBody>
                  <a:tcPr marL="6644" marR="6644" marT="66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Add </a:t>
                      </a: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stop signs to slow </a:t>
                      </a:r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traffic</a:t>
                      </a:r>
                    </a:p>
                    <a:p>
                      <a:pPr algn="ctr" fontAlgn="t"/>
                      <a:endParaRPr lang="en-US" sz="17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  <a:p>
                      <a:pPr algn="ctr" fontAlgn="t"/>
                      <a:endParaRPr lang="en-US" sz="17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  <a:p>
                      <a:pPr algn="ctr" fontAlgn="t"/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Whether to thoroughfares or side streets, this also asserts corner parking buffers and allows service vehicles extra space for turning.</a:t>
                      </a:r>
                    </a:p>
                  </a:txBody>
                  <a:tcPr marL="6644" marR="6644" marT="66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Stagger </a:t>
                      </a: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parking to opposite sides of the street to slow </a:t>
                      </a:r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traffic</a:t>
                      </a:r>
                    </a:p>
                    <a:p>
                      <a:pPr algn="ctr" fontAlgn="t"/>
                      <a:endParaRPr lang="en-US" sz="17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  <a:p>
                      <a:pPr algn="ctr" fontAlgn="t"/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Move parking to sides of the street without driveways, allowing for maximum on-street parking space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44" marR="6644" marT="66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Add </a:t>
                      </a: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traffic calming </a:t>
                      </a:r>
                      <a:r>
                        <a:rPr 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devices</a:t>
                      </a:r>
                    </a:p>
                    <a:p>
                      <a:pPr algn="ctr" fontAlgn="t"/>
                      <a:endParaRPr lang="en-US" sz="17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  <a:p>
                      <a:pPr algn="ctr" fontAlgn="t"/>
                      <a:endParaRPr lang="en-US" sz="17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  <a:p>
                      <a:pPr algn="ctr" fontAlgn="t"/>
                      <a:r>
                        <a:rPr lang="en-US" sz="140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</a:rPr>
                        <a:t>Speed humps, chicanes, and other objects help slow traffic, but can sometimes take away on-street parking.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44" marR="6644" marT="664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10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Cabbagetown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3.23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3.19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2.80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F6B"/>
                    </a:solidFill>
                  </a:tcPr>
                </a:tc>
              </a:tr>
              <a:tr h="210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Reynoldstown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3.88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3.56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6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3.24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3"/>
                    </a:solidFill>
                  </a:tcPr>
                </a:tc>
              </a:tr>
              <a:tr h="210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Grant Park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3.56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6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3.94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2.50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59"/>
                    </a:solidFill>
                  </a:tcPr>
                </a:tc>
              </a:tr>
              <a:tr h="210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Other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3.62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4.00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2.42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54"/>
                    </a:solidFill>
                  </a:tcPr>
                </a:tc>
              </a:tr>
              <a:tr h="210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Grand Total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3.46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3.41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2.87</a:t>
                      </a:r>
                    </a:p>
                  </a:txBody>
                  <a:tcPr marL="6644" marR="6644" marT="66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66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7600" y="901700"/>
            <a:ext cx="184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1=Strongly Disagree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2=Disagree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3=Neutral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4=Agree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5=Strongly Agree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943" y="4252656"/>
            <a:ext cx="1079211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spcCol="365760" rtlCol="0">
            <a:spAutoFit/>
          </a:bodyPr>
          <a:lstStyle/>
          <a:p>
            <a:r>
              <a:rPr lang="en-US" sz="1600" dirty="0" smtClean="0"/>
              <a:t>The most dangerous street is Wiley...do something to slow traffic down</a:t>
            </a:r>
          </a:p>
          <a:p>
            <a:endParaRPr lang="en-US" sz="1600" dirty="0"/>
          </a:p>
          <a:p>
            <a:r>
              <a:rPr lang="en-US" sz="1600" dirty="0" smtClean="0"/>
              <a:t>I </a:t>
            </a:r>
            <a:r>
              <a:rPr lang="en-US" sz="1600" dirty="0"/>
              <a:t>would love to see traffic calming devices on Pearl. We've seen several wrecks @ Kirkwood because of people going too fast down Pearl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People drive too fast in general and go the wrong way on one-way streets.</a:t>
            </a:r>
          </a:p>
          <a:p>
            <a:r>
              <a:rPr lang="en-US" sz="1600" dirty="0" smtClean="0"/>
              <a:t>People </a:t>
            </a:r>
            <a:r>
              <a:rPr lang="en-US" sz="1600" dirty="0"/>
              <a:t>drive too fast on </a:t>
            </a:r>
            <a:r>
              <a:rPr lang="en-US" sz="1600" dirty="0" smtClean="0"/>
              <a:t>Wylie…and </a:t>
            </a:r>
            <a:r>
              <a:rPr lang="en-US" sz="1600" dirty="0"/>
              <a:t>don't watch for pedestrians.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People FLY down </a:t>
            </a:r>
            <a:r>
              <a:rPr lang="en-US" sz="1600" dirty="0" err="1"/>
              <a:t>Estoria</a:t>
            </a:r>
            <a:r>
              <a:rPr lang="en-US" sz="1600" dirty="0"/>
              <a:t> and it's very unsafe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Speed humps on South Powell please.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26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1008</Words>
  <Application>Microsoft Office PowerPoint</Application>
  <PresentationFormat>Widescreen</PresentationFormat>
  <Paragraphs>224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Cabbagetown  Streets Survey </vt:lpstr>
      <vt:lpstr>PowerPoint Presentation</vt:lpstr>
      <vt:lpstr>Cabbageheads only: Residential Parking Zones</vt:lpstr>
      <vt:lpstr>Parking</vt:lpstr>
      <vt:lpstr>Traffic Flow</vt:lpstr>
      <vt:lpstr>Traffic Speed</vt:lpstr>
    </vt:vector>
  </TitlesOfParts>
  <Company>Avanade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Joyce</dc:creator>
  <cp:lastModifiedBy>Richard Joyce</cp:lastModifiedBy>
  <cp:revision>21</cp:revision>
  <cp:lastPrinted>2016-04-04T18:44:21Z</cp:lastPrinted>
  <dcterms:created xsi:type="dcterms:W3CDTF">2016-04-03T20:05:33Z</dcterms:created>
  <dcterms:modified xsi:type="dcterms:W3CDTF">2016-04-04T19:02:14Z</dcterms:modified>
</cp:coreProperties>
</file>