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422E03A-2230-4240-BE9A-B14F7319BF0A}">
  <a:tblStyle styleId="{7422E03A-2230-4240-BE9A-B14F7319BF0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0F0F0"/>
          </a:solidFill>
        </a:fill>
      </a:tcStyle>
    </a:wholeTbl>
    <a:band1H>
      <a:tcStyle>
        <a:fill>
          <a:solidFill>
            <a:srgbClr val="E0E0E0"/>
          </a:solidFill>
        </a:fill>
      </a:tcStyle>
    </a:band1H>
    <a:band1V>
      <a:tcStyle>
        <a:fill>
          <a:solidFill>
            <a:srgbClr val="E0E0E0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" name="Shape 4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5" name="Shape 5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s3.amazonaws.com/images.m2i.stamen.com/20160217/toner-lines_idwdXL3iRV0.png" id="84" name="Shape 84"/>
          <p:cNvPicPr preferRelativeResize="0"/>
          <p:nvPr/>
        </p:nvPicPr>
        <p:blipFill rotWithShape="1">
          <a:blip r:embed="rId3">
            <a:alphaModFix/>
          </a:blip>
          <a:srcRect b="0" l="0" r="34307" t="0"/>
          <a:stretch/>
        </p:blipFill>
        <p:spPr>
          <a:xfrm>
            <a:off x="4276417" y="182290"/>
            <a:ext cx="6985942" cy="6445044"/>
          </a:xfrm>
          <a:prstGeom prst="rect">
            <a:avLst/>
          </a:prstGeom>
          <a:noFill/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85" name="Shape 85"/>
          <p:cNvSpPr/>
          <p:nvPr/>
        </p:nvSpPr>
        <p:spPr>
          <a:xfrm>
            <a:off x="10111189" y="4515169"/>
            <a:ext cx="373379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/>
          <p:nvPr/>
        </p:nvSpPr>
        <p:spPr>
          <a:xfrm rot="-5400000">
            <a:off x="6957060" y="5013960"/>
            <a:ext cx="373379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/>
          <p:nvPr/>
        </p:nvSpPr>
        <p:spPr>
          <a:xfrm rot="5400000">
            <a:off x="7734299" y="5013959"/>
            <a:ext cx="373379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88"/>
          <p:cNvSpPr/>
          <p:nvPr/>
        </p:nvSpPr>
        <p:spPr>
          <a:xfrm rot="5400000">
            <a:off x="7734299" y="3810000"/>
            <a:ext cx="373379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/>
          <p:nvPr/>
        </p:nvSpPr>
        <p:spPr>
          <a:xfrm rot="5400000">
            <a:off x="6461760" y="2910839"/>
            <a:ext cx="373379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6200389" y="3905646"/>
            <a:ext cx="373379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6200389" y="4456269"/>
            <a:ext cx="373379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8119110" y="4499610"/>
            <a:ext cx="373379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9127418" y="4489832"/>
            <a:ext cx="373379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/>
          <p:nvPr/>
        </p:nvSpPr>
        <p:spPr>
          <a:xfrm rot="9905296">
            <a:off x="7927591" y="2617650"/>
            <a:ext cx="373380" cy="2285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/>
          <p:nvPr/>
        </p:nvSpPr>
        <p:spPr>
          <a:xfrm rot="10800000">
            <a:off x="9991837" y="2599344"/>
            <a:ext cx="373379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 rot="10800000">
            <a:off x="9136380" y="2609849"/>
            <a:ext cx="373379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 rot="4094960">
            <a:off x="7620000" y="3074757"/>
            <a:ext cx="373380" cy="2285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 rot="-5400000">
            <a:off x="6972299" y="2910840"/>
            <a:ext cx="373379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306685" y="5381025"/>
            <a:ext cx="2556469" cy="369332"/>
          </a:xfrm>
          <a:prstGeom prst="rect">
            <a:avLst/>
          </a:prstGeom>
          <a:noFill/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Stop Signs and One-Ways</a:t>
            </a:r>
          </a:p>
        </p:txBody>
      </p:sp>
      <p:sp>
        <p:nvSpPr>
          <p:cNvPr id="100" name="Shape 100"/>
          <p:cNvSpPr/>
          <p:nvPr/>
        </p:nvSpPr>
        <p:spPr>
          <a:xfrm>
            <a:off x="6990396" y="4552948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7098982" y="4661533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7771179" y="4552948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7890852" y="4448173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8653729" y="4673917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8653729" y="4451028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9753867" y="4565332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9862453" y="4472460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9868285" y="4684869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10428554" y="4257353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10641279" y="4193373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10532695" y="4084787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10532695" y="4337046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9797414" y="3870007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8703731" y="2647628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8582157" y="2784216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8451318" y="2641116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8559903" y="2526813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8956143" y="2539043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9688829" y="2536489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9791007" y="2659352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9682422" y="2784156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9665970" y="835529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9808160" y="921545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9699575" y="1046349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9590989" y="967757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10568839" y="803120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10672985" y="1305400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10669703" y="2149431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10669702" y="2736866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10649967" y="3350519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6975157" y="4002405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5955982" y="3516630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6573768" y="4673916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6573767" y="3859528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7140892" y="1993581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7345679" y="1878918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7207567" y="1826892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7760120" y="2767938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9" name="Shape 139"/>
          <p:cNvGraphicFramePr/>
          <p:nvPr/>
        </p:nvGraphicFramePr>
        <p:xfrm>
          <a:off x="342812" y="58136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{7422E03A-2230-4240-BE9A-B14F7319BF0A}</a:tableStyleId>
              </a:tblPr>
              <a:tblGrid>
                <a:gridCol w="819675"/>
                <a:gridCol w="2743200"/>
              </a:tblGrid>
              <a:tr h="343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Stop Sign</a:t>
                      </a:r>
                    </a:p>
                  </a:txBody>
                  <a:tcPr marT="45725" marB="45725" marR="91450" marL="91450"/>
                </a:tc>
              </a:tr>
              <a:tr h="343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One-way direction of travel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40" name="Shape 140"/>
          <p:cNvSpPr/>
          <p:nvPr/>
        </p:nvSpPr>
        <p:spPr>
          <a:xfrm>
            <a:off x="633906" y="5884182"/>
            <a:ext cx="240984" cy="2409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581477" y="6251846"/>
            <a:ext cx="373379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6570121" y="5813696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7873449" y="5839744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8653729" y="5856569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6050757" y="4677550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5601839" y="4282753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8232210" y="1486069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8965486" y="1269950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7339046" y="4495926"/>
            <a:ext cx="373379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10450904" y="4575176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9971038" y="4793455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9851707" y="5884182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3" name="Shape 153"/>
          <p:cNvGrpSpPr/>
          <p:nvPr/>
        </p:nvGrpSpPr>
        <p:grpSpPr>
          <a:xfrm>
            <a:off x="6061118" y="5932760"/>
            <a:ext cx="85724" cy="171938"/>
            <a:chOff x="4819650" y="2358126"/>
            <a:chExt cx="215899" cy="433030"/>
          </a:xfrm>
        </p:grpSpPr>
        <p:sp>
          <p:nvSpPr>
            <p:cNvPr id="154" name="Shape 154"/>
            <p:cNvSpPr/>
            <p:nvPr/>
          </p:nvSpPr>
          <p:spPr>
            <a:xfrm>
              <a:off x="4819650" y="2358126"/>
              <a:ext cx="215899" cy="433030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4879975" y="2393844"/>
              <a:ext cx="95250" cy="95250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4879975" y="2533480"/>
              <a:ext cx="95250" cy="95250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rgbClr val="FFFF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4879975" y="2666018"/>
              <a:ext cx="95250" cy="95250"/>
            </a:xfrm>
            <a:prstGeom prst="ellipse">
              <a:avLst/>
            </a:prstGeom>
            <a:solidFill>
              <a:srgbClr val="92D050"/>
            </a:solidFill>
            <a:ln cap="flat" cmpd="sng" w="12700">
              <a:solidFill>
                <a:srgbClr val="92D05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" name="Shape 158"/>
          <p:cNvGrpSpPr/>
          <p:nvPr/>
        </p:nvGrpSpPr>
        <p:grpSpPr>
          <a:xfrm>
            <a:off x="10489832" y="5977731"/>
            <a:ext cx="85724" cy="171938"/>
            <a:chOff x="4819650" y="2358126"/>
            <a:chExt cx="215899" cy="433030"/>
          </a:xfrm>
        </p:grpSpPr>
        <p:sp>
          <p:nvSpPr>
            <p:cNvPr id="159" name="Shape 159"/>
            <p:cNvSpPr/>
            <p:nvPr/>
          </p:nvSpPr>
          <p:spPr>
            <a:xfrm>
              <a:off x="4819650" y="2358126"/>
              <a:ext cx="215899" cy="433030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4879975" y="2393844"/>
              <a:ext cx="95250" cy="95250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4879975" y="2533480"/>
              <a:ext cx="95250" cy="95250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rgbClr val="FFFF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4879975" y="2666018"/>
              <a:ext cx="95250" cy="95250"/>
            </a:xfrm>
            <a:prstGeom prst="ellipse">
              <a:avLst/>
            </a:prstGeom>
            <a:solidFill>
              <a:srgbClr val="92D050"/>
            </a:solidFill>
            <a:ln cap="flat" cmpd="sng" w="12700">
              <a:solidFill>
                <a:srgbClr val="92D05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3" name="Shape 163"/>
          <p:cNvSpPr/>
          <p:nvPr/>
        </p:nvSpPr>
        <p:spPr>
          <a:xfrm>
            <a:off x="7098982" y="6060176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8215513" y="6099982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9337960" y="6136060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6" name="Shape 166"/>
          <p:cNvGrpSpPr/>
          <p:nvPr/>
        </p:nvGrpSpPr>
        <p:grpSpPr>
          <a:xfrm>
            <a:off x="4849664" y="5918653"/>
            <a:ext cx="85724" cy="171938"/>
            <a:chOff x="4819650" y="2358126"/>
            <a:chExt cx="215899" cy="433030"/>
          </a:xfrm>
        </p:grpSpPr>
        <p:sp>
          <p:nvSpPr>
            <p:cNvPr id="167" name="Shape 167"/>
            <p:cNvSpPr/>
            <p:nvPr/>
          </p:nvSpPr>
          <p:spPr>
            <a:xfrm>
              <a:off x="4819650" y="2358126"/>
              <a:ext cx="215899" cy="433030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4879975" y="2393844"/>
              <a:ext cx="95250" cy="95250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4879975" y="2533480"/>
              <a:ext cx="95250" cy="95250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rgbClr val="FFFF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4879975" y="2666018"/>
              <a:ext cx="95250" cy="95250"/>
            </a:xfrm>
            <a:prstGeom prst="ellipse">
              <a:avLst/>
            </a:prstGeom>
            <a:solidFill>
              <a:srgbClr val="92D050"/>
            </a:solidFill>
            <a:ln cap="flat" cmpd="sng" w="12700">
              <a:solidFill>
                <a:srgbClr val="92D05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s3.amazonaws.com/images.m2i.stamen.com/20160217/toner-lines_idwdXL3iRV0.png" id="175" name="Shape 175"/>
          <p:cNvPicPr preferRelativeResize="0"/>
          <p:nvPr/>
        </p:nvPicPr>
        <p:blipFill rotWithShape="1">
          <a:blip r:embed="rId3">
            <a:alphaModFix/>
          </a:blip>
          <a:srcRect b="0" l="0" r="34307" t="0"/>
          <a:stretch/>
        </p:blipFill>
        <p:spPr>
          <a:xfrm>
            <a:off x="4276417" y="182290"/>
            <a:ext cx="6985942" cy="6445044"/>
          </a:xfrm>
          <a:prstGeom prst="rect">
            <a:avLst/>
          </a:prstGeom>
          <a:noFill/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</p:pic>
      <p:cxnSp>
        <p:nvCxnSpPr>
          <p:cNvPr id="176" name="Shape 176"/>
          <p:cNvCxnSpPr/>
          <p:nvPr/>
        </p:nvCxnSpPr>
        <p:spPr>
          <a:xfrm flipH="1">
            <a:off x="7213998" y="1826892"/>
            <a:ext cx="173487" cy="106318"/>
          </a:xfrm>
          <a:prstGeom prst="straightConnector1">
            <a:avLst/>
          </a:prstGeom>
          <a:noFill/>
          <a:ln cap="flat" cmpd="sng" w="76200">
            <a:solidFill>
              <a:srgbClr val="92D05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77" name="Shape 177"/>
          <p:cNvCxnSpPr/>
          <p:nvPr/>
        </p:nvCxnSpPr>
        <p:spPr>
          <a:xfrm flipH="1" rot="10800000">
            <a:off x="7273289" y="609603"/>
            <a:ext cx="3874052" cy="1109742"/>
          </a:xfrm>
          <a:prstGeom prst="straightConnector1">
            <a:avLst/>
          </a:prstGeom>
          <a:noFill/>
          <a:ln cap="flat" cmpd="sng" w="76200">
            <a:solidFill>
              <a:srgbClr val="92D05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78" name="Shape 178"/>
          <p:cNvCxnSpPr/>
          <p:nvPr/>
        </p:nvCxnSpPr>
        <p:spPr>
          <a:xfrm rot="10800000">
            <a:off x="7404044" y="1940035"/>
            <a:ext cx="542458" cy="1576594"/>
          </a:xfrm>
          <a:prstGeom prst="straightConnector1">
            <a:avLst/>
          </a:prstGeom>
          <a:noFill/>
          <a:ln cap="flat" cmpd="sng" w="76200">
            <a:solidFill>
              <a:srgbClr val="FFFF0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79" name="Shape 179"/>
          <p:cNvCxnSpPr/>
          <p:nvPr/>
        </p:nvCxnSpPr>
        <p:spPr>
          <a:xfrm flipH="1" rot="10800000">
            <a:off x="7922627" y="3524549"/>
            <a:ext cx="30023" cy="2435633"/>
          </a:xfrm>
          <a:prstGeom prst="straightConnector1">
            <a:avLst/>
          </a:prstGeom>
          <a:noFill/>
          <a:ln cap="flat" cmpd="sng" w="76200">
            <a:solidFill>
              <a:srgbClr val="FFFF0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80" name="Shape 180"/>
          <p:cNvCxnSpPr/>
          <p:nvPr/>
        </p:nvCxnSpPr>
        <p:spPr>
          <a:xfrm>
            <a:off x="10675143" y="1359694"/>
            <a:ext cx="587216" cy="30860"/>
          </a:xfrm>
          <a:prstGeom prst="straightConnector1">
            <a:avLst/>
          </a:prstGeom>
          <a:noFill/>
          <a:ln cap="flat" cmpd="sng" w="76200">
            <a:solidFill>
              <a:srgbClr val="92D05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81" name="Shape 181"/>
          <p:cNvCxnSpPr/>
          <p:nvPr/>
        </p:nvCxnSpPr>
        <p:spPr>
          <a:xfrm>
            <a:off x="9626996" y="632412"/>
            <a:ext cx="93266" cy="350566"/>
          </a:xfrm>
          <a:prstGeom prst="straightConnector1">
            <a:avLst/>
          </a:prstGeom>
          <a:noFill/>
          <a:ln cap="flat" cmpd="sng" w="76200">
            <a:solidFill>
              <a:srgbClr val="92D05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82" name="Shape 182"/>
          <p:cNvCxnSpPr/>
          <p:nvPr/>
        </p:nvCxnSpPr>
        <p:spPr>
          <a:xfrm>
            <a:off x="5764301" y="3566842"/>
            <a:ext cx="340750" cy="4079"/>
          </a:xfrm>
          <a:prstGeom prst="straightConnector1">
            <a:avLst/>
          </a:prstGeom>
          <a:noFill/>
          <a:ln cap="flat" cmpd="sng" w="76200">
            <a:solidFill>
              <a:srgbClr val="92D05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83" name="Shape 183"/>
          <p:cNvCxnSpPr/>
          <p:nvPr/>
        </p:nvCxnSpPr>
        <p:spPr>
          <a:xfrm>
            <a:off x="6107133" y="4010023"/>
            <a:ext cx="986598" cy="52400"/>
          </a:xfrm>
          <a:prstGeom prst="straightConnector1">
            <a:avLst/>
          </a:prstGeom>
          <a:noFill/>
          <a:ln cap="flat" cmpd="sng" w="76200">
            <a:solidFill>
              <a:srgbClr val="FFFF0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84" name="Shape 184"/>
          <p:cNvCxnSpPr/>
          <p:nvPr/>
        </p:nvCxnSpPr>
        <p:spPr>
          <a:xfrm>
            <a:off x="7207567" y="4599000"/>
            <a:ext cx="2698432" cy="36337"/>
          </a:xfrm>
          <a:prstGeom prst="straightConnector1">
            <a:avLst/>
          </a:prstGeom>
          <a:noFill/>
          <a:ln cap="flat" cmpd="sng" w="76200">
            <a:solidFill>
              <a:srgbClr val="FFFF0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85" name="Shape 185"/>
          <p:cNvCxnSpPr/>
          <p:nvPr/>
        </p:nvCxnSpPr>
        <p:spPr>
          <a:xfrm>
            <a:off x="9272704" y="3924298"/>
            <a:ext cx="633294" cy="22489"/>
          </a:xfrm>
          <a:prstGeom prst="straightConnector1">
            <a:avLst/>
          </a:prstGeom>
          <a:noFill/>
          <a:ln cap="flat" cmpd="sng" w="76200">
            <a:solidFill>
              <a:srgbClr val="FFFF0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86" name="Shape 186"/>
          <p:cNvCxnSpPr/>
          <p:nvPr/>
        </p:nvCxnSpPr>
        <p:spPr>
          <a:xfrm flipH="1" rot="10800000">
            <a:off x="6112491" y="2350294"/>
            <a:ext cx="48162" cy="1628297"/>
          </a:xfrm>
          <a:prstGeom prst="straightConnector1">
            <a:avLst/>
          </a:prstGeom>
          <a:noFill/>
          <a:ln cap="flat" cmpd="sng" w="76200">
            <a:solidFill>
              <a:srgbClr val="FFFF0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87" name="Shape 187"/>
          <p:cNvCxnSpPr/>
          <p:nvPr/>
        </p:nvCxnSpPr>
        <p:spPr>
          <a:xfrm flipH="1" rot="10800000">
            <a:off x="6650550" y="2203722"/>
            <a:ext cx="30023" cy="1764391"/>
          </a:xfrm>
          <a:prstGeom prst="straightConnector1">
            <a:avLst/>
          </a:prstGeom>
          <a:noFill/>
          <a:ln cap="flat" cmpd="sng" w="76200">
            <a:solidFill>
              <a:srgbClr val="FFFF0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88" name="Shape 188"/>
          <p:cNvSpPr/>
          <p:nvPr/>
        </p:nvSpPr>
        <p:spPr>
          <a:xfrm rot="-1654868">
            <a:off x="9634851" y="4131818"/>
            <a:ext cx="2775333" cy="1247455"/>
          </a:xfrm>
          <a:prstGeom prst="arc">
            <a:avLst>
              <a:gd fmla="val 13036220" name="adj1"/>
              <a:gd fmla="val 17540362" name="adj2"/>
            </a:avLst>
          </a:prstGeom>
          <a:noFill/>
          <a:ln cap="flat" cmpd="sng" w="57150">
            <a:solidFill>
              <a:srgbClr val="92D05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9" name="Shape 189"/>
          <p:cNvCxnSpPr/>
          <p:nvPr/>
        </p:nvCxnSpPr>
        <p:spPr>
          <a:xfrm>
            <a:off x="8232210" y="2707301"/>
            <a:ext cx="1466554" cy="6342"/>
          </a:xfrm>
          <a:prstGeom prst="straightConnector1">
            <a:avLst/>
          </a:prstGeom>
          <a:noFill/>
          <a:ln cap="flat" cmpd="sng" w="76200">
            <a:solidFill>
              <a:srgbClr val="92D05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90" name="Shape 190"/>
          <p:cNvCxnSpPr/>
          <p:nvPr/>
        </p:nvCxnSpPr>
        <p:spPr>
          <a:xfrm flipH="1">
            <a:off x="7158017" y="1897856"/>
            <a:ext cx="26106" cy="4068603"/>
          </a:xfrm>
          <a:prstGeom prst="straightConnector1">
            <a:avLst/>
          </a:prstGeom>
          <a:noFill/>
          <a:ln cap="flat" cmpd="sng" w="76200">
            <a:solidFill>
              <a:srgbClr val="92D05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91" name="Shape 191"/>
          <p:cNvCxnSpPr/>
          <p:nvPr/>
        </p:nvCxnSpPr>
        <p:spPr>
          <a:xfrm flipH="1">
            <a:off x="10593604" y="795043"/>
            <a:ext cx="48923" cy="3812197"/>
          </a:xfrm>
          <a:prstGeom prst="straightConnector1">
            <a:avLst/>
          </a:prstGeom>
          <a:noFill/>
          <a:ln cap="flat" cmpd="sng" w="76200">
            <a:solidFill>
              <a:srgbClr val="92D05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92" name="Shape 192"/>
          <p:cNvSpPr txBox="1"/>
          <p:nvPr/>
        </p:nvSpPr>
        <p:spPr>
          <a:xfrm>
            <a:off x="278689" y="5311994"/>
            <a:ext cx="1472453" cy="369332"/>
          </a:xfrm>
          <a:prstGeom prst="rect">
            <a:avLst/>
          </a:prstGeom>
          <a:noFill/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Street Widths</a:t>
            </a:r>
          </a:p>
        </p:txBody>
      </p:sp>
      <p:graphicFrame>
        <p:nvGraphicFramePr>
          <p:cNvPr id="193" name="Shape 193"/>
          <p:cNvGraphicFramePr/>
          <p:nvPr/>
        </p:nvGraphicFramePr>
        <p:xfrm>
          <a:off x="285426" y="57927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{7422E03A-2230-4240-BE9A-B14F7319BF0A}</a:tableStyleId>
              </a:tblPr>
              <a:tblGrid>
                <a:gridCol w="819675"/>
                <a:gridCol w="2743200"/>
              </a:tblGrid>
              <a:tr h="343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Street</a:t>
                      </a:r>
                      <a:r>
                        <a:rPr lang="en-US" sz="1800"/>
                        <a:t> 24’ or wider</a:t>
                      </a:r>
                    </a:p>
                  </a:txBody>
                  <a:tcPr marT="45725" marB="45725" marR="91450" marL="91450"/>
                </a:tc>
              </a:tr>
              <a:tr h="343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Street narrower than 18’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94" name="Shape 194"/>
          <p:cNvCxnSpPr/>
          <p:nvPr/>
        </p:nvCxnSpPr>
        <p:spPr>
          <a:xfrm flipH="1" rot="10800000">
            <a:off x="392637" y="5911142"/>
            <a:ext cx="666749" cy="160019"/>
          </a:xfrm>
          <a:prstGeom prst="straightConnector1">
            <a:avLst/>
          </a:prstGeom>
          <a:noFill/>
          <a:ln cap="flat" cmpd="sng" w="76200">
            <a:solidFill>
              <a:srgbClr val="92D05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95" name="Shape 195"/>
          <p:cNvCxnSpPr/>
          <p:nvPr/>
        </p:nvCxnSpPr>
        <p:spPr>
          <a:xfrm flipH="1" rot="10800000">
            <a:off x="367814" y="6277353"/>
            <a:ext cx="666749" cy="160019"/>
          </a:xfrm>
          <a:prstGeom prst="straightConnector1">
            <a:avLst/>
          </a:prstGeom>
          <a:noFill/>
          <a:ln cap="flat" cmpd="sng" w="76200">
            <a:solidFill>
              <a:srgbClr val="FFFF0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96" name="Shape 196"/>
          <p:cNvCxnSpPr/>
          <p:nvPr/>
        </p:nvCxnSpPr>
        <p:spPr>
          <a:xfrm flipH="1" rot="10800000">
            <a:off x="5717464" y="3566843"/>
            <a:ext cx="16172" cy="680823"/>
          </a:xfrm>
          <a:prstGeom prst="straightConnector1">
            <a:avLst/>
          </a:prstGeom>
          <a:noFill/>
          <a:ln cap="flat" cmpd="sng" w="76200">
            <a:solidFill>
              <a:srgbClr val="FFFF0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97" name="Shape 197"/>
          <p:cNvCxnSpPr/>
          <p:nvPr/>
        </p:nvCxnSpPr>
        <p:spPr>
          <a:xfrm rot="10800000">
            <a:off x="7322582" y="1738192"/>
            <a:ext cx="23097" cy="88699"/>
          </a:xfrm>
          <a:prstGeom prst="straightConnector1">
            <a:avLst/>
          </a:prstGeom>
          <a:noFill/>
          <a:ln cap="flat" cmpd="sng" w="76200">
            <a:solidFill>
              <a:srgbClr val="92D05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98" name="Shape 198"/>
          <p:cNvCxnSpPr/>
          <p:nvPr/>
        </p:nvCxnSpPr>
        <p:spPr>
          <a:xfrm>
            <a:off x="9720261" y="3759994"/>
            <a:ext cx="208236" cy="17140"/>
          </a:xfrm>
          <a:prstGeom prst="straightConnector1">
            <a:avLst/>
          </a:prstGeom>
          <a:noFill/>
          <a:ln cap="flat" cmpd="sng" w="76200">
            <a:solidFill>
              <a:srgbClr val="FFFF0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s3.amazonaws.com/images.m2i.stamen.com/20160217/toner-lines_idwdXL3iRV0.png" id="203" name="Shape 203"/>
          <p:cNvPicPr preferRelativeResize="0"/>
          <p:nvPr/>
        </p:nvPicPr>
        <p:blipFill rotWithShape="1">
          <a:blip r:embed="rId3">
            <a:alphaModFix/>
          </a:blip>
          <a:srcRect b="0" l="0" r="34307" t="0"/>
          <a:stretch/>
        </p:blipFill>
        <p:spPr>
          <a:xfrm>
            <a:off x="4276417" y="182290"/>
            <a:ext cx="6985942" cy="6445044"/>
          </a:xfrm>
          <a:prstGeom prst="rect">
            <a:avLst/>
          </a:prstGeom>
          <a:noFill/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</p:pic>
      <p:cxnSp>
        <p:nvCxnSpPr>
          <p:cNvPr id="204" name="Shape 204"/>
          <p:cNvCxnSpPr/>
          <p:nvPr/>
        </p:nvCxnSpPr>
        <p:spPr>
          <a:xfrm flipH="1">
            <a:off x="7213998" y="1826892"/>
            <a:ext cx="173487" cy="106318"/>
          </a:xfrm>
          <a:prstGeom prst="straightConnector1">
            <a:avLst/>
          </a:prstGeom>
          <a:noFill/>
          <a:ln cap="flat" cmpd="sng" w="76200">
            <a:solidFill>
              <a:srgbClr val="92D05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05" name="Shape 205"/>
          <p:cNvCxnSpPr/>
          <p:nvPr/>
        </p:nvCxnSpPr>
        <p:spPr>
          <a:xfrm flipH="1" rot="10800000">
            <a:off x="7273289" y="609603"/>
            <a:ext cx="3874052" cy="1109742"/>
          </a:xfrm>
          <a:prstGeom prst="straightConnector1">
            <a:avLst/>
          </a:prstGeom>
          <a:noFill/>
          <a:ln cap="flat" cmpd="sng" w="76200">
            <a:solidFill>
              <a:srgbClr val="92D05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06" name="Shape 206"/>
          <p:cNvCxnSpPr/>
          <p:nvPr/>
        </p:nvCxnSpPr>
        <p:spPr>
          <a:xfrm rot="10800000">
            <a:off x="7404044" y="1940035"/>
            <a:ext cx="542458" cy="1576594"/>
          </a:xfrm>
          <a:prstGeom prst="straightConnector1">
            <a:avLst/>
          </a:prstGeom>
          <a:noFill/>
          <a:ln cap="flat" cmpd="sng" w="76200">
            <a:solidFill>
              <a:srgbClr val="FFFF0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07" name="Shape 207"/>
          <p:cNvCxnSpPr/>
          <p:nvPr/>
        </p:nvCxnSpPr>
        <p:spPr>
          <a:xfrm flipH="1" rot="10800000">
            <a:off x="7922627" y="3524549"/>
            <a:ext cx="30023" cy="2435633"/>
          </a:xfrm>
          <a:prstGeom prst="straightConnector1">
            <a:avLst/>
          </a:prstGeom>
          <a:noFill/>
          <a:ln cap="flat" cmpd="sng" w="76200">
            <a:solidFill>
              <a:srgbClr val="FFFF0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08" name="Shape 208"/>
          <p:cNvCxnSpPr/>
          <p:nvPr/>
        </p:nvCxnSpPr>
        <p:spPr>
          <a:xfrm>
            <a:off x="10675143" y="1359694"/>
            <a:ext cx="587216" cy="30860"/>
          </a:xfrm>
          <a:prstGeom prst="straightConnector1">
            <a:avLst/>
          </a:prstGeom>
          <a:noFill/>
          <a:ln cap="flat" cmpd="sng" w="76200">
            <a:solidFill>
              <a:srgbClr val="92D05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09" name="Shape 209"/>
          <p:cNvCxnSpPr/>
          <p:nvPr/>
        </p:nvCxnSpPr>
        <p:spPr>
          <a:xfrm>
            <a:off x="9626996" y="632412"/>
            <a:ext cx="93266" cy="350566"/>
          </a:xfrm>
          <a:prstGeom prst="straightConnector1">
            <a:avLst/>
          </a:prstGeom>
          <a:noFill/>
          <a:ln cap="flat" cmpd="sng" w="76200">
            <a:solidFill>
              <a:srgbClr val="92D05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10" name="Shape 210"/>
          <p:cNvCxnSpPr/>
          <p:nvPr/>
        </p:nvCxnSpPr>
        <p:spPr>
          <a:xfrm>
            <a:off x="5764301" y="3566842"/>
            <a:ext cx="340750" cy="4079"/>
          </a:xfrm>
          <a:prstGeom prst="straightConnector1">
            <a:avLst/>
          </a:prstGeom>
          <a:noFill/>
          <a:ln cap="flat" cmpd="sng" w="76200">
            <a:solidFill>
              <a:srgbClr val="92D05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11" name="Shape 211"/>
          <p:cNvCxnSpPr/>
          <p:nvPr/>
        </p:nvCxnSpPr>
        <p:spPr>
          <a:xfrm>
            <a:off x="6107133" y="4010023"/>
            <a:ext cx="986598" cy="52400"/>
          </a:xfrm>
          <a:prstGeom prst="straightConnector1">
            <a:avLst/>
          </a:prstGeom>
          <a:noFill/>
          <a:ln cap="flat" cmpd="sng" w="76200">
            <a:solidFill>
              <a:srgbClr val="FFFF0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12" name="Shape 212"/>
          <p:cNvCxnSpPr/>
          <p:nvPr/>
        </p:nvCxnSpPr>
        <p:spPr>
          <a:xfrm>
            <a:off x="7207567" y="4599000"/>
            <a:ext cx="2698432" cy="36337"/>
          </a:xfrm>
          <a:prstGeom prst="straightConnector1">
            <a:avLst/>
          </a:prstGeom>
          <a:noFill/>
          <a:ln cap="flat" cmpd="sng" w="76200">
            <a:solidFill>
              <a:srgbClr val="FFFF0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13" name="Shape 213"/>
          <p:cNvCxnSpPr/>
          <p:nvPr/>
        </p:nvCxnSpPr>
        <p:spPr>
          <a:xfrm>
            <a:off x="9272704" y="3924298"/>
            <a:ext cx="633294" cy="22489"/>
          </a:xfrm>
          <a:prstGeom prst="straightConnector1">
            <a:avLst/>
          </a:prstGeom>
          <a:noFill/>
          <a:ln cap="flat" cmpd="sng" w="76200">
            <a:solidFill>
              <a:srgbClr val="FFFF0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14" name="Shape 214"/>
          <p:cNvCxnSpPr/>
          <p:nvPr/>
        </p:nvCxnSpPr>
        <p:spPr>
          <a:xfrm flipH="1" rot="10800000">
            <a:off x="6112491" y="2350294"/>
            <a:ext cx="48162" cy="1628297"/>
          </a:xfrm>
          <a:prstGeom prst="straightConnector1">
            <a:avLst/>
          </a:prstGeom>
          <a:noFill/>
          <a:ln cap="flat" cmpd="sng" w="76200">
            <a:solidFill>
              <a:srgbClr val="FFFF0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15" name="Shape 215"/>
          <p:cNvCxnSpPr/>
          <p:nvPr/>
        </p:nvCxnSpPr>
        <p:spPr>
          <a:xfrm flipH="1" rot="10800000">
            <a:off x="6650550" y="2203722"/>
            <a:ext cx="30023" cy="1764391"/>
          </a:xfrm>
          <a:prstGeom prst="straightConnector1">
            <a:avLst/>
          </a:prstGeom>
          <a:noFill/>
          <a:ln cap="flat" cmpd="sng" w="76200">
            <a:solidFill>
              <a:srgbClr val="FFFF0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16" name="Shape 216"/>
          <p:cNvSpPr/>
          <p:nvPr/>
        </p:nvSpPr>
        <p:spPr>
          <a:xfrm rot="-1654868">
            <a:off x="9634851" y="4131818"/>
            <a:ext cx="2775333" cy="1247455"/>
          </a:xfrm>
          <a:prstGeom prst="arc">
            <a:avLst>
              <a:gd fmla="val 13036220" name="adj1"/>
              <a:gd fmla="val 17540362" name="adj2"/>
            </a:avLst>
          </a:prstGeom>
          <a:noFill/>
          <a:ln cap="flat" cmpd="sng" w="57150">
            <a:solidFill>
              <a:srgbClr val="92D05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7" name="Shape 217"/>
          <p:cNvCxnSpPr/>
          <p:nvPr/>
        </p:nvCxnSpPr>
        <p:spPr>
          <a:xfrm>
            <a:off x="8232210" y="2707301"/>
            <a:ext cx="1466554" cy="6342"/>
          </a:xfrm>
          <a:prstGeom prst="straightConnector1">
            <a:avLst/>
          </a:prstGeom>
          <a:noFill/>
          <a:ln cap="flat" cmpd="sng" w="76200">
            <a:solidFill>
              <a:srgbClr val="92D05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18" name="Shape 218"/>
          <p:cNvCxnSpPr/>
          <p:nvPr/>
        </p:nvCxnSpPr>
        <p:spPr>
          <a:xfrm flipH="1">
            <a:off x="7158017" y="1897856"/>
            <a:ext cx="26106" cy="4068603"/>
          </a:xfrm>
          <a:prstGeom prst="straightConnector1">
            <a:avLst/>
          </a:prstGeom>
          <a:noFill/>
          <a:ln cap="flat" cmpd="sng" w="76200">
            <a:solidFill>
              <a:srgbClr val="92D05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19" name="Shape 219"/>
          <p:cNvCxnSpPr/>
          <p:nvPr/>
        </p:nvCxnSpPr>
        <p:spPr>
          <a:xfrm flipH="1">
            <a:off x="10593604" y="795043"/>
            <a:ext cx="48923" cy="3812197"/>
          </a:xfrm>
          <a:prstGeom prst="straightConnector1">
            <a:avLst/>
          </a:prstGeom>
          <a:noFill/>
          <a:ln cap="flat" cmpd="sng" w="76200">
            <a:solidFill>
              <a:srgbClr val="92D05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20" name="Shape 220"/>
          <p:cNvSpPr txBox="1"/>
          <p:nvPr/>
        </p:nvSpPr>
        <p:spPr>
          <a:xfrm>
            <a:off x="361950" y="314325"/>
            <a:ext cx="1472453" cy="369332"/>
          </a:xfrm>
          <a:prstGeom prst="rect">
            <a:avLst/>
          </a:prstGeom>
          <a:noFill/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Driveways</a:t>
            </a:r>
          </a:p>
        </p:txBody>
      </p:sp>
      <p:graphicFrame>
        <p:nvGraphicFramePr>
          <p:cNvPr id="221" name="Shape 221"/>
          <p:cNvGraphicFramePr/>
          <p:nvPr/>
        </p:nvGraphicFramePr>
        <p:xfrm>
          <a:off x="368686" y="7950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{7422E03A-2230-4240-BE9A-B14F7319BF0A}</a:tableStyleId>
              </a:tblPr>
              <a:tblGrid>
                <a:gridCol w="819675"/>
                <a:gridCol w="2743200"/>
              </a:tblGrid>
              <a:tr h="343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Street</a:t>
                      </a:r>
                      <a:r>
                        <a:rPr lang="en-US" sz="1800"/>
                        <a:t> 24’ or wider</a:t>
                      </a:r>
                    </a:p>
                  </a:txBody>
                  <a:tcPr marT="45725" marB="45725" marR="91450" marL="91450"/>
                </a:tc>
              </a:tr>
              <a:tr h="343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Street narrower than 18’</a:t>
                      </a:r>
                    </a:p>
                  </a:txBody>
                  <a:tcPr marT="45725" marB="45725" marR="91450" marL="91450"/>
                </a:tc>
              </a:tr>
              <a:tr h="343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Driveways: Small,</a:t>
                      </a:r>
                      <a:r>
                        <a:rPr lang="en-US" sz="1800"/>
                        <a:t> Long, and Large, based loosely on vehicle capacity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222" name="Shape 222"/>
          <p:cNvCxnSpPr/>
          <p:nvPr/>
        </p:nvCxnSpPr>
        <p:spPr>
          <a:xfrm flipH="1" rot="10800000">
            <a:off x="475897" y="913472"/>
            <a:ext cx="666749" cy="160019"/>
          </a:xfrm>
          <a:prstGeom prst="straightConnector1">
            <a:avLst/>
          </a:prstGeom>
          <a:noFill/>
          <a:ln cap="flat" cmpd="sng" w="76200">
            <a:solidFill>
              <a:srgbClr val="92D05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23" name="Shape 223"/>
          <p:cNvCxnSpPr/>
          <p:nvPr/>
        </p:nvCxnSpPr>
        <p:spPr>
          <a:xfrm flipH="1" rot="10800000">
            <a:off x="515475" y="1302092"/>
            <a:ext cx="666749" cy="160019"/>
          </a:xfrm>
          <a:prstGeom prst="straightConnector1">
            <a:avLst/>
          </a:prstGeom>
          <a:noFill/>
          <a:ln cap="flat" cmpd="sng" w="76200">
            <a:solidFill>
              <a:srgbClr val="FFFF0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24" name="Shape 224"/>
          <p:cNvCxnSpPr/>
          <p:nvPr/>
        </p:nvCxnSpPr>
        <p:spPr>
          <a:xfrm flipH="1" rot="10800000">
            <a:off x="5717464" y="3566843"/>
            <a:ext cx="16172" cy="680823"/>
          </a:xfrm>
          <a:prstGeom prst="straightConnector1">
            <a:avLst/>
          </a:prstGeom>
          <a:noFill/>
          <a:ln cap="flat" cmpd="sng" w="76200">
            <a:solidFill>
              <a:srgbClr val="FFFF0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25" name="Shape 225"/>
          <p:cNvCxnSpPr/>
          <p:nvPr/>
        </p:nvCxnSpPr>
        <p:spPr>
          <a:xfrm rot="10800000">
            <a:off x="7322582" y="1738192"/>
            <a:ext cx="23097" cy="88699"/>
          </a:xfrm>
          <a:prstGeom prst="straightConnector1">
            <a:avLst/>
          </a:prstGeom>
          <a:noFill/>
          <a:ln cap="flat" cmpd="sng" w="76200">
            <a:solidFill>
              <a:srgbClr val="92D05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26" name="Shape 226"/>
          <p:cNvCxnSpPr/>
          <p:nvPr/>
        </p:nvCxnSpPr>
        <p:spPr>
          <a:xfrm>
            <a:off x="9720261" y="3759994"/>
            <a:ext cx="208236" cy="17140"/>
          </a:xfrm>
          <a:prstGeom prst="straightConnector1">
            <a:avLst/>
          </a:prstGeom>
          <a:noFill/>
          <a:ln cap="flat" cmpd="sng" w="76200">
            <a:solidFill>
              <a:srgbClr val="FFFF0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27" name="Shape 227"/>
          <p:cNvSpPr/>
          <p:nvPr/>
        </p:nvSpPr>
        <p:spPr>
          <a:xfrm rot="10800000">
            <a:off x="10284477" y="5353049"/>
            <a:ext cx="245632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/>
          <p:nvPr/>
        </p:nvSpPr>
        <p:spPr>
          <a:xfrm rot="1116218">
            <a:off x="9984864" y="4882844"/>
            <a:ext cx="279210" cy="223068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/>
          <p:nvPr/>
        </p:nvSpPr>
        <p:spPr>
          <a:xfrm rot="-7675351">
            <a:off x="10048268" y="4433622"/>
            <a:ext cx="152399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/>
          <p:nvPr/>
        </p:nvSpPr>
        <p:spPr>
          <a:xfrm rot="10800000">
            <a:off x="10394664" y="4906640"/>
            <a:ext cx="152399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10618064" y="4819650"/>
            <a:ext cx="152399" cy="17482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/>
          <p:nvPr/>
        </p:nvSpPr>
        <p:spPr>
          <a:xfrm rot="10800000">
            <a:off x="10379014" y="5055921"/>
            <a:ext cx="152399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/>
          <p:nvPr/>
        </p:nvSpPr>
        <p:spPr>
          <a:xfrm rot="-5400000">
            <a:off x="9549282" y="4437529"/>
            <a:ext cx="152399" cy="170540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/>
          <p:nvPr/>
        </p:nvSpPr>
        <p:spPr>
          <a:xfrm rot="-5400000">
            <a:off x="9781067" y="3557011"/>
            <a:ext cx="152399" cy="198619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9968825" y="3750960"/>
            <a:ext cx="152399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/>
          <p:nvPr/>
        </p:nvSpPr>
        <p:spPr>
          <a:xfrm rot="5400000">
            <a:off x="9452594" y="4002956"/>
            <a:ext cx="152399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Shape 237"/>
          <p:cNvSpPr/>
          <p:nvPr/>
        </p:nvSpPr>
        <p:spPr>
          <a:xfrm rot="5400000">
            <a:off x="9279827" y="3994886"/>
            <a:ext cx="152399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/>
          <p:nvPr/>
        </p:nvSpPr>
        <p:spPr>
          <a:xfrm rot="5400000">
            <a:off x="9192627" y="3988588"/>
            <a:ext cx="152399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/>
          <p:nvPr/>
        </p:nvSpPr>
        <p:spPr>
          <a:xfrm rot="-5400000">
            <a:off x="9282083" y="4473391"/>
            <a:ext cx="152399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/>
          <p:nvPr/>
        </p:nvSpPr>
        <p:spPr>
          <a:xfrm rot="-5400000">
            <a:off x="9422672" y="4481461"/>
            <a:ext cx="152399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/>
          <p:nvPr/>
        </p:nvSpPr>
        <p:spPr>
          <a:xfrm rot="-5400000">
            <a:off x="9083274" y="4432175"/>
            <a:ext cx="234829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/>
          <p:nvPr/>
        </p:nvSpPr>
        <p:spPr>
          <a:xfrm rot="-5400000">
            <a:off x="8374041" y="4436948"/>
            <a:ext cx="234829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Shape 243"/>
          <p:cNvSpPr/>
          <p:nvPr/>
        </p:nvSpPr>
        <p:spPr>
          <a:xfrm rot="-5400000">
            <a:off x="8325726" y="4473388"/>
            <a:ext cx="152399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Shape 244"/>
          <p:cNvSpPr/>
          <p:nvPr/>
        </p:nvSpPr>
        <p:spPr>
          <a:xfrm rot="-5400000">
            <a:off x="8065449" y="4426624"/>
            <a:ext cx="223727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/>
          <p:nvPr/>
        </p:nvSpPr>
        <p:spPr>
          <a:xfrm rot="5400000">
            <a:off x="8332577" y="4689372"/>
            <a:ext cx="152399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Shape 246"/>
          <p:cNvSpPr/>
          <p:nvPr/>
        </p:nvSpPr>
        <p:spPr>
          <a:xfrm rot="10800000">
            <a:off x="8427057" y="4949733"/>
            <a:ext cx="245632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/>
          <p:nvPr/>
        </p:nvSpPr>
        <p:spPr>
          <a:xfrm rot="10800000">
            <a:off x="8334123" y="5227660"/>
            <a:ext cx="338565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Shape 248"/>
          <p:cNvSpPr/>
          <p:nvPr/>
        </p:nvSpPr>
        <p:spPr>
          <a:xfrm rot="10800000">
            <a:off x="8513860" y="5103953"/>
            <a:ext cx="152399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Shape 249"/>
          <p:cNvSpPr/>
          <p:nvPr/>
        </p:nvSpPr>
        <p:spPr>
          <a:xfrm rot="10800000">
            <a:off x="8525481" y="5370749"/>
            <a:ext cx="152399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/>
          <p:nvPr/>
        </p:nvSpPr>
        <p:spPr>
          <a:xfrm rot="10800000">
            <a:off x="8513367" y="5491571"/>
            <a:ext cx="152399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7969997" y="4906639"/>
            <a:ext cx="152399" cy="137740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7963796" y="5464039"/>
            <a:ext cx="152399" cy="137740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/>
          <p:nvPr/>
        </p:nvSpPr>
        <p:spPr>
          <a:xfrm rot="10800000">
            <a:off x="7507839" y="5381362"/>
            <a:ext cx="391344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7204640" y="4920364"/>
            <a:ext cx="391344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/>
          <p:nvPr/>
        </p:nvSpPr>
        <p:spPr>
          <a:xfrm rot="10800000">
            <a:off x="7739860" y="5272496"/>
            <a:ext cx="152399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/>
          <p:nvPr/>
        </p:nvSpPr>
        <p:spPr>
          <a:xfrm rot="10800000">
            <a:off x="7737950" y="5163633"/>
            <a:ext cx="152399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/>
          <p:nvPr/>
        </p:nvSpPr>
        <p:spPr>
          <a:xfrm rot="10800000">
            <a:off x="6966289" y="5538210"/>
            <a:ext cx="152399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/>
          <p:nvPr/>
        </p:nvSpPr>
        <p:spPr>
          <a:xfrm rot="10800000">
            <a:off x="6439261" y="5620887"/>
            <a:ext cx="152399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6664371" y="4914651"/>
            <a:ext cx="213629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Shape 260"/>
          <p:cNvSpPr/>
          <p:nvPr/>
        </p:nvSpPr>
        <p:spPr>
          <a:xfrm rot="10800000">
            <a:off x="6908887" y="4919555"/>
            <a:ext cx="213629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/>
          <p:nvPr/>
        </p:nvSpPr>
        <p:spPr>
          <a:xfrm rot="10800000">
            <a:off x="6383073" y="4915289"/>
            <a:ext cx="213629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Shape 262"/>
          <p:cNvSpPr/>
          <p:nvPr/>
        </p:nvSpPr>
        <p:spPr>
          <a:xfrm rot="5617155">
            <a:off x="6214129" y="4654485"/>
            <a:ext cx="152399" cy="82677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/>
          <p:nvPr/>
        </p:nvSpPr>
        <p:spPr>
          <a:xfrm rot="-5172265">
            <a:off x="6224158" y="4426622"/>
            <a:ext cx="152399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/>
          <p:nvPr/>
        </p:nvSpPr>
        <p:spPr>
          <a:xfrm rot="-5172265">
            <a:off x="6352245" y="4431562"/>
            <a:ext cx="152399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Shape 265"/>
          <p:cNvSpPr/>
          <p:nvPr/>
        </p:nvSpPr>
        <p:spPr>
          <a:xfrm rot="-5172265">
            <a:off x="6852767" y="4450390"/>
            <a:ext cx="152399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9762121" y="2972955"/>
            <a:ext cx="303602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9960914" y="4120494"/>
            <a:ext cx="152399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Shape 268"/>
          <p:cNvSpPr/>
          <p:nvPr/>
        </p:nvSpPr>
        <p:spPr>
          <a:xfrm rot="10800000">
            <a:off x="9741849" y="4138087"/>
            <a:ext cx="152399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9966310" y="3937253"/>
            <a:ext cx="303176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Shape 270"/>
          <p:cNvSpPr/>
          <p:nvPr/>
        </p:nvSpPr>
        <p:spPr>
          <a:xfrm rot="10800000">
            <a:off x="9528793" y="3527640"/>
            <a:ext cx="152399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/>
          <p:nvPr/>
        </p:nvSpPr>
        <p:spPr>
          <a:xfrm rot="10800000">
            <a:off x="9534810" y="3616171"/>
            <a:ext cx="152399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Shape 272"/>
          <p:cNvSpPr/>
          <p:nvPr/>
        </p:nvSpPr>
        <p:spPr>
          <a:xfrm rot="10800000">
            <a:off x="9532584" y="3711187"/>
            <a:ext cx="152399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/>
          <p:nvPr/>
        </p:nvSpPr>
        <p:spPr>
          <a:xfrm rot="10800000">
            <a:off x="9537674" y="3178273"/>
            <a:ext cx="152399" cy="270549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9755532" y="3242084"/>
            <a:ext cx="152399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9751849" y="3355707"/>
            <a:ext cx="152399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9755532" y="3478496"/>
            <a:ext cx="152399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9765672" y="3113327"/>
            <a:ext cx="152399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/>
          <p:nvPr/>
        </p:nvSpPr>
        <p:spPr>
          <a:xfrm rot="10800000">
            <a:off x="9408575" y="2972954"/>
            <a:ext cx="288995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9776097" y="2401794"/>
            <a:ext cx="152399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9776097" y="2278828"/>
            <a:ext cx="152399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9799513" y="1305109"/>
            <a:ext cx="376360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/>
          <p:nvPr/>
        </p:nvSpPr>
        <p:spPr>
          <a:xfrm rot="10800000">
            <a:off x="10210577" y="1307877"/>
            <a:ext cx="376360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Shape 283"/>
          <p:cNvSpPr/>
          <p:nvPr/>
        </p:nvSpPr>
        <p:spPr>
          <a:xfrm rot="10800000">
            <a:off x="9552953" y="2362208"/>
            <a:ext cx="152399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Shape 284"/>
          <p:cNvSpPr/>
          <p:nvPr/>
        </p:nvSpPr>
        <p:spPr>
          <a:xfrm rot="10800000">
            <a:off x="9567861" y="1743925"/>
            <a:ext cx="152399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Shape 285"/>
          <p:cNvSpPr/>
          <p:nvPr/>
        </p:nvSpPr>
        <p:spPr>
          <a:xfrm rot="10800000">
            <a:off x="9557275" y="1918600"/>
            <a:ext cx="152399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Shape 286"/>
          <p:cNvSpPr/>
          <p:nvPr/>
        </p:nvSpPr>
        <p:spPr>
          <a:xfrm rot="10800000">
            <a:off x="9560765" y="2080275"/>
            <a:ext cx="152399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 rot="10800000">
            <a:off x="9566150" y="1591928"/>
            <a:ext cx="152399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 rot="10800000">
            <a:off x="9457534" y="1307626"/>
            <a:ext cx="268319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/>
          <p:nvPr/>
        </p:nvSpPr>
        <p:spPr>
          <a:xfrm rot="4439296">
            <a:off x="9312691" y="1211369"/>
            <a:ext cx="222797" cy="82677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Shape 290"/>
          <p:cNvSpPr/>
          <p:nvPr/>
        </p:nvSpPr>
        <p:spPr>
          <a:xfrm rot="4338267">
            <a:off x="8651425" y="1396067"/>
            <a:ext cx="214665" cy="81149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Shape 291"/>
          <p:cNvSpPr/>
          <p:nvPr/>
        </p:nvSpPr>
        <p:spPr>
          <a:xfrm rot="10643396">
            <a:off x="8765839" y="1442111"/>
            <a:ext cx="225029" cy="7936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Shape 292"/>
          <p:cNvSpPr/>
          <p:nvPr/>
        </p:nvSpPr>
        <p:spPr>
          <a:xfrm rot="4338267">
            <a:off x="8513822" y="1434212"/>
            <a:ext cx="214665" cy="81149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Shape 293"/>
          <p:cNvSpPr/>
          <p:nvPr/>
        </p:nvSpPr>
        <p:spPr>
          <a:xfrm rot="4536948">
            <a:off x="8397578" y="1440455"/>
            <a:ext cx="152399" cy="82677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Shape 294"/>
          <p:cNvSpPr/>
          <p:nvPr/>
        </p:nvSpPr>
        <p:spPr>
          <a:xfrm rot="4536948">
            <a:off x="7961938" y="1569303"/>
            <a:ext cx="152399" cy="82677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Shape 295"/>
          <p:cNvSpPr/>
          <p:nvPr/>
        </p:nvSpPr>
        <p:spPr>
          <a:xfrm rot="4536948">
            <a:off x="7853841" y="1601845"/>
            <a:ext cx="152399" cy="82677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Shape 296"/>
          <p:cNvSpPr/>
          <p:nvPr/>
        </p:nvSpPr>
        <p:spPr>
          <a:xfrm rot="4536948">
            <a:off x="7673302" y="1656540"/>
            <a:ext cx="152399" cy="82677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Shape 297"/>
          <p:cNvSpPr/>
          <p:nvPr/>
        </p:nvSpPr>
        <p:spPr>
          <a:xfrm rot="4536948">
            <a:off x="7577305" y="1682188"/>
            <a:ext cx="152399" cy="82677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Shape 298"/>
          <p:cNvSpPr/>
          <p:nvPr/>
        </p:nvSpPr>
        <p:spPr>
          <a:xfrm rot="-7039281">
            <a:off x="5835504" y="2023549"/>
            <a:ext cx="441385" cy="96478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Shape 299"/>
          <p:cNvSpPr/>
          <p:nvPr/>
        </p:nvSpPr>
        <p:spPr>
          <a:xfrm rot="10800000">
            <a:off x="5669300" y="2519135"/>
            <a:ext cx="441384" cy="96477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6184596" y="2526033"/>
            <a:ext cx="303602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6169819" y="2965135"/>
            <a:ext cx="303602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Shape 302"/>
          <p:cNvSpPr/>
          <p:nvPr/>
        </p:nvSpPr>
        <p:spPr>
          <a:xfrm rot="5400000">
            <a:off x="5775430" y="3720780"/>
            <a:ext cx="303602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Shape 303"/>
          <p:cNvSpPr/>
          <p:nvPr/>
        </p:nvSpPr>
        <p:spPr>
          <a:xfrm rot="238995">
            <a:off x="5747019" y="4172278"/>
            <a:ext cx="303602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Shape 304"/>
          <p:cNvSpPr/>
          <p:nvPr/>
        </p:nvSpPr>
        <p:spPr>
          <a:xfrm rot="-3031136">
            <a:off x="5811821" y="4441454"/>
            <a:ext cx="152400" cy="170540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Shape 305"/>
          <p:cNvSpPr/>
          <p:nvPr/>
        </p:nvSpPr>
        <p:spPr>
          <a:xfrm rot="5617155">
            <a:off x="6443682" y="4100769"/>
            <a:ext cx="152399" cy="82677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Shape 306"/>
          <p:cNvSpPr/>
          <p:nvPr/>
        </p:nvSpPr>
        <p:spPr>
          <a:xfrm rot="5617155">
            <a:off x="6511746" y="4161768"/>
            <a:ext cx="255877" cy="89328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Shape 307"/>
          <p:cNvSpPr/>
          <p:nvPr/>
        </p:nvSpPr>
        <p:spPr>
          <a:xfrm rot="5617155">
            <a:off x="6724707" y="4117694"/>
            <a:ext cx="152399" cy="82677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/>
          <p:nvPr/>
        </p:nvSpPr>
        <p:spPr>
          <a:xfrm rot="-5172265">
            <a:off x="6281308" y="3858483"/>
            <a:ext cx="152399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Shape 309"/>
          <p:cNvSpPr/>
          <p:nvPr/>
        </p:nvSpPr>
        <p:spPr>
          <a:xfrm rot="5617155">
            <a:off x="6314475" y="4096746"/>
            <a:ext cx="152399" cy="82677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Shape 310"/>
          <p:cNvSpPr/>
          <p:nvPr/>
        </p:nvSpPr>
        <p:spPr>
          <a:xfrm rot="5617155">
            <a:off x="6872307" y="4130316"/>
            <a:ext cx="152399" cy="82677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/>
          <p:nvPr/>
        </p:nvSpPr>
        <p:spPr>
          <a:xfrm rot="-5172265">
            <a:off x="6500067" y="4432810"/>
            <a:ext cx="152399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Shape 312"/>
          <p:cNvSpPr/>
          <p:nvPr/>
        </p:nvSpPr>
        <p:spPr>
          <a:xfrm rot="-5172265">
            <a:off x="6591034" y="4440369"/>
            <a:ext cx="152399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Shape 313"/>
          <p:cNvSpPr/>
          <p:nvPr/>
        </p:nvSpPr>
        <p:spPr>
          <a:xfrm rot="238995">
            <a:off x="6680886" y="3877755"/>
            <a:ext cx="303602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Shape 314"/>
          <p:cNvSpPr/>
          <p:nvPr/>
        </p:nvSpPr>
        <p:spPr>
          <a:xfrm rot="10800000">
            <a:off x="6456364" y="3696837"/>
            <a:ext cx="152399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6678990" y="3486914"/>
            <a:ext cx="152399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6684478" y="3586832"/>
            <a:ext cx="152399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6685206" y="3686751"/>
            <a:ext cx="152399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Shape 318"/>
          <p:cNvSpPr/>
          <p:nvPr/>
        </p:nvSpPr>
        <p:spPr>
          <a:xfrm rot="10800000">
            <a:off x="6456364" y="3329396"/>
            <a:ext cx="152399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6685206" y="3319310"/>
            <a:ext cx="152399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6687771" y="3172475"/>
            <a:ext cx="152399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6687771" y="2972274"/>
            <a:ext cx="152399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6156012" y="3131278"/>
            <a:ext cx="303602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6687771" y="2711384"/>
            <a:ext cx="152399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6706724" y="2462180"/>
            <a:ext cx="152399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Shape 325"/>
          <p:cNvSpPr/>
          <p:nvPr/>
        </p:nvSpPr>
        <p:spPr>
          <a:xfrm rot="5400000">
            <a:off x="7661748" y="4684641"/>
            <a:ext cx="152399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Shape 326"/>
          <p:cNvSpPr/>
          <p:nvPr/>
        </p:nvSpPr>
        <p:spPr>
          <a:xfrm rot="-5400000">
            <a:off x="7616616" y="4421073"/>
            <a:ext cx="234829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Shape 327"/>
          <p:cNvSpPr/>
          <p:nvPr/>
        </p:nvSpPr>
        <p:spPr>
          <a:xfrm rot="-5400000">
            <a:off x="7392548" y="4461300"/>
            <a:ext cx="152399" cy="82676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Shape 328"/>
          <p:cNvSpPr/>
          <p:nvPr/>
        </p:nvSpPr>
        <p:spPr>
          <a:xfrm rot="-1942153">
            <a:off x="4398463" y="2612252"/>
            <a:ext cx="441385" cy="96478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6167062" y="5241253"/>
            <a:ext cx="303602" cy="111794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Shape 330"/>
          <p:cNvSpPr/>
          <p:nvPr/>
        </p:nvSpPr>
        <p:spPr>
          <a:xfrm rot="5617155">
            <a:off x="745253" y="1655321"/>
            <a:ext cx="152399" cy="82677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Shape 331"/>
          <p:cNvSpPr/>
          <p:nvPr/>
        </p:nvSpPr>
        <p:spPr>
          <a:xfrm rot="2703937">
            <a:off x="652121" y="1948894"/>
            <a:ext cx="303601" cy="82677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Shape 332"/>
          <p:cNvSpPr/>
          <p:nvPr/>
        </p:nvSpPr>
        <p:spPr>
          <a:xfrm>
            <a:off x="680737" y="2168925"/>
            <a:ext cx="279211" cy="223068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Shape 333"/>
          <p:cNvSpPr/>
          <p:nvPr/>
        </p:nvSpPr>
        <p:spPr>
          <a:xfrm rot="-5400000">
            <a:off x="6172673" y="5010121"/>
            <a:ext cx="291521" cy="170738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Shape 334"/>
          <p:cNvSpPr/>
          <p:nvPr/>
        </p:nvSpPr>
        <p:spPr>
          <a:xfrm rot="5400000">
            <a:off x="6114764" y="5483288"/>
            <a:ext cx="412178" cy="186135"/>
          </a:xfrm>
          <a:prstGeom prst="homePlate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s3.amazonaws.com/images.m2i.stamen.com/20160217/toner-lines_idwdXL3iRV0.png" id="339" name="Shape 339"/>
          <p:cNvPicPr preferRelativeResize="0"/>
          <p:nvPr/>
        </p:nvPicPr>
        <p:blipFill rotWithShape="1">
          <a:blip r:embed="rId3">
            <a:alphaModFix/>
          </a:blip>
          <a:srcRect b="0" l="0" r="34307" t="0"/>
          <a:stretch/>
        </p:blipFill>
        <p:spPr>
          <a:xfrm>
            <a:off x="4276417" y="182290"/>
            <a:ext cx="6985942" cy="6445044"/>
          </a:xfrm>
          <a:prstGeom prst="rect">
            <a:avLst/>
          </a:prstGeom>
          <a:noFill/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</p:pic>
      <p:cxnSp>
        <p:nvCxnSpPr>
          <p:cNvPr id="340" name="Shape 340"/>
          <p:cNvCxnSpPr/>
          <p:nvPr/>
        </p:nvCxnSpPr>
        <p:spPr>
          <a:xfrm flipH="1">
            <a:off x="7213998" y="1826892"/>
            <a:ext cx="173487" cy="106318"/>
          </a:xfrm>
          <a:prstGeom prst="straightConnector1">
            <a:avLst/>
          </a:prstGeom>
          <a:noFill/>
          <a:ln cap="flat" cmpd="sng" w="76200">
            <a:solidFill>
              <a:srgbClr val="92D05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41" name="Shape 341"/>
          <p:cNvCxnSpPr/>
          <p:nvPr/>
        </p:nvCxnSpPr>
        <p:spPr>
          <a:xfrm flipH="1" rot="10800000">
            <a:off x="7273289" y="609603"/>
            <a:ext cx="3874052" cy="1109742"/>
          </a:xfrm>
          <a:prstGeom prst="straightConnector1">
            <a:avLst/>
          </a:prstGeom>
          <a:noFill/>
          <a:ln cap="flat" cmpd="sng" w="76200">
            <a:solidFill>
              <a:srgbClr val="92D05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42" name="Shape 342"/>
          <p:cNvCxnSpPr/>
          <p:nvPr/>
        </p:nvCxnSpPr>
        <p:spPr>
          <a:xfrm rot="10800000">
            <a:off x="7404044" y="1940035"/>
            <a:ext cx="542458" cy="1576594"/>
          </a:xfrm>
          <a:prstGeom prst="straightConnector1">
            <a:avLst/>
          </a:prstGeom>
          <a:noFill/>
          <a:ln cap="flat" cmpd="sng" w="76200">
            <a:solidFill>
              <a:srgbClr val="FFFF0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43" name="Shape 343"/>
          <p:cNvCxnSpPr/>
          <p:nvPr/>
        </p:nvCxnSpPr>
        <p:spPr>
          <a:xfrm flipH="1" rot="10800000">
            <a:off x="7922627" y="3524549"/>
            <a:ext cx="30023" cy="2435633"/>
          </a:xfrm>
          <a:prstGeom prst="straightConnector1">
            <a:avLst/>
          </a:prstGeom>
          <a:noFill/>
          <a:ln cap="flat" cmpd="sng" w="76200">
            <a:solidFill>
              <a:srgbClr val="FFFF0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44" name="Shape 344"/>
          <p:cNvCxnSpPr/>
          <p:nvPr/>
        </p:nvCxnSpPr>
        <p:spPr>
          <a:xfrm>
            <a:off x="10675143" y="1359694"/>
            <a:ext cx="587216" cy="30860"/>
          </a:xfrm>
          <a:prstGeom prst="straightConnector1">
            <a:avLst/>
          </a:prstGeom>
          <a:noFill/>
          <a:ln cap="flat" cmpd="sng" w="76200">
            <a:solidFill>
              <a:srgbClr val="92D05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45" name="Shape 345"/>
          <p:cNvCxnSpPr/>
          <p:nvPr/>
        </p:nvCxnSpPr>
        <p:spPr>
          <a:xfrm>
            <a:off x="9626996" y="632412"/>
            <a:ext cx="115756" cy="311701"/>
          </a:xfrm>
          <a:prstGeom prst="straightConnector1">
            <a:avLst/>
          </a:prstGeom>
          <a:noFill/>
          <a:ln cap="flat" cmpd="sng" w="76200">
            <a:solidFill>
              <a:srgbClr val="92D05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46" name="Shape 346"/>
          <p:cNvCxnSpPr/>
          <p:nvPr/>
        </p:nvCxnSpPr>
        <p:spPr>
          <a:xfrm>
            <a:off x="5764301" y="3566842"/>
            <a:ext cx="340750" cy="4079"/>
          </a:xfrm>
          <a:prstGeom prst="straightConnector1">
            <a:avLst/>
          </a:prstGeom>
          <a:noFill/>
          <a:ln cap="flat" cmpd="sng" w="76200">
            <a:solidFill>
              <a:srgbClr val="92D05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47" name="Shape 347"/>
          <p:cNvCxnSpPr/>
          <p:nvPr/>
        </p:nvCxnSpPr>
        <p:spPr>
          <a:xfrm>
            <a:off x="6107133" y="4010023"/>
            <a:ext cx="986598" cy="52400"/>
          </a:xfrm>
          <a:prstGeom prst="straightConnector1">
            <a:avLst/>
          </a:prstGeom>
          <a:noFill/>
          <a:ln cap="flat" cmpd="sng" w="76200">
            <a:solidFill>
              <a:srgbClr val="FFFF0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48" name="Shape 348"/>
          <p:cNvCxnSpPr/>
          <p:nvPr/>
        </p:nvCxnSpPr>
        <p:spPr>
          <a:xfrm>
            <a:off x="7207567" y="4599000"/>
            <a:ext cx="2698432" cy="36337"/>
          </a:xfrm>
          <a:prstGeom prst="straightConnector1">
            <a:avLst/>
          </a:prstGeom>
          <a:noFill/>
          <a:ln cap="flat" cmpd="sng" w="76200">
            <a:solidFill>
              <a:srgbClr val="FFFF0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49" name="Shape 349"/>
          <p:cNvCxnSpPr/>
          <p:nvPr/>
        </p:nvCxnSpPr>
        <p:spPr>
          <a:xfrm>
            <a:off x="9272704" y="3924298"/>
            <a:ext cx="633294" cy="22489"/>
          </a:xfrm>
          <a:prstGeom prst="straightConnector1">
            <a:avLst/>
          </a:prstGeom>
          <a:noFill/>
          <a:ln cap="flat" cmpd="sng" w="76200">
            <a:solidFill>
              <a:srgbClr val="FFFF0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50" name="Shape 350"/>
          <p:cNvCxnSpPr/>
          <p:nvPr/>
        </p:nvCxnSpPr>
        <p:spPr>
          <a:xfrm flipH="1" rot="10800000">
            <a:off x="6112491" y="2350294"/>
            <a:ext cx="48162" cy="1628297"/>
          </a:xfrm>
          <a:prstGeom prst="straightConnector1">
            <a:avLst/>
          </a:prstGeom>
          <a:noFill/>
          <a:ln cap="flat" cmpd="sng" w="76200">
            <a:solidFill>
              <a:srgbClr val="FFFF0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51" name="Shape 351"/>
          <p:cNvCxnSpPr/>
          <p:nvPr/>
        </p:nvCxnSpPr>
        <p:spPr>
          <a:xfrm flipH="1" rot="10800000">
            <a:off x="6650550" y="2203722"/>
            <a:ext cx="30023" cy="1764391"/>
          </a:xfrm>
          <a:prstGeom prst="straightConnector1">
            <a:avLst/>
          </a:prstGeom>
          <a:noFill/>
          <a:ln cap="flat" cmpd="sng" w="76200">
            <a:solidFill>
              <a:srgbClr val="FFFF0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52" name="Shape 352"/>
          <p:cNvSpPr/>
          <p:nvPr/>
        </p:nvSpPr>
        <p:spPr>
          <a:xfrm rot="-1654868">
            <a:off x="9634851" y="4131818"/>
            <a:ext cx="2775333" cy="1247455"/>
          </a:xfrm>
          <a:prstGeom prst="arc">
            <a:avLst>
              <a:gd fmla="val 13036220" name="adj1"/>
              <a:gd fmla="val 15274387" name="adj2"/>
            </a:avLst>
          </a:prstGeom>
          <a:noFill/>
          <a:ln cap="flat" cmpd="sng" w="57150">
            <a:solidFill>
              <a:srgbClr val="92D05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3" name="Shape 353"/>
          <p:cNvCxnSpPr/>
          <p:nvPr/>
        </p:nvCxnSpPr>
        <p:spPr>
          <a:xfrm>
            <a:off x="8232210" y="2707301"/>
            <a:ext cx="1466554" cy="6342"/>
          </a:xfrm>
          <a:prstGeom prst="straightConnector1">
            <a:avLst/>
          </a:prstGeom>
          <a:noFill/>
          <a:ln cap="flat" cmpd="sng" w="76200">
            <a:solidFill>
              <a:srgbClr val="92D05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54" name="Shape 354"/>
          <p:cNvCxnSpPr/>
          <p:nvPr/>
        </p:nvCxnSpPr>
        <p:spPr>
          <a:xfrm flipH="1">
            <a:off x="7158017" y="1897856"/>
            <a:ext cx="26106" cy="4068603"/>
          </a:xfrm>
          <a:prstGeom prst="straightConnector1">
            <a:avLst/>
          </a:prstGeom>
          <a:noFill/>
          <a:ln cap="flat" cmpd="sng" w="76200">
            <a:solidFill>
              <a:srgbClr val="92D05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55" name="Shape 355"/>
          <p:cNvCxnSpPr/>
          <p:nvPr/>
        </p:nvCxnSpPr>
        <p:spPr>
          <a:xfrm flipH="1">
            <a:off x="10593604" y="795043"/>
            <a:ext cx="48923" cy="3812197"/>
          </a:xfrm>
          <a:prstGeom prst="straightConnector1">
            <a:avLst/>
          </a:prstGeom>
          <a:noFill/>
          <a:ln cap="flat" cmpd="sng" w="76200">
            <a:solidFill>
              <a:srgbClr val="92D05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56" name="Shape 356"/>
          <p:cNvSpPr/>
          <p:nvPr/>
        </p:nvSpPr>
        <p:spPr>
          <a:xfrm rot="-5400000">
            <a:off x="6957060" y="5013960"/>
            <a:ext cx="373379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Shape 357"/>
          <p:cNvSpPr/>
          <p:nvPr/>
        </p:nvSpPr>
        <p:spPr>
          <a:xfrm rot="5400000">
            <a:off x="7734299" y="5013959"/>
            <a:ext cx="373379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Shape 358"/>
          <p:cNvSpPr/>
          <p:nvPr/>
        </p:nvSpPr>
        <p:spPr>
          <a:xfrm rot="5400000">
            <a:off x="7734299" y="3810000"/>
            <a:ext cx="373379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Shape 359"/>
          <p:cNvSpPr/>
          <p:nvPr/>
        </p:nvSpPr>
        <p:spPr>
          <a:xfrm rot="5400000">
            <a:off x="6461760" y="2910839"/>
            <a:ext cx="373379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Shape 360"/>
          <p:cNvSpPr/>
          <p:nvPr/>
        </p:nvSpPr>
        <p:spPr>
          <a:xfrm>
            <a:off x="6200389" y="3905646"/>
            <a:ext cx="373379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6200389" y="4456269"/>
            <a:ext cx="373379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8119110" y="4499610"/>
            <a:ext cx="373379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9127418" y="4489832"/>
            <a:ext cx="373379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Shape 364"/>
          <p:cNvSpPr/>
          <p:nvPr/>
        </p:nvSpPr>
        <p:spPr>
          <a:xfrm rot="9905296">
            <a:off x="7927591" y="2617650"/>
            <a:ext cx="373380" cy="2285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Shape 365"/>
          <p:cNvSpPr/>
          <p:nvPr/>
        </p:nvSpPr>
        <p:spPr>
          <a:xfrm rot="10800000">
            <a:off x="9991837" y="2599344"/>
            <a:ext cx="373379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Shape 366"/>
          <p:cNvSpPr/>
          <p:nvPr/>
        </p:nvSpPr>
        <p:spPr>
          <a:xfrm rot="10800000">
            <a:off x="9136380" y="2609849"/>
            <a:ext cx="373379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/>
          <p:cNvSpPr/>
          <p:nvPr/>
        </p:nvSpPr>
        <p:spPr>
          <a:xfrm rot="4094960">
            <a:off x="7620000" y="3074757"/>
            <a:ext cx="373380" cy="2285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Shape 368"/>
          <p:cNvSpPr/>
          <p:nvPr/>
        </p:nvSpPr>
        <p:spPr>
          <a:xfrm rot="-5400000">
            <a:off x="6972299" y="2910840"/>
            <a:ext cx="373379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Shape 369"/>
          <p:cNvSpPr txBox="1"/>
          <p:nvPr/>
        </p:nvSpPr>
        <p:spPr>
          <a:xfrm>
            <a:off x="361950" y="314325"/>
            <a:ext cx="2229584" cy="369332"/>
          </a:xfrm>
          <a:prstGeom prst="rect">
            <a:avLst/>
          </a:prstGeom>
          <a:noFill/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Current Configuration</a:t>
            </a:r>
          </a:p>
        </p:txBody>
      </p:sp>
      <p:sp>
        <p:nvSpPr>
          <p:cNvPr id="370" name="Shape 370"/>
          <p:cNvSpPr/>
          <p:nvPr/>
        </p:nvSpPr>
        <p:spPr>
          <a:xfrm>
            <a:off x="6990396" y="4552948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7098982" y="4661533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7771179" y="4552948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7890852" y="4448173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8653729" y="4673917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8653729" y="4451028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9753867" y="4565332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9862453" y="4472460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9868285" y="4684869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10428554" y="4257353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10641279" y="4193373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10532695" y="4084787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Shape 382"/>
          <p:cNvSpPr/>
          <p:nvPr/>
        </p:nvSpPr>
        <p:spPr>
          <a:xfrm>
            <a:off x="10532695" y="4337046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x="9797414" y="3870007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8703731" y="2647628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8582157" y="2784216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Shape 386"/>
          <p:cNvSpPr/>
          <p:nvPr/>
        </p:nvSpPr>
        <p:spPr>
          <a:xfrm>
            <a:off x="8451318" y="2641116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Shape 387"/>
          <p:cNvSpPr/>
          <p:nvPr/>
        </p:nvSpPr>
        <p:spPr>
          <a:xfrm>
            <a:off x="8559903" y="2526813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Shape 388"/>
          <p:cNvSpPr/>
          <p:nvPr/>
        </p:nvSpPr>
        <p:spPr>
          <a:xfrm>
            <a:off x="8956143" y="2539043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9688829" y="2536489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9791007" y="2659352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9682422" y="2784156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9665970" y="835529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9808160" y="921545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9699575" y="1046349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9590989" y="967757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10568839" y="803120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Shape 397"/>
          <p:cNvSpPr/>
          <p:nvPr/>
        </p:nvSpPr>
        <p:spPr>
          <a:xfrm>
            <a:off x="10672985" y="1305400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10669703" y="2149431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Shape 399"/>
          <p:cNvSpPr/>
          <p:nvPr/>
        </p:nvSpPr>
        <p:spPr>
          <a:xfrm>
            <a:off x="10669702" y="2736866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Shape 400"/>
          <p:cNvSpPr/>
          <p:nvPr/>
        </p:nvSpPr>
        <p:spPr>
          <a:xfrm>
            <a:off x="10649967" y="3350519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6975157" y="4002405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Shape 402"/>
          <p:cNvSpPr/>
          <p:nvPr/>
        </p:nvSpPr>
        <p:spPr>
          <a:xfrm>
            <a:off x="5955982" y="3516630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Shape 403"/>
          <p:cNvSpPr/>
          <p:nvPr/>
        </p:nvSpPr>
        <p:spPr>
          <a:xfrm>
            <a:off x="6573768" y="4673916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Shape 404"/>
          <p:cNvSpPr/>
          <p:nvPr/>
        </p:nvSpPr>
        <p:spPr>
          <a:xfrm>
            <a:off x="6573767" y="3859528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Shape 405"/>
          <p:cNvSpPr/>
          <p:nvPr/>
        </p:nvSpPr>
        <p:spPr>
          <a:xfrm>
            <a:off x="7140892" y="1993581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7345679" y="1878918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7207567" y="1826892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Shape 408"/>
          <p:cNvSpPr/>
          <p:nvPr/>
        </p:nvSpPr>
        <p:spPr>
          <a:xfrm>
            <a:off x="7760120" y="2767938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09" name="Shape 409"/>
          <p:cNvGraphicFramePr/>
          <p:nvPr/>
        </p:nvGraphicFramePr>
        <p:xfrm>
          <a:off x="323318" y="49717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{7422E03A-2230-4240-BE9A-B14F7319BF0A}</a:tableStyleId>
              </a:tblPr>
              <a:tblGrid>
                <a:gridCol w="819675"/>
                <a:gridCol w="2743200"/>
              </a:tblGrid>
              <a:tr h="343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Stop Sign</a:t>
                      </a:r>
                    </a:p>
                  </a:txBody>
                  <a:tcPr marT="45725" marB="45725" marR="91450" marL="91450"/>
                </a:tc>
              </a:tr>
              <a:tr h="343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One-way direction of travel</a:t>
                      </a:r>
                    </a:p>
                  </a:txBody>
                  <a:tcPr marT="45725" marB="45725" marR="91450" marL="91450"/>
                </a:tc>
              </a:tr>
              <a:tr h="343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Street</a:t>
                      </a:r>
                      <a:r>
                        <a:rPr lang="en-US" sz="1800"/>
                        <a:t> 24’ or wider</a:t>
                      </a:r>
                    </a:p>
                  </a:txBody>
                  <a:tcPr marT="45725" marB="45725" marR="91450" marL="91450"/>
                </a:tc>
              </a:tr>
              <a:tr h="343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Street narrower than 18’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10" name="Shape 410"/>
          <p:cNvSpPr/>
          <p:nvPr/>
        </p:nvSpPr>
        <p:spPr>
          <a:xfrm>
            <a:off x="614412" y="5042216"/>
            <a:ext cx="240984" cy="2409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Shape 411"/>
          <p:cNvSpPr/>
          <p:nvPr/>
        </p:nvSpPr>
        <p:spPr>
          <a:xfrm>
            <a:off x="561983" y="5409880"/>
            <a:ext cx="373379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2" name="Shape 412"/>
          <p:cNvCxnSpPr/>
          <p:nvPr/>
        </p:nvCxnSpPr>
        <p:spPr>
          <a:xfrm flipH="1" rot="10800000">
            <a:off x="361950" y="5806440"/>
            <a:ext cx="666749" cy="160019"/>
          </a:xfrm>
          <a:prstGeom prst="straightConnector1">
            <a:avLst/>
          </a:prstGeom>
          <a:noFill/>
          <a:ln cap="flat" cmpd="sng" w="76200">
            <a:solidFill>
              <a:srgbClr val="92D05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13" name="Shape 413"/>
          <p:cNvCxnSpPr/>
          <p:nvPr/>
        </p:nvCxnSpPr>
        <p:spPr>
          <a:xfrm flipH="1" rot="10800000">
            <a:off x="401529" y="6195060"/>
            <a:ext cx="666749" cy="160019"/>
          </a:xfrm>
          <a:prstGeom prst="straightConnector1">
            <a:avLst/>
          </a:prstGeom>
          <a:noFill/>
          <a:ln cap="flat" cmpd="sng" w="76200">
            <a:solidFill>
              <a:srgbClr val="FFFF0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14" name="Shape 414"/>
          <p:cNvCxnSpPr/>
          <p:nvPr/>
        </p:nvCxnSpPr>
        <p:spPr>
          <a:xfrm flipH="1" rot="10800000">
            <a:off x="5717464" y="3566843"/>
            <a:ext cx="16172" cy="680823"/>
          </a:xfrm>
          <a:prstGeom prst="straightConnector1">
            <a:avLst/>
          </a:prstGeom>
          <a:noFill/>
          <a:ln cap="flat" cmpd="sng" w="76200">
            <a:solidFill>
              <a:srgbClr val="FFFF0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15" name="Shape 415"/>
          <p:cNvCxnSpPr/>
          <p:nvPr/>
        </p:nvCxnSpPr>
        <p:spPr>
          <a:xfrm rot="10800000">
            <a:off x="7322582" y="1738192"/>
            <a:ext cx="23097" cy="88699"/>
          </a:xfrm>
          <a:prstGeom prst="straightConnector1">
            <a:avLst/>
          </a:prstGeom>
          <a:noFill/>
          <a:ln cap="flat" cmpd="sng" w="76200">
            <a:solidFill>
              <a:srgbClr val="92D05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16" name="Shape 416"/>
          <p:cNvSpPr/>
          <p:nvPr/>
        </p:nvSpPr>
        <p:spPr>
          <a:xfrm>
            <a:off x="6570121" y="5813696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Shape 417"/>
          <p:cNvSpPr/>
          <p:nvPr/>
        </p:nvSpPr>
        <p:spPr>
          <a:xfrm>
            <a:off x="7873449" y="5839744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Shape 418"/>
          <p:cNvSpPr/>
          <p:nvPr/>
        </p:nvSpPr>
        <p:spPr>
          <a:xfrm>
            <a:off x="8653729" y="5856569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Shape 419"/>
          <p:cNvSpPr/>
          <p:nvPr/>
        </p:nvSpPr>
        <p:spPr>
          <a:xfrm>
            <a:off x="6050757" y="4677550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Shape 420"/>
          <p:cNvSpPr/>
          <p:nvPr/>
        </p:nvSpPr>
        <p:spPr>
          <a:xfrm>
            <a:off x="5601839" y="4282753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1" name="Shape 421"/>
          <p:cNvCxnSpPr/>
          <p:nvPr/>
        </p:nvCxnSpPr>
        <p:spPr>
          <a:xfrm>
            <a:off x="9720261" y="3759994"/>
            <a:ext cx="208236" cy="17140"/>
          </a:xfrm>
          <a:prstGeom prst="straightConnector1">
            <a:avLst/>
          </a:prstGeom>
          <a:noFill/>
          <a:ln cap="flat" cmpd="sng" w="76200">
            <a:solidFill>
              <a:srgbClr val="FFFF0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22" name="Shape 422"/>
          <p:cNvSpPr/>
          <p:nvPr/>
        </p:nvSpPr>
        <p:spPr>
          <a:xfrm>
            <a:off x="8232210" y="1486069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Shape 423"/>
          <p:cNvSpPr/>
          <p:nvPr/>
        </p:nvSpPr>
        <p:spPr>
          <a:xfrm>
            <a:off x="8965486" y="1269950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Shape 424"/>
          <p:cNvSpPr/>
          <p:nvPr/>
        </p:nvSpPr>
        <p:spPr>
          <a:xfrm>
            <a:off x="7339046" y="4495926"/>
            <a:ext cx="373379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Shape 425"/>
          <p:cNvSpPr/>
          <p:nvPr/>
        </p:nvSpPr>
        <p:spPr>
          <a:xfrm>
            <a:off x="9849460" y="5887887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Shape 426"/>
          <p:cNvSpPr/>
          <p:nvPr/>
        </p:nvSpPr>
        <p:spPr>
          <a:xfrm>
            <a:off x="10111189" y="4515169"/>
            <a:ext cx="373379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10450904" y="4575176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9971038" y="4793455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9" name="Shape 429"/>
          <p:cNvGrpSpPr/>
          <p:nvPr/>
        </p:nvGrpSpPr>
        <p:grpSpPr>
          <a:xfrm>
            <a:off x="6061118" y="5932760"/>
            <a:ext cx="85724" cy="171938"/>
            <a:chOff x="4819650" y="2358126"/>
            <a:chExt cx="215899" cy="433030"/>
          </a:xfrm>
        </p:grpSpPr>
        <p:sp>
          <p:nvSpPr>
            <p:cNvPr id="430" name="Shape 430"/>
            <p:cNvSpPr/>
            <p:nvPr/>
          </p:nvSpPr>
          <p:spPr>
            <a:xfrm>
              <a:off x="4819650" y="2358126"/>
              <a:ext cx="215899" cy="433030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4879975" y="2393844"/>
              <a:ext cx="95250" cy="95250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4879975" y="2533480"/>
              <a:ext cx="95250" cy="95250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rgbClr val="FFFF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4879975" y="2666018"/>
              <a:ext cx="95250" cy="95250"/>
            </a:xfrm>
            <a:prstGeom prst="ellipse">
              <a:avLst/>
            </a:prstGeom>
            <a:solidFill>
              <a:srgbClr val="92D050"/>
            </a:solidFill>
            <a:ln cap="flat" cmpd="sng" w="12700">
              <a:solidFill>
                <a:srgbClr val="92D05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4" name="Shape 434"/>
          <p:cNvGrpSpPr/>
          <p:nvPr/>
        </p:nvGrpSpPr>
        <p:grpSpPr>
          <a:xfrm>
            <a:off x="10489832" y="5977731"/>
            <a:ext cx="85724" cy="171938"/>
            <a:chOff x="4819650" y="2358126"/>
            <a:chExt cx="215899" cy="433030"/>
          </a:xfrm>
        </p:grpSpPr>
        <p:sp>
          <p:nvSpPr>
            <p:cNvPr id="435" name="Shape 435"/>
            <p:cNvSpPr/>
            <p:nvPr/>
          </p:nvSpPr>
          <p:spPr>
            <a:xfrm>
              <a:off x="4819650" y="2358126"/>
              <a:ext cx="215899" cy="433030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4879975" y="2393844"/>
              <a:ext cx="95250" cy="95250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4879975" y="2533480"/>
              <a:ext cx="95250" cy="95250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rgbClr val="FFFF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4879975" y="2666018"/>
              <a:ext cx="95250" cy="95250"/>
            </a:xfrm>
            <a:prstGeom prst="ellipse">
              <a:avLst/>
            </a:prstGeom>
            <a:solidFill>
              <a:srgbClr val="92D050"/>
            </a:solidFill>
            <a:ln cap="flat" cmpd="sng" w="12700">
              <a:solidFill>
                <a:srgbClr val="92D05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s3.amazonaws.com/images.m2i.stamen.com/20160217/toner-lines_idwdXL3iRV0.png" id="443" name="Shape 443"/>
          <p:cNvPicPr preferRelativeResize="0"/>
          <p:nvPr/>
        </p:nvPicPr>
        <p:blipFill rotWithShape="1">
          <a:blip r:embed="rId3">
            <a:alphaModFix/>
          </a:blip>
          <a:srcRect b="0" l="0" r="34307" t="0"/>
          <a:stretch/>
        </p:blipFill>
        <p:spPr>
          <a:xfrm>
            <a:off x="4276417" y="182290"/>
            <a:ext cx="6985942" cy="6445044"/>
          </a:xfrm>
          <a:prstGeom prst="rect">
            <a:avLst/>
          </a:prstGeom>
          <a:noFill/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444" name="Shape 444"/>
          <p:cNvSpPr/>
          <p:nvPr/>
        </p:nvSpPr>
        <p:spPr>
          <a:xfrm rot="-1654868">
            <a:off x="9634851" y="4131818"/>
            <a:ext cx="2775333" cy="1247455"/>
          </a:xfrm>
          <a:prstGeom prst="arc">
            <a:avLst>
              <a:gd fmla="val 13036220" name="adj1"/>
              <a:gd fmla="val 15274387" name="adj2"/>
            </a:avLst>
          </a:prstGeom>
          <a:noFill/>
          <a:ln cap="flat" cmpd="sng" w="57150">
            <a:solidFill>
              <a:srgbClr val="92D05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Shape 445"/>
          <p:cNvSpPr/>
          <p:nvPr/>
        </p:nvSpPr>
        <p:spPr>
          <a:xfrm>
            <a:off x="10112885" y="4526751"/>
            <a:ext cx="373379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6" name="Shape 446"/>
          <p:cNvCxnSpPr/>
          <p:nvPr/>
        </p:nvCxnSpPr>
        <p:spPr>
          <a:xfrm rot="10800000">
            <a:off x="7404044" y="1940035"/>
            <a:ext cx="542458" cy="1576594"/>
          </a:xfrm>
          <a:prstGeom prst="straightConnector1">
            <a:avLst/>
          </a:prstGeom>
          <a:noFill/>
          <a:ln cap="flat" cmpd="sng" w="76200">
            <a:solidFill>
              <a:srgbClr val="FFFF0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47" name="Shape 447"/>
          <p:cNvCxnSpPr/>
          <p:nvPr/>
        </p:nvCxnSpPr>
        <p:spPr>
          <a:xfrm flipH="1" rot="10800000">
            <a:off x="7922627" y="3524549"/>
            <a:ext cx="30023" cy="2435633"/>
          </a:xfrm>
          <a:prstGeom prst="straightConnector1">
            <a:avLst/>
          </a:prstGeom>
          <a:noFill/>
          <a:ln cap="flat" cmpd="sng" w="76200">
            <a:solidFill>
              <a:srgbClr val="FFFF0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48" name="Shape 448"/>
          <p:cNvCxnSpPr/>
          <p:nvPr/>
        </p:nvCxnSpPr>
        <p:spPr>
          <a:xfrm>
            <a:off x="10675143" y="1359694"/>
            <a:ext cx="587216" cy="30860"/>
          </a:xfrm>
          <a:prstGeom prst="straightConnector1">
            <a:avLst/>
          </a:prstGeom>
          <a:noFill/>
          <a:ln cap="flat" cmpd="sng" w="76200">
            <a:solidFill>
              <a:srgbClr val="92D05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49" name="Shape 449"/>
          <p:cNvCxnSpPr/>
          <p:nvPr/>
        </p:nvCxnSpPr>
        <p:spPr>
          <a:xfrm>
            <a:off x="9626996" y="632412"/>
            <a:ext cx="115756" cy="311701"/>
          </a:xfrm>
          <a:prstGeom prst="straightConnector1">
            <a:avLst/>
          </a:prstGeom>
          <a:noFill/>
          <a:ln cap="flat" cmpd="sng" w="76200">
            <a:solidFill>
              <a:srgbClr val="92D05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50" name="Shape 450"/>
          <p:cNvCxnSpPr/>
          <p:nvPr/>
        </p:nvCxnSpPr>
        <p:spPr>
          <a:xfrm>
            <a:off x="5764301" y="3566842"/>
            <a:ext cx="340750" cy="4079"/>
          </a:xfrm>
          <a:prstGeom prst="straightConnector1">
            <a:avLst/>
          </a:prstGeom>
          <a:noFill/>
          <a:ln cap="flat" cmpd="sng" w="76200">
            <a:solidFill>
              <a:srgbClr val="92D05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51" name="Shape 451"/>
          <p:cNvCxnSpPr/>
          <p:nvPr/>
        </p:nvCxnSpPr>
        <p:spPr>
          <a:xfrm>
            <a:off x="6107133" y="4010023"/>
            <a:ext cx="986598" cy="52400"/>
          </a:xfrm>
          <a:prstGeom prst="straightConnector1">
            <a:avLst/>
          </a:prstGeom>
          <a:noFill/>
          <a:ln cap="flat" cmpd="sng" w="76200">
            <a:solidFill>
              <a:srgbClr val="FFFF0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52" name="Shape 452"/>
          <p:cNvCxnSpPr/>
          <p:nvPr/>
        </p:nvCxnSpPr>
        <p:spPr>
          <a:xfrm>
            <a:off x="7207567" y="4599000"/>
            <a:ext cx="2698432" cy="36337"/>
          </a:xfrm>
          <a:prstGeom prst="straightConnector1">
            <a:avLst/>
          </a:prstGeom>
          <a:noFill/>
          <a:ln cap="flat" cmpd="sng" w="76200">
            <a:solidFill>
              <a:srgbClr val="FFFF0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53" name="Shape 453"/>
          <p:cNvCxnSpPr/>
          <p:nvPr/>
        </p:nvCxnSpPr>
        <p:spPr>
          <a:xfrm>
            <a:off x="9272704" y="3924298"/>
            <a:ext cx="633294" cy="22489"/>
          </a:xfrm>
          <a:prstGeom prst="straightConnector1">
            <a:avLst/>
          </a:prstGeom>
          <a:noFill/>
          <a:ln cap="flat" cmpd="sng" w="76200">
            <a:solidFill>
              <a:srgbClr val="FFFF0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54" name="Shape 454"/>
          <p:cNvCxnSpPr/>
          <p:nvPr/>
        </p:nvCxnSpPr>
        <p:spPr>
          <a:xfrm flipH="1" rot="10800000">
            <a:off x="6112491" y="2350294"/>
            <a:ext cx="48162" cy="1628297"/>
          </a:xfrm>
          <a:prstGeom prst="straightConnector1">
            <a:avLst/>
          </a:prstGeom>
          <a:noFill/>
          <a:ln cap="flat" cmpd="sng" w="76200">
            <a:solidFill>
              <a:srgbClr val="FFFF0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55" name="Shape 455"/>
          <p:cNvCxnSpPr/>
          <p:nvPr/>
        </p:nvCxnSpPr>
        <p:spPr>
          <a:xfrm flipH="1" rot="10800000">
            <a:off x="6650550" y="2203722"/>
            <a:ext cx="30023" cy="1764391"/>
          </a:xfrm>
          <a:prstGeom prst="straightConnector1">
            <a:avLst/>
          </a:prstGeom>
          <a:noFill/>
          <a:ln cap="flat" cmpd="sng" w="76200">
            <a:solidFill>
              <a:srgbClr val="FFFF0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56" name="Shape 456"/>
          <p:cNvCxnSpPr/>
          <p:nvPr/>
        </p:nvCxnSpPr>
        <p:spPr>
          <a:xfrm>
            <a:off x="8232210" y="2707301"/>
            <a:ext cx="1466554" cy="6342"/>
          </a:xfrm>
          <a:prstGeom prst="straightConnector1">
            <a:avLst/>
          </a:prstGeom>
          <a:noFill/>
          <a:ln cap="flat" cmpd="sng" w="76200">
            <a:solidFill>
              <a:srgbClr val="92D05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57" name="Shape 457"/>
          <p:cNvCxnSpPr/>
          <p:nvPr/>
        </p:nvCxnSpPr>
        <p:spPr>
          <a:xfrm flipH="1">
            <a:off x="7158017" y="1897856"/>
            <a:ext cx="26106" cy="4068603"/>
          </a:xfrm>
          <a:prstGeom prst="straightConnector1">
            <a:avLst/>
          </a:prstGeom>
          <a:noFill/>
          <a:ln cap="flat" cmpd="sng" w="76200">
            <a:solidFill>
              <a:srgbClr val="92D05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58" name="Shape 458"/>
          <p:cNvCxnSpPr/>
          <p:nvPr/>
        </p:nvCxnSpPr>
        <p:spPr>
          <a:xfrm flipH="1">
            <a:off x="10593604" y="795043"/>
            <a:ext cx="48923" cy="3812197"/>
          </a:xfrm>
          <a:prstGeom prst="straightConnector1">
            <a:avLst/>
          </a:prstGeom>
          <a:noFill/>
          <a:ln cap="flat" cmpd="sng" w="76200">
            <a:solidFill>
              <a:srgbClr val="92D05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59" name="Shape 459"/>
          <p:cNvSpPr/>
          <p:nvPr/>
        </p:nvSpPr>
        <p:spPr>
          <a:xfrm rot="-5400000">
            <a:off x="6957060" y="5013960"/>
            <a:ext cx="373379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Shape 460"/>
          <p:cNvSpPr/>
          <p:nvPr/>
        </p:nvSpPr>
        <p:spPr>
          <a:xfrm rot="5400000">
            <a:off x="7734299" y="5013959"/>
            <a:ext cx="373379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Shape 461"/>
          <p:cNvSpPr/>
          <p:nvPr/>
        </p:nvSpPr>
        <p:spPr>
          <a:xfrm rot="5400000">
            <a:off x="7734299" y="3810000"/>
            <a:ext cx="373379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Shape 462"/>
          <p:cNvSpPr/>
          <p:nvPr/>
        </p:nvSpPr>
        <p:spPr>
          <a:xfrm rot="5400000">
            <a:off x="6461760" y="2910839"/>
            <a:ext cx="373379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Shape 463"/>
          <p:cNvSpPr/>
          <p:nvPr/>
        </p:nvSpPr>
        <p:spPr>
          <a:xfrm>
            <a:off x="6200389" y="3905646"/>
            <a:ext cx="3735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6200389" y="4456269"/>
            <a:ext cx="3735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8119110" y="4499610"/>
            <a:ext cx="373379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9155742" y="4499610"/>
            <a:ext cx="373379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Shape 467"/>
          <p:cNvSpPr/>
          <p:nvPr/>
        </p:nvSpPr>
        <p:spPr>
          <a:xfrm rot="9905296">
            <a:off x="7927591" y="2617650"/>
            <a:ext cx="373380" cy="2285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Shape 468"/>
          <p:cNvSpPr/>
          <p:nvPr/>
        </p:nvSpPr>
        <p:spPr>
          <a:xfrm rot="10800000">
            <a:off x="9991837" y="2599344"/>
            <a:ext cx="373379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Shape 469"/>
          <p:cNvSpPr/>
          <p:nvPr/>
        </p:nvSpPr>
        <p:spPr>
          <a:xfrm rot="10800000">
            <a:off x="9136380" y="2609849"/>
            <a:ext cx="373379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Shape 470"/>
          <p:cNvSpPr/>
          <p:nvPr/>
        </p:nvSpPr>
        <p:spPr>
          <a:xfrm rot="4094960">
            <a:off x="7620000" y="3074757"/>
            <a:ext cx="373380" cy="2285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Shape 471"/>
          <p:cNvSpPr/>
          <p:nvPr/>
        </p:nvSpPr>
        <p:spPr>
          <a:xfrm rot="-5400000">
            <a:off x="6972299" y="2910840"/>
            <a:ext cx="373379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Shape 472"/>
          <p:cNvSpPr txBox="1"/>
          <p:nvPr/>
        </p:nvSpPr>
        <p:spPr>
          <a:xfrm>
            <a:off x="361951" y="314325"/>
            <a:ext cx="3799449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Current Configuration maintained for all current one-way streets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One-way party on Eastern Streets</a:t>
            </a:r>
          </a:p>
          <a:p>
            <a:pPr indent="-285750" lvl="0" marL="285750" marR="0" rtl="0" algn="l">
              <a:spcBef>
                <a:spcPts val="0"/>
              </a:spcBef>
              <a:buClr>
                <a:srgbClr val="BF9000"/>
              </a:buClr>
              <a:buSzPct val="100000"/>
              <a:buFont typeface="Calibri"/>
              <a:buChar char="-"/>
            </a:pPr>
            <a:r>
              <a:rPr lang="en-US" sz="18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Pearl and Tye northbound</a:t>
            </a:r>
          </a:p>
          <a:p>
            <a:pPr indent="-285750" lvl="0" marL="285750" marR="0" rtl="0" algn="l">
              <a:spcBef>
                <a:spcPts val="0"/>
              </a:spcBef>
              <a:buClr>
                <a:srgbClr val="BF9000"/>
              </a:buClr>
              <a:buSzPct val="100000"/>
              <a:buFont typeface="Calibri"/>
              <a:buChar char="-"/>
            </a:pPr>
            <a:r>
              <a:rPr lang="en-US" sz="18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Estoria and Short southbound</a:t>
            </a:r>
          </a:p>
          <a:p>
            <a:pPr indent="-285750" lvl="0" marL="285750" marR="0" rtl="0" algn="l">
              <a:spcBef>
                <a:spcPts val="0"/>
              </a:spcBef>
              <a:buClr>
                <a:srgbClr val="BF9000"/>
              </a:buClr>
              <a:buSzPct val="100000"/>
              <a:buFont typeface="Calibri"/>
              <a:buChar char="-"/>
            </a:pPr>
            <a:r>
              <a:rPr lang="en-US" sz="18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Powell north of Kirkwood also southbound</a:t>
            </a:r>
          </a:p>
        </p:txBody>
      </p:sp>
      <p:sp>
        <p:nvSpPr>
          <p:cNvPr id="473" name="Shape 473"/>
          <p:cNvSpPr/>
          <p:nvPr/>
        </p:nvSpPr>
        <p:spPr>
          <a:xfrm>
            <a:off x="6990396" y="4552948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7098982" y="4661533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7771179" y="4552948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7890852" y="4448173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8653729" y="4673917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8653729" y="4451028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9753867" y="4565332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9862453" y="4472460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10425421" y="4581998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9868285" y="4684869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Shape 483"/>
          <p:cNvSpPr/>
          <p:nvPr/>
        </p:nvSpPr>
        <p:spPr>
          <a:xfrm>
            <a:off x="10428554" y="4257353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10641279" y="4193373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10532695" y="4084787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10532695" y="4337046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9797414" y="3870007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8703731" y="2647628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8582157" y="2784216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8451318" y="2641116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8559903" y="2526813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8956143" y="2539043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9688829" y="2536489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9791007" y="2659352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9682422" y="2784156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9665970" y="835529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9808160" y="921545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9699575" y="1046349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9590989" y="967757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10568839" y="803120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10672985" y="1305400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10669703" y="2149431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10669702" y="2736866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10649967" y="3350519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Shape 505"/>
          <p:cNvSpPr/>
          <p:nvPr/>
        </p:nvSpPr>
        <p:spPr>
          <a:xfrm>
            <a:off x="6975157" y="4002405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5955982" y="3516630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6573768" y="4673916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6573767" y="3859528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7140892" y="1993581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7345679" y="1878918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7207567" y="1826892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7760120" y="2767938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13" name="Shape 513"/>
          <p:cNvGraphicFramePr/>
          <p:nvPr/>
        </p:nvGraphicFramePr>
        <p:xfrm>
          <a:off x="323318" y="49717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{7422E03A-2230-4240-BE9A-B14F7319BF0A}</a:tableStyleId>
              </a:tblPr>
              <a:tblGrid>
                <a:gridCol w="819675"/>
                <a:gridCol w="2743200"/>
              </a:tblGrid>
              <a:tr h="343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Stop Sign</a:t>
                      </a:r>
                    </a:p>
                  </a:txBody>
                  <a:tcPr marT="45725" marB="45725" marR="91450" marL="91450"/>
                </a:tc>
              </a:tr>
              <a:tr h="343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One-way direction of travel</a:t>
                      </a:r>
                    </a:p>
                  </a:txBody>
                  <a:tcPr marT="45725" marB="45725" marR="91450" marL="91450"/>
                </a:tc>
              </a:tr>
              <a:tr h="343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Street</a:t>
                      </a:r>
                      <a:r>
                        <a:rPr lang="en-US" sz="1800"/>
                        <a:t> 24’ or wider</a:t>
                      </a:r>
                    </a:p>
                  </a:txBody>
                  <a:tcPr marT="45725" marB="45725" marR="91450" marL="91450"/>
                </a:tc>
              </a:tr>
              <a:tr h="343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Street narrower than 18’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14" name="Shape 514"/>
          <p:cNvSpPr/>
          <p:nvPr/>
        </p:nvSpPr>
        <p:spPr>
          <a:xfrm>
            <a:off x="614412" y="5042216"/>
            <a:ext cx="240984" cy="2409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Shape 515"/>
          <p:cNvSpPr/>
          <p:nvPr/>
        </p:nvSpPr>
        <p:spPr>
          <a:xfrm>
            <a:off x="561983" y="5409880"/>
            <a:ext cx="373379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6" name="Shape 516"/>
          <p:cNvCxnSpPr/>
          <p:nvPr/>
        </p:nvCxnSpPr>
        <p:spPr>
          <a:xfrm flipH="1" rot="10800000">
            <a:off x="361950" y="5806440"/>
            <a:ext cx="666749" cy="160019"/>
          </a:xfrm>
          <a:prstGeom prst="straightConnector1">
            <a:avLst/>
          </a:prstGeom>
          <a:noFill/>
          <a:ln cap="flat" cmpd="sng" w="76200">
            <a:solidFill>
              <a:srgbClr val="92D05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17" name="Shape 517"/>
          <p:cNvCxnSpPr/>
          <p:nvPr/>
        </p:nvCxnSpPr>
        <p:spPr>
          <a:xfrm flipH="1" rot="10800000">
            <a:off x="401529" y="6195060"/>
            <a:ext cx="666749" cy="160019"/>
          </a:xfrm>
          <a:prstGeom prst="straightConnector1">
            <a:avLst/>
          </a:prstGeom>
          <a:noFill/>
          <a:ln cap="flat" cmpd="sng" w="76200">
            <a:solidFill>
              <a:srgbClr val="FFFF0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18" name="Shape 518"/>
          <p:cNvCxnSpPr/>
          <p:nvPr/>
        </p:nvCxnSpPr>
        <p:spPr>
          <a:xfrm flipH="1" rot="10800000">
            <a:off x="5717464" y="3566843"/>
            <a:ext cx="16172" cy="680823"/>
          </a:xfrm>
          <a:prstGeom prst="straightConnector1">
            <a:avLst/>
          </a:prstGeom>
          <a:noFill/>
          <a:ln cap="flat" cmpd="sng" w="76200">
            <a:solidFill>
              <a:srgbClr val="FFFF0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19" name="Shape 519"/>
          <p:cNvCxnSpPr/>
          <p:nvPr/>
        </p:nvCxnSpPr>
        <p:spPr>
          <a:xfrm flipH="1" rot="10800000">
            <a:off x="7273289" y="609603"/>
            <a:ext cx="3874052" cy="1109742"/>
          </a:xfrm>
          <a:prstGeom prst="straightConnector1">
            <a:avLst/>
          </a:prstGeom>
          <a:noFill/>
          <a:ln cap="flat" cmpd="sng" w="76200">
            <a:solidFill>
              <a:srgbClr val="92D05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20" name="Shape 520"/>
          <p:cNvCxnSpPr/>
          <p:nvPr/>
        </p:nvCxnSpPr>
        <p:spPr>
          <a:xfrm rot="10800000">
            <a:off x="7322582" y="1738192"/>
            <a:ext cx="23097" cy="88699"/>
          </a:xfrm>
          <a:prstGeom prst="straightConnector1">
            <a:avLst/>
          </a:prstGeom>
          <a:noFill/>
          <a:ln cap="flat" cmpd="sng" w="76200">
            <a:solidFill>
              <a:srgbClr val="92D05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21" name="Shape 521"/>
          <p:cNvCxnSpPr/>
          <p:nvPr/>
        </p:nvCxnSpPr>
        <p:spPr>
          <a:xfrm flipH="1">
            <a:off x="7213998" y="1826892"/>
            <a:ext cx="173487" cy="106318"/>
          </a:xfrm>
          <a:prstGeom prst="straightConnector1">
            <a:avLst/>
          </a:prstGeom>
          <a:noFill/>
          <a:ln cap="flat" cmpd="sng" w="76200">
            <a:solidFill>
              <a:srgbClr val="92D05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22" name="Shape 522"/>
          <p:cNvSpPr/>
          <p:nvPr/>
        </p:nvSpPr>
        <p:spPr>
          <a:xfrm>
            <a:off x="6570121" y="5813696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Shape 523"/>
          <p:cNvSpPr/>
          <p:nvPr/>
        </p:nvSpPr>
        <p:spPr>
          <a:xfrm>
            <a:off x="7873449" y="5839744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Shape 524"/>
          <p:cNvSpPr/>
          <p:nvPr/>
        </p:nvSpPr>
        <p:spPr>
          <a:xfrm>
            <a:off x="8653729" y="5856569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Shape 525"/>
          <p:cNvSpPr/>
          <p:nvPr/>
        </p:nvSpPr>
        <p:spPr>
          <a:xfrm>
            <a:off x="6050757" y="4677550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Shape 526"/>
          <p:cNvSpPr/>
          <p:nvPr/>
        </p:nvSpPr>
        <p:spPr>
          <a:xfrm>
            <a:off x="5601839" y="4282753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7" name="Shape 527"/>
          <p:cNvCxnSpPr/>
          <p:nvPr/>
        </p:nvCxnSpPr>
        <p:spPr>
          <a:xfrm>
            <a:off x="9720261" y="3759994"/>
            <a:ext cx="208236" cy="17140"/>
          </a:xfrm>
          <a:prstGeom prst="straightConnector1">
            <a:avLst/>
          </a:prstGeom>
          <a:noFill/>
          <a:ln cap="flat" cmpd="sng" w="76200">
            <a:solidFill>
              <a:srgbClr val="FFFF0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28" name="Shape 528"/>
          <p:cNvSpPr/>
          <p:nvPr/>
        </p:nvSpPr>
        <p:spPr>
          <a:xfrm rot="-5400000">
            <a:off x="8526560" y="5009047"/>
            <a:ext cx="373379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12700">
            <a:solidFill>
              <a:srgbClr val="BF9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Shape 529"/>
          <p:cNvSpPr/>
          <p:nvPr/>
        </p:nvSpPr>
        <p:spPr>
          <a:xfrm rot="5400000">
            <a:off x="9739770" y="4128354"/>
            <a:ext cx="373379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12700">
            <a:solidFill>
              <a:srgbClr val="BF9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Shape 530"/>
          <p:cNvSpPr/>
          <p:nvPr/>
        </p:nvSpPr>
        <p:spPr>
          <a:xfrm rot="-5400000">
            <a:off x="8524862" y="3754810"/>
            <a:ext cx="373379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12700">
            <a:solidFill>
              <a:srgbClr val="BF9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Shape 531"/>
          <p:cNvSpPr/>
          <p:nvPr/>
        </p:nvSpPr>
        <p:spPr>
          <a:xfrm rot="-6509514">
            <a:off x="8243117" y="1925580"/>
            <a:ext cx="373380" cy="2285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12700">
            <a:solidFill>
              <a:srgbClr val="BF9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Shape 532"/>
          <p:cNvSpPr/>
          <p:nvPr/>
        </p:nvSpPr>
        <p:spPr>
          <a:xfrm rot="5400000">
            <a:off x="9567177" y="1769821"/>
            <a:ext cx="373379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12700">
            <a:solidFill>
              <a:srgbClr val="BF9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Shape 533"/>
          <p:cNvSpPr/>
          <p:nvPr/>
        </p:nvSpPr>
        <p:spPr>
          <a:xfrm rot="5400000">
            <a:off x="9544310" y="3126914"/>
            <a:ext cx="373379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12700">
            <a:solidFill>
              <a:srgbClr val="BF9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Shape 534"/>
          <p:cNvSpPr/>
          <p:nvPr/>
        </p:nvSpPr>
        <p:spPr>
          <a:xfrm rot="-5400000">
            <a:off x="10376434" y="5177004"/>
            <a:ext cx="373379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12700">
            <a:solidFill>
              <a:srgbClr val="BF9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Shape 535"/>
          <p:cNvSpPr/>
          <p:nvPr/>
        </p:nvSpPr>
        <p:spPr>
          <a:xfrm rot="5400000">
            <a:off x="9727345" y="5331293"/>
            <a:ext cx="373379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12700">
            <a:solidFill>
              <a:srgbClr val="BF9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Shape 536"/>
          <p:cNvSpPr/>
          <p:nvPr/>
        </p:nvSpPr>
        <p:spPr>
          <a:xfrm rot="-5400000">
            <a:off x="10418020" y="3611186"/>
            <a:ext cx="373379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12700">
            <a:solidFill>
              <a:srgbClr val="BF9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Shape 537"/>
          <p:cNvSpPr/>
          <p:nvPr/>
        </p:nvSpPr>
        <p:spPr>
          <a:xfrm rot="-5400000">
            <a:off x="10436441" y="1642893"/>
            <a:ext cx="373379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12700">
            <a:solidFill>
              <a:srgbClr val="BF9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Shape 538"/>
          <p:cNvSpPr/>
          <p:nvPr/>
        </p:nvSpPr>
        <p:spPr>
          <a:xfrm rot="4008878">
            <a:off x="7366684" y="2254566"/>
            <a:ext cx="373380" cy="2285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12700">
            <a:solidFill>
              <a:srgbClr val="BF9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Shape 539"/>
          <p:cNvSpPr/>
          <p:nvPr/>
        </p:nvSpPr>
        <p:spPr>
          <a:xfrm rot="5400000">
            <a:off x="8814752" y="1755706"/>
            <a:ext cx="373379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12700">
            <a:solidFill>
              <a:srgbClr val="BF9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Shape 540"/>
          <p:cNvSpPr/>
          <p:nvPr/>
        </p:nvSpPr>
        <p:spPr>
          <a:xfrm>
            <a:off x="7329302" y="4487226"/>
            <a:ext cx="373379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Shape 541"/>
          <p:cNvSpPr/>
          <p:nvPr/>
        </p:nvSpPr>
        <p:spPr>
          <a:xfrm>
            <a:off x="9966099" y="4770119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2" name="Shape 542"/>
          <p:cNvGrpSpPr/>
          <p:nvPr/>
        </p:nvGrpSpPr>
        <p:grpSpPr>
          <a:xfrm>
            <a:off x="6061118" y="5932760"/>
            <a:ext cx="85724" cy="171938"/>
            <a:chOff x="4819650" y="2358126"/>
            <a:chExt cx="215899" cy="433030"/>
          </a:xfrm>
        </p:grpSpPr>
        <p:sp>
          <p:nvSpPr>
            <p:cNvPr id="543" name="Shape 543"/>
            <p:cNvSpPr/>
            <p:nvPr/>
          </p:nvSpPr>
          <p:spPr>
            <a:xfrm>
              <a:off x="4819650" y="2358126"/>
              <a:ext cx="215899" cy="433030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4879975" y="2393844"/>
              <a:ext cx="95250" cy="95250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4879975" y="2533480"/>
              <a:ext cx="95250" cy="95250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rgbClr val="FFFF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>
              <a:off x="4879975" y="2666018"/>
              <a:ext cx="95250" cy="95250"/>
            </a:xfrm>
            <a:prstGeom prst="ellipse">
              <a:avLst/>
            </a:prstGeom>
            <a:solidFill>
              <a:srgbClr val="92D050"/>
            </a:solidFill>
            <a:ln cap="flat" cmpd="sng" w="12700">
              <a:solidFill>
                <a:srgbClr val="92D05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7" name="Shape 547"/>
          <p:cNvGrpSpPr/>
          <p:nvPr/>
        </p:nvGrpSpPr>
        <p:grpSpPr>
          <a:xfrm>
            <a:off x="10489832" y="5977731"/>
            <a:ext cx="85724" cy="171938"/>
            <a:chOff x="4819650" y="2358126"/>
            <a:chExt cx="215899" cy="433030"/>
          </a:xfrm>
        </p:grpSpPr>
        <p:sp>
          <p:nvSpPr>
            <p:cNvPr id="548" name="Shape 548"/>
            <p:cNvSpPr/>
            <p:nvPr/>
          </p:nvSpPr>
          <p:spPr>
            <a:xfrm>
              <a:off x="4819650" y="2358126"/>
              <a:ext cx="215899" cy="433030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Shape 549"/>
            <p:cNvSpPr/>
            <p:nvPr/>
          </p:nvSpPr>
          <p:spPr>
            <a:xfrm>
              <a:off x="4879975" y="2393844"/>
              <a:ext cx="95250" cy="95250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4879975" y="2533480"/>
              <a:ext cx="95250" cy="95250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rgbClr val="FFFF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4879975" y="2666018"/>
              <a:ext cx="95250" cy="95250"/>
            </a:xfrm>
            <a:prstGeom prst="ellipse">
              <a:avLst/>
            </a:prstGeom>
            <a:solidFill>
              <a:srgbClr val="92D050"/>
            </a:solidFill>
            <a:ln cap="flat" cmpd="sng" w="12700">
              <a:solidFill>
                <a:srgbClr val="92D05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2" name="Shape 552"/>
          <p:cNvSpPr/>
          <p:nvPr/>
        </p:nvSpPr>
        <p:spPr>
          <a:xfrm>
            <a:off x="9849460" y="5887887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s3.amazonaws.com/images.m2i.stamen.com/20160217/toner-lines_idwdXL3iRV0.png" id="557" name="Shape 557"/>
          <p:cNvPicPr preferRelativeResize="0"/>
          <p:nvPr/>
        </p:nvPicPr>
        <p:blipFill rotWithShape="1">
          <a:blip r:embed="rId3">
            <a:alphaModFix/>
          </a:blip>
          <a:srcRect b="0" l="0" r="34307" t="0"/>
          <a:stretch/>
        </p:blipFill>
        <p:spPr>
          <a:xfrm>
            <a:off x="4276417" y="182290"/>
            <a:ext cx="6985942" cy="6445044"/>
          </a:xfrm>
          <a:prstGeom prst="rect">
            <a:avLst/>
          </a:prstGeom>
          <a:noFill/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</p:pic>
      <p:cxnSp>
        <p:nvCxnSpPr>
          <p:cNvPr id="558" name="Shape 558"/>
          <p:cNvCxnSpPr/>
          <p:nvPr/>
        </p:nvCxnSpPr>
        <p:spPr>
          <a:xfrm flipH="1">
            <a:off x="7158017" y="1897856"/>
            <a:ext cx="26106" cy="4068603"/>
          </a:xfrm>
          <a:prstGeom prst="straightConnector1">
            <a:avLst/>
          </a:prstGeom>
          <a:noFill/>
          <a:ln cap="flat" cmpd="sng" w="76200">
            <a:solidFill>
              <a:srgbClr val="92D05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59" name="Shape 559"/>
          <p:cNvSpPr/>
          <p:nvPr/>
        </p:nvSpPr>
        <p:spPr>
          <a:xfrm rot="5400000">
            <a:off x="6912146" y="5051792"/>
            <a:ext cx="482253" cy="246974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12700">
            <a:solidFill>
              <a:srgbClr val="BF9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0" name="Shape 560"/>
          <p:cNvCxnSpPr/>
          <p:nvPr/>
        </p:nvCxnSpPr>
        <p:spPr>
          <a:xfrm rot="10800000">
            <a:off x="7404044" y="1940035"/>
            <a:ext cx="542458" cy="1576594"/>
          </a:xfrm>
          <a:prstGeom prst="straightConnector1">
            <a:avLst/>
          </a:prstGeom>
          <a:noFill/>
          <a:ln cap="flat" cmpd="sng" w="76200">
            <a:solidFill>
              <a:srgbClr val="FFFF0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61" name="Shape 561"/>
          <p:cNvCxnSpPr/>
          <p:nvPr/>
        </p:nvCxnSpPr>
        <p:spPr>
          <a:xfrm flipH="1" rot="10800000">
            <a:off x="7922627" y="3524549"/>
            <a:ext cx="30023" cy="2435633"/>
          </a:xfrm>
          <a:prstGeom prst="straightConnector1">
            <a:avLst/>
          </a:prstGeom>
          <a:noFill/>
          <a:ln cap="flat" cmpd="sng" w="76200">
            <a:solidFill>
              <a:srgbClr val="FFFF0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62" name="Shape 562"/>
          <p:cNvCxnSpPr/>
          <p:nvPr/>
        </p:nvCxnSpPr>
        <p:spPr>
          <a:xfrm>
            <a:off x="10675143" y="1359694"/>
            <a:ext cx="587216" cy="30860"/>
          </a:xfrm>
          <a:prstGeom prst="straightConnector1">
            <a:avLst/>
          </a:prstGeom>
          <a:noFill/>
          <a:ln cap="flat" cmpd="sng" w="76200">
            <a:solidFill>
              <a:srgbClr val="92D05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63" name="Shape 563"/>
          <p:cNvCxnSpPr/>
          <p:nvPr/>
        </p:nvCxnSpPr>
        <p:spPr>
          <a:xfrm>
            <a:off x="9626996" y="632412"/>
            <a:ext cx="115756" cy="311701"/>
          </a:xfrm>
          <a:prstGeom prst="straightConnector1">
            <a:avLst/>
          </a:prstGeom>
          <a:noFill/>
          <a:ln cap="flat" cmpd="sng" w="76200">
            <a:solidFill>
              <a:srgbClr val="92D05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64" name="Shape 564"/>
          <p:cNvCxnSpPr/>
          <p:nvPr/>
        </p:nvCxnSpPr>
        <p:spPr>
          <a:xfrm>
            <a:off x="5764301" y="3566842"/>
            <a:ext cx="340750" cy="4079"/>
          </a:xfrm>
          <a:prstGeom prst="straightConnector1">
            <a:avLst/>
          </a:prstGeom>
          <a:noFill/>
          <a:ln cap="flat" cmpd="sng" w="76200">
            <a:solidFill>
              <a:srgbClr val="92D05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65" name="Shape 565"/>
          <p:cNvCxnSpPr/>
          <p:nvPr/>
        </p:nvCxnSpPr>
        <p:spPr>
          <a:xfrm>
            <a:off x="6107133" y="4010023"/>
            <a:ext cx="986598" cy="52400"/>
          </a:xfrm>
          <a:prstGeom prst="straightConnector1">
            <a:avLst/>
          </a:prstGeom>
          <a:noFill/>
          <a:ln cap="flat" cmpd="sng" w="76200">
            <a:solidFill>
              <a:srgbClr val="FFFF0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66" name="Shape 566"/>
          <p:cNvCxnSpPr/>
          <p:nvPr/>
        </p:nvCxnSpPr>
        <p:spPr>
          <a:xfrm>
            <a:off x="7207567" y="4599000"/>
            <a:ext cx="2698432" cy="36337"/>
          </a:xfrm>
          <a:prstGeom prst="straightConnector1">
            <a:avLst/>
          </a:prstGeom>
          <a:noFill/>
          <a:ln cap="flat" cmpd="sng" w="76200">
            <a:solidFill>
              <a:srgbClr val="FFFF0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67" name="Shape 567"/>
          <p:cNvCxnSpPr/>
          <p:nvPr/>
        </p:nvCxnSpPr>
        <p:spPr>
          <a:xfrm>
            <a:off x="9272704" y="3924298"/>
            <a:ext cx="633294" cy="22489"/>
          </a:xfrm>
          <a:prstGeom prst="straightConnector1">
            <a:avLst/>
          </a:prstGeom>
          <a:noFill/>
          <a:ln cap="flat" cmpd="sng" w="76200">
            <a:solidFill>
              <a:srgbClr val="FFFF0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68" name="Shape 568"/>
          <p:cNvCxnSpPr/>
          <p:nvPr/>
        </p:nvCxnSpPr>
        <p:spPr>
          <a:xfrm flipH="1" rot="10800000">
            <a:off x="6112491" y="2350294"/>
            <a:ext cx="48162" cy="1628297"/>
          </a:xfrm>
          <a:prstGeom prst="straightConnector1">
            <a:avLst/>
          </a:prstGeom>
          <a:noFill/>
          <a:ln cap="flat" cmpd="sng" w="76200">
            <a:solidFill>
              <a:srgbClr val="FFFF0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69" name="Shape 569"/>
          <p:cNvCxnSpPr/>
          <p:nvPr/>
        </p:nvCxnSpPr>
        <p:spPr>
          <a:xfrm flipH="1" rot="10800000">
            <a:off x="6650550" y="2203722"/>
            <a:ext cx="30023" cy="1764391"/>
          </a:xfrm>
          <a:prstGeom prst="straightConnector1">
            <a:avLst/>
          </a:prstGeom>
          <a:noFill/>
          <a:ln cap="flat" cmpd="sng" w="76200">
            <a:solidFill>
              <a:srgbClr val="FFFF0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70" name="Shape 570"/>
          <p:cNvSpPr/>
          <p:nvPr/>
        </p:nvSpPr>
        <p:spPr>
          <a:xfrm rot="-1654868">
            <a:off x="9634851" y="4131818"/>
            <a:ext cx="2775333" cy="1247455"/>
          </a:xfrm>
          <a:prstGeom prst="arc">
            <a:avLst>
              <a:gd fmla="val 13036220" name="adj1"/>
              <a:gd fmla="val 15274387" name="adj2"/>
            </a:avLst>
          </a:prstGeom>
          <a:noFill/>
          <a:ln cap="flat" cmpd="sng" w="57150">
            <a:solidFill>
              <a:srgbClr val="92D05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1" name="Shape 571"/>
          <p:cNvCxnSpPr/>
          <p:nvPr/>
        </p:nvCxnSpPr>
        <p:spPr>
          <a:xfrm>
            <a:off x="8232210" y="2707301"/>
            <a:ext cx="1466554" cy="6342"/>
          </a:xfrm>
          <a:prstGeom prst="straightConnector1">
            <a:avLst/>
          </a:prstGeom>
          <a:noFill/>
          <a:ln cap="flat" cmpd="sng" w="76200">
            <a:solidFill>
              <a:srgbClr val="92D05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72" name="Shape 572"/>
          <p:cNvCxnSpPr/>
          <p:nvPr/>
        </p:nvCxnSpPr>
        <p:spPr>
          <a:xfrm flipH="1">
            <a:off x="10593604" y="795043"/>
            <a:ext cx="48923" cy="3812197"/>
          </a:xfrm>
          <a:prstGeom prst="straightConnector1">
            <a:avLst/>
          </a:prstGeom>
          <a:noFill/>
          <a:ln cap="flat" cmpd="sng" w="76200">
            <a:solidFill>
              <a:srgbClr val="92D05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73" name="Shape 573"/>
          <p:cNvSpPr/>
          <p:nvPr/>
        </p:nvSpPr>
        <p:spPr>
          <a:xfrm rot="5400000">
            <a:off x="7734299" y="5013959"/>
            <a:ext cx="373379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Shape 574"/>
          <p:cNvSpPr/>
          <p:nvPr/>
        </p:nvSpPr>
        <p:spPr>
          <a:xfrm rot="5400000">
            <a:off x="7734299" y="3810000"/>
            <a:ext cx="373379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Shape 575"/>
          <p:cNvSpPr/>
          <p:nvPr/>
        </p:nvSpPr>
        <p:spPr>
          <a:xfrm rot="-10645353">
            <a:off x="6180620" y="3915533"/>
            <a:ext cx="373379" cy="2285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12700">
            <a:solidFill>
              <a:srgbClr val="BF9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Shape 576"/>
          <p:cNvSpPr/>
          <p:nvPr/>
        </p:nvSpPr>
        <p:spPr>
          <a:xfrm>
            <a:off x="8119110" y="4499610"/>
            <a:ext cx="373379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Shape 577"/>
          <p:cNvSpPr/>
          <p:nvPr/>
        </p:nvSpPr>
        <p:spPr>
          <a:xfrm>
            <a:off x="9118839" y="4499610"/>
            <a:ext cx="373379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Shape 578"/>
          <p:cNvSpPr/>
          <p:nvPr/>
        </p:nvSpPr>
        <p:spPr>
          <a:xfrm rot="9905296">
            <a:off x="7927591" y="2617650"/>
            <a:ext cx="373380" cy="2285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Shape 579"/>
          <p:cNvSpPr/>
          <p:nvPr/>
        </p:nvSpPr>
        <p:spPr>
          <a:xfrm rot="10800000">
            <a:off x="9991837" y="2599344"/>
            <a:ext cx="373379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Shape 580"/>
          <p:cNvSpPr/>
          <p:nvPr/>
        </p:nvSpPr>
        <p:spPr>
          <a:xfrm rot="10800000">
            <a:off x="9136380" y="2609849"/>
            <a:ext cx="373379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Shape 581"/>
          <p:cNvSpPr/>
          <p:nvPr/>
        </p:nvSpPr>
        <p:spPr>
          <a:xfrm rot="4094960">
            <a:off x="7620000" y="3074757"/>
            <a:ext cx="373380" cy="2285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Shape 582"/>
          <p:cNvSpPr/>
          <p:nvPr/>
        </p:nvSpPr>
        <p:spPr>
          <a:xfrm rot="-5400000">
            <a:off x="6972299" y="2910840"/>
            <a:ext cx="373379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Shape 583"/>
          <p:cNvSpPr txBox="1"/>
          <p:nvPr/>
        </p:nvSpPr>
        <p:spPr>
          <a:xfrm>
            <a:off x="323319" y="272781"/>
            <a:ext cx="3174559" cy="3693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Configuration Maintained from Powell eastward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Reworked Western Streets</a:t>
            </a:r>
          </a:p>
          <a:p>
            <a:pPr indent="-285750" lvl="0" marL="285750" marR="0" rtl="0" algn="l">
              <a:spcBef>
                <a:spcPts val="0"/>
              </a:spcBef>
              <a:buClr>
                <a:srgbClr val="BF9000"/>
              </a:buClr>
              <a:buSzPct val="100000"/>
              <a:buFont typeface="Calibri"/>
              <a:buChar char="-"/>
            </a:pPr>
            <a:r>
              <a:rPr lang="en-US" sz="18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Two-way Berean, which becomes new thru-street</a:t>
            </a:r>
          </a:p>
          <a:p>
            <a:pPr indent="-285750" lvl="0" marL="285750" marR="0" rtl="0" algn="l">
              <a:spcBef>
                <a:spcPts val="0"/>
              </a:spcBef>
              <a:buClr>
                <a:srgbClr val="BF9000"/>
              </a:buClr>
              <a:buSzPct val="100000"/>
              <a:buFont typeface="Calibri"/>
              <a:buChar char="-"/>
            </a:pPr>
            <a:r>
              <a:rPr lang="en-US" sz="18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Carroll St one way north from Boulevard to Tenelle, which continues one-way</a:t>
            </a:r>
          </a:p>
          <a:p>
            <a:pPr indent="-285750" lvl="0" marL="285750" marR="0" rtl="0" algn="l">
              <a:spcBef>
                <a:spcPts val="0"/>
              </a:spcBef>
              <a:buClr>
                <a:srgbClr val="BF9000"/>
              </a:buClr>
              <a:buSzPct val="100000"/>
              <a:buFont typeface="Calibri"/>
              <a:buChar char="-"/>
            </a:pPr>
            <a:r>
              <a:rPr lang="en-US" sz="18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Pickett &amp; Savannah Flipped to insulate from Carroll overflow</a:t>
            </a:r>
          </a:p>
          <a:p>
            <a:pPr indent="-285750" lvl="0" marL="285750" marR="0" rtl="0" algn="l">
              <a:spcBef>
                <a:spcPts val="0"/>
              </a:spcBef>
              <a:buClr>
                <a:srgbClr val="BF9000"/>
              </a:buClr>
              <a:buSzPct val="100000"/>
              <a:buFont typeface="Calibri"/>
              <a:buChar char="-"/>
            </a:pPr>
            <a:r>
              <a:rPr lang="en-US" sz="18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Pickett becomes portal to Carroll St from points north.</a:t>
            </a:r>
          </a:p>
        </p:txBody>
      </p:sp>
      <p:sp>
        <p:nvSpPr>
          <p:cNvPr id="584" name="Shape 584"/>
          <p:cNvSpPr/>
          <p:nvPr/>
        </p:nvSpPr>
        <p:spPr>
          <a:xfrm>
            <a:off x="6990396" y="4552948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Shape 585"/>
          <p:cNvSpPr/>
          <p:nvPr/>
        </p:nvSpPr>
        <p:spPr>
          <a:xfrm>
            <a:off x="7098982" y="4661533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Shape 586"/>
          <p:cNvSpPr/>
          <p:nvPr/>
        </p:nvSpPr>
        <p:spPr>
          <a:xfrm>
            <a:off x="7771179" y="4552948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Shape 587"/>
          <p:cNvSpPr/>
          <p:nvPr/>
        </p:nvSpPr>
        <p:spPr>
          <a:xfrm>
            <a:off x="7890852" y="4448173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Shape 588"/>
          <p:cNvSpPr/>
          <p:nvPr/>
        </p:nvSpPr>
        <p:spPr>
          <a:xfrm>
            <a:off x="8653729" y="4673917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Shape 589"/>
          <p:cNvSpPr/>
          <p:nvPr/>
        </p:nvSpPr>
        <p:spPr>
          <a:xfrm>
            <a:off x="8653729" y="4451028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Shape 590"/>
          <p:cNvSpPr/>
          <p:nvPr/>
        </p:nvSpPr>
        <p:spPr>
          <a:xfrm>
            <a:off x="9753867" y="4565332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Shape 591"/>
          <p:cNvSpPr/>
          <p:nvPr/>
        </p:nvSpPr>
        <p:spPr>
          <a:xfrm>
            <a:off x="9862453" y="4472460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Shape 592"/>
          <p:cNvSpPr/>
          <p:nvPr/>
        </p:nvSpPr>
        <p:spPr>
          <a:xfrm>
            <a:off x="9868285" y="4684869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Shape 593"/>
          <p:cNvSpPr/>
          <p:nvPr/>
        </p:nvSpPr>
        <p:spPr>
          <a:xfrm>
            <a:off x="10428554" y="4257353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Shape 594"/>
          <p:cNvSpPr/>
          <p:nvPr/>
        </p:nvSpPr>
        <p:spPr>
          <a:xfrm>
            <a:off x="10641279" y="4193373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Shape 595"/>
          <p:cNvSpPr/>
          <p:nvPr/>
        </p:nvSpPr>
        <p:spPr>
          <a:xfrm>
            <a:off x="10532695" y="4084787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Shape 596"/>
          <p:cNvSpPr/>
          <p:nvPr/>
        </p:nvSpPr>
        <p:spPr>
          <a:xfrm>
            <a:off x="10532695" y="4337046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Shape 597"/>
          <p:cNvSpPr/>
          <p:nvPr/>
        </p:nvSpPr>
        <p:spPr>
          <a:xfrm>
            <a:off x="9797414" y="3870007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Shape 598"/>
          <p:cNvSpPr/>
          <p:nvPr/>
        </p:nvSpPr>
        <p:spPr>
          <a:xfrm>
            <a:off x="8703731" y="2647628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Shape 599"/>
          <p:cNvSpPr/>
          <p:nvPr/>
        </p:nvSpPr>
        <p:spPr>
          <a:xfrm>
            <a:off x="8582157" y="2784216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Shape 600"/>
          <p:cNvSpPr/>
          <p:nvPr/>
        </p:nvSpPr>
        <p:spPr>
          <a:xfrm>
            <a:off x="8451318" y="2641116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Shape 601"/>
          <p:cNvSpPr/>
          <p:nvPr/>
        </p:nvSpPr>
        <p:spPr>
          <a:xfrm>
            <a:off x="8559903" y="2526813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Shape 602"/>
          <p:cNvSpPr/>
          <p:nvPr/>
        </p:nvSpPr>
        <p:spPr>
          <a:xfrm>
            <a:off x="8956143" y="2539043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Shape 603"/>
          <p:cNvSpPr/>
          <p:nvPr/>
        </p:nvSpPr>
        <p:spPr>
          <a:xfrm>
            <a:off x="9688829" y="2536489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Shape 604"/>
          <p:cNvSpPr/>
          <p:nvPr/>
        </p:nvSpPr>
        <p:spPr>
          <a:xfrm>
            <a:off x="9791007" y="2659352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Shape 605"/>
          <p:cNvSpPr/>
          <p:nvPr/>
        </p:nvSpPr>
        <p:spPr>
          <a:xfrm>
            <a:off x="9682422" y="2784156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Shape 606"/>
          <p:cNvSpPr/>
          <p:nvPr/>
        </p:nvSpPr>
        <p:spPr>
          <a:xfrm>
            <a:off x="9665970" y="835529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Shape 607"/>
          <p:cNvSpPr/>
          <p:nvPr/>
        </p:nvSpPr>
        <p:spPr>
          <a:xfrm>
            <a:off x="9808160" y="921545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Shape 608"/>
          <p:cNvSpPr/>
          <p:nvPr/>
        </p:nvSpPr>
        <p:spPr>
          <a:xfrm>
            <a:off x="9699575" y="1046349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Shape 609"/>
          <p:cNvSpPr/>
          <p:nvPr/>
        </p:nvSpPr>
        <p:spPr>
          <a:xfrm>
            <a:off x="9590989" y="967757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Shape 610"/>
          <p:cNvSpPr/>
          <p:nvPr/>
        </p:nvSpPr>
        <p:spPr>
          <a:xfrm>
            <a:off x="10568839" y="803120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Shape 611"/>
          <p:cNvSpPr/>
          <p:nvPr/>
        </p:nvSpPr>
        <p:spPr>
          <a:xfrm>
            <a:off x="10672985" y="1305400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Shape 612"/>
          <p:cNvSpPr/>
          <p:nvPr/>
        </p:nvSpPr>
        <p:spPr>
          <a:xfrm>
            <a:off x="10669703" y="2149431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Shape 613"/>
          <p:cNvSpPr/>
          <p:nvPr/>
        </p:nvSpPr>
        <p:spPr>
          <a:xfrm>
            <a:off x="10669702" y="2736866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Shape 614"/>
          <p:cNvSpPr/>
          <p:nvPr/>
        </p:nvSpPr>
        <p:spPr>
          <a:xfrm>
            <a:off x="10649967" y="3350519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Shape 615"/>
          <p:cNvSpPr/>
          <p:nvPr/>
        </p:nvSpPr>
        <p:spPr>
          <a:xfrm>
            <a:off x="6975157" y="4002405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5955982" y="3516630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Shape 617"/>
          <p:cNvSpPr/>
          <p:nvPr/>
        </p:nvSpPr>
        <p:spPr>
          <a:xfrm>
            <a:off x="6573768" y="4673916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Shape 618"/>
          <p:cNvSpPr/>
          <p:nvPr/>
        </p:nvSpPr>
        <p:spPr>
          <a:xfrm>
            <a:off x="6573767" y="3859528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Shape 619"/>
          <p:cNvSpPr/>
          <p:nvPr/>
        </p:nvSpPr>
        <p:spPr>
          <a:xfrm>
            <a:off x="7140892" y="1993581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Shape 620"/>
          <p:cNvSpPr/>
          <p:nvPr/>
        </p:nvSpPr>
        <p:spPr>
          <a:xfrm>
            <a:off x="7345679" y="1878918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Shape 621"/>
          <p:cNvSpPr/>
          <p:nvPr/>
        </p:nvSpPr>
        <p:spPr>
          <a:xfrm>
            <a:off x="7207567" y="1826892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Shape 622"/>
          <p:cNvSpPr/>
          <p:nvPr/>
        </p:nvSpPr>
        <p:spPr>
          <a:xfrm>
            <a:off x="7760120" y="2767938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23" name="Shape 623"/>
          <p:cNvGraphicFramePr/>
          <p:nvPr/>
        </p:nvGraphicFramePr>
        <p:xfrm>
          <a:off x="323318" y="49717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{7422E03A-2230-4240-BE9A-B14F7319BF0A}</a:tableStyleId>
              </a:tblPr>
              <a:tblGrid>
                <a:gridCol w="819675"/>
                <a:gridCol w="2743200"/>
              </a:tblGrid>
              <a:tr h="343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Stop Sign</a:t>
                      </a:r>
                    </a:p>
                  </a:txBody>
                  <a:tcPr marT="45725" marB="45725" marR="91450" marL="91450"/>
                </a:tc>
              </a:tr>
              <a:tr h="343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One-way direction of travel</a:t>
                      </a:r>
                    </a:p>
                  </a:txBody>
                  <a:tcPr marT="45725" marB="45725" marR="91450" marL="91450"/>
                </a:tc>
              </a:tr>
              <a:tr h="343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Street</a:t>
                      </a:r>
                      <a:r>
                        <a:rPr lang="en-US" sz="1800"/>
                        <a:t> 24’ or wider</a:t>
                      </a:r>
                    </a:p>
                  </a:txBody>
                  <a:tcPr marT="45725" marB="45725" marR="91450" marL="91450"/>
                </a:tc>
              </a:tr>
              <a:tr h="343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Street narrower than 18’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24" name="Shape 624"/>
          <p:cNvSpPr/>
          <p:nvPr/>
        </p:nvSpPr>
        <p:spPr>
          <a:xfrm>
            <a:off x="614412" y="5042216"/>
            <a:ext cx="240984" cy="2409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Shape 625"/>
          <p:cNvSpPr/>
          <p:nvPr/>
        </p:nvSpPr>
        <p:spPr>
          <a:xfrm>
            <a:off x="561983" y="5409880"/>
            <a:ext cx="373379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6" name="Shape 626"/>
          <p:cNvCxnSpPr/>
          <p:nvPr/>
        </p:nvCxnSpPr>
        <p:spPr>
          <a:xfrm flipH="1" rot="10800000">
            <a:off x="361950" y="5806440"/>
            <a:ext cx="666749" cy="160019"/>
          </a:xfrm>
          <a:prstGeom prst="straightConnector1">
            <a:avLst/>
          </a:prstGeom>
          <a:noFill/>
          <a:ln cap="flat" cmpd="sng" w="76200">
            <a:solidFill>
              <a:srgbClr val="92D05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627" name="Shape 627"/>
          <p:cNvCxnSpPr/>
          <p:nvPr/>
        </p:nvCxnSpPr>
        <p:spPr>
          <a:xfrm flipH="1" rot="10800000">
            <a:off x="401529" y="6195060"/>
            <a:ext cx="666749" cy="160019"/>
          </a:xfrm>
          <a:prstGeom prst="straightConnector1">
            <a:avLst/>
          </a:prstGeom>
          <a:noFill/>
          <a:ln cap="flat" cmpd="sng" w="76200">
            <a:solidFill>
              <a:srgbClr val="FFFF0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628" name="Shape 628"/>
          <p:cNvCxnSpPr/>
          <p:nvPr/>
        </p:nvCxnSpPr>
        <p:spPr>
          <a:xfrm flipH="1" rot="10800000">
            <a:off x="5717464" y="3566843"/>
            <a:ext cx="16172" cy="680823"/>
          </a:xfrm>
          <a:prstGeom prst="straightConnector1">
            <a:avLst/>
          </a:prstGeom>
          <a:noFill/>
          <a:ln cap="flat" cmpd="sng" w="76200">
            <a:solidFill>
              <a:srgbClr val="FFFF0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629" name="Shape 629"/>
          <p:cNvCxnSpPr/>
          <p:nvPr/>
        </p:nvCxnSpPr>
        <p:spPr>
          <a:xfrm flipH="1" rot="10800000">
            <a:off x="7273289" y="609603"/>
            <a:ext cx="3874052" cy="1109742"/>
          </a:xfrm>
          <a:prstGeom prst="straightConnector1">
            <a:avLst/>
          </a:prstGeom>
          <a:noFill/>
          <a:ln cap="flat" cmpd="sng" w="76200">
            <a:solidFill>
              <a:srgbClr val="92D05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630" name="Shape 630"/>
          <p:cNvCxnSpPr/>
          <p:nvPr/>
        </p:nvCxnSpPr>
        <p:spPr>
          <a:xfrm rot="10800000">
            <a:off x="7322582" y="1738192"/>
            <a:ext cx="23097" cy="88699"/>
          </a:xfrm>
          <a:prstGeom prst="straightConnector1">
            <a:avLst/>
          </a:prstGeom>
          <a:noFill/>
          <a:ln cap="flat" cmpd="sng" w="76200">
            <a:solidFill>
              <a:srgbClr val="92D05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631" name="Shape 631"/>
          <p:cNvCxnSpPr/>
          <p:nvPr/>
        </p:nvCxnSpPr>
        <p:spPr>
          <a:xfrm flipH="1">
            <a:off x="7213998" y="1826892"/>
            <a:ext cx="173487" cy="106318"/>
          </a:xfrm>
          <a:prstGeom prst="straightConnector1">
            <a:avLst/>
          </a:prstGeom>
          <a:noFill/>
          <a:ln cap="flat" cmpd="sng" w="76200">
            <a:solidFill>
              <a:srgbClr val="92D05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32" name="Shape 632"/>
          <p:cNvSpPr/>
          <p:nvPr/>
        </p:nvSpPr>
        <p:spPr>
          <a:xfrm>
            <a:off x="6570121" y="5813696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Shape 633"/>
          <p:cNvSpPr/>
          <p:nvPr/>
        </p:nvSpPr>
        <p:spPr>
          <a:xfrm>
            <a:off x="7873449" y="5839744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Shape 634"/>
          <p:cNvSpPr/>
          <p:nvPr/>
        </p:nvSpPr>
        <p:spPr>
          <a:xfrm>
            <a:off x="8653729" y="5856569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Shape 635"/>
          <p:cNvSpPr/>
          <p:nvPr/>
        </p:nvSpPr>
        <p:spPr>
          <a:xfrm>
            <a:off x="6050757" y="4677550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Shape 636"/>
          <p:cNvSpPr/>
          <p:nvPr/>
        </p:nvSpPr>
        <p:spPr>
          <a:xfrm>
            <a:off x="5601839" y="4282753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7" name="Shape 637"/>
          <p:cNvCxnSpPr/>
          <p:nvPr/>
        </p:nvCxnSpPr>
        <p:spPr>
          <a:xfrm>
            <a:off x="9720261" y="3759994"/>
            <a:ext cx="208236" cy="17140"/>
          </a:xfrm>
          <a:prstGeom prst="straightConnector1">
            <a:avLst/>
          </a:prstGeom>
          <a:noFill/>
          <a:ln cap="flat" cmpd="sng" w="76200">
            <a:solidFill>
              <a:srgbClr val="FFFF00">
                <a:alpha val="64705"/>
              </a:srgbClr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38" name="Shape 638"/>
          <p:cNvSpPr/>
          <p:nvPr/>
        </p:nvSpPr>
        <p:spPr>
          <a:xfrm rot="5400000">
            <a:off x="6921325" y="2955766"/>
            <a:ext cx="482253" cy="246974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12700">
            <a:solidFill>
              <a:srgbClr val="BF9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Shape 639"/>
          <p:cNvSpPr/>
          <p:nvPr/>
        </p:nvSpPr>
        <p:spPr>
          <a:xfrm rot="-5400000">
            <a:off x="5940792" y="3114133"/>
            <a:ext cx="373379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12700">
            <a:solidFill>
              <a:srgbClr val="BF9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Shape 640"/>
          <p:cNvSpPr/>
          <p:nvPr/>
        </p:nvSpPr>
        <p:spPr>
          <a:xfrm rot="-5400000">
            <a:off x="6471972" y="2971618"/>
            <a:ext cx="373379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12700">
            <a:solidFill>
              <a:srgbClr val="BF9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Shape 641"/>
          <p:cNvSpPr/>
          <p:nvPr/>
        </p:nvSpPr>
        <p:spPr>
          <a:xfrm rot="-1195795">
            <a:off x="6461943" y="1990004"/>
            <a:ext cx="373379" cy="2285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12700">
            <a:solidFill>
              <a:srgbClr val="BF9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Shape 642"/>
          <p:cNvSpPr/>
          <p:nvPr/>
        </p:nvSpPr>
        <p:spPr>
          <a:xfrm rot="-5400000">
            <a:off x="5918793" y="4198620"/>
            <a:ext cx="373379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12700">
            <a:solidFill>
              <a:srgbClr val="BF9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Shape 643"/>
          <p:cNvSpPr/>
          <p:nvPr/>
        </p:nvSpPr>
        <p:spPr>
          <a:xfrm>
            <a:off x="7330039" y="4476930"/>
            <a:ext cx="373379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Shape 644"/>
          <p:cNvSpPr/>
          <p:nvPr/>
        </p:nvSpPr>
        <p:spPr>
          <a:xfrm>
            <a:off x="10128200" y="4511062"/>
            <a:ext cx="373379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Shape 645"/>
          <p:cNvSpPr/>
          <p:nvPr/>
        </p:nvSpPr>
        <p:spPr>
          <a:xfrm>
            <a:off x="10413685" y="4582021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Shape 646"/>
          <p:cNvSpPr/>
          <p:nvPr/>
        </p:nvSpPr>
        <p:spPr>
          <a:xfrm>
            <a:off x="9946610" y="4776042"/>
            <a:ext cx="108600" cy="108600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7" name="Shape 647"/>
          <p:cNvGrpSpPr/>
          <p:nvPr/>
        </p:nvGrpSpPr>
        <p:grpSpPr>
          <a:xfrm>
            <a:off x="6061118" y="5932760"/>
            <a:ext cx="85724" cy="171938"/>
            <a:chOff x="4819650" y="2358126"/>
            <a:chExt cx="215899" cy="433030"/>
          </a:xfrm>
        </p:grpSpPr>
        <p:sp>
          <p:nvSpPr>
            <p:cNvPr id="648" name="Shape 648"/>
            <p:cNvSpPr/>
            <p:nvPr/>
          </p:nvSpPr>
          <p:spPr>
            <a:xfrm>
              <a:off x="4819650" y="2358126"/>
              <a:ext cx="215899" cy="433030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Shape 649"/>
            <p:cNvSpPr/>
            <p:nvPr/>
          </p:nvSpPr>
          <p:spPr>
            <a:xfrm>
              <a:off x="4879975" y="2393844"/>
              <a:ext cx="95250" cy="95250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>
              <a:off x="4879975" y="2533480"/>
              <a:ext cx="95250" cy="95250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rgbClr val="FFFF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Shape 651"/>
            <p:cNvSpPr/>
            <p:nvPr/>
          </p:nvSpPr>
          <p:spPr>
            <a:xfrm>
              <a:off x="4879975" y="2666018"/>
              <a:ext cx="95250" cy="95250"/>
            </a:xfrm>
            <a:prstGeom prst="ellipse">
              <a:avLst/>
            </a:prstGeom>
            <a:solidFill>
              <a:srgbClr val="92D050"/>
            </a:solidFill>
            <a:ln cap="flat" cmpd="sng" w="12700">
              <a:solidFill>
                <a:srgbClr val="92D05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2" name="Shape 652"/>
          <p:cNvGrpSpPr/>
          <p:nvPr/>
        </p:nvGrpSpPr>
        <p:grpSpPr>
          <a:xfrm>
            <a:off x="10489832" y="5977731"/>
            <a:ext cx="85724" cy="171938"/>
            <a:chOff x="4819650" y="2358126"/>
            <a:chExt cx="215899" cy="433030"/>
          </a:xfrm>
        </p:grpSpPr>
        <p:sp>
          <p:nvSpPr>
            <p:cNvPr id="653" name="Shape 653"/>
            <p:cNvSpPr/>
            <p:nvPr/>
          </p:nvSpPr>
          <p:spPr>
            <a:xfrm>
              <a:off x="4819650" y="2358126"/>
              <a:ext cx="215899" cy="433030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Shape 654"/>
            <p:cNvSpPr/>
            <p:nvPr/>
          </p:nvSpPr>
          <p:spPr>
            <a:xfrm>
              <a:off x="4879975" y="2393844"/>
              <a:ext cx="95250" cy="95250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Shape 655"/>
            <p:cNvSpPr/>
            <p:nvPr/>
          </p:nvSpPr>
          <p:spPr>
            <a:xfrm>
              <a:off x="4879975" y="2533480"/>
              <a:ext cx="95250" cy="95250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rgbClr val="FFFF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Shape 656"/>
            <p:cNvSpPr/>
            <p:nvPr/>
          </p:nvSpPr>
          <p:spPr>
            <a:xfrm>
              <a:off x="4879975" y="2666018"/>
              <a:ext cx="95250" cy="95250"/>
            </a:xfrm>
            <a:prstGeom prst="ellipse">
              <a:avLst/>
            </a:prstGeom>
            <a:solidFill>
              <a:srgbClr val="92D050"/>
            </a:solidFill>
            <a:ln cap="flat" cmpd="sng" w="12700">
              <a:solidFill>
                <a:srgbClr val="92D05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7" name="Shape 657"/>
          <p:cNvSpPr/>
          <p:nvPr/>
        </p:nvSpPr>
        <p:spPr>
          <a:xfrm>
            <a:off x="9849460" y="5887887"/>
            <a:ext cx="108584" cy="108584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Shape 658"/>
          <p:cNvSpPr/>
          <p:nvPr/>
        </p:nvSpPr>
        <p:spPr>
          <a:xfrm>
            <a:off x="6449721" y="4465203"/>
            <a:ext cx="373379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