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57" r:id="rId4"/>
    <p:sldId id="284" r:id="rId5"/>
    <p:sldId id="258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521415D9-36F7-43E2-AB2F-B90AF26B5E84}">
      <p14:sectionLst xmlns:p14="http://schemas.microsoft.com/office/powerpoint/2010/main">
        <p14:section name="預設章節" id="{8573B88D-5B1C-44E4-9706-97A0B4545ADF}">
          <p14:sldIdLst>
            <p14:sldId id="256"/>
            <p14:sldId id="283"/>
            <p14:sldId id="257"/>
            <p14:sldId id="284"/>
            <p14:sldId id="25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60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" name="20240125 IDA Template Keynote.key">
            <a:extLst>
              <a:ext uri="{FF2B5EF4-FFF2-40B4-BE49-F238E27FC236}">
                <a16:creationId xmlns:a16="http://schemas.microsoft.com/office/drawing/2014/main" id="{01AECCC5-BB4A-2A27-F3FE-3482C6FB3CB1}"/>
              </a:ext>
            </a:extLst>
          </p:cNvPr>
          <p:cNvSpPr txBox="1"/>
          <p:nvPr userDrawn="1"/>
        </p:nvSpPr>
        <p:spPr>
          <a:xfrm>
            <a:off x="10648949" y="9237870"/>
            <a:ext cx="2034435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normAutofit lnSpcReduction="10000"/>
          </a:bodyPr>
          <a:lstStyle>
            <a:lvl1pPr>
              <a:defRPr sz="1500"/>
            </a:lvl1pPr>
          </a:lstStyle>
          <a:p>
            <a:r>
              <a:rPr lang="en-US" dirty="0"/>
              <a:t>20250226 Lab Meeting</a:t>
            </a:r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51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52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53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00855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3263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303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 (HWTeng)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lang="en-US" altLang="zh-TW" dirty="0">
                <a:solidFill>
                  <a:srgbClr val="5A5F5E"/>
                </a:solidFill>
              </a:rPr>
              <a:t>Chrissy Wang 312712008</a:t>
            </a:r>
            <a:endParaRPr dirty="0">
              <a:solidFill>
                <a:srgbClr val="5A5F5E"/>
              </a:solidFill>
            </a:endParaRP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r>
              <a:rPr lang="en-US" altLang="zh-TW" dirty="0"/>
              <a:t>E</a:t>
            </a:r>
            <a:r>
              <a:rPr lang="en-US" dirty="0"/>
              <a:t>xplainable</a:t>
            </a:r>
            <a:r>
              <a:rPr lang="zh-TW" altLang="en-US" dirty="0"/>
              <a:t> </a:t>
            </a:r>
            <a:r>
              <a:rPr lang="en-US" dirty="0"/>
              <a:t>AI for Fraud Detection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B0F7-A955-E392-7757-81559032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0D70DD19-9E8F-0DDF-159B-1C68C155131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5C002CDD-3F64-85A1-1DA2-6E6D708F0EA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Literature Review</a:t>
            </a:r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F0362E6B-8636-1CE7-0B4A-E917C9F771D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264DD949-D8BE-C4D6-C577-6FF9EE748785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B3DF88-0DF8-F27B-056D-2A01AF883DB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69154157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B0F7-A955-E392-7757-81559032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0D70DD19-9E8F-0DDF-159B-1C68C155131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5C002CDD-3F64-85A1-1DA2-6E6D708F0EA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Literature Review</a:t>
            </a:r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F0362E6B-8636-1CE7-0B4A-E917C9F771D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264DD949-D8BE-C4D6-C577-6FF9EE748785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B3DF88-0DF8-F27B-056D-2A01AF883DB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1794537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B0F7-A955-E392-7757-81559032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0D70DD19-9E8F-0DDF-159B-1C68C155131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5C002CDD-3F64-85A1-1DA2-6E6D708F0EA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Literature Review</a:t>
            </a:r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F0362E6B-8636-1CE7-0B4A-E917C9F771D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264DD949-D8BE-C4D6-C577-6FF9EE748785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B3DF88-0DF8-F27B-056D-2A01AF883DB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902487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B0F7-A955-E392-7757-81559032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0D70DD19-9E8F-0DDF-159B-1C68C155131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5C002CDD-3F64-85A1-1DA2-6E6D708F0EA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Literature Review</a:t>
            </a:r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F0362E6B-8636-1CE7-0B4A-E917C9F771D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264DD949-D8BE-C4D6-C577-6FF9EE748785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B3DF88-0DF8-F27B-056D-2A01AF883DB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32759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E07DC-3A56-85D8-40A8-06D5AAAB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B47270DD-5492-CB2D-1518-00EE4D4B8B5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71" name="Motivation">
            <a:extLst>
              <a:ext uri="{FF2B5EF4-FFF2-40B4-BE49-F238E27FC236}">
                <a16:creationId xmlns:a16="http://schemas.microsoft.com/office/drawing/2014/main" id="{8D6A7C2E-6211-DB8F-09E5-991FB3B6720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>
            <a:extLst>
              <a:ext uri="{FF2B5EF4-FFF2-40B4-BE49-F238E27FC236}">
                <a16:creationId xmlns:a16="http://schemas.microsoft.com/office/drawing/2014/main" id="{665CA833-AA3A-1916-E1DC-F76462434F53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>
            <a:extLst>
              <a:ext uri="{FF2B5EF4-FFF2-40B4-BE49-F238E27FC236}">
                <a16:creationId xmlns:a16="http://schemas.microsoft.com/office/drawing/2014/main" id="{65888B57-4D1D-4EBF-988C-7047494FA537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653384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rPr lang="en-US" sz="2800" dirty="0"/>
              <a:t>Credit card fraud is a growing global concern</a:t>
            </a:r>
          </a:p>
          <a:p>
            <a:pPr marL="889000" lvl="1" indent="-444500" rtl="0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sz="2400" dirty="0">
                <a:solidFill>
                  <a:srgbClr val="5A5F5E"/>
                </a:solidFill>
              </a:rPr>
              <a:t>Taiwan: fraud losses hit NT$3.2 billion in 2023, with 2024 cases projected to reach 748,563—the highest in a decade.</a:t>
            </a:r>
          </a:p>
          <a:p>
            <a:pPr marL="889000" lvl="1" indent="-444500" rtl="0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sz="2400" dirty="0">
                <a:solidFill>
                  <a:srgbClr val="5A5F5E"/>
                </a:solidFill>
              </a:rPr>
              <a:t>US: reported fraud cases reached a record 458,538 in 2024,which steadily increased over the past four years.</a:t>
            </a:r>
          </a:p>
          <a:p>
            <a:pPr marL="889000" lvl="1" indent="-444500" rtl="0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sz="2400" dirty="0">
                <a:solidFill>
                  <a:srgbClr val="5A5F5E"/>
                </a:solidFill>
              </a:rPr>
              <a:t>EU: credit card fraud totaled €4.3 billion in 2022, with an additional €2 billion in just the first half of 2023.</a:t>
            </a:r>
          </a:p>
          <a:p>
            <a:pPr marL="444500" marR="0" lvl="0" indent="-444500" algn="l" defTabSz="58420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rgbClr val="00599E"/>
              </a:buClr>
              <a:buSzPct val="100000"/>
              <a:buFontTx/>
              <a:buChar char="⊡"/>
              <a:tabLst/>
              <a:defRPr sz="3000">
                <a:solidFill>
                  <a:srgbClr val="5A5F5E"/>
                </a:solidFill>
              </a:defRPr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5A5F5E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Concerns and Regulations</a:t>
            </a:r>
          </a:p>
          <a:p>
            <a:pPr marL="889000" lvl="1" indent="-444500" rtl="0" eaLnBrk="1" fontAlgn="auto" hangingPunct="1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International-IOSCO six key regulatory principles: ensures proper AI governance, oversight, and transparency.</a:t>
            </a:r>
          </a:p>
          <a:p>
            <a:pPr marL="889000" lvl="1" indent="-444500" rtl="0" eaLnBrk="1" fontAlgn="auto" hangingPunct="1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EU-AI Act: classifies fraud detection AI as "limited-risk" in the risk-based regulatory framework.</a:t>
            </a:r>
          </a:p>
          <a:p>
            <a:pPr marL="889000" lvl="1" indent="-444500" rtl="0" eaLnBrk="1" fontAlgn="auto" hangingPunct="1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Taiwan FSC-principles: emphasizes AI accountability, transparency, and internal explainability in financial institutions.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903051E1-8729-7C06-C80F-E73E3FD097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0759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Motivat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72" name="Motivation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  <p:sp>
        <p:nvSpPr>
          <p:cNvPr id="73" name="Motivate your presentation on 3-10 slides…"/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6187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marR="0" lvl="0" indent="-444500" algn="l" defTabSz="58420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rgbClr val="00599E"/>
              </a:buClr>
              <a:buSzPct val="100000"/>
              <a:buFontTx/>
              <a:buChar char="⊡"/>
              <a:tabLst/>
              <a:defRPr sz="3000">
                <a:solidFill>
                  <a:srgbClr val="5A5F5E"/>
                </a:solidFill>
              </a:defRPr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5A5F5E"/>
                </a:solidFill>
                <a:effectLst/>
                <a:uLnTx/>
                <a:uFillTx/>
                <a:latin typeface="Helvetica Neue Light"/>
                <a:sym typeface="Helvetica Neue Light"/>
              </a:rPr>
              <a:t>Explainable AI</a:t>
            </a:r>
          </a:p>
          <a:p>
            <a:pPr marL="889000" lvl="2" indent="-444500" rtl="0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Explainable artificial intelligence (XAI) is a set of processes and methods that allows human users to comprehend and trust the results and output created by machine learning algorithms </a:t>
            </a:r>
          </a:p>
          <a:p>
            <a:pPr marL="900113" lvl="2" indent="0" rtl="0">
              <a:lnSpc>
                <a:spcPct val="120000"/>
              </a:lnSpc>
              <a:buClr>
                <a:srgbClr val="00599E"/>
              </a:buClr>
              <a:buSzPct val="80000"/>
              <a:tabLst>
                <a:tab pos="812800" algn="l"/>
              </a:tabLst>
              <a:defRPr sz="3000">
                <a:solidFill>
                  <a:srgbClr val="5A5F5E"/>
                </a:solidFill>
              </a:defRPr>
            </a:pPr>
            <a:r>
              <a:rPr lang="en-US" altLang="zh-TW" sz="1400" dirty="0">
                <a:solidFill>
                  <a:srgbClr val="5A5F5E"/>
                </a:solidFill>
              </a:rPr>
              <a:t>(Eun-Jae Lee, Yong-Hwan Kim, </a:t>
            </a:r>
            <a:r>
              <a:rPr lang="en-US" altLang="zh-TW" sz="1400" dirty="0" err="1">
                <a:solidFill>
                  <a:srgbClr val="5A5F5E"/>
                </a:solidFill>
              </a:rPr>
              <a:t>Namkug</a:t>
            </a:r>
            <a:r>
              <a:rPr lang="en-US" altLang="zh-TW" sz="1400" dirty="0">
                <a:solidFill>
                  <a:srgbClr val="5A5F5E"/>
                </a:solidFill>
              </a:rPr>
              <a:t> Kim, and Dong-Wha Kang, “Deep into the brain: Artificial intelligence in stroke imaging, Journal of Stroke, 19:277–285, 09 2017)</a:t>
            </a:r>
          </a:p>
          <a:p>
            <a:pPr marL="889000" lvl="2" indent="-444500" rtl="0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XAI plays a crucial role in addressing the challenges including enabling auditability, promoting fairness and bias mitigation, building trust and confidence and benefits various stakeholders such regulator, organizations, and end-users.</a:t>
            </a:r>
          </a:p>
          <a:p>
            <a:pPr marL="900113" lvl="2" indent="0" rtl="0">
              <a:lnSpc>
                <a:spcPct val="120000"/>
              </a:lnSpc>
              <a:buClr>
                <a:srgbClr val="00599E"/>
              </a:buClr>
              <a:buSzPct val="80000"/>
              <a:defRPr sz="3000">
                <a:solidFill>
                  <a:srgbClr val="5A5F5E"/>
                </a:solidFill>
              </a:defRPr>
            </a:pPr>
            <a:r>
              <a:rPr lang="en-US" altLang="zh-TW" sz="1400" dirty="0">
                <a:solidFill>
                  <a:srgbClr val="5A5F5E"/>
                </a:solidFill>
              </a:rPr>
              <a:t>(Explainable AI for Regulatory Compliance in Financial and Healthcare Sectors: A comprehensive review)</a:t>
            </a:r>
          </a:p>
          <a:p>
            <a:pPr marL="889000" lvl="2" indent="-444500" rtl="0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intrinsic interpretability: Models that we can grasp how the models work such as LR, KNN, DT are called transparent, while incomprehensible models such as CNN are called black boxes.</a:t>
            </a:r>
          </a:p>
          <a:p>
            <a:pPr marL="889000" lvl="2" indent="-444500" rtl="0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Post-hoc interpretability : These interpretations might explain predictions without</a:t>
            </a:r>
            <a:r>
              <a:rPr lang="zh-TW" altLang="en-US" sz="2400" dirty="0">
                <a:solidFill>
                  <a:srgbClr val="5A5F5E"/>
                </a:solidFill>
              </a:rPr>
              <a:t> </a:t>
            </a:r>
            <a:r>
              <a:rPr lang="en-US" altLang="zh-TW" sz="2400" dirty="0">
                <a:solidFill>
                  <a:srgbClr val="5A5F5E"/>
                </a:solidFill>
              </a:rPr>
              <a:t>elucidating the mechanisms by which models work</a:t>
            </a:r>
            <a:r>
              <a:rPr lang="zh-TW" altLang="en-US" sz="2400" dirty="0">
                <a:solidFill>
                  <a:srgbClr val="5A5F5E"/>
                </a:solidFill>
              </a:rPr>
              <a:t> </a:t>
            </a:r>
            <a:r>
              <a:rPr lang="en-US" altLang="zh-TW" sz="2400" dirty="0">
                <a:solidFill>
                  <a:srgbClr val="5A5F5E"/>
                </a:solidFill>
              </a:rPr>
              <a:t>such as LIME (Local Interpretable Model-agnostic Explanations) and SHAP (</a:t>
            </a:r>
            <a:r>
              <a:rPr lang="en-US" altLang="zh-TW" sz="2400" dirty="0" err="1">
                <a:solidFill>
                  <a:srgbClr val="5A5F5E"/>
                </a:solidFill>
              </a:rPr>
              <a:t>SHapley</a:t>
            </a:r>
            <a:r>
              <a:rPr lang="en-US" altLang="zh-TW" sz="2400" dirty="0">
                <a:solidFill>
                  <a:srgbClr val="5A5F5E"/>
                </a:solidFill>
              </a:rPr>
              <a:t> Additive </a:t>
            </a:r>
            <a:r>
              <a:rPr lang="en-US" altLang="zh-TW" sz="2400" dirty="0" err="1">
                <a:solidFill>
                  <a:srgbClr val="5A5F5E"/>
                </a:solidFill>
              </a:rPr>
              <a:t>exPlanations</a:t>
            </a:r>
            <a:r>
              <a:rPr lang="en-US" altLang="zh-TW" sz="2400" dirty="0">
                <a:solidFill>
                  <a:srgbClr val="5A5F5E"/>
                </a:solidFill>
              </a:rPr>
              <a:t>)</a:t>
            </a:r>
          </a:p>
          <a:p>
            <a:pPr marL="896938" lvl="2" indent="0" rtl="0">
              <a:lnSpc>
                <a:spcPct val="120000"/>
              </a:lnSpc>
              <a:buClr>
                <a:srgbClr val="00599E"/>
              </a:buClr>
              <a:buSzPct val="80000"/>
              <a:defRPr sz="3000">
                <a:solidFill>
                  <a:srgbClr val="5A5F5E"/>
                </a:solidFill>
              </a:defRPr>
            </a:pPr>
            <a:r>
              <a:rPr lang="en-US" altLang="zh-TW" sz="1400" dirty="0">
                <a:solidFill>
                  <a:srgbClr val="5A5F5E"/>
                </a:solidFill>
              </a:rPr>
              <a:t>(The Mythos of Model Interpretability, Zachary Chase Lipton)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37B773-E755-9070-190E-AD6F8BBD30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5D83B4B-61D7-EB75-5100-6896BFD26C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Motivate your presentation on 3-10 slides…">
            <a:extLst>
              <a:ext uri="{FF2B5EF4-FFF2-40B4-BE49-F238E27FC236}">
                <a16:creationId xmlns:a16="http://schemas.microsoft.com/office/drawing/2014/main" id="{5C323574-82EF-B6A9-39CB-D2BB0C284B0D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xfrm>
            <a:off x="761999" y="1581811"/>
            <a:ext cx="11467783" cy="772955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marR="0" lvl="0" indent="-444500" algn="l" defTabSz="58420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>
                <a:srgbClr val="00599E"/>
              </a:buClr>
              <a:buSzPct val="100000"/>
              <a:buFontTx/>
              <a:buChar char="⊡"/>
              <a:tabLst/>
              <a:defRPr sz="3000">
                <a:solidFill>
                  <a:srgbClr val="5A5F5E"/>
                </a:solidFill>
              </a:defRPr>
            </a:pPr>
            <a:r>
              <a:rPr lang="en-US" altLang="zh-TW" sz="2800" dirty="0">
                <a:solidFill>
                  <a:srgbClr val="5A5F5E"/>
                </a:solidFill>
              </a:rPr>
              <a:t>Imbalance dataset</a:t>
            </a:r>
            <a:r>
              <a:rPr lang="zh-TW" altLang="en-US" sz="2800" dirty="0">
                <a:solidFill>
                  <a:srgbClr val="5A5F5E"/>
                </a:solidFill>
              </a:rPr>
              <a:t> </a:t>
            </a:r>
            <a:r>
              <a:rPr lang="en-US" altLang="zh-TW" sz="2800" dirty="0">
                <a:solidFill>
                  <a:srgbClr val="5A5F5E"/>
                </a:solidFill>
              </a:rPr>
              <a:t>for Fraud Detection</a:t>
            </a:r>
          </a:p>
          <a:p>
            <a:pPr marL="889000" lvl="1" indent="-444500" rtl="0" eaLnBrk="1" fontAlgn="auto" hangingPunct="1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Imbalanced datasets are common in credit card fraud detection because fraudulent transactions typically make up a very small percentage of all transactions, often less than 1% (Saputra &amp; </a:t>
            </a:r>
            <a:r>
              <a:rPr lang="en-US" altLang="zh-TW" sz="2400" dirty="0" err="1">
                <a:solidFill>
                  <a:srgbClr val="5A5F5E"/>
                </a:solidFill>
              </a:rPr>
              <a:t>Suharjito</a:t>
            </a:r>
            <a:r>
              <a:rPr lang="en-US" altLang="zh-TW" sz="2400" dirty="0">
                <a:solidFill>
                  <a:srgbClr val="5A5F5E"/>
                </a:solidFill>
              </a:rPr>
              <a:t>, 2019)</a:t>
            </a:r>
          </a:p>
          <a:p>
            <a:pPr marL="889000" lvl="1" indent="-444500" rtl="0" eaLnBrk="1" fontAlgn="auto" hangingPunct="1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Krawczyk (2016) proposed three main approaches to confronting data imbalance: data-level, algorithm-level, and hybrid.</a:t>
            </a:r>
          </a:p>
          <a:p>
            <a:pPr marL="889000" lvl="5" indent="368300" rtl="0">
              <a:lnSpc>
                <a:spcPct val="120000"/>
              </a:lnSpc>
              <a:buClr>
                <a:srgbClr val="00599E"/>
              </a:buClr>
              <a:buSzPct val="80000"/>
              <a:buFont typeface="Wingdings" panose="05000000000000000000" pitchFamily="2" charset="2"/>
              <a:buChar char="Ø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Data-level: oversampling (generating new instances for minority class) and </a:t>
            </a:r>
            <a:r>
              <a:rPr lang="en-US" altLang="zh-TW" sz="2400" dirty="0" err="1">
                <a:solidFill>
                  <a:srgbClr val="5A5F5E"/>
                </a:solidFill>
              </a:rPr>
              <a:t>undersampling</a:t>
            </a:r>
            <a:r>
              <a:rPr lang="en-US" altLang="zh-TW" sz="2400" dirty="0">
                <a:solidFill>
                  <a:srgbClr val="5A5F5E"/>
                </a:solidFill>
              </a:rPr>
              <a:t> (removing instances from majority class).</a:t>
            </a:r>
          </a:p>
          <a:p>
            <a:pPr marL="889000" lvl="5" indent="368300" rtl="0">
              <a:lnSpc>
                <a:spcPct val="120000"/>
              </a:lnSpc>
              <a:buClr>
                <a:srgbClr val="00599E"/>
              </a:buClr>
              <a:buSzPct val="80000"/>
              <a:buFont typeface="Wingdings" panose="05000000000000000000" pitchFamily="2" charset="2"/>
              <a:buChar char="Ø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Algorithm-level: using </a:t>
            </a:r>
            <a:r>
              <a:rPr lang="en-US" altLang="zh-TW" sz="2400" dirty="0" err="1">
                <a:solidFill>
                  <a:srgbClr val="5A5F5E"/>
                </a:solidFill>
              </a:rPr>
              <a:t>XGBoost</a:t>
            </a:r>
            <a:r>
              <a:rPr lang="en-US" altLang="zh-TW" sz="2400" dirty="0">
                <a:solidFill>
                  <a:srgbClr val="5A5F5E"/>
                </a:solidFill>
              </a:rPr>
              <a:t> along with data augmentation techniques to improve detection performance, which can effectively handle imbalanced datasets (</a:t>
            </a:r>
            <a:r>
              <a:rPr lang="en-US" altLang="zh-TW" sz="2400" dirty="0" err="1">
                <a:solidFill>
                  <a:srgbClr val="5A5F5E"/>
                </a:solidFill>
              </a:rPr>
              <a:t>Noviandy</a:t>
            </a:r>
            <a:r>
              <a:rPr lang="en-US" altLang="zh-TW" sz="2400" dirty="0">
                <a:solidFill>
                  <a:srgbClr val="5A5F5E"/>
                </a:solidFill>
              </a:rPr>
              <a:t> et al., 2023).</a:t>
            </a:r>
          </a:p>
          <a:p>
            <a:pPr marL="889000" lvl="5" indent="368300" rtl="0">
              <a:lnSpc>
                <a:spcPct val="120000"/>
              </a:lnSpc>
              <a:buClr>
                <a:srgbClr val="00599E"/>
              </a:buClr>
              <a:buSzPct val="80000"/>
              <a:buFont typeface="Wingdings" panose="05000000000000000000" pitchFamily="2" charset="2"/>
              <a:buChar char="Ø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Hybrid-level: </a:t>
            </a:r>
            <a:r>
              <a:rPr lang="en-US" altLang="zh-TW" sz="2400" dirty="0" err="1">
                <a:solidFill>
                  <a:srgbClr val="5A5F5E"/>
                </a:solidFill>
              </a:rPr>
              <a:t>Kotekani</a:t>
            </a:r>
            <a:r>
              <a:rPr lang="en-US" altLang="zh-TW" sz="2400" dirty="0">
                <a:solidFill>
                  <a:srgbClr val="5A5F5E"/>
                </a:solidFill>
              </a:rPr>
              <a:t> and Ilango advocated for a hybrid approach combining SMOTE, Cross Validation, and Random Forest techniques to effectively manage class imbalance in fraud detection contexts (</a:t>
            </a:r>
            <a:r>
              <a:rPr lang="en-US" altLang="zh-TW" sz="2400" dirty="0" err="1">
                <a:solidFill>
                  <a:srgbClr val="5A5F5E"/>
                </a:solidFill>
              </a:rPr>
              <a:t>Kotekani</a:t>
            </a:r>
            <a:r>
              <a:rPr lang="en-US" altLang="zh-TW" sz="2400" dirty="0">
                <a:solidFill>
                  <a:srgbClr val="5A5F5E"/>
                </a:solidFill>
              </a:rPr>
              <a:t> &amp; Ilango, 2019).</a:t>
            </a:r>
          </a:p>
          <a:p>
            <a:pPr marL="889000" lvl="1" indent="-444500" rtl="0">
              <a:lnSpc>
                <a:spcPct val="120000"/>
              </a:lnSpc>
              <a:buClr>
                <a:srgbClr val="00599E"/>
              </a:buClr>
              <a:buSzPct val="80000"/>
              <a:buFontTx/>
              <a:buChar char="►"/>
              <a:defRPr sz="3000">
                <a:solidFill>
                  <a:srgbClr val="5A5F5E"/>
                </a:solidFill>
              </a:defRPr>
            </a:pPr>
            <a:r>
              <a:rPr lang="en-US" altLang="zh-TW" sz="2400" dirty="0">
                <a:solidFill>
                  <a:srgbClr val="5A5F5E"/>
                </a:solidFill>
              </a:rPr>
              <a:t>Feature Selection Synthetic Minority Oversampling Technique (FS-SMOTE): it shows significant improvements in identifying fraudulent patterns while reducing false alarms (Wang, 2023).</a:t>
            </a:r>
          </a:p>
        </p:txBody>
      </p:sp>
      <p:sp>
        <p:nvSpPr>
          <p:cNvPr id="7" name="Motivation">
            <a:extLst>
              <a:ext uri="{FF2B5EF4-FFF2-40B4-BE49-F238E27FC236}">
                <a16:creationId xmlns:a16="http://schemas.microsoft.com/office/drawing/2014/main" id="{63026D0A-2882-8BF7-88D2-9B70F244A99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/>
          <a:lstStyle/>
          <a:p>
            <a:r>
              <a:t>Motivation</a:t>
            </a:r>
          </a:p>
        </p:txBody>
      </p:sp>
      <p:sp>
        <p:nvSpPr>
          <p:cNvPr id="8" name="Motivation">
            <a:extLst>
              <a:ext uri="{FF2B5EF4-FFF2-40B4-BE49-F238E27FC236}">
                <a16:creationId xmlns:a16="http://schemas.microsoft.com/office/drawing/2014/main" id="{1E3B2F60-68EB-4071-DA8B-63A8D6727494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1357901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IDA Templat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IDA Template</a:t>
            </a:r>
          </a:p>
        </p:txBody>
      </p:sp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347877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dirty="0"/>
              <a:t>Motivation </a:t>
            </a:r>
            <a:r>
              <a:rPr dirty="0">
                <a:latin typeface="Lucida Grande"/>
                <a:ea typeface="Lucida Grande"/>
                <a:cs typeface="Lucida Grande"/>
                <a:sym typeface="Lucida Grande"/>
              </a:rPr>
              <a:t>✓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dirty="0"/>
              <a:t>Preliminaries and our methodology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dirty="0"/>
              <a:t>Data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dirty="0"/>
              <a:t>Empirical Analysis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dirty="0"/>
              <a:t>Conclusion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B0F7-A955-E392-7757-81559032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0D70DD19-9E8F-0DDF-159B-1C68C155131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5C002CDD-3F64-85A1-1DA2-6E6D708F0EA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Literature Review</a:t>
            </a:r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F0362E6B-8636-1CE7-0B4A-E917C9F771D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264DD949-D8BE-C4D6-C577-6FF9EE748785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B3DF88-0DF8-F27B-056D-2A01AF883DB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710324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B0F7-A955-E392-7757-81559032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0D70DD19-9E8F-0DDF-159B-1C68C155131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5C002CDD-3F64-85A1-1DA2-6E6D708F0EA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Literature Review</a:t>
            </a:r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F0362E6B-8636-1CE7-0B4A-E917C9F771D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264DD949-D8BE-C4D6-C577-6FF9EE748785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B3DF88-0DF8-F27B-056D-2A01AF883DB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6923643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B0F7-A955-E392-7757-81559032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0D70DD19-9E8F-0DDF-159B-1C68C155131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5C002CDD-3F64-85A1-1DA2-6E6D708F0EA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Literature Review</a:t>
            </a:r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F0362E6B-8636-1CE7-0B4A-E917C9F771D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264DD949-D8BE-C4D6-C577-6FF9EE748785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B3DF88-0DF8-F27B-056D-2A01AF883DB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831432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CB0F7-A955-E392-7757-81559032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幻燈片編號">
            <a:extLst>
              <a:ext uri="{FF2B5EF4-FFF2-40B4-BE49-F238E27FC236}">
                <a16:creationId xmlns:a16="http://schemas.microsoft.com/office/drawing/2014/main" id="{0D70DD19-9E8F-0DDF-159B-1C68C155131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82" name="Section Title">
            <a:extLst>
              <a:ext uri="{FF2B5EF4-FFF2-40B4-BE49-F238E27FC236}">
                <a16:creationId xmlns:a16="http://schemas.microsoft.com/office/drawing/2014/main" id="{5C002CDD-3F64-85A1-1DA2-6E6D708F0EA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Literature Review</a:t>
            </a:r>
          </a:p>
        </p:txBody>
      </p:sp>
      <p:sp>
        <p:nvSpPr>
          <p:cNvPr id="83" name="Slide Title">
            <a:extLst>
              <a:ext uri="{FF2B5EF4-FFF2-40B4-BE49-F238E27FC236}">
                <a16:creationId xmlns:a16="http://schemas.microsoft.com/office/drawing/2014/main" id="{F0362E6B-8636-1CE7-0B4A-E917C9F771D2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t>Slide Title</a:t>
            </a:r>
          </a:p>
        </p:txBody>
      </p:sp>
      <p:sp>
        <p:nvSpPr>
          <p:cNvPr id="84" name="Use…">
            <a:extLst>
              <a:ext uri="{FF2B5EF4-FFF2-40B4-BE49-F238E27FC236}">
                <a16:creationId xmlns:a16="http://schemas.microsoft.com/office/drawing/2014/main" id="{264DD949-D8BE-C4D6-C577-6FF9EE748785}"/>
              </a:ext>
            </a:extLst>
          </p:cNvPr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5" name="Title">
            <a:extLst>
              <a:ext uri="{FF2B5EF4-FFF2-40B4-BE49-F238E27FC236}">
                <a16:creationId xmlns:a16="http://schemas.microsoft.com/office/drawing/2014/main" id="{75B3DF88-0DF8-F27B-056D-2A01AF883DBE}"/>
              </a:ext>
            </a:extLst>
          </p:cNvPr>
          <p:cNvSpPr txBox="1">
            <a:spLocks noGrp="1"/>
          </p:cNvSpPr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7544689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602</Words>
  <Application>Microsoft Office PowerPoint</Application>
  <PresentationFormat>自訂</PresentationFormat>
  <Paragraphs>103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Avenir Roman</vt:lpstr>
      <vt:lpstr>Helvetica Neue</vt:lpstr>
      <vt:lpstr>Helvetica Neue Light</vt:lpstr>
      <vt:lpstr>Helvetica Neue Thin</vt:lpstr>
      <vt:lpstr>Lucida Grande</vt:lpstr>
      <vt:lpstr>Wingdings</vt:lpstr>
      <vt:lpstr>Showroom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chrissy</dc:creator>
  <cp:lastModifiedBy>Chrissy Wang</cp:lastModifiedBy>
  <cp:revision>54</cp:revision>
  <dcterms:modified xsi:type="dcterms:W3CDTF">2025-04-15T18:14:09Z</dcterms:modified>
</cp:coreProperties>
</file>