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76" r:id="rId4"/>
  </p:sldMasterIdLst>
  <p:notesMasterIdLst>
    <p:notesMasterId r:id="rId17"/>
  </p:notesMasterIdLst>
  <p:handoutMasterIdLst>
    <p:handoutMasterId r:id="rId18"/>
  </p:handoutMasterIdLst>
  <p:sldIdLst>
    <p:sldId id="256" r:id="rId5"/>
    <p:sldId id="327" r:id="rId6"/>
    <p:sldId id="330" r:id="rId7"/>
    <p:sldId id="331" r:id="rId8"/>
    <p:sldId id="332" r:id="rId9"/>
    <p:sldId id="334" r:id="rId10"/>
    <p:sldId id="335" r:id="rId11"/>
    <p:sldId id="329" r:id="rId12"/>
    <p:sldId id="333" r:id="rId13"/>
    <p:sldId id="276" r:id="rId14"/>
    <p:sldId id="337" r:id="rId15"/>
    <p:sldId id="33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orient="horz" pos="1776" userDrawn="1">
          <p15:clr>
            <a:srgbClr val="A4A3A4"/>
          </p15:clr>
        </p15:guide>
        <p15:guide id="4" orient="horz" pos="3240" userDrawn="1">
          <p15:clr>
            <a:srgbClr val="A4A3A4"/>
          </p15:clr>
        </p15:guide>
        <p15:guide id="5" pos="3840">
          <p15:clr>
            <a:srgbClr val="A4A3A4"/>
          </p15:clr>
        </p15:guide>
        <p15:guide id="6" pos="5664" userDrawn="1">
          <p15:clr>
            <a:srgbClr val="A4A3A4"/>
          </p15:clr>
        </p15:guide>
        <p15:guide id="7" pos="1536" userDrawn="1">
          <p15:clr>
            <a:srgbClr val="A4A3A4"/>
          </p15:clr>
        </p15:guide>
        <p15:guide id="8" orient="horz" pos="72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921"/>
    <a:srgbClr val="BF8641"/>
    <a:srgbClr val="D98D30"/>
    <a:srgbClr val="BF6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78"/>
      </p:cViewPr>
      <p:guideLst>
        <p:guide orient="horz" pos="1080"/>
        <p:guide orient="horz" pos="1776"/>
        <p:guide orient="horz" pos="3240"/>
        <p:guide pos="3840"/>
        <p:guide pos="5664"/>
        <p:guide pos="1536"/>
        <p:guide orient="horz" pos="720"/>
      </p:guideLst>
    </p:cSldViewPr>
  </p:slideViewPr>
  <p:notesTextViewPr>
    <p:cViewPr>
      <p:scale>
        <a:sx n="1" d="1"/>
        <a:sy n="1" d="1"/>
      </p:scale>
      <p:origin x="0" y="0"/>
    </p:cViewPr>
  </p:notesTextViewPr>
  <p:sorterViewPr>
    <p:cViewPr>
      <p:scale>
        <a:sx n="1" d="1"/>
        <a:sy n="1" d="1"/>
      </p:scale>
      <p:origin x="0" y="-1071"/>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Threats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Threats</c:v>
                </c:pt>
              </c:strCache>
            </c:strRef>
          </c:tx>
          <c:spPr>
            <a:solidFill>
              <a:schemeClr val="accent1"/>
            </a:solidFill>
            <a:ln>
              <a:noFill/>
            </a:ln>
            <a:effectLst>
              <a:outerShdw blurRad="254000" sx="102000" sy="102000" algn="ctr" rotWithShape="0">
                <a:prstClr val="black">
                  <a:alpha val="20000"/>
                </a:prstClr>
              </a:outerShdw>
            </a:effectLst>
          </c:spPr>
          <c:invertIfNegative val="0"/>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Spoofing</c:v>
                </c:pt>
                <c:pt idx="1">
                  <c:v>Tampering</c:v>
                </c:pt>
                <c:pt idx="2">
                  <c:v>Repudiation</c:v>
                </c:pt>
                <c:pt idx="3">
                  <c:v>Information Disclosure</c:v>
                </c:pt>
                <c:pt idx="4">
                  <c:v>Denial of Service</c:v>
                </c:pt>
                <c:pt idx="5">
                  <c:v>Elevation of Privilege</c:v>
                </c:pt>
              </c:strCache>
            </c:strRef>
          </c:cat>
          <c:val>
            <c:numRef>
              <c:f>Sheet1!$B$2:$B$7</c:f>
              <c:numCache>
                <c:formatCode>General</c:formatCode>
                <c:ptCount val="6"/>
                <c:pt idx="0">
                  <c:v>2</c:v>
                </c:pt>
                <c:pt idx="1">
                  <c:v>3</c:v>
                </c:pt>
                <c:pt idx="2">
                  <c:v>0</c:v>
                </c:pt>
                <c:pt idx="3">
                  <c:v>1</c:v>
                </c:pt>
                <c:pt idx="4">
                  <c:v>1</c:v>
                </c:pt>
                <c:pt idx="5">
                  <c:v>4</c:v>
                </c:pt>
              </c:numCache>
            </c:numRef>
          </c:val>
          <c:extLst>
            <c:ext xmlns:c16="http://schemas.microsoft.com/office/drawing/2014/chart" uri="{C3380CC4-5D6E-409C-BE32-E72D297353CC}">
              <c16:uniqueId val="{00000000-54C4-4520-A73E-25A8CD3288AB}"/>
            </c:ext>
          </c:extLst>
        </c:ser>
        <c:dLbls>
          <c:showLegendKey val="0"/>
          <c:showVal val="0"/>
          <c:showCatName val="0"/>
          <c:showSerName val="0"/>
          <c:showPercent val="0"/>
          <c:showBubbleSize val="0"/>
        </c:dLbls>
        <c:gapWidth val="150"/>
        <c:axId val="769554768"/>
        <c:axId val="1888619456"/>
      </c:barChart>
      <c:catAx>
        <c:axId val="769554768"/>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888619456"/>
        <c:crosses val="autoZero"/>
        <c:auto val="1"/>
        <c:lblAlgn val="ctr"/>
        <c:lblOffset val="100"/>
        <c:noMultiLvlLbl val="0"/>
      </c:catAx>
      <c:valAx>
        <c:axId val="1888619456"/>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69554768"/>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BDD37D-224E-4A2E-8417-8C17D4A5C8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B1C7EA-584A-4063-BBF8-F1D297349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E17B7C-60D9-405F-8753-390BD5F55D7A}" type="datetimeFigureOut">
              <a:rPr lang="en-US" smtClean="0"/>
              <a:t>1/9/2024</a:t>
            </a:fld>
            <a:endParaRPr lang="en-US" dirty="0"/>
          </a:p>
        </p:txBody>
      </p:sp>
      <p:sp>
        <p:nvSpPr>
          <p:cNvPr id="4" name="Footer Placeholder 3">
            <a:extLst>
              <a:ext uri="{FF2B5EF4-FFF2-40B4-BE49-F238E27FC236}">
                <a16:creationId xmlns:a16="http://schemas.microsoft.com/office/drawing/2014/main" id="{E22F4596-F6B6-4D9D-B156-71CCDAE4E8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E234F26-69E4-4D77-8646-C93DD1E0AC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68A390-5D0E-4E62-98EC-976C3766C450}" type="slidenum">
              <a:rPr lang="en-US" smtClean="0"/>
              <a:t>‹#›</a:t>
            </a:fld>
            <a:endParaRPr lang="en-US" dirty="0"/>
          </a:p>
        </p:txBody>
      </p:sp>
    </p:spTree>
    <p:extLst>
      <p:ext uri="{BB962C8B-B14F-4D97-AF65-F5344CB8AC3E}">
        <p14:creationId xmlns:p14="http://schemas.microsoft.com/office/powerpoint/2010/main" val="2342274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3ADA9-1F11-4760-8ADD-071EFA0A529A}"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784F3-2271-4F8D-A0BC-8F40E6849FE5}" type="slidenum">
              <a:rPr lang="en-US" smtClean="0"/>
              <a:t>‹#›</a:t>
            </a:fld>
            <a:endParaRPr lang="en-US" dirty="0"/>
          </a:p>
        </p:txBody>
      </p:sp>
    </p:spTree>
    <p:extLst>
      <p:ext uri="{BB962C8B-B14F-4D97-AF65-F5344CB8AC3E}">
        <p14:creationId xmlns:p14="http://schemas.microsoft.com/office/powerpoint/2010/main" val="134124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95754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6088482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20041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BDD9099-6901-40BC-B1DA-AD6ADD5C6099}"/>
              </a:ext>
            </a:extLst>
          </p:cNvPr>
          <p:cNvSpPr>
            <a:spLocks noGrp="1"/>
          </p:cNvSpPr>
          <p:nvPr>
            <p:ph type="pic" sz="quarter" idx="14"/>
          </p:nvPr>
        </p:nvSpPr>
        <p:spPr>
          <a:xfrm>
            <a:off x="1524" y="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userDrawn="1">
            <p:ph type="ctrTitle"/>
          </p:nvPr>
        </p:nvSpPr>
        <p:spPr>
          <a:xfrm>
            <a:off x="458724" y="4524231"/>
            <a:ext cx="11274552" cy="1162499"/>
          </a:xfrm>
          <a:solidFill>
            <a:schemeClr val="tx1">
              <a:alpha val="10000"/>
            </a:schemeClr>
          </a:solidFill>
          <a:ln w="38100">
            <a:solidFill>
              <a:schemeClr val="tx2"/>
            </a:solidFill>
          </a:ln>
        </p:spPr>
        <p:txBody>
          <a:bodyPr lIns="274320" anchor="ctr">
            <a:normAutofit/>
          </a:bodyPr>
          <a:lstStyle>
            <a:lvl1pPr algn="l">
              <a:lnSpc>
                <a:spcPct val="108000"/>
              </a:lnSpc>
              <a:defRPr sz="4400" spc="100" baseline="0">
                <a:solidFill>
                  <a:schemeClr val="accent5">
                    <a:lumMod val="20000"/>
                    <a:lumOff val="80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userDrawn="1">
            <p:ph type="subTitle" idx="1" hasCustomPrompt="1"/>
          </p:nvPr>
        </p:nvSpPr>
        <p:spPr>
          <a:xfrm>
            <a:off x="458723" y="5686727"/>
            <a:ext cx="5637271" cy="692639"/>
          </a:xfrm>
          <a:solidFill>
            <a:schemeClr val="tx1">
              <a:alpha val="10000"/>
            </a:schemeClr>
          </a:solidFill>
          <a:ln w="38100">
            <a:solidFill>
              <a:schemeClr val="tx2"/>
            </a:solidFill>
          </a:ln>
        </p:spPr>
        <p:txBody>
          <a:bodyPr lIns="274320" anchor="ctr">
            <a:normAutofit/>
          </a:bodyPr>
          <a:lstStyle>
            <a:lvl1pPr marL="0" indent="0" algn="l">
              <a:lnSpc>
                <a:spcPct val="108000"/>
              </a:lnSpc>
              <a:spcBef>
                <a:spcPts val="0"/>
              </a:spcBef>
              <a:buNone/>
              <a:defRPr sz="1800" cap="all" spc="100" baseline="0">
                <a:solidFill>
                  <a:schemeClr val="accent5">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p>
        </p:txBody>
      </p:sp>
      <p:sp>
        <p:nvSpPr>
          <p:cNvPr id="9" name="Text Placeholder 8">
            <a:extLst>
              <a:ext uri="{FF2B5EF4-FFF2-40B4-BE49-F238E27FC236}">
                <a16:creationId xmlns:a16="http://schemas.microsoft.com/office/drawing/2014/main" id="{AEC85266-52B0-409F-8CE4-E444E424D5E1}"/>
              </a:ext>
            </a:extLst>
          </p:cNvPr>
          <p:cNvSpPr>
            <a:spLocks noGrp="1"/>
          </p:cNvSpPr>
          <p:nvPr userDrawn="1">
            <p:ph type="body" sz="quarter" idx="13" hasCustomPrompt="1"/>
          </p:nvPr>
        </p:nvSpPr>
        <p:spPr>
          <a:xfrm>
            <a:off x="6095993" y="5686727"/>
            <a:ext cx="5637269" cy="692638"/>
          </a:xfrm>
          <a:solidFill>
            <a:schemeClr val="tx1">
              <a:alpha val="10000"/>
            </a:schemeClr>
          </a:solidFill>
          <a:ln w="38100">
            <a:solidFill>
              <a:schemeClr val="tx2"/>
            </a:solidFill>
          </a:ln>
        </p:spPr>
        <p:txBody>
          <a:bodyPr lIns="274320" anchor="ctr">
            <a:normAutofit/>
          </a:bodyPr>
          <a:lstStyle>
            <a:lvl1pPr marL="0" indent="0" algn="l">
              <a:lnSpc>
                <a:spcPct val="108000"/>
              </a:lnSpc>
              <a:spcBef>
                <a:spcPts val="0"/>
              </a:spcBef>
              <a:buNone/>
              <a:defRPr sz="1800" cap="all" spc="100" baseline="0">
                <a:solidFill>
                  <a:schemeClr val="accent5">
                    <a:lumMod val="20000"/>
                    <a:lumOff val="80000"/>
                  </a:schemeClr>
                </a:solidFill>
              </a:defRPr>
            </a:lvl1pPr>
          </a:lstStyle>
          <a:p>
            <a:pPr lvl="0"/>
            <a:r>
              <a:rPr lang="en-US" dirty="0"/>
              <a:t>DATE</a:t>
            </a:r>
          </a:p>
        </p:txBody>
      </p:sp>
    </p:spTree>
    <p:extLst>
      <p:ext uri="{BB962C8B-B14F-4D97-AF65-F5344CB8AC3E}">
        <p14:creationId xmlns:p14="http://schemas.microsoft.com/office/powerpoint/2010/main" val="4028412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A41CBEE4-3FAE-4685-BA5D-89EE53B32DBC}"/>
              </a:ext>
            </a:extLst>
          </p:cNvPr>
          <p:cNvSpPr>
            <a:spLocks noGrp="1"/>
          </p:cNvSpPr>
          <p:nvPr>
            <p:ph type="pic" sz="quarter" idx="14"/>
          </p:nvPr>
        </p:nvSpPr>
        <p:spPr>
          <a:xfrm>
            <a:off x="1524" y="-7620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78251" y="685800"/>
            <a:ext cx="3959352" cy="5486400"/>
          </a:xfrm>
          <a:solidFill>
            <a:schemeClr val="tx2">
              <a:lumMod val="20000"/>
              <a:lumOff val="80000"/>
              <a:alpha val="90000"/>
            </a:schemeClr>
          </a:solidFill>
          <a:ln w="38100" cmpd="sng">
            <a:solidFill>
              <a:schemeClr val="accent5">
                <a:lumMod val="50000"/>
              </a:schemeClr>
            </a:solidFill>
          </a:ln>
        </p:spPr>
        <p:txBody>
          <a:bodyPr lIns="274320" tIns="457200" rIns="274320" anchor="t">
            <a:noAutofit/>
          </a:bodyPr>
          <a:lstStyle>
            <a:lvl1pPr algn="ctr">
              <a:defRPr spc="100" baseline="0">
                <a:solidFill>
                  <a:schemeClr val="accent3">
                    <a:lumMod val="25000"/>
                  </a:schemeClr>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ext Placeholder 8">
            <a:extLst>
              <a:ext uri="{FF2B5EF4-FFF2-40B4-BE49-F238E27FC236}">
                <a16:creationId xmlns:a16="http://schemas.microsoft.com/office/drawing/2014/main" id="{6A67D98D-D4C9-49C3-B1D7-0D6F2D3371BB}"/>
              </a:ext>
            </a:extLst>
          </p:cNvPr>
          <p:cNvSpPr>
            <a:spLocks noGrp="1"/>
          </p:cNvSpPr>
          <p:nvPr>
            <p:ph type="body" sz="quarter" idx="15" hasCustomPrompt="1"/>
          </p:nvPr>
        </p:nvSpPr>
        <p:spPr>
          <a:xfrm>
            <a:off x="592551" y="800100"/>
            <a:ext cx="3730752" cy="5257800"/>
          </a:xfrm>
          <a:ln w="12700">
            <a:solidFill>
              <a:schemeClr val="tx2"/>
            </a:solidFill>
          </a:ln>
        </p:spPr>
        <p:txBody>
          <a:bodyPr lIns="274320" tIns="1371600" rIns="274320">
            <a:noAutofit/>
          </a:bodyPr>
          <a:lstStyle>
            <a:lvl1pPr marL="0" indent="0" algn="ctr">
              <a:buNone/>
              <a:defRPr sz="1400">
                <a:solidFill>
                  <a:schemeClr val="accent3">
                    <a:lumMod val="2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13" name="Title 1" hidden="1">
            <a:extLst>
              <a:ext uri="{FF2B5EF4-FFF2-40B4-BE49-F238E27FC236}">
                <a16:creationId xmlns:a16="http://schemas.microsoft.com/office/drawing/2014/main" id="{3F2612BA-64D8-41EC-9F7A-0615FD68EDCA}"/>
              </a:ext>
            </a:extLst>
          </p:cNvPr>
          <p:cNvSpPr txBox="1">
            <a:spLocks/>
          </p:cNvSpPr>
          <p:nvPr userDrawn="1"/>
        </p:nvSpPr>
        <p:spPr>
          <a:xfrm>
            <a:off x="1005398" y="960120"/>
            <a:ext cx="29718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spc="40" baseline="0">
                <a:solidFill>
                  <a:schemeClr val="accent3">
                    <a:lumMod val="25000"/>
                  </a:schemeClr>
                </a:solidFill>
                <a:latin typeface="+mj-lt"/>
                <a:ea typeface="+mj-ea"/>
                <a:cs typeface="+mj-cs"/>
              </a:defRPr>
            </a:lvl1pPr>
          </a:lstStyle>
          <a:p>
            <a:pPr algn="ctr"/>
            <a:r>
              <a:rPr lang="en-US" spc="100" dirty="0">
                <a:latin typeface="Elephant Pro" pitchFamily="2" charset="0"/>
              </a:rPr>
              <a:t>Agenda</a:t>
            </a:r>
          </a:p>
        </p:txBody>
      </p:sp>
    </p:spTree>
    <p:extLst>
      <p:ext uri="{BB962C8B-B14F-4D97-AF65-F5344CB8AC3E}">
        <p14:creationId xmlns:p14="http://schemas.microsoft.com/office/powerpoint/2010/main" val="992139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AF2033B6-A37A-42D0-8C26-9C7E14CFDEE5}"/>
              </a:ext>
            </a:extLst>
          </p:cNvPr>
          <p:cNvSpPr>
            <a:spLocks noGrp="1"/>
          </p:cNvSpPr>
          <p:nvPr>
            <p:ph type="pic" sz="quarter" idx="14"/>
          </p:nvPr>
        </p:nvSpPr>
        <p:spPr>
          <a:xfrm>
            <a:off x="1524" y="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046720" y="1280160"/>
            <a:ext cx="3438144" cy="914400"/>
          </a:xfrm>
        </p:spPr>
        <p:txBody>
          <a:bodyPr/>
          <a:lstStyle>
            <a:lvl1pPr algn="ctr">
              <a:defRPr>
                <a:solidFill>
                  <a:schemeClr val="accent3">
                    <a:lumMod val="25000"/>
                  </a:schemeClr>
                </a:solidFill>
              </a:defRPr>
            </a:lvl1p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165592" y="2770632"/>
            <a:ext cx="3200400" cy="457200"/>
          </a:xfrm>
        </p:spPr>
        <p:txBody>
          <a:bodyPr>
            <a:noAutofit/>
          </a:bodyPr>
          <a:lstStyle>
            <a:lvl1pPr marL="0" indent="0" algn="ctr">
              <a:lnSpc>
                <a:spcPts val="2100"/>
              </a:lnSpc>
              <a:buNone/>
              <a:defRPr sz="2000" spc="300">
                <a:solidFill>
                  <a:schemeClr val="accent3">
                    <a:lumMod val="25000"/>
                  </a:schemeClr>
                </a:solidFill>
              </a:defRPr>
            </a:lvl1pPr>
            <a:lvl2pPr marL="457200" indent="0">
              <a:lnSpc>
                <a:spcPts val="2100"/>
              </a:lnSpc>
              <a:buFont typeface="Arial" panose="020B0604020202020204" pitchFamily="34" charset="0"/>
              <a:buNone/>
              <a:defRPr sz="1400"/>
            </a:lvl2pPr>
            <a:lvl3pPr marL="914400" indent="0">
              <a:lnSpc>
                <a:spcPts val="2100"/>
              </a:lnSpc>
              <a:buNone/>
              <a:defRPr sz="1400"/>
            </a:lvl3pPr>
            <a:lvl4pPr marL="1371600" indent="0">
              <a:lnSpc>
                <a:spcPts val="2100"/>
              </a:lnSpc>
              <a:buNone/>
              <a:defRPr sz="1400"/>
            </a:lvl4pPr>
            <a:lvl5pPr marL="1828800" indent="0">
              <a:lnSpc>
                <a:spcPts val="2100"/>
              </a:lnSpc>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Content Placeholder 2">
            <a:extLst>
              <a:ext uri="{FF2B5EF4-FFF2-40B4-BE49-F238E27FC236}">
                <a16:creationId xmlns:a16="http://schemas.microsoft.com/office/drawing/2014/main" id="{26C5036E-BEC3-4FC6-A05E-18F7A078B167}"/>
              </a:ext>
            </a:extLst>
          </p:cNvPr>
          <p:cNvSpPr>
            <a:spLocks noGrp="1"/>
          </p:cNvSpPr>
          <p:nvPr>
            <p:ph idx="15" hasCustomPrompt="1"/>
          </p:nvPr>
        </p:nvSpPr>
        <p:spPr>
          <a:xfrm>
            <a:off x="8403336" y="3922776"/>
            <a:ext cx="2715768" cy="1289304"/>
          </a:xfrm>
        </p:spPr>
        <p:txBody>
          <a:bodyPr>
            <a:noAutofit/>
          </a:bodyPr>
          <a:lstStyle>
            <a:lvl1pPr marL="0" indent="0" algn="ctr">
              <a:lnSpc>
                <a:spcPct val="100000"/>
              </a:lnSpc>
              <a:buNone/>
              <a:defRPr sz="1600">
                <a:solidFill>
                  <a:schemeClr val="accent3">
                    <a:lumMod val="25000"/>
                  </a:schemeClr>
                </a:solidFill>
              </a:defRPr>
            </a:lvl1pPr>
            <a:lvl2pPr marL="457200" indent="0">
              <a:lnSpc>
                <a:spcPts val="2100"/>
              </a:lnSpc>
              <a:buFont typeface="Arial" panose="020B0604020202020204" pitchFamily="34" charset="0"/>
              <a:buNone/>
              <a:defRPr sz="1400"/>
            </a:lvl2pPr>
            <a:lvl3pPr marL="914400" indent="0">
              <a:lnSpc>
                <a:spcPts val="2100"/>
              </a:lnSpc>
              <a:buNone/>
              <a:defRPr sz="1400"/>
            </a:lvl3pPr>
            <a:lvl4pPr marL="1371600" indent="0">
              <a:lnSpc>
                <a:spcPts val="2100"/>
              </a:lnSpc>
              <a:buNone/>
              <a:defRPr sz="1400"/>
            </a:lvl4pPr>
            <a:lvl5pPr marL="1828800" indent="0">
              <a:lnSpc>
                <a:spcPts val="2100"/>
              </a:lnSpc>
              <a:buNone/>
              <a:defRPr sz="1400"/>
            </a:lvl5pPr>
          </a:lstStyle>
          <a:p>
            <a:pPr lvl="0"/>
            <a:r>
              <a:rPr lang="en-US" dirty="0"/>
              <a:t>Click to edit text</a:t>
            </a:r>
          </a:p>
        </p:txBody>
      </p:sp>
    </p:spTree>
    <p:extLst>
      <p:ext uri="{BB962C8B-B14F-4D97-AF65-F5344CB8AC3E}">
        <p14:creationId xmlns:p14="http://schemas.microsoft.com/office/powerpoint/2010/main" val="350372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7421563" y="2342144"/>
            <a:ext cx="3932237" cy="1600200"/>
          </a:xfrm>
        </p:spPr>
        <p:txBody>
          <a:bodyPr anchor="ctr">
            <a:normAutofit/>
          </a:bodyPr>
          <a:lstStyle>
            <a:lvl1pPr algn="ctr">
              <a:defRPr sz="4000">
                <a:solidFill>
                  <a:schemeClr val="accent3">
                    <a:lumMod val="25000"/>
                  </a:schemeClr>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495300" y="859089"/>
            <a:ext cx="6172200" cy="4873625"/>
          </a:xfrm>
        </p:spPr>
        <p:txBody>
          <a:bodyPr/>
          <a:lstStyle>
            <a:lvl1pPr>
              <a:defRPr sz="3200">
                <a:solidFill>
                  <a:schemeClr val="accent3">
                    <a:lumMod val="25000"/>
                  </a:schemeClr>
                </a:solidFill>
              </a:defRPr>
            </a:lvl1pPr>
            <a:lvl2pPr>
              <a:defRPr sz="2800">
                <a:solidFill>
                  <a:schemeClr val="accent3">
                    <a:lumMod val="25000"/>
                  </a:schemeClr>
                </a:solidFill>
              </a:defRPr>
            </a:lvl2pPr>
            <a:lvl3pPr>
              <a:defRPr sz="2400">
                <a:solidFill>
                  <a:schemeClr val="accent3">
                    <a:lumMod val="25000"/>
                  </a:schemeClr>
                </a:solidFill>
              </a:defRPr>
            </a:lvl3pPr>
            <a:lvl4pPr>
              <a:defRPr sz="2000">
                <a:solidFill>
                  <a:schemeClr val="accent3">
                    <a:lumMod val="25000"/>
                  </a:schemeClr>
                </a:solidFill>
              </a:defRPr>
            </a:lvl4pPr>
            <a:lvl5pPr>
              <a:defRPr sz="2000">
                <a:solidFill>
                  <a:schemeClr val="accent3">
                    <a:lumMod val="25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Conference presentation</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0621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722009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12974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Conference presentation</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283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Conference presentation</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5929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CONFERENCE PRESENTATION</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7011405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CONFERENCE PRESENTATION</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8230207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CONFERENCE PRESENTATION</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612840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CONFERENCE PRESENTATION</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51859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CONFERENCE PRESENTATION</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CEABB6-07DC-46E8-9B57-56EC44A396E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882066"/>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4002" r:id="rId14"/>
    <p:sldLayoutId id="2147483670" r:id="rId15"/>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52" userDrawn="1">
          <p15:clr>
            <a:srgbClr val="FBAE40"/>
          </p15:clr>
        </p15:guide>
        <p15:guide id="4" pos="7128" userDrawn="1">
          <p15:clr>
            <a:srgbClr val="FBAE40"/>
          </p15:clr>
        </p15:guide>
        <p15:guide id="5" pos="288" userDrawn="1">
          <p15:clr>
            <a:srgbClr val="F26B43"/>
          </p15:clr>
        </p15:guide>
        <p15:guide id="6" pos="73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Placeholder 74" descr="photo of leather briefcase on some paper">
            <a:extLst>
              <a:ext uri="{FF2B5EF4-FFF2-40B4-BE49-F238E27FC236}">
                <a16:creationId xmlns:a16="http://schemas.microsoft.com/office/drawing/2014/main" id="{81B90C65-1DA4-4E3B-93DD-50C02E86975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l="13" r="13"/>
          <a:stretch/>
        </p:blipFill>
        <p:spPr/>
      </p:pic>
      <p:sp>
        <p:nvSpPr>
          <p:cNvPr id="46" name="Title 45">
            <a:extLst>
              <a:ext uri="{FF2B5EF4-FFF2-40B4-BE49-F238E27FC236}">
                <a16:creationId xmlns:a16="http://schemas.microsoft.com/office/drawing/2014/main" id="{70F6BB83-FE06-42C6-8C19-9F085DD9A9BF}"/>
              </a:ext>
            </a:extLst>
          </p:cNvPr>
          <p:cNvSpPr>
            <a:spLocks noGrp="1"/>
          </p:cNvSpPr>
          <p:nvPr>
            <p:ph type="ctrTitle"/>
          </p:nvPr>
        </p:nvSpPr>
        <p:spPr/>
        <p:txBody>
          <a:bodyPr>
            <a:normAutofit fontScale="90000"/>
          </a:bodyPr>
          <a:lstStyle/>
          <a:p>
            <a:r>
              <a:rPr lang="en-US" dirty="0"/>
              <a:t>Dummy Security Architecture review (SAR) Summary Report</a:t>
            </a:r>
          </a:p>
        </p:txBody>
      </p:sp>
      <p:sp>
        <p:nvSpPr>
          <p:cNvPr id="99" name="Subtitle 98">
            <a:extLst>
              <a:ext uri="{FF2B5EF4-FFF2-40B4-BE49-F238E27FC236}">
                <a16:creationId xmlns:a16="http://schemas.microsoft.com/office/drawing/2014/main" id="{3E1C2516-A9DD-4DE3-A1B1-CDA13607697C}"/>
              </a:ext>
            </a:extLst>
          </p:cNvPr>
          <p:cNvSpPr>
            <a:spLocks noGrp="1"/>
          </p:cNvSpPr>
          <p:nvPr>
            <p:ph type="subTitle" idx="1"/>
          </p:nvPr>
        </p:nvSpPr>
        <p:spPr/>
        <p:txBody>
          <a:bodyPr/>
          <a:lstStyle/>
          <a:p>
            <a:r>
              <a:rPr lang="en-US" dirty="0" err="1"/>
              <a:t>Dabire</a:t>
            </a:r>
            <a:r>
              <a:rPr lang="en-US" dirty="0"/>
              <a:t> Christ-Fortune, the </a:t>
            </a:r>
            <a:r>
              <a:rPr lang="en-US"/>
              <a:t>security expert</a:t>
            </a:r>
            <a:endParaRPr lang="en-US" dirty="0"/>
          </a:p>
        </p:txBody>
      </p:sp>
      <p:sp>
        <p:nvSpPr>
          <p:cNvPr id="100" name="Text Placeholder 99">
            <a:extLst>
              <a:ext uri="{FF2B5EF4-FFF2-40B4-BE49-F238E27FC236}">
                <a16:creationId xmlns:a16="http://schemas.microsoft.com/office/drawing/2014/main" id="{3A6E016E-983A-46B3-9B7A-F909E2EE329A}"/>
              </a:ext>
            </a:extLst>
          </p:cNvPr>
          <p:cNvSpPr>
            <a:spLocks noGrp="1"/>
          </p:cNvSpPr>
          <p:nvPr>
            <p:ph type="body" sz="quarter" idx="13"/>
          </p:nvPr>
        </p:nvSpPr>
        <p:spPr/>
        <p:txBody>
          <a:bodyPr/>
          <a:lstStyle/>
          <a:p>
            <a:r>
              <a:rPr lang="en-US" dirty="0"/>
              <a:t>03/07/2022 – Final 1.0</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title" idx="4294967295"/>
          </p:nvPr>
        </p:nvSpPr>
        <p:spPr>
          <a:xfrm>
            <a:off x="4209022" y="2469436"/>
            <a:ext cx="3438525" cy="914400"/>
          </a:xfrm>
        </p:spPr>
        <p:txBody>
          <a:bodyPr>
            <a:normAutofit/>
          </a:bodyPr>
          <a:lstStyle/>
          <a:p>
            <a:pPr algn="ctr"/>
            <a:r>
              <a:rPr lang="en-US" dirty="0">
                <a:solidFill>
                  <a:schemeClr val="accent1">
                    <a:lumMod val="60000"/>
                    <a:lumOff val="40000"/>
                  </a:schemeClr>
                </a:solidFill>
              </a:rPr>
              <a:t>APPENDIX</a:t>
            </a:r>
          </a:p>
        </p:txBody>
      </p:sp>
    </p:spTree>
    <p:extLst>
      <p:ext uri="{BB962C8B-B14F-4D97-AF65-F5344CB8AC3E}">
        <p14:creationId xmlns:p14="http://schemas.microsoft.com/office/powerpoint/2010/main" val="243649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655995-6616-39E7-B15F-5BE8BAD16A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C3CF915-C7F4-F7E2-245C-A1BB836E091B}"/>
              </a:ext>
            </a:extLst>
          </p:cNvPr>
          <p:cNvSpPr>
            <a:spLocks noGrp="1"/>
          </p:cNvSpPr>
          <p:nvPr>
            <p:ph type="ftr" sz="quarter" idx="11"/>
          </p:nvPr>
        </p:nvSpPr>
        <p:spPr/>
        <p:txBody>
          <a:bodyPr/>
          <a:lstStyle/>
          <a:p>
            <a:r>
              <a:rPr lang="en-US"/>
              <a:t>Conference presentation</a:t>
            </a:r>
            <a:endParaRPr lang="en-US" dirty="0"/>
          </a:p>
        </p:txBody>
      </p:sp>
      <p:sp>
        <p:nvSpPr>
          <p:cNvPr id="6" name="Slide Number Placeholder 5">
            <a:extLst>
              <a:ext uri="{FF2B5EF4-FFF2-40B4-BE49-F238E27FC236}">
                <a16:creationId xmlns:a16="http://schemas.microsoft.com/office/drawing/2014/main" id="{CC2C4BC0-2058-E9B0-0F32-084F6B106725}"/>
              </a:ext>
            </a:extLst>
          </p:cNvPr>
          <p:cNvSpPr>
            <a:spLocks noGrp="1"/>
          </p:cNvSpPr>
          <p:nvPr>
            <p:ph type="sldNum" sz="quarter" idx="12"/>
          </p:nvPr>
        </p:nvSpPr>
        <p:spPr/>
        <p:txBody>
          <a:bodyPr/>
          <a:lstStyle/>
          <a:p>
            <a:fld id="{B5CEABB6-07DC-46E8-9B57-56EC44A396E5}" type="slidenum">
              <a:rPr lang="en-US" smtClean="0"/>
              <a:t>11</a:t>
            </a:fld>
            <a:endParaRPr lang="en-US" dirty="0"/>
          </a:p>
        </p:txBody>
      </p:sp>
      <p:graphicFrame>
        <p:nvGraphicFramePr>
          <p:cNvPr id="8" name="Table 8">
            <a:extLst>
              <a:ext uri="{FF2B5EF4-FFF2-40B4-BE49-F238E27FC236}">
                <a16:creationId xmlns:a16="http://schemas.microsoft.com/office/drawing/2014/main" id="{055CC7B3-91C5-4448-87AE-2CB3C703A979}"/>
              </a:ext>
            </a:extLst>
          </p:cNvPr>
          <p:cNvGraphicFramePr>
            <a:graphicFrameLocks noGrp="1"/>
          </p:cNvGraphicFramePr>
          <p:nvPr>
            <p:extLst>
              <p:ext uri="{D42A27DB-BD31-4B8C-83A1-F6EECF244321}">
                <p14:modId xmlns:p14="http://schemas.microsoft.com/office/powerpoint/2010/main" val="3294784872"/>
              </p:ext>
            </p:extLst>
          </p:nvPr>
        </p:nvGraphicFramePr>
        <p:xfrm>
          <a:off x="947878" y="1854679"/>
          <a:ext cx="10068053" cy="4847351"/>
        </p:xfrm>
        <a:graphic>
          <a:graphicData uri="http://schemas.openxmlformats.org/drawingml/2006/table">
            <a:tbl>
              <a:tblPr firstRow="1" bandRow="1">
                <a:tableStyleId>{21E4AEA4-8DFA-4A89-87EB-49C32662AFE0}</a:tableStyleId>
              </a:tblPr>
              <a:tblGrid>
                <a:gridCol w="889309">
                  <a:extLst>
                    <a:ext uri="{9D8B030D-6E8A-4147-A177-3AD203B41FA5}">
                      <a16:colId xmlns:a16="http://schemas.microsoft.com/office/drawing/2014/main" val="2793985914"/>
                    </a:ext>
                  </a:extLst>
                </a:gridCol>
                <a:gridCol w="2971117">
                  <a:extLst>
                    <a:ext uri="{9D8B030D-6E8A-4147-A177-3AD203B41FA5}">
                      <a16:colId xmlns:a16="http://schemas.microsoft.com/office/drawing/2014/main" val="534220307"/>
                    </a:ext>
                  </a:extLst>
                </a:gridCol>
                <a:gridCol w="1852709">
                  <a:extLst>
                    <a:ext uri="{9D8B030D-6E8A-4147-A177-3AD203B41FA5}">
                      <a16:colId xmlns:a16="http://schemas.microsoft.com/office/drawing/2014/main" val="2381625551"/>
                    </a:ext>
                  </a:extLst>
                </a:gridCol>
                <a:gridCol w="2177459">
                  <a:extLst>
                    <a:ext uri="{9D8B030D-6E8A-4147-A177-3AD203B41FA5}">
                      <a16:colId xmlns:a16="http://schemas.microsoft.com/office/drawing/2014/main" val="1989953495"/>
                    </a:ext>
                  </a:extLst>
                </a:gridCol>
                <a:gridCol w="2177459">
                  <a:extLst>
                    <a:ext uri="{9D8B030D-6E8A-4147-A177-3AD203B41FA5}">
                      <a16:colId xmlns:a16="http://schemas.microsoft.com/office/drawing/2014/main" val="3001943512"/>
                    </a:ext>
                  </a:extLst>
                </a:gridCol>
              </a:tblGrid>
              <a:tr h="546483">
                <a:tc>
                  <a:txBody>
                    <a:bodyPr/>
                    <a:lstStyle/>
                    <a:p>
                      <a:pPr algn="ctr"/>
                      <a:r>
                        <a:rPr lang="en-US" sz="1400" dirty="0"/>
                        <a:t>SNO</a:t>
                      </a:r>
                    </a:p>
                  </a:txBody>
                  <a:tcPr/>
                </a:tc>
                <a:tc>
                  <a:txBody>
                    <a:bodyPr/>
                    <a:lstStyle/>
                    <a:p>
                      <a:pPr algn="ctr"/>
                      <a:r>
                        <a:rPr lang="en-US" sz="1400" dirty="0"/>
                        <a:t>Feedback Received</a:t>
                      </a:r>
                    </a:p>
                  </a:txBody>
                  <a:tcPr/>
                </a:tc>
                <a:tc>
                  <a:txBody>
                    <a:bodyPr/>
                    <a:lstStyle/>
                    <a:p>
                      <a:pPr algn="ctr"/>
                      <a:r>
                        <a:rPr lang="en-US" sz="1400" dirty="0"/>
                        <a:t>Feedback Given By</a:t>
                      </a:r>
                    </a:p>
                  </a:txBody>
                  <a:tcPr/>
                </a:tc>
                <a:tc>
                  <a:txBody>
                    <a:bodyPr/>
                    <a:lstStyle/>
                    <a:p>
                      <a:pPr algn="ctr"/>
                      <a:r>
                        <a:rPr lang="en-US" sz="1400" dirty="0"/>
                        <a:t>Status</a:t>
                      </a:r>
                    </a:p>
                  </a:txBody>
                  <a:tcPr/>
                </a:tc>
                <a:tc>
                  <a:txBody>
                    <a:bodyPr/>
                    <a:lstStyle/>
                    <a:p>
                      <a:pPr algn="ctr"/>
                      <a:r>
                        <a:rPr lang="en-US" sz="1400" dirty="0"/>
                        <a:t>Comments</a:t>
                      </a:r>
                    </a:p>
                  </a:txBody>
                  <a:tcPr/>
                </a:tc>
                <a:extLst>
                  <a:ext uri="{0D108BD9-81ED-4DB2-BD59-A6C34878D82A}">
                    <a16:rowId xmlns:a16="http://schemas.microsoft.com/office/drawing/2014/main" val="1152017354"/>
                  </a:ext>
                </a:extLst>
              </a:tr>
              <a:tr h="931835">
                <a:tc>
                  <a:txBody>
                    <a:bodyPr/>
                    <a:lstStyle/>
                    <a:p>
                      <a:r>
                        <a:rPr lang="en-US" dirty="0"/>
                        <a:t>1</a:t>
                      </a:r>
                    </a:p>
                  </a:txBody>
                  <a:tcPr/>
                </a:tc>
                <a:tc>
                  <a:txBody>
                    <a:bodyPr/>
                    <a:lstStyle/>
                    <a:p>
                      <a:r>
                        <a:rPr lang="en-US" dirty="0"/>
                        <a:t>Firewall upgrade is In Progress</a:t>
                      </a:r>
                    </a:p>
                  </a:txBody>
                  <a:tcPr/>
                </a:tc>
                <a:tc>
                  <a:txBody>
                    <a:bodyPr/>
                    <a:lstStyle/>
                    <a:p>
                      <a:r>
                        <a:rPr lang="en-US" dirty="0"/>
                        <a:t>Senior Architect at Dummy Corporation</a:t>
                      </a:r>
                    </a:p>
                  </a:txBody>
                  <a:tcPr/>
                </a:tc>
                <a:tc>
                  <a:txBody>
                    <a:bodyPr/>
                    <a:lstStyle/>
                    <a:p>
                      <a:r>
                        <a:rPr lang="en-US" dirty="0"/>
                        <a:t>To be Discussed</a:t>
                      </a:r>
                    </a:p>
                  </a:txBody>
                  <a:tcPr/>
                </a:tc>
                <a:tc>
                  <a:txBody>
                    <a:bodyPr/>
                    <a:lstStyle/>
                    <a:p>
                      <a:r>
                        <a:rPr lang="en-US" dirty="0"/>
                        <a:t>Approval awaited from all stakeholders before an update in the Summary report</a:t>
                      </a:r>
                    </a:p>
                  </a:txBody>
                  <a:tcPr/>
                </a:tc>
                <a:extLst>
                  <a:ext uri="{0D108BD9-81ED-4DB2-BD59-A6C34878D82A}">
                    <a16:rowId xmlns:a16="http://schemas.microsoft.com/office/drawing/2014/main" val="67923255"/>
                  </a:ext>
                </a:extLst>
              </a:tr>
              <a:tr h="961714">
                <a:tc>
                  <a:txBody>
                    <a:bodyPr/>
                    <a:lstStyle/>
                    <a:p>
                      <a:r>
                        <a:rPr lang="en-US" dirty="0"/>
                        <a:t>2</a:t>
                      </a:r>
                    </a:p>
                  </a:txBody>
                  <a:tcPr/>
                </a:tc>
                <a:tc>
                  <a:txBody>
                    <a:bodyPr/>
                    <a:lstStyle/>
                    <a:p>
                      <a:r>
                        <a:rPr lang="en-US" dirty="0"/>
                        <a:t>Database Encryption implementation is In Progress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Senior Architect at Dummy Corporation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 Discussed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Approval awaited from all stakeholders before an update in the Summary report</a:t>
                      </a:r>
                    </a:p>
                  </a:txBody>
                  <a:tcPr/>
                </a:tc>
                <a:extLst>
                  <a:ext uri="{0D108BD9-81ED-4DB2-BD59-A6C34878D82A}">
                    <a16:rowId xmlns:a16="http://schemas.microsoft.com/office/drawing/2014/main" val="1832649443"/>
                  </a:ext>
                </a:extLst>
              </a:tr>
              <a:tr h="961714">
                <a:tc>
                  <a:txBody>
                    <a:bodyPr/>
                    <a:lstStyle/>
                    <a:p>
                      <a:r>
                        <a:rPr lang="en-US" dirty="0"/>
                        <a:t>3</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3447604"/>
                  </a:ext>
                </a:extLst>
              </a:tr>
              <a:tr h="961714">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4135157"/>
                  </a:ext>
                </a:extLst>
              </a:tr>
            </a:tbl>
          </a:graphicData>
        </a:graphic>
      </p:graphicFrame>
      <p:sp>
        <p:nvSpPr>
          <p:cNvPr id="2" name="Title 7">
            <a:extLst>
              <a:ext uri="{FF2B5EF4-FFF2-40B4-BE49-F238E27FC236}">
                <a16:creationId xmlns:a16="http://schemas.microsoft.com/office/drawing/2014/main" id="{8F7B6339-2DCF-559C-9B33-852D8FD06F59}"/>
              </a:ext>
            </a:extLst>
          </p:cNvPr>
          <p:cNvSpPr>
            <a:spLocks noGrp="1"/>
          </p:cNvSpPr>
          <p:nvPr>
            <p:ph type="title"/>
          </p:nvPr>
        </p:nvSpPr>
        <p:spPr>
          <a:xfrm>
            <a:off x="1024129" y="567963"/>
            <a:ext cx="9720072" cy="1286716"/>
          </a:xfrm>
          <a:solidFill>
            <a:schemeClr val="bg1">
              <a:alpha val="90000"/>
            </a:schemeClr>
          </a:solidFill>
          <a:ln>
            <a:solidFill>
              <a:schemeClr val="bg1"/>
            </a:solidFill>
          </a:ln>
        </p:spPr>
        <p:txBody>
          <a:bodyPr/>
          <a:lstStyle/>
          <a:p>
            <a:pPr algn="l"/>
            <a:r>
              <a:rPr lang="en-US" dirty="0"/>
              <a:t>Review comments</a:t>
            </a:r>
          </a:p>
        </p:txBody>
      </p:sp>
    </p:spTree>
    <p:extLst>
      <p:ext uri="{BB962C8B-B14F-4D97-AF65-F5344CB8AC3E}">
        <p14:creationId xmlns:p14="http://schemas.microsoft.com/office/powerpoint/2010/main" val="274033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title" idx="4294967295"/>
          </p:nvPr>
        </p:nvSpPr>
        <p:spPr>
          <a:xfrm>
            <a:off x="4209022" y="2469436"/>
            <a:ext cx="3438525" cy="914400"/>
          </a:xfrm>
        </p:spPr>
        <p:txBody>
          <a:bodyPr>
            <a:normAutofit/>
          </a:bodyPr>
          <a:lstStyle/>
          <a:p>
            <a:pPr algn="ctr"/>
            <a:r>
              <a:rPr lang="en-US" dirty="0">
                <a:solidFill>
                  <a:schemeClr val="accent1">
                    <a:lumMod val="60000"/>
                    <a:lumOff val="40000"/>
                  </a:schemeClr>
                </a:solidFill>
              </a:rPr>
              <a:t>Thank you</a:t>
            </a:r>
          </a:p>
        </p:txBody>
      </p:sp>
    </p:spTree>
    <p:extLst>
      <p:ext uri="{BB962C8B-B14F-4D97-AF65-F5344CB8AC3E}">
        <p14:creationId xmlns:p14="http://schemas.microsoft.com/office/powerpoint/2010/main" val="76140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usiness man writing in journal&#10;">
            <a:extLst>
              <a:ext uri="{FF2B5EF4-FFF2-40B4-BE49-F238E27FC236}">
                <a16:creationId xmlns:a16="http://schemas.microsoft.com/office/drawing/2014/main" id="{548A53BA-7AEE-4BAB-A2AA-9234417FE05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t="6" b="6"/>
          <a:stretch/>
        </p:blipFill>
        <p:spPr/>
      </p:pic>
      <p:sp>
        <p:nvSpPr>
          <p:cNvPr id="2" name="Title 1">
            <a:extLst>
              <a:ext uri="{FF2B5EF4-FFF2-40B4-BE49-F238E27FC236}">
                <a16:creationId xmlns:a16="http://schemas.microsoft.com/office/drawing/2014/main" id="{CA98C48D-8FE7-491A-A6C7-72647C2A7837}"/>
              </a:ext>
            </a:extLst>
          </p:cNvPr>
          <p:cNvSpPr>
            <a:spLocks noGrp="1"/>
          </p:cNvSpPr>
          <p:nvPr>
            <p:ph type="title"/>
          </p:nvPr>
        </p:nvSpPr>
        <p:spPr/>
        <p:txBody>
          <a:bodyPr>
            <a:normAutofit/>
          </a:bodyPr>
          <a:lstStyle/>
          <a:p>
            <a:r>
              <a:rPr lang="en-US" dirty="0"/>
              <a:t>Agenda</a:t>
            </a:r>
          </a:p>
        </p:txBody>
      </p:sp>
      <p:sp>
        <p:nvSpPr>
          <p:cNvPr id="14" name="Date Placeholder 13">
            <a:extLst>
              <a:ext uri="{FF2B5EF4-FFF2-40B4-BE49-F238E27FC236}">
                <a16:creationId xmlns:a16="http://schemas.microsoft.com/office/drawing/2014/main" id="{D4560A44-8560-4402-B256-97C3C43073CA}"/>
              </a:ext>
            </a:extLst>
          </p:cNvPr>
          <p:cNvSpPr>
            <a:spLocks noGrp="1"/>
          </p:cNvSpPr>
          <p:nvPr>
            <p:ph type="dt" sz="half" idx="10"/>
          </p:nvPr>
        </p:nvSpPr>
        <p:spPr/>
        <p:txBody>
          <a:bodyPr/>
          <a:lstStyle/>
          <a:p>
            <a:r>
              <a:rPr lang="en-US" dirty="0"/>
              <a:t>20XX</a:t>
            </a:r>
          </a:p>
        </p:txBody>
      </p:sp>
      <p:sp>
        <p:nvSpPr>
          <p:cNvPr id="15" name="Footer Placeholder 14">
            <a:extLst>
              <a:ext uri="{FF2B5EF4-FFF2-40B4-BE49-F238E27FC236}">
                <a16:creationId xmlns:a16="http://schemas.microsoft.com/office/drawing/2014/main" id="{42913DD8-54E8-4C9C-93C6-831E0A162809}"/>
              </a:ext>
            </a:extLst>
          </p:cNvPr>
          <p:cNvSpPr>
            <a:spLocks noGrp="1"/>
          </p:cNvSpPr>
          <p:nvPr>
            <p:ph type="ftr" sz="quarter" idx="11"/>
          </p:nvPr>
        </p:nvSpPr>
        <p:spPr/>
        <p:txBody>
          <a:bodyPr/>
          <a:lstStyle/>
          <a:p>
            <a:r>
              <a:rPr lang="en-US" dirty="0"/>
              <a:t>CONFERENCE PRESENTATION</a:t>
            </a:r>
          </a:p>
        </p:txBody>
      </p:sp>
      <p:sp>
        <p:nvSpPr>
          <p:cNvPr id="17" name="Slide Number Placeholder 16">
            <a:extLst>
              <a:ext uri="{FF2B5EF4-FFF2-40B4-BE49-F238E27FC236}">
                <a16:creationId xmlns:a16="http://schemas.microsoft.com/office/drawing/2014/main" id="{4788973B-466C-4C76-B228-D9501EE73184}"/>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16" name="Content Placeholder 15">
            <a:extLst>
              <a:ext uri="{FF2B5EF4-FFF2-40B4-BE49-F238E27FC236}">
                <a16:creationId xmlns:a16="http://schemas.microsoft.com/office/drawing/2014/main" id="{4B5CAEFB-3ACA-4146-81A1-3AF907AAED86}"/>
              </a:ext>
            </a:extLst>
          </p:cNvPr>
          <p:cNvSpPr>
            <a:spLocks noGrp="1"/>
          </p:cNvSpPr>
          <p:nvPr>
            <p:ph type="body" sz="quarter" idx="15"/>
          </p:nvPr>
        </p:nvSpPr>
        <p:spPr/>
        <p:txBody>
          <a:bodyPr>
            <a:noAutofit/>
          </a:bodyPr>
          <a:lstStyle/>
          <a:p>
            <a:r>
              <a:rPr lang="en-US" sz="1800" dirty="0"/>
              <a:t>Project Scope</a:t>
            </a:r>
          </a:p>
          <a:p>
            <a:r>
              <a:rPr lang="en-US" sz="1800" dirty="0"/>
              <a:t>Project Summary</a:t>
            </a:r>
          </a:p>
          <a:p>
            <a:r>
              <a:rPr lang="en-US" sz="1800" dirty="0"/>
              <a:t>Application Architecture</a:t>
            </a:r>
          </a:p>
          <a:p>
            <a:r>
              <a:rPr lang="en-US" sz="1800" dirty="0"/>
              <a:t>Application Component Details</a:t>
            </a:r>
          </a:p>
          <a:p>
            <a:r>
              <a:rPr lang="en-US" sz="1800" dirty="0"/>
              <a:t>Data Flow Diagram</a:t>
            </a:r>
          </a:p>
          <a:p>
            <a:r>
              <a:rPr lang="en-US" sz="1800" dirty="0"/>
              <a:t>Identified Threats and Remediation</a:t>
            </a:r>
          </a:p>
          <a:p>
            <a:r>
              <a:rPr lang="en-US" sz="1800" dirty="0"/>
              <a:t>Appendix</a:t>
            </a:r>
          </a:p>
        </p:txBody>
      </p:sp>
      <p:cxnSp>
        <p:nvCxnSpPr>
          <p:cNvPr id="9" name="Straight Connector 8">
            <a:extLst>
              <a:ext uri="{FF2B5EF4-FFF2-40B4-BE49-F238E27FC236}">
                <a16:creationId xmlns:a16="http://schemas.microsoft.com/office/drawing/2014/main" id="{E1DA684F-F04D-4BEA-9DE7-266132513CF7}"/>
              </a:ext>
              <a:ext uri="{C183D7F6-B498-43B3-948B-1728B52AA6E4}">
                <adec:decorative xmlns:adec="http://schemas.microsoft.com/office/drawing/2017/decorative" val="1"/>
              </a:ext>
            </a:extLst>
          </p:cNvPr>
          <p:cNvCxnSpPr>
            <a:cxnSpLocks/>
          </p:cNvCxnSpPr>
          <p:nvPr/>
        </p:nvCxnSpPr>
        <p:spPr>
          <a:xfrm>
            <a:off x="1005398" y="1874520"/>
            <a:ext cx="286070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68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p:txBody>
          <a:bodyPr/>
          <a:lstStyle/>
          <a:p>
            <a:r>
              <a:rPr lang="en-US" dirty="0"/>
              <a:t>Project scope</a:t>
            </a:r>
          </a:p>
        </p:txBody>
      </p:sp>
      <p:sp>
        <p:nvSpPr>
          <p:cNvPr id="9" name="Content Placeholder 8">
            <a:extLst>
              <a:ext uri="{FF2B5EF4-FFF2-40B4-BE49-F238E27FC236}">
                <a16:creationId xmlns:a16="http://schemas.microsoft.com/office/drawing/2014/main" id="{25968E6A-07B7-99F8-F275-01BAD4E63186}"/>
              </a:ext>
            </a:extLst>
          </p:cNvPr>
          <p:cNvSpPr>
            <a:spLocks noGrp="1"/>
          </p:cNvSpPr>
          <p:nvPr>
            <p:ph idx="1"/>
          </p:nvPr>
        </p:nvSpPr>
        <p:spPr/>
        <p:txBody>
          <a:bodyPr>
            <a:normAutofit lnSpcReduction="10000"/>
          </a:bodyPr>
          <a:lstStyle/>
          <a:p>
            <a:r>
              <a:rPr lang="en-US" dirty="0"/>
              <a:t>DUMMY Corporation is a cloud based technology platform that provides ecommerce platforms to vendors.</a:t>
            </a:r>
          </a:p>
          <a:p>
            <a:endParaRPr lang="en-US" dirty="0"/>
          </a:p>
          <a:p>
            <a:pPr>
              <a:buFont typeface="Arial" panose="020B0604020202020204" pitchFamily="34" charset="0"/>
              <a:buChar char="•"/>
            </a:pPr>
            <a:r>
              <a:rPr lang="en-US" dirty="0"/>
              <a:t>Application uses Firewall for blocking malicious requests</a:t>
            </a:r>
          </a:p>
          <a:p>
            <a:pPr>
              <a:buFont typeface="Arial" panose="020B0604020202020204" pitchFamily="34" charset="0"/>
              <a:buChar char="•"/>
            </a:pPr>
            <a:r>
              <a:rPr lang="en-US" dirty="0"/>
              <a:t>Application uses a Proxy wall for filtering https requests</a:t>
            </a:r>
          </a:p>
          <a:p>
            <a:pPr>
              <a:buFont typeface="Arial" panose="020B0604020202020204" pitchFamily="34" charset="0"/>
              <a:buChar char="•"/>
            </a:pPr>
            <a:r>
              <a:rPr lang="en-US" dirty="0"/>
              <a:t>Application uses 3-layered architecture</a:t>
            </a:r>
          </a:p>
          <a:p>
            <a:pPr>
              <a:buFont typeface="Arial" panose="020B0604020202020204" pitchFamily="34" charset="0"/>
              <a:buChar char="•"/>
            </a:pPr>
            <a:r>
              <a:rPr lang="en-US" dirty="0"/>
              <a:t>API layer interacts with business logic and backend/database service</a:t>
            </a:r>
          </a:p>
          <a:p>
            <a:pPr>
              <a:buFont typeface="Arial" panose="020B0604020202020204" pitchFamily="34" charset="0"/>
              <a:buChar char="•"/>
            </a:pPr>
            <a:r>
              <a:rPr lang="en-US" dirty="0"/>
              <a:t>Application interacts with third party server</a:t>
            </a:r>
          </a:p>
          <a:p>
            <a:pPr>
              <a:buFont typeface="Arial" panose="020B0604020202020204" pitchFamily="34" charset="0"/>
              <a:buChar char="•"/>
            </a:pPr>
            <a:r>
              <a:rPr lang="en-US" dirty="0"/>
              <a:t>Database server is SQL server</a:t>
            </a:r>
          </a:p>
          <a:p>
            <a:pPr>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273943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a:xfrm>
            <a:off x="1024129" y="567963"/>
            <a:ext cx="9720072" cy="1286716"/>
          </a:xfrm>
        </p:spPr>
        <p:txBody>
          <a:bodyPr/>
          <a:lstStyle/>
          <a:p>
            <a:r>
              <a:rPr lang="en-US" dirty="0"/>
              <a:t>Project summary</a:t>
            </a:r>
          </a:p>
        </p:txBody>
      </p:sp>
      <p:graphicFrame>
        <p:nvGraphicFramePr>
          <p:cNvPr id="4" name="Content Placeholder 3">
            <a:extLst>
              <a:ext uri="{FF2B5EF4-FFF2-40B4-BE49-F238E27FC236}">
                <a16:creationId xmlns:a16="http://schemas.microsoft.com/office/drawing/2014/main" id="{4477C66C-E15C-B711-FD22-89F4EA7D8956}"/>
              </a:ext>
            </a:extLst>
          </p:cNvPr>
          <p:cNvGraphicFramePr>
            <a:graphicFrameLocks noGrp="1"/>
          </p:cNvGraphicFramePr>
          <p:nvPr>
            <p:ph idx="1"/>
            <p:extLst>
              <p:ext uri="{D42A27DB-BD31-4B8C-83A1-F6EECF244321}">
                <p14:modId xmlns:p14="http://schemas.microsoft.com/office/powerpoint/2010/main" val="3475747517"/>
              </p:ext>
            </p:extLst>
          </p:nvPr>
        </p:nvGraphicFramePr>
        <p:xfrm>
          <a:off x="1023938" y="2001838"/>
          <a:ext cx="9720262"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72804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a:xfrm>
            <a:off x="1024129" y="567963"/>
            <a:ext cx="9720072" cy="1286716"/>
          </a:xfrm>
        </p:spPr>
        <p:txBody>
          <a:bodyPr/>
          <a:lstStyle/>
          <a:p>
            <a:r>
              <a:rPr lang="en-US" dirty="0"/>
              <a:t>Project Architecture</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5</a:t>
            </a:fld>
            <a:endParaRPr lang="en-US" dirty="0"/>
          </a:p>
        </p:txBody>
      </p:sp>
      <p:pic>
        <p:nvPicPr>
          <p:cNvPr id="9" name="Picture 8">
            <a:extLst>
              <a:ext uri="{FF2B5EF4-FFF2-40B4-BE49-F238E27FC236}">
                <a16:creationId xmlns:a16="http://schemas.microsoft.com/office/drawing/2014/main" id="{8176ED7A-8A49-B4EA-4EF4-B34D57F46B48}"/>
              </a:ext>
            </a:extLst>
          </p:cNvPr>
          <p:cNvPicPr>
            <a:picLocks noChangeAspect="1"/>
          </p:cNvPicPr>
          <p:nvPr/>
        </p:nvPicPr>
        <p:blipFill>
          <a:blip r:embed="rId2"/>
          <a:stretch>
            <a:fillRect/>
          </a:stretch>
        </p:blipFill>
        <p:spPr>
          <a:xfrm>
            <a:off x="1959435" y="2090114"/>
            <a:ext cx="6721422" cy="3886537"/>
          </a:xfrm>
          <a:prstGeom prst="rect">
            <a:avLst/>
          </a:prstGeom>
        </p:spPr>
      </p:pic>
    </p:spTree>
    <p:extLst>
      <p:ext uri="{BB962C8B-B14F-4D97-AF65-F5344CB8AC3E}">
        <p14:creationId xmlns:p14="http://schemas.microsoft.com/office/powerpoint/2010/main" val="407604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a:xfrm>
            <a:off x="1024129" y="567963"/>
            <a:ext cx="9720072" cy="1286716"/>
          </a:xfrm>
        </p:spPr>
        <p:txBody>
          <a:bodyPr/>
          <a:lstStyle/>
          <a:p>
            <a:r>
              <a:rPr lang="en-US" dirty="0"/>
              <a:t>Application component details</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6</a:t>
            </a:fld>
            <a:endParaRPr lang="en-US" dirty="0"/>
          </a:p>
        </p:txBody>
      </p:sp>
      <p:graphicFrame>
        <p:nvGraphicFramePr>
          <p:cNvPr id="7" name="Table 8">
            <a:extLst>
              <a:ext uri="{FF2B5EF4-FFF2-40B4-BE49-F238E27FC236}">
                <a16:creationId xmlns:a16="http://schemas.microsoft.com/office/drawing/2014/main" id="{FD23EF06-DBC9-6AF9-0AF7-989A7A437D76}"/>
              </a:ext>
            </a:extLst>
          </p:cNvPr>
          <p:cNvGraphicFramePr>
            <a:graphicFrameLocks noGrp="1"/>
          </p:cNvGraphicFramePr>
          <p:nvPr>
            <p:ph idx="1"/>
            <p:extLst>
              <p:ext uri="{D42A27DB-BD31-4B8C-83A1-F6EECF244321}">
                <p14:modId xmlns:p14="http://schemas.microsoft.com/office/powerpoint/2010/main" val="2066209384"/>
              </p:ext>
            </p:extLst>
          </p:nvPr>
        </p:nvGraphicFramePr>
        <p:xfrm>
          <a:off x="1023938" y="1717964"/>
          <a:ext cx="9720262" cy="4579389"/>
        </p:xfrm>
        <a:graphic>
          <a:graphicData uri="http://schemas.openxmlformats.org/drawingml/2006/table">
            <a:tbl>
              <a:tblPr firstRow="1" bandRow="1">
                <a:tableStyleId>{5C22544A-7EE6-4342-B048-85BDC9FD1C3A}</a:tableStyleId>
              </a:tblPr>
              <a:tblGrid>
                <a:gridCol w="2707553">
                  <a:extLst>
                    <a:ext uri="{9D8B030D-6E8A-4147-A177-3AD203B41FA5}">
                      <a16:colId xmlns:a16="http://schemas.microsoft.com/office/drawing/2014/main" val="2763463945"/>
                    </a:ext>
                  </a:extLst>
                </a:gridCol>
                <a:gridCol w="7012709">
                  <a:extLst>
                    <a:ext uri="{9D8B030D-6E8A-4147-A177-3AD203B41FA5}">
                      <a16:colId xmlns:a16="http://schemas.microsoft.com/office/drawing/2014/main" val="2395512550"/>
                    </a:ext>
                  </a:extLst>
                </a:gridCol>
              </a:tblGrid>
              <a:tr h="703503">
                <a:tc>
                  <a:txBody>
                    <a:bodyPr/>
                    <a:lstStyle/>
                    <a:p>
                      <a:pPr algn="ctr"/>
                      <a:r>
                        <a:rPr lang="en-US" dirty="0"/>
                        <a:t>Component Name</a:t>
                      </a:r>
                    </a:p>
                  </a:txBody>
                  <a:tcPr/>
                </a:tc>
                <a:tc>
                  <a:txBody>
                    <a:bodyPr/>
                    <a:lstStyle/>
                    <a:p>
                      <a:pPr algn="ctr"/>
                      <a:r>
                        <a:rPr lang="en-US" dirty="0"/>
                        <a:t>Component Description</a:t>
                      </a:r>
                    </a:p>
                  </a:txBody>
                  <a:tcPr/>
                </a:tc>
                <a:extLst>
                  <a:ext uri="{0D108BD9-81ED-4DB2-BD59-A6C34878D82A}">
                    <a16:rowId xmlns:a16="http://schemas.microsoft.com/office/drawing/2014/main" val="1886935569"/>
                  </a:ext>
                </a:extLst>
              </a:tr>
              <a:tr h="703503">
                <a:tc>
                  <a:txBody>
                    <a:bodyPr/>
                    <a:lstStyle/>
                    <a:p>
                      <a:r>
                        <a:rPr lang="en-US" sz="1200" dirty="0"/>
                        <a:t>Firewall</a:t>
                      </a:r>
                    </a:p>
                  </a:txBody>
                  <a:tcPr/>
                </a:tc>
                <a:tc>
                  <a:txBody>
                    <a:bodyPr/>
                    <a:lstStyle/>
                    <a:p>
                      <a:r>
                        <a:rPr lang="en-US" sz="1200" kern="1200" dirty="0">
                          <a:solidFill>
                            <a:schemeClr val="dk1"/>
                          </a:solidFill>
                          <a:latin typeface="+mn-lt"/>
                          <a:ea typeface="+mn-ea"/>
                          <a:cs typeface="+mn-cs"/>
                        </a:rPr>
                        <a:t>This is a web application firewall that monitors and controls incoming and outgoing network traffic based on predefined security policies. Its primary purpose is to protect the network from unauthorized access and cyberattacks by filtering traffic based on parameters such as IP addresses, ports, protocols, and application types. </a:t>
                      </a:r>
                    </a:p>
                  </a:txBody>
                  <a:tcPr/>
                </a:tc>
                <a:extLst>
                  <a:ext uri="{0D108BD9-81ED-4DB2-BD59-A6C34878D82A}">
                    <a16:rowId xmlns:a16="http://schemas.microsoft.com/office/drawing/2014/main" val="2706472719"/>
                  </a:ext>
                </a:extLst>
              </a:tr>
              <a:tr h="703503">
                <a:tc>
                  <a:txBody>
                    <a:bodyPr/>
                    <a:lstStyle/>
                    <a:p>
                      <a:r>
                        <a:rPr lang="en-US" sz="1200" kern="1200" dirty="0">
                          <a:solidFill>
                            <a:schemeClr val="dk1"/>
                          </a:solidFill>
                          <a:latin typeface="+mn-lt"/>
                          <a:ea typeface="+mn-ea"/>
                          <a:cs typeface="+mn-cs"/>
                        </a:rPr>
                        <a:t>Proxy wall</a:t>
                      </a:r>
                    </a:p>
                  </a:txBody>
                  <a:tcPr/>
                </a:tc>
                <a:tc>
                  <a:txBody>
                    <a:bodyPr/>
                    <a:lstStyle/>
                    <a:p>
                      <a:r>
                        <a:rPr lang="en-US" sz="1200" kern="1200" dirty="0">
                          <a:solidFill>
                            <a:schemeClr val="dk1"/>
                          </a:solidFill>
                          <a:latin typeface="+mn-lt"/>
                          <a:ea typeface="+mn-ea"/>
                          <a:cs typeface="+mn-cs"/>
                        </a:rPr>
                        <a:t>This is a proxy server that is used to act as intermediary between clients and servers on a network, allowing clients to make requests to servers indirectly through the proxy. The use of a proxy server is to provide improved performance by caching frequently accessed resources, enhanced security by filtering and blocking certain types of traffic, and anonymity by hiding the client's IP address from the server.</a:t>
                      </a:r>
                    </a:p>
                  </a:txBody>
                  <a:tcPr/>
                </a:tc>
                <a:extLst>
                  <a:ext uri="{0D108BD9-81ED-4DB2-BD59-A6C34878D82A}">
                    <a16:rowId xmlns:a16="http://schemas.microsoft.com/office/drawing/2014/main" val="1415226843"/>
                  </a:ext>
                </a:extLst>
              </a:tr>
              <a:tr h="703503">
                <a:tc>
                  <a:txBody>
                    <a:bodyPr/>
                    <a:lstStyle/>
                    <a:p>
                      <a:r>
                        <a:rPr lang="en-US" sz="1200" dirty="0"/>
                        <a:t>Web Server</a:t>
                      </a:r>
                    </a:p>
                  </a:txBody>
                  <a:tcPr/>
                </a:tc>
                <a:tc>
                  <a:txBody>
                    <a:bodyPr/>
                    <a:lstStyle/>
                    <a:p>
                      <a:r>
                        <a:rPr lang="en-US" sz="1200" dirty="0"/>
                        <a:t>This is an application web server that hosts the application. </a:t>
                      </a:r>
                      <a:r>
                        <a:rPr lang="en-US" sz="1200" kern="1200" dirty="0">
                          <a:solidFill>
                            <a:schemeClr val="dk1"/>
                          </a:solidFill>
                          <a:latin typeface="+mn-lt"/>
                          <a:ea typeface="+mn-ea"/>
                          <a:cs typeface="+mn-cs"/>
                        </a:rPr>
                        <a:t>The web server processes the request, retrieves the necessary resources (such as HTML files, images, or scripts), and sends them back to the client in the form of a response. </a:t>
                      </a:r>
                    </a:p>
                  </a:txBody>
                  <a:tcPr/>
                </a:tc>
                <a:extLst>
                  <a:ext uri="{0D108BD9-81ED-4DB2-BD59-A6C34878D82A}">
                    <a16:rowId xmlns:a16="http://schemas.microsoft.com/office/drawing/2014/main" val="1779330324"/>
                  </a:ext>
                </a:extLst>
              </a:tr>
              <a:tr h="703503">
                <a:tc>
                  <a:txBody>
                    <a:bodyPr/>
                    <a:lstStyle/>
                    <a:p>
                      <a:r>
                        <a:rPr lang="en-US" sz="1200" dirty="0"/>
                        <a:t>Business Layer</a:t>
                      </a:r>
                    </a:p>
                  </a:txBody>
                  <a:tcPr/>
                </a:tc>
                <a:tc>
                  <a:txBody>
                    <a:bodyPr/>
                    <a:lstStyle/>
                    <a:p>
                      <a:r>
                        <a:rPr lang="en-US" sz="1200" b="0" i="0" kern="1200" dirty="0">
                          <a:solidFill>
                            <a:schemeClr val="dk1"/>
                          </a:solidFill>
                          <a:effectLst/>
                          <a:latin typeface="+mn-lt"/>
                          <a:ea typeface="+mn-ea"/>
                          <a:cs typeface="+mn-cs"/>
                        </a:rPr>
                        <a:t>The business layer contains the business logic and rules that govern the behavior and functionality of the application, and is responsible for processing and manipulating data in accordance with those rules. It also contains the API Layer, its logic and application implementation</a:t>
                      </a:r>
                      <a:endParaRPr lang="en-US" sz="1200" dirty="0"/>
                    </a:p>
                  </a:txBody>
                  <a:tcPr/>
                </a:tc>
                <a:extLst>
                  <a:ext uri="{0D108BD9-81ED-4DB2-BD59-A6C34878D82A}">
                    <a16:rowId xmlns:a16="http://schemas.microsoft.com/office/drawing/2014/main" val="2693279206"/>
                  </a:ext>
                </a:extLst>
              </a:tr>
              <a:tr h="703503">
                <a:tc>
                  <a:txBody>
                    <a:bodyPr/>
                    <a:lstStyle/>
                    <a:p>
                      <a:r>
                        <a:rPr lang="en-US" sz="1200" dirty="0"/>
                        <a:t>Data Layer</a:t>
                      </a:r>
                    </a:p>
                  </a:txBody>
                  <a:tcPr/>
                </a:tc>
                <a:tc>
                  <a:txBody>
                    <a:bodyPr/>
                    <a:lstStyle/>
                    <a:p>
                      <a:r>
                        <a:rPr lang="en-US" sz="1200" b="0" i="0" kern="1200" dirty="0">
                          <a:solidFill>
                            <a:schemeClr val="dk1"/>
                          </a:solidFill>
                          <a:effectLst/>
                          <a:latin typeface="+mn-lt"/>
                          <a:ea typeface="+mn-ea"/>
                          <a:cs typeface="+mn-cs"/>
                        </a:rPr>
                        <a:t>By encapsulating the data storage and retrieval functions within a dedicated layer, the data layer allows for better code organization and promotes modularity, making it easier to modify and update the application's data storage and retrieval functionality without affecting other layers of the application. It also contains the Third Party service.</a:t>
                      </a:r>
                      <a:endParaRPr lang="en-US" sz="1200" dirty="0"/>
                    </a:p>
                  </a:txBody>
                  <a:tcPr/>
                </a:tc>
                <a:extLst>
                  <a:ext uri="{0D108BD9-81ED-4DB2-BD59-A6C34878D82A}">
                    <a16:rowId xmlns:a16="http://schemas.microsoft.com/office/drawing/2014/main" val="1068635364"/>
                  </a:ext>
                </a:extLst>
              </a:tr>
            </a:tbl>
          </a:graphicData>
        </a:graphic>
      </p:graphicFrame>
    </p:spTree>
    <p:extLst>
      <p:ext uri="{BB962C8B-B14F-4D97-AF65-F5344CB8AC3E}">
        <p14:creationId xmlns:p14="http://schemas.microsoft.com/office/powerpoint/2010/main" val="78344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a:xfrm>
            <a:off x="1024129" y="567963"/>
            <a:ext cx="9720072" cy="1286716"/>
          </a:xfrm>
        </p:spPr>
        <p:txBody>
          <a:bodyPr/>
          <a:lstStyle/>
          <a:p>
            <a:r>
              <a:rPr lang="en-US" dirty="0"/>
              <a:t>Data flow diagram</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4" name="Content Placeholder 3">
            <a:extLst>
              <a:ext uri="{FF2B5EF4-FFF2-40B4-BE49-F238E27FC236}">
                <a16:creationId xmlns:a16="http://schemas.microsoft.com/office/drawing/2014/main" id="{F992247A-6C07-3FE4-F28B-8ADA2ED0C676}"/>
              </a:ext>
            </a:extLst>
          </p:cNvPr>
          <p:cNvPicPr>
            <a:picLocks noGrp="1" noChangeAspect="1"/>
          </p:cNvPicPr>
          <p:nvPr>
            <p:ph idx="1"/>
          </p:nvPr>
        </p:nvPicPr>
        <p:blipFill>
          <a:blip r:embed="rId2"/>
          <a:stretch>
            <a:fillRect/>
          </a:stretch>
        </p:blipFill>
        <p:spPr>
          <a:xfrm>
            <a:off x="1023938" y="2672291"/>
            <a:ext cx="9720262" cy="3250142"/>
          </a:xfrm>
        </p:spPr>
      </p:pic>
    </p:spTree>
    <p:extLst>
      <p:ext uri="{BB962C8B-B14F-4D97-AF65-F5344CB8AC3E}">
        <p14:creationId xmlns:p14="http://schemas.microsoft.com/office/powerpoint/2010/main" val="21227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655995-6616-39E7-B15F-5BE8BAD16A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C3CF915-C7F4-F7E2-245C-A1BB836E091B}"/>
              </a:ext>
            </a:extLst>
          </p:cNvPr>
          <p:cNvSpPr>
            <a:spLocks noGrp="1"/>
          </p:cNvSpPr>
          <p:nvPr>
            <p:ph type="ftr" sz="quarter" idx="11"/>
          </p:nvPr>
        </p:nvSpPr>
        <p:spPr/>
        <p:txBody>
          <a:bodyPr/>
          <a:lstStyle/>
          <a:p>
            <a:r>
              <a:rPr lang="en-US"/>
              <a:t>Conference presentation</a:t>
            </a:r>
            <a:endParaRPr lang="en-US" dirty="0"/>
          </a:p>
        </p:txBody>
      </p:sp>
      <p:sp>
        <p:nvSpPr>
          <p:cNvPr id="6" name="Slide Number Placeholder 5">
            <a:extLst>
              <a:ext uri="{FF2B5EF4-FFF2-40B4-BE49-F238E27FC236}">
                <a16:creationId xmlns:a16="http://schemas.microsoft.com/office/drawing/2014/main" id="{CC2C4BC0-2058-E9B0-0F32-084F6B106725}"/>
              </a:ext>
            </a:extLst>
          </p:cNvPr>
          <p:cNvSpPr>
            <a:spLocks noGrp="1"/>
          </p:cNvSpPr>
          <p:nvPr>
            <p:ph type="sldNum" sz="quarter" idx="12"/>
          </p:nvPr>
        </p:nvSpPr>
        <p:spPr/>
        <p:txBody>
          <a:bodyPr/>
          <a:lstStyle/>
          <a:p>
            <a:fld id="{B5CEABB6-07DC-46E8-9B57-56EC44A396E5}" type="slidenum">
              <a:rPr lang="en-US" smtClean="0"/>
              <a:t>8</a:t>
            </a:fld>
            <a:endParaRPr lang="en-US" dirty="0"/>
          </a:p>
        </p:txBody>
      </p:sp>
      <p:graphicFrame>
        <p:nvGraphicFramePr>
          <p:cNvPr id="8" name="Table 8">
            <a:extLst>
              <a:ext uri="{FF2B5EF4-FFF2-40B4-BE49-F238E27FC236}">
                <a16:creationId xmlns:a16="http://schemas.microsoft.com/office/drawing/2014/main" id="{055CC7B3-91C5-4448-87AE-2CB3C703A979}"/>
              </a:ext>
            </a:extLst>
          </p:cNvPr>
          <p:cNvGraphicFramePr>
            <a:graphicFrameLocks noGrp="1"/>
          </p:cNvGraphicFramePr>
          <p:nvPr>
            <p:extLst>
              <p:ext uri="{D42A27DB-BD31-4B8C-83A1-F6EECF244321}">
                <p14:modId xmlns:p14="http://schemas.microsoft.com/office/powerpoint/2010/main" val="2456689397"/>
              </p:ext>
            </p:extLst>
          </p:nvPr>
        </p:nvGraphicFramePr>
        <p:xfrm>
          <a:off x="0" y="1"/>
          <a:ext cx="12192000" cy="6970426"/>
        </p:xfrm>
        <a:graphic>
          <a:graphicData uri="http://schemas.openxmlformats.org/drawingml/2006/table">
            <a:tbl>
              <a:tblPr firstRow="1" bandRow="1">
                <a:tableStyleId>{21E4AEA4-8DFA-4A89-87EB-49C32662AFE0}</a:tableStyleId>
              </a:tblPr>
              <a:tblGrid>
                <a:gridCol w="925033">
                  <a:extLst>
                    <a:ext uri="{9D8B030D-6E8A-4147-A177-3AD203B41FA5}">
                      <a16:colId xmlns:a16="http://schemas.microsoft.com/office/drawing/2014/main" val="2793985914"/>
                    </a:ext>
                  </a:extLst>
                </a:gridCol>
                <a:gridCol w="1212111">
                  <a:extLst>
                    <a:ext uri="{9D8B030D-6E8A-4147-A177-3AD203B41FA5}">
                      <a16:colId xmlns:a16="http://schemas.microsoft.com/office/drawing/2014/main" val="534220307"/>
                    </a:ext>
                  </a:extLst>
                </a:gridCol>
                <a:gridCol w="3958856">
                  <a:extLst>
                    <a:ext uri="{9D8B030D-6E8A-4147-A177-3AD203B41FA5}">
                      <a16:colId xmlns:a16="http://schemas.microsoft.com/office/drawing/2014/main" val="2381625551"/>
                    </a:ext>
                  </a:extLst>
                </a:gridCol>
                <a:gridCol w="1059712">
                  <a:extLst>
                    <a:ext uri="{9D8B030D-6E8A-4147-A177-3AD203B41FA5}">
                      <a16:colId xmlns:a16="http://schemas.microsoft.com/office/drawing/2014/main" val="1989953495"/>
                    </a:ext>
                  </a:extLst>
                </a:gridCol>
                <a:gridCol w="1137683">
                  <a:extLst>
                    <a:ext uri="{9D8B030D-6E8A-4147-A177-3AD203B41FA5}">
                      <a16:colId xmlns:a16="http://schemas.microsoft.com/office/drawing/2014/main" val="2713534218"/>
                    </a:ext>
                  </a:extLst>
                </a:gridCol>
                <a:gridCol w="3898605">
                  <a:extLst>
                    <a:ext uri="{9D8B030D-6E8A-4147-A177-3AD203B41FA5}">
                      <a16:colId xmlns:a16="http://schemas.microsoft.com/office/drawing/2014/main" val="1100788024"/>
                    </a:ext>
                  </a:extLst>
                </a:gridCol>
              </a:tblGrid>
              <a:tr h="1094906">
                <a:tc>
                  <a:txBody>
                    <a:bodyPr/>
                    <a:lstStyle/>
                    <a:p>
                      <a:pPr algn="ctr"/>
                      <a:r>
                        <a:rPr lang="en-US" sz="1400" dirty="0"/>
                        <a:t>SNO</a:t>
                      </a:r>
                    </a:p>
                  </a:txBody>
                  <a:tcPr/>
                </a:tc>
                <a:tc>
                  <a:txBody>
                    <a:bodyPr/>
                    <a:lstStyle/>
                    <a:p>
                      <a:pPr algn="ctr"/>
                      <a:r>
                        <a:rPr lang="en-US" sz="1400" dirty="0"/>
                        <a:t>THREAT TITLE</a:t>
                      </a:r>
                    </a:p>
                  </a:txBody>
                  <a:tcPr/>
                </a:tc>
                <a:tc>
                  <a:txBody>
                    <a:bodyPr/>
                    <a:lstStyle/>
                    <a:p>
                      <a:pPr algn="ctr"/>
                      <a:r>
                        <a:rPr lang="en-US" sz="1400" dirty="0"/>
                        <a:t>MORE INFO</a:t>
                      </a:r>
                    </a:p>
                  </a:txBody>
                  <a:tcPr/>
                </a:tc>
                <a:tc>
                  <a:txBody>
                    <a:bodyPr/>
                    <a:lstStyle/>
                    <a:p>
                      <a:pPr algn="ctr"/>
                      <a:r>
                        <a:rPr lang="en-US" sz="1400" dirty="0"/>
                        <a:t>SEVERITY</a:t>
                      </a:r>
                    </a:p>
                    <a:p>
                      <a:pPr algn="ctr"/>
                      <a:r>
                        <a:rPr lang="en-US" sz="1400" dirty="0"/>
                        <a:t>(Critical, High, Medium, Low)</a:t>
                      </a:r>
                    </a:p>
                  </a:txBody>
                  <a:tcPr/>
                </a:tc>
                <a:tc>
                  <a:txBody>
                    <a:bodyPr/>
                    <a:lstStyle/>
                    <a:p>
                      <a:pPr algn="ctr"/>
                      <a:r>
                        <a:rPr lang="en-US" sz="1400" dirty="0"/>
                        <a:t>STRIDE MODEL CATEGORY</a:t>
                      </a:r>
                    </a:p>
                  </a:txBody>
                  <a:tcPr/>
                </a:tc>
                <a:tc>
                  <a:txBody>
                    <a:bodyPr/>
                    <a:lstStyle/>
                    <a:p>
                      <a:pPr algn="ctr"/>
                      <a:r>
                        <a:rPr lang="en-US" sz="1400" dirty="0"/>
                        <a:t>SUGGESTIONS</a:t>
                      </a:r>
                    </a:p>
                  </a:txBody>
                  <a:tcPr/>
                </a:tc>
                <a:extLst>
                  <a:ext uri="{0D108BD9-81ED-4DB2-BD59-A6C34878D82A}">
                    <a16:rowId xmlns:a16="http://schemas.microsoft.com/office/drawing/2014/main" val="1152017354"/>
                  </a:ext>
                </a:extLst>
              </a:tr>
              <a:tr h="1512700">
                <a:tc>
                  <a:txBody>
                    <a:bodyPr/>
                    <a:lstStyle/>
                    <a:p>
                      <a:pPr algn="ctr"/>
                      <a:r>
                        <a:rPr lang="en-US" sz="1100" dirty="0"/>
                        <a:t>THREAT01</a:t>
                      </a:r>
                    </a:p>
                  </a:txBody>
                  <a:tcPr/>
                </a:tc>
                <a:tc>
                  <a:txBody>
                    <a:bodyPr/>
                    <a:lstStyle/>
                    <a:p>
                      <a:pPr algn="ctr"/>
                      <a:r>
                        <a:rPr lang="en-US" sz="1100" dirty="0"/>
                        <a:t>DDOS not enabled on Firewall</a:t>
                      </a:r>
                    </a:p>
                  </a:txBody>
                  <a:tcPr/>
                </a:tc>
                <a:tc>
                  <a:txBody>
                    <a:bodyPr/>
                    <a:lstStyle/>
                    <a:p>
                      <a:pPr algn="ctr"/>
                      <a:r>
                        <a:rPr lang="en-US" sz="1100" b="0" i="0" kern="1200" dirty="0">
                          <a:solidFill>
                            <a:schemeClr val="dk1"/>
                          </a:solidFill>
                          <a:effectLst/>
                          <a:latin typeface="+mn-lt"/>
                          <a:ea typeface="+mn-ea"/>
                          <a:cs typeface="+mn-cs"/>
                        </a:rPr>
                        <a:t>Denial of Service (DoS) involves an attacker attempting to disrupt or disable the normal functioning of a system or network. In the case of a Distributed Denial of Service (DDoS) attack, an attacker can flood a target system with a large volume of traffic, overwhelming its capacity and making it unavailable to legitimate users. If the firewall is not configured to detect and mitigate DDoS attacks, the system may be vulnerable to such attacks, leading to downtime and disruption of service.</a:t>
                      </a:r>
                      <a:endParaRPr lang="en-US" sz="1100" dirty="0"/>
                    </a:p>
                  </a:txBody>
                  <a:tcPr/>
                </a:tc>
                <a:tc>
                  <a:txBody>
                    <a:bodyPr/>
                    <a:lstStyle/>
                    <a:p>
                      <a:pPr algn="ctr"/>
                      <a:r>
                        <a:rPr lang="en-US" sz="1100" dirty="0"/>
                        <a:t>Critical</a:t>
                      </a:r>
                    </a:p>
                  </a:txBody>
                  <a:tcPr/>
                </a:tc>
                <a:tc>
                  <a:txBody>
                    <a:bodyPr/>
                    <a:lstStyle/>
                    <a:p>
                      <a:pPr algn="ctr"/>
                      <a:r>
                        <a:rPr lang="en-US" sz="1100" dirty="0"/>
                        <a:t>Denial of Service</a:t>
                      </a:r>
                    </a:p>
                  </a:txBody>
                  <a:tcPr/>
                </a:tc>
                <a:tc>
                  <a:txBody>
                    <a:bodyPr/>
                    <a:lstStyle/>
                    <a:p>
                      <a:pPr algn="ctr"/>
                      <a:r>
                        <a:rPr lang="en-US" sz="1100" b="0" i="0" kern="1200" dirty="0">
                          <a:solidFill>
                            <a:schemeClr val="dk1"/>
                          </a:solidFill>
                          <a:effectLst/>
                          <a:latin typeface="+mn-lt"/>
                          <a:ea typeface="+mn-ea"/>
                          <a:cs typeface="+mn-cs"/>
                        </a:rPr>
                        <a:t>To mitigate this threat, it's important to implement proper DoS and DDoS protection measures, such as configuring firewalls to detect and block suspicious traffic, using rate limiting and throttling mechanisms, and deploying specialized anti-DDoS solutions. Additionally, regular testing and monitoring should be conducted to identify and address potential vulnerabilities in the system.</a:t>
                      </a:r>
                      <a:endParaRPr lang="en-US" sz="1100" dirty="0"/>
                    </a:p>
                  </a:txBody>
                  <a:tcPr/>
                </a:tc>
                <a:extLst>
                  <a:ext uri="{0D108BD9-81ED-4DB2-BD59-A6C34878D82A}">
                    <a16:rowId xmlns:a16="http://schemas.microsoft.com/office/drawing/2014/main" val="67923255"/>
                  </a:ext>
                </a:extLst>
              </a:tr>
              <a:tr h="1383468">
                <a:tc>
                  <a:txBody>
                    <a:bodyPr/>
                    <a:lstStyle/>
                    <a:p>
                      <a:pPr algn="ctr"/>
                      <a:r>
                        <a:rPr lang="en-US" sz="1100" dirty="0"/>
                        <a:t>THREAT02</a:t>
                      </a:r>
                    </a:p>
                  </a:txBody>
                  <a:tcPr/>
                </a:tc>
                <a:tc>
                  <a:txBody>
                    <a:bodyPr/>
                    <a:lstStyle/>
                    <a:p>
                      <a:pPr algn="ctr"/>
                      <a:r>
                        <a:rPr lang="en-US" sz="1100" dirty="0"/>
                        <a:t>Database is not encrypted</a:t>
                      </a:r>
                    </a:p>
                  </a:txBody>
                  <a:tcPr/>
                </a:tc>
                <a:tc>
                  <a:txBody>
                    <a:bodyPr/>
                    <a:lstStyle/>
                    <a:p>
                      <a:pPr algn="ctr"/>
                      <a:r>
                        <a:rPr lang="en-US" sz="1100" b="0" i="0" kern="1200" dirty="0">
                          <a:solidFill>
                            <a:schemeClr val="dk1"/>
                          </a:solidFill>
                          <a:effectLst/>
                          <a:latin typeface="+mn-lt"/>
                          <a:ea typeface="+mn-ea"/>
                          <a:cs typeface="+mn-cs"/>
                        </a:rPr>
                        <a:t>Information Disclosure involves an attacker gaining unauthorized access to sensitive information, such as personal or financial data. In the case of a database that is not encrypted, an attacker could potentially gain access to the sensitive information stored within the database by intercepting traffic, exploiting vulnerabilities, or using other attack techniques.</a:t>
                      </a:r>
                      <a:endParaRPr lang="en-US" sz="1100" dirty="0"/>
                    </a:p>
                  </a:txBody>
                  <a:tcPr/>
                </a:tc>
                <a:tc>
                  <a:txBody>
                    <a:bodyPr/>
                    <a:lstStyle/>
                    <a:p>
                      <a:pPr algn="ctr"/>
                      <a:r>
                        <a:rPr lang="en-US" sz="1100" dirty="0"/>
                        <a:t>Critical</a:t>
                      </a:r>
                    </a:p>
                  </a:txBody>
                  <a:tcPr/>
                </a:tc>
                <a:tc>
                  <a:txBody>
                    <a:bodyPr/>
                    <a:lstStyle/>
                    <a:p>
                      <a:pPr algn="ctr"/>
                      <a:r>
                        <a:rPr lang="en-US" sz="1100" dirty="0"/>
                        <a:t>Information Disclosure</a:t>
                      </a:r>
                    </a:p>
                  </a:txBody>
                  <a:tcPr/>
                </a:tc>
                <a:tc>
                  <a:txBody>
                    <a:bodyPr/>
                    <a:lstStyle/>
                    <a:p>
                      <a:pPr algn="ctr"/>
                      <a:r>
                        <a:rPr lang="en-US" sz="1100" b="0" i="0" kern="1200" dirty="0">
                          <a:solidFill>
                            <a:schemeClr val="dk1"/>
                          </a:solidFill>
                          <a:effectLst/>
                          <a:latin typeface="+mn-lt"/>
                          <a:ea typeface="+mn-ea"/>
                          <a:cs typeface="+mn-cs"/>
                        </a:rPr>
                        <a:t>To mitigate this threat, it's important to implement strong encryption measures to protect sensitive data stored in databases. This may include using encryption algorithms to encrypt data at rest, as well as implementing secure communication protocols to protect data in transit. Additionally, access to the database should be carefully controlled and monitored, and strong authentication and access control measures should be put in place to limit access to authorized personnel only</a:t>
                      </a:r>
                      <a:endParaRPr lang="en-US" sz="1100" dirty="0"/>
                    </a:p>
                  </a:txBody>
                  <a:tcPr/>
                </a:tc>
                <a:extLst>
                  <a:ext uri="{0D108BD9-81ED-4DB2-BD59-A6C34878D82A}">
                    <a16:rowId xmlns:a16="http://schemas.microsoft.com/office/drawing/2014/main" val="1832649443"/>
                  </a:ext>
                </a:extLst>
              </a:tr>
              <a:tr h="1354226">
                <a:tc>
                  <a:txBody>
                    <a:bodyPr/>
                    <a:lstStyle/>
                    <a:p>
                      <a:pPr algn="ctr"/>
                      <a:r>
                        <a:rPr lang="en-US" sz="1100" dirty="0"/>
                        <a:t>THREAT03</a:t>
                      </a:r>
                    </a:p>
                  </a:txBody>
                  <a:tcPr/>
                </a:tc>
                <a:tc>
                  <a:txBody>
                    <a:bodyPr/>
                    <a:lstStyle/>
                    <a:p>
                      <a:pPr algn="ctr"/>
                      <a:r>
                        <a:rPr lang="en-US" sz="1100" dirty="0"/>
                        <a:t>User input is not validated at server side</a:t>
                      </a:r>
                    </a:p>
                  </a:txBody>
                  <a:tcPr/>
                </a:tc>
                <a:tc>
                  <a:txBody>
                    <a:bodyPr/>
                    <a:lstStyle/>
                    <a:p>
                      <a:pPr algn="ctr"/>
                      <a:r>
                        <a:rPr lang="en-US" sz="1100" b="0" i="0" kern="1200" dirty="0">
                          <a:solidFill>
                            <a:schemeClr val="dk1"/>
                          </a:solidFill>
                          <a:effectLst/>
                          <a:latin typeface="+mn-lt"/>
                          <a:ea typeface="+mn-ea"/>
                          <a:cs typeface="+mn-cs"/>
                        </a:rPr>
                        <a:t>Spoofing involves an attacker impersonating a legitimate user or system in order to gain unauthorized access to resources or to perform malicious actions. In the case of user input not being validated at the server side, an attacker could potentially submit malicious input to the server, pretending to be a legitimate user. This could lead to a variety of security issues, such as injection attacks or privilege escalation.</a:t>
                      </a:r>
                      <a:endParaRPr lang="en-US" sz="1100" dirty="0"/>
                    </a:p>
                  </a:txBody>
                  <a:tcPr/>
                </a:tc>
                <a:tc>
                  <a:txBody>
                    <a:bodyPr/>
                    <a:lstStyle/>
                    <a:p>
                      <a:pPr algn="ctr"/>
                      <a:r>
                        <a:rPr lang="en-US" sz="1100" dirty="0"/>
                        <a:t>Critical</a:t>
                      </a:r>
                    </a:p>
                  </a:txBody>
                  <a:tcPr/>
                </a:tc>
                <a:tc>
                  <a:txBody>
                    <a:bodyPr/>
                    <a:lstStyle/>
                    <a:p>
                      <a:pPr algn="ctr"/>
                      <a:r>
                        <a:rPr lang="en-US" sz="1100" dirty="0"/>
                        <a:t>Spoofing</a:t>
                      </a:r>
                    </a:p>
                  </a:txBody>
                  <a:tcPr/>
                </a:tc>
                <a:tc>
                  <a:txBody>
                    <a:bodyPr/>
                    <a:lstStyle/>
                    <a:p>
                      <a:pPr algn="ctr"/>
                      <a:r>
                        <a:rPr lang="en-US" sz="1100" b="0" i="0" kern="1200" dirty="0">
                          <a:solidFill>
                            <a:schemeClr val="dk1"/>
                          </a:solidFill>
                          <a:effectLst/>
                          <a:latin typeface="+mn-lt"/>
                          <a:ea typeface="+mn-ea"/>
                          <a:cs typeface="+mn-cs"/>
                        </a:rPr>
                        <a:t>To mitigate this threat, it's important to implement proper input validation measures on the server side, such as input validation routines, type checking, and data sanitization. Additionally, access to sensitive data should be carefully controlled and monitored, and authentication and access control measures should be put in place to limit access to authorized personnel only</a:t>
                      </a:r>
                      <a:endParaRPr lang="en-US" sz="1100" dirty="0"/>
                    </a:p>
                  </a:txBody>
                  <a:tcPr/>
                </a:tc>
                <a:extLst>
                  <a:ext uri="{0D108BD9-81ED-4DB2-BD59-A6C34878D82A}">
                    <a16:rowId xmlns:a16="http://schemas.microsoft.com/office/drawing/2014/main" val="133447604"/>
                  </a:ext>
                </a:extLst>
              </a:tr>
              <a:tr h="1512700">
                <a:tc>
                  <a:txBody>
                    <a:bodyPr/>
                    <a:lstStyle/>
                    <a:p>
                      <a:pPr algn="ctr"/>
                      <a:r>
                        <a:rPr lang="en-US" sz="1100" dirty="0"/>
                        <a:t>THREAT04</a:t>
                      </a:r>
                    </a:p>
                  </a:txBody>
                  <a:tcPr/>
                </a:tc>
                <a:tc>
                  <a:txBody>
                    <a:bodyPr/>
                    <a:lstStyle/>
                    <a:p>
                      <a:pPr algn="ctr"/>
                      <a:r>
                        <a:rPr lang="en-US" sz="1100" dirty="0"/>
                        <a:t>Logs are not backed up on a different server</a:t>
                      </a:r>
                    </a:p>
                  </a:txBody>
                  <a:tcPr/>
                </a:tc>
                <a:tc>
                  <a:txBody>
                    <a:bodyPr/>
                    <a:lstStyle/>
                    <a:p>
                      <a:pPr algn="ctr"/>
                      <a:r>
                        <a:rPr lang="en-US" sz="1100" b="0" i="0" kern="1200" dirty="0">
                          <a:solidFill>
                            <a:schemeClr val="dk1"/>
                          </a:solidFill>
                          <a:effectLst/>
                          <a:latin typeface="+mn-lt"/>
                          <a:ea typeface="+mn-ea"/>
                          <a:cs typeface="+mn-cs"/>
                        </a:rPr>
                        <a:t>Data Tampering involves an attacker modifying or manipulating data in order to cause harm or gain unauthorized access to resources. In the case of logs not being backed up on a different server, an attacker could potentially tamper with the logs on the original server, which could allow them to cover up their tracks or hide their actions. This could make it difficult or impossible to detect malicious activity, which could have serious consequences for the security of the system.</a:t>
                      </a:r>
                      <a:endParaRPr lang="en-US" sz="1100" dirty="0"/>
                    </a:p>
                  </a:txBody>
                  <a:tcPr/>
                </a:tc>
                <a:tc>
                  <a:txBody>
                    <a:bodyPr/>
                    <a:lstStyle/>
                    <a:p>
                      <a:pPr algn="ctr"/>
                      <a:r>
                        <a:rPr lang="en-US" sz="1100" dirty="0"/>
                        <a:t>Critical</a:t>
                      </a:r>
                    </a:p>
                  </a:txBody>
                  <a:tcPr/>
                </a:tc>
                <a:tc>
                  <a:txBody>
                    <a:bodyPr/>
                    <a:lstStyle/>
                    <a:p>
                      <a:pPr algn="ctr"/>
                      <a:r>
                        <a:rPr lang="en-US" sz="1100" dirty="0"/>
                        <a:t>Tampering</a:t>
                      </a:r>
                    </a:p>
                  </a:txBody>
                  <a:tcPr/>
                </a:tc>
                <a:tc>
                  <a:txBody>
                    <a:bodyPr/>
                    <a:lstStyle/>
                    <a:p>
                      <a:pPr algn="ctr"/>
                      <a:r>
                        <a:rPr lang="en-US" sz="1100" b="0" i="0" kern="1200" dirty="0">
                          <a:solidFill>
                            <a:schemeClr val="dk1"/>
                          </a:solidFill>
                          <a:effectLst/>
                          <a:latin typeface="+mn-lt"/>
                          <a:ea typeface="+mn-ea"/>
                          <a:cs typeface="+mn-cs"/>
                        </a:rPr>
                        <a:t>To mitigate this threat, it's important to implement proper backup and disaster recovery procedures, including regular backups of logs to a separate, secure location. Additionally, access to log files should be restricted to authorized personnel only, and any changes to logs should be carefully monitored and audited.</a:t>
                      </a:r>
                      <a:endParaRPr lang="en-US" sz="1100" dirty="0"/>
                    </a:p>
                  </a:txBody>
                  <a:tcPr/>
                </a:tc>
                <a:extLst>
                  <a:ext uri="{0D108BD9-81ED-4DB2-BD59-A6C34878D82A}">
                    <a16:rowId xmlns:a16="http://schemas.microsoft.com/office/drawing/2014/main" val="234135157"/>
                  </a:ext>
                </a:extLst>
              </a:tr>
            </a:tbl>
          </a:graphicData>
        </a:graphic>
      </p:graphicFrame>
    </p:spTree>
    <p:extLst>
      <p:ext uri="{BB962C8B-B14F-4D97-AF65-F5344CB8AC3E}">
        <p14:creationId xmlns:p14="http://schemas.microsoft.com/office/powerpoint/2010/main" val="275447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655995-6616-39E7-B15F-5BE8BAD16A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C3CF915-C7F4-F7E2-245C-A1BB836E091B}"/>
              </a:ext>
            </a:extLst>
          </p:cNvPr>
          <p:cNvSpPr>
            <a:spLocks noGrp="1"/>
          </p:cNvSpPr>
          <p:nvPr>
            <p:ph type="ftr" sz="quarter" idx="11"/>
          </p:nvPr>
        </p:nvSpPr>
        <p:spPr/>
        <p:txBody>
          <a:bodyPr/>
          <a:lstStyle/>
          <a:p>
            <a:r>
              <a:rPr lang="en-US"/>
              <a:t>Conference presentation</a:t>
            </a:r>
            <a:endParaRPr lang="en-US" dirty="0"/>
          </a:p>
        </p:txBody>
      </p:sp>
      <p:sp>
        <p:nvSpPr>
          <p:cNvPr id="6" name="Slide Number Placeholder 5">
            <a:extLst>
              <a:ext uri="{FF2B5EF4-FFF2-40B4-BE49-F238E27FC236}">
                <a16:creationId xmlns:a16="http://schemas.microsoft.com/office/drawing/2014/main" id="{CC2C4BC0-2058-E9B0-0F32-084F6B106725}"/>
              </a:ext>
            </a:extLst>
          </p:cNvPr>
          <p:cNvSpPr>
            <a:spLocks noGrp="1"/>
          </p:cNvSpPr>
          <p:nvPr>
            <p:ph type="sldNum" sz="quarter" idx="12"/>
          </p:nvPr>
        </p:nvSpPr>
        <p:spPr/>
        <p:txBody>
          <a:bodyPr/>
          <a:lstStyle/>
          <a:p>
            <a:fld id="{B5CEABB6-07DC-46E8-9B57-56EC44A396E5}" type="slidenum">
              <a:rPr lang="en-US" smtClean="0"/>
              <a:t>9</a:t>
            </a:fld>
            <a:endParaRPr lang="en-US" dirty="0"/>
          </a:p>
        </p:txBody>
      </p:sp>
      <p:graphicFrame>
        <p:nvGraphicFramePr>
          <p:cNvPr id="8" name="Table 8">
            <a:extLst>
              <a:ext uri="{FF2B5EF4-FFF2-40B4-BE49-F238E27FC236}">
                <a16:creationId xmlns:a16="http://schemas.microsoft.com/office/drawing/2014/main" id="{055CC7B3-91C5-4448-87AE-2CB3C703A979}"/>
              </a:ext>
            </a:extLst>
          </p:cNvPr>
          <p:cNvGraphicFramePr>
            <a:graphicFrameLocks noGrp="1"/>
          </p:cNvGraphicFramePr>
          <p:nvPr>
            <p:extLst>
              <p:ext uri="{D42A27DB-BD31-4B8C-83A1-F6EECF244321}">
                <p14:modId xmlns:p14="http://schemas.microsoft.com/office/powerpoint/2010/main" val="2743789978"/>
              </p:ext>
            </p:extLst>
          </p:nvPr>
        </p:nvGraphicFramePr>
        <p:xfrm>
          <a:off x="947878" y="2045966"/>
          <a:ext cx="10744390" cy="4699058"/>
        </p:xfrm>
        <a:graphic>
          <a:graphicData uri="http://schemas.openxmlformats.org/drawingml/2006/table">
            <a:tbl>
              <a:tblPr firstRow="1" bandRow="1">
                <a:tableStyleId>{21E4AEA4-8DFA-4A89-87EB-49C32662AFE0}</a:tableStyleId>
              </a:tblPr>
              <a:tblGrid>
                <a:gridCol w="836238">
                  <a:extLst>
                    <a:ext uri="{9D8B030D-6E8A-4147-A177-3AD203B41FA5}">
                      <a16:colId xmlns:a16="http://schemas.microsoft.com/office/drawing/2014/main" val="2793985914"/>
                    </a:ext>
                  </a:extLst>
                </a:gridCol>
                <a:gridCol w="1604056">
                  <a:extLst>
                    <a:ext uri="{9D8B030D-6E8A-4147-A177-3AD203B41FA5}">
                      <a16:colId xmlns:a16="http://schemas.microsoft.com/office/drawing/2014/main" val="534220307"/>
                    </a:ext>
                  </a:extLst>
                </a:gridCol>
                <a:gridCol w="2931901">
                  <a:extLst>
                    <a:ext uri="{9D8B030D-6E8A-4147-A177-3AD203B41FA5}">
                      <a16:colId xmlns:a16="http://schemas.microsoft.com/office/drawing/2014/main" val="2381625551"/>
                    </a:ext>
                  </a:extLst>
                </a:gridCol>
                <a:gridCol w="2047516">
                  <a:extLst>
                    <a:ext uri="{9D8B030D-6E8A-4147-A177-3AD203B41FA5}">
                      <a16:colId xmlns:a16="http://schemas.microsoft.com/office/drawing/2014/main" val="1989953495"/>
                    </a:ext>
                  </a:extLst>
                </a:gridCol>
                <a:gridCol w="1740895">
                  <a:extLst>
                    <a:ext uri="{9D8B030D-6E8A-4147-A177-3AD203B41FA5}">
                      <a16:colId xmlns:a16="http://schemas.microsoft.com/office/drawing/2014/main" val="2713534218"/>
                    </a:ext>
                  </a:extLst>
                </a:gridCol>
                <a:gridCol w="1583784">
                  <a:extLst>
                    <a:ext uri="{9D8B030D-6E8A-4147-A177-3AD203B41FA5}">
                      <a16:colId xmlns:a16="http://schemas.microsoft.com/office/drawing/2014/main" val="1100788024"/>
                    </a:ext>
                  </a:extLst>
                </a:gridCol>
              </a:tblGrid>
              <a:tr h="568039">
                <a:tc>
                  <a:txBody>
                    <a:bodyPr/>
                    <a:lstStyle/>
                    <a:p>
                      <a:pPr algn="ctr"/>
                      <a:r>
                        <a:rPr lang="en-US" sz="1400" dirty="0"/>
                        <a:t>SNO</a:t>
                      </a:r>
                    </a:p>
                  </a:txBody>
                  <a:tcPr/>
                </a:tc>
                <a:tc>
                  <a:txBody>
                    <a:bodyPr/>
                    <a:lstStyle/>
                    <a:p>
                      <a:pPr algn="ctr"/>
                      <a:r>
                        <a:rPr lang="en-US" sz="1400" dirty="0"/>
                        <a:t>THREAT TITLE</a:t>
                      </a:r>
                    </a:p>
                  </a:txBody>
                  <a:tcPr/>
                </a:tc>
                <a:tc>
                  <a:txBody>
                    <a:bodyPr/>
                    <a:lstStyle/>
                    <a:p>
                      <a:pPr algn="ctr"/>
                      <a:r>
                        <a:rPr lang="en-US" sz="1400" dirty="0"/>
                        <a:t>MORE INFO</a:t>
                      </a:r>
                    </a:p>
                  </a:txBody>
                  <a:tcPr/>
                </a:tc>
                <a:tc>
                  <a:txBody>
                    <a:bodyPr/>
                    <a:lstStyle/>
                    <a:p>
                      <a:pPr algn="ctr"/>
                      <a:r>
                        <a:rPr lang="en-US" sz="1400" dirty="0"/>
                        <a:t>SEVERITY</a:t>
                      </a:r>
                    </a:p>
                    <a:p>
                      <a:pPr algn="ctr"/>
                      <a:r>
                        <a:rPr lang="en-US" sz="1400" dirty="0"/>
                        <a:t>(Critical=0,High=1,Medium=2,Low=3)</a:t>
                      </a:r>
                    </a:p>
                  </a:txBody>
                  <a:tcPr/>
                </a:tc>
                <a:tc>
                  <a:txBody>
                    <a:bodyPr/>
                    <a:lstStyle/>
                    <a:p>
                      <a:pPr algn="ctr"/>
                      <a:r>
                        <a:rPr lang="en-US" sz="1400" dirty="0"/>
                        <a:t>STRIDE MODEL CATEGORY</a:t>
                      </a:r>
                    </a:p>
                  </a:txBody>
                  <a:tcPr/>
                </a:tc>
                <a:tc>
                  <a:txBody>
                    <a:bodyPr/>
                    <a:lstStyle/>
                    <a:p>
                      <a:pPr algn="ctr"/>
                      <a:r>
                        <a:rPr lang="en-US" sz="1400" dirty="0"/>
                        <a:t>SUGGESTIONS</a:t>
                      </a:r>
                    </a:p>
                  </a:txBody>
                  <a:tcPr/>
                </a:tc>
                <a:extLst>
                  <a:ext uri="{0D108BD9-81ED-4DB2-BD59-A6C34878D82A}">
                    <a16:rowId xmlns:a16="http://schemas.microsoft.com/office/drawing/2014/main" val="1152017354"/>
                  </a:ext>
                </a:extLst>
              </a:tr>
              <a:tr h="96859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7923255"/>
                  </a:ext>
                </a:extLst>
              </a:tr>
              <a:tr h="999649">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2649443"/>
                  </a:ext>
                </a:extLst>
              </a:tr>
              <a:tr h="999649">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3447604"/>
                  </a:ext>
                </a:extLst>
              </a:tr>
              <a:tr h="99964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4135157"/>
                  </a:ext>
                </a:extLst>
              </a:tr>
            </a:tbl>
          </a:graphicData>
        </a:graphic>
      </p:graphicFrame>
    </p:spTree>
    <p:extLst>
      <p:ext uri="{BB962C8B-B14F-4D97-AF65-F5344CB8AC3E}">
        <p14:creationId xmlns:p14="http://schemas.microsoft.com/office/powerpoint/2010/main" val="142385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D9B850-33FE-43D9-B469-C12FCA496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56D043-63BC-4A94-9887-A7B1B2C8476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622CF4D-9565-4B86-A8C6-169590EAEBF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Integral</Template>
  <TotalTime>4917</TotalTime>
  <Words>1129</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Elephant Pro</vt:lpstr>
      <vt:lpstr>Tw Cen MT</vt:lpstr>
      <vt:lpstr>Tw Cen MT Condensed</vt:lpstr>
      <vt:lpstr>Wingdings 3</vt:lpstr>
      <vt:lpstr>Integral</vt:lpstr>
      <vt:lpstr>Dummy Security Architecture review (SAR) Summary Report</vt:lpstr>
      <vt:lpstr>Agenda</vt:lpstr>
      <vt:lpstr>Project scope</vt:lpstr>
      <vt:lpstr>Project summary</vt:lpstr>
      <vt:lpstr>Project Architecture</vt:lpstr>
      <vt:lpstr>Application component details</vt:lpstr>
      <vt:lpstr>Data flow diagram</vt:lpstr>
      <vt:lpstr>PowerPoint Presentation</vt:lpstr>
      <vt:lpstr>PowerPoint Presentation</vt:lpstr>
      <vt:lpstr>APPENDIX</vt:lpstr>
      <vt:lpstr>Review comments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Dummy SAR Summary Report</dc:title>
  <dc:creator>Harsimran Singh</dc:creator>
  <cp:lastModifiedBy>dbchristfortune@gmail.com</cp:lastModifiedBy>
  <cp:revision>15</cp:revision>
  <dcterms:created xsi:type="dcterms:W3CDTF">2023-03-07T17:08:57Z</dcterms:created>
  <dcterms:modified xsi:type="dcterms:W3CDTF">2024-01-09T20:53:29Z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