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6" r:id="rId3"/>
    <p:sldId id="260" r:id="rId4"/>
    <p:sldId id="261" r:id="rId5"/>
    <p:sldId id="262" r:id="rId6"/>
    <p:sldId id="264" r:id="rId7"/>
    <p:sldId id="267" r:id="rId8"/>
    <p:sldId id="266" r:id="rId9"/>
    <p:sldId id="265" r:id="rId10"/>
    <p:sldId id="263" r:id="rId11"/>
    <p:sldId id="271" r:id="rId12"/>
    <p:sldId id="270" r:id="rId13"/>
    <p:sldId id="269" r:id="rId14"/>
    <p:sldId id="268" r:id="rId15"/>
    <p:sldId id="276" r:id="rId16"/>
    <p:sldId id="275" r:id="rId17"/>
    <p:sldId id="274" r:id="rId18"/>
    <p:sldId id="273" r:id="rId19"/>
    <p:sldId id="277"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bchristfortune@gmail.com" initials="d" lastIdx="1" clrIdx="0">
    <p:extLst>
      <p:ext uri="{19B8F6BF-5375-455C-9EA6-DF929625EA0E}">
        <p15:presenceInfo xmlns:p15="http://schemas.microsoft.com/office/powerpoint/2012/main" userId="05295546316be6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65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90F0CEE-3FC6-4916-9D01-E4D2D3733461}"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91009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86415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00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197268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2802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123426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2833743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125909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147540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0CEE-3FC6-4916-9D01-E4D2D3733461}"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422582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F0CEE-3FC6-4916-9D01-E4D2D3733461}"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54426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F0CEE-3FC6-4916-9D01-E4D2D3733461}"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298807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F0CEE-3FC6-4916-9D01-E4D2D3733461}"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186128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F0CEE-3FC6-4916-9D01-E4D2D3733461}"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376555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F0CEE-3FC6-4916-9D01-E4D2D3733461}"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39852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F0CEE-3FC6-4916-9D01-E4D2D3733461}"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D8F3C-0E96-4AB3-9A02-93A4CE1E1BB8}" type="slidenum">
              <a:rPr lang="en-US" smtClean="0"/>
              <a:t>‹#›</a:t>
            </a:fld>
            <a:endParaRPr lang="en-US"/>
          </a:p>
        </p:txBody>
      </p:sp>
    </p:spTree>
    <p:extLst>
      <p:ext uri="{BB962C8B-B14F-4D97-AF65-F5344CB8AC3E}">
        <p14:creationId xmlns:p14="http://schemas.microsoft.com/office/powerpoint/2010/main" val="67329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90F0CEE-3FC6-4916-9D01-E4D2D3733461}" type="datetimeFigureOut">
              <a:rPr lang="en-US" smtClean="0"/>
              <a:t>1/9/2024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2FD8F3C-0E96-4AB3-9A02-93A4CE1E1BB8}" type="slidenum">
              <a:rPr lang="en-US" smtClean="0"/>
              <a:t>‹#›</a:t>
            </a:fld>
            <a:endParaRPr lang="en-US"/>
          </a:p>
        </p:txBody>
      </p:sp>
    </p:spTree>
    <p:extLst>
      <p:ext uri="{BB962C8B-B14F-4D97-AF65-F5344CB8AC3E}">
        <p14:creationId xmlns:p14="http://schemas.microsoft.com/office/powerpoint/2010/main" val="2026564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676400" y="2936388"/>
            <a:ext cx="4630738" cy="660400"/>
          </a:xfrm>
        </p:spPr>
        <p:txBody>
          <a:bodyPr>
            <a:noAutofit/>
          </a:bodyPr>
          <a:lstStyle/>
          <a:p>
            <a:r>
              <a:rPr lang="en-US" sz="3600" b="1" i="0" u="none" strike="noStrike" dirty="0">
                <a:effectLst/>
                <a:latin typeface="Arial" panose="020B0604020202020204" pitchFamily="34" charset="0"/>
              </a:rPr>
              <a:t>Security Architecture &amp; Design Review with Threat Modeling</a:t>
            </a:r>
            <a:endParaRPr lang="en-US" sz="7200" b="1" dirty="0"/>
          </a:p>
        </p:txBody>
      </p:sp>
      <p:sp>
        <p:nvSpPr>
          <p:cNvPr id="4" name="TextBox 3">
            <a:extLst>
              <a:ext uri="{FF2B5EF4-FFF2-40B4-BE49-F238E27FC236}">
                <a16:creationId xmlns:a16="http://schemas.microsoft.com/office/drawing/2014/main" id="{85C231B9-5D84-4935-A94A-A33D7D886E30}"/>
              </a:ext>
            </a:extLst>
          </p:cNvPr>
          <p:cNvSpPr txBox="1"/>
          <p:nvPr/>
        </p:nvSpPr>
        <p:spPr>
          <a:xfrm>
            <a:off x="5922335" y="3429000"/>
            <a:ext cx="4497572" cy="1877437"/>
          </a:xfrm>
          <a:prstGeom prst="rect">
            <a:avLst/>
          </a:prstGeom>
          <a:noFill/>
        </p:spPr>
        <p:txBody>
          <a:bodyPr wrap="square">
            <a:spAutoFit/>
          </a:bodyPr>
          <a:lstStyle/>
          <a:p>
            <a:pPr marL="342900" indent="-342900">
              <a:buFont typeface="Wingdings" panose="05000000000000000000" pitchFamily="2" charset="2"/>
              <a:buChar char="Ø"/>
            </a:pPr>
            <a:r>
              <a:rPr lang="en-US" sz="2000" dirty="0"/>
              <a:t>By </a:t>
            </a:r>
            <a:r>
              <a:rPr lang="en-US" sz="2000" b="1" dirty="0" err="1"/>
              <a:t>Dabire</a:t>
            </a:r>
            <a:r>
              <a:rPr lang="en-US" sz="2000" b="1" dirty="0"/>
              <a:t> Christ-Fortune</a:t>
            </a:r>
          </a:p>
          <a:p>
            <a:pPr marL="342900" indent="-342900">
              <a:buFont typeface="Wingdings" panose="05000000000000000000" pitchFamily="2" charset="2"/>
              <a:buChar char="Ø"/>
            </a:pPr>
            <a:endParaRPr lang="en-US" sz="2000" b="1" dirty="0"/>
          </a:p>
          <a:p>
            <a:r>
              <a:rPr lang="en-US" sz="2000" b="1" dirty="0"/>
              <a:t>		</a:t>
            </a:r>
            <a:r>
              <a:rPr lang="en-US" sz="2000" b="1" u="sng" dirty="0"/>
              <a:t>Cyber Security Engineer</a:t>
            </a:r>
            <a:br>
              <a:rPr lang="en-US" sz="2000" dirty="0"/>
            </a:br>
            <a:endParaRPr lang="en-US" sz="2000" b="0" dirty="0">
              <a:effectLst/>
            </a:endParaRPr>
          </a:p>
          <a:p>
            <a:br>
              <a:rPr lang="en-US" dirty="0"/>
            </a:br>
            <a:endParaRPr lang="en-US" dirty="0"/>
          </a:p>
        </p:txBody>
      </p:sp>
    </p:spTree>
    <p:extLst>
      <p:ext uri="{BB962C8B-B14F-4D97-AF65-F5344CB8AC3E}">
        <p14:creationId xmlns:p14="http://schemas.microsoft.com/office/powerpoint/2010/main" val="248205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231775" y="85246"/>
            <a:ext cx="11728450" cy="584200"/>
          </a:xfrm>
        </p:spPr>
        <p:txBody>
          <a:bodyPr>
            <a:noAutofit/>
          </a:bodyPr>
          <a:lstStyle/>
          <a:p>
            <a:r>
              <a:rPr lang="en-US" sz="2400" b="1" dirty="0"/>
              <a:t>How security architecture review is related with threat modeling</a:t>
            </a:r>
          </a:p>
        </p:txBody>
      </p:sp>
      <p:sp>
        <p:nvSpPr>
          <p:cNvPr id="4" name="Oval 3">
            <a:extLst>
              <a:ext uri="{FF2B5EF4-FFF2-40B4-BE49-F238E27FC236}">
                <a16:creationId xmlns:a16="http://schemas.microsoft.com/office/drawing/2014/main" id="{0F35DD84-BC74-47B5-AF86-3DD11A1FEB0A}"/>
              </a:ext>
            </a:extLst>
          </p:cNvPr>
          <p:cNvSpPr/>
          <p:nvPr/>
        </p:nvSpPr>
        <p:spPr>
          <a:xfrm>
            <a:off x="5433238" y="1233377"/>
            <a:ext cx="3561907" cy="3285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8E74EAC-E39F-4C39-91CB-1151FD89597D}"/>
              </a:ext>
            </a:extLst>
          </p:cNvPr>
          <p:cNvSpPr/>
          <p:nvPr/>
        </p:nvSpPr>
        <p:spPr>
          <a:xfrm>
            <a:off x="6148277" y="2254102"/>
            <a:ext cx="2131827" cy="17756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 Modeling</a:t>
            </a:r>
          </a:p>
        </p:txBody>
      </p:sp>
      <p:sp>
        <p:nvSpPr>
          <p:cNvPr id="6" name="TextBox 5">
            <a:extLst>
              <a:ext uri="{FF2B5EF4-FFF2-40B4-BE49-F238E27FC236}">
                <a16:creationId xmlns:a16="http://schemas.microsoft.com/office/drawing/2014/main" id="{2EF597E6-46A8-4845-8F5E-46BBC929EF85}"/>
              </a:ext>
            </a:extLst>
          </p:cNvPr>
          <p:cNvSpPr txBox="1"/>
          <p:nvPr/>
        </p:nvSpPr>
        <p:spPr>
          <a:xfrm>
            <a:off x="6096000" y="1531089"/>
            <a:ext cx="2457007" cy="646331"/>
          </a:xfrm>
          <a:prstGeom prst="rect">
            <a:avLst/>
          </a:prstGeom>
          <a:noFill/>
        </p:spPr>
        <p:txBody>
          <a:bodyPr wrap="square" rtlCol="0">
            <a:spAutoFit/>
          </a:bodyPr>
          <a:lstStyle/>
          <a:p>
            <a:r>
              <a:rPr lang="en-US" dirty="0"/>
              <a:t>Security Architecture Review</a:t>
            </a:r>
          </a:p>
        </p:txBody>
      </p:sp>
      <p:sp>
        <p:nvSpPr>
          <p:cNvPr id="7" name="Speech Bubble: Rectangle 6">
            <a:extLst>
              <a:ext uri="{FF2B5EF4-FFF2-40B4-BE49-F238E27FC236}">
                <a16:creationId xmlns:a16="http://schemas.microsoft.com/office/drawing/2014/main" id="{68746F6C-2682-4FA6-827B-57821A55348A}"/>
              </a:ext>
            </a:extLst>
          </p:cNvPr>
          <p:cNvSpPr/>
          <p:nvPr/>
        </p:nvSpPr>
        <p:spPr>
          <a:xfrm>
            <a:off x="231774" y="2020186"/>
            <a:ext cx="4340225" cy="2743200"/>
          </a:xfrm>
          <a:prstGeom prst="wedgeRectCallout">
            <a:avLst>
              <a:gd name="adj1" fmla="val 84312"/>
              <a:gd name="adj2" fmla="val -55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rtl="0">
              <a:spcBef>
                <a:spcPts val="0"/>
              </a:spcBef>
              <a:spcAft>
                <a:spcPts val="0"/>
              </a:spcAft>
              <a:buAutoNum type="arabicPeriod"/>
            </a:pPr>
            <a:endParaRPr lang="en-US" sz="1600" b="0" i="0" u="none" strike="noStrike" dirty="0">
              <a:solidFill>
                <a:schemeClr val="tx1"/>
              </a:solidFill>
              <a:effectLst/>
              <a:latin typeface="Arial" panose="020B0604020202020204" pitchFamily="34" charset="0"/>
            </a:endParaRPr>
          </a:p>
          <a:p>
            <a:pPr marL="342900" indent="-342900" rtl="0">
              <a:spcBef>
                <a:spcPts val="0"/>
              </a:spcBef>
              <a:spcAft>
                <a:spcPts val="0"/>
              </a:spcAft>
              <a:buAutoNum type="arabicPeriod"/>
            </a:pPr>
            <a:endParaRPr lang="en-US" sz="1600" dirty="0">
              <a:solidFill>
                <a:schemeClr val="tx1"/>
              </a:solidFill>
              <a:latin typeface="Arial" panose="020B0604020202020204" pitchFamily="34" charset="0"/>
            </a:endParaRPr>
          </a:p>
          <a:p>
            <a:pPr marL="342900" indent="-342900" rtl="0">
              <a:spcBef>
                <a:spcPts val="0"/>
              </a:spcBef>
              <a:spcAft>
                <a:spcPts val="0"/>
              </a:spcAft>
              <a:buAutoNum type="arabicPeriod"/>
            </a:pPr>
            <a:r>
              <a:rPr lang="en-US" sz="1600" b="0" i="0" u="none" strike="noStrike" dirty="0">
                <a:solidFill>
                  <a:schemeClr val="tx1"/>
                </a:solidFill>
                <a:effectLst/>
                <a:latin typeface="Arial" panose="020B0604020202020204" pitchFamily="34" charset="0"/>
              </a:rPr>
              <a:t>Gather requirements, architecture diagrams and walkthroughs</a:t>
            </a:r>
          </a:p>
          <a:p>
            <a:pPr marL="342900" indent="-342900" rtl="0">
              <a:spcBef>
                <a:spcPts val="0"/>
              </a:spcBef>
              <a:spcAft>
                <a:spcPts val="0"/>
              </a:spcAft>
              <a:buAutoNum type="arabicPeriod"/>
            </a:pP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2. Prepare Design Review checklist and perform Threat Modeling</a:t>
            </a:r>
          </a:p>
          <a:p>
            <a:pPr rtl="0">
              <a:spcBef>
                <a:spcPts val="0"/>
              </a:spcBef>
              <a:spcAft>
                <a:spcPts val="0"/>
              </a:spcAft>
            </a:pPr>
            <a:endParaRPr lang="en-US" sz="1600" b="0" dirty="0">
              <a:solidFill>
                <a:schemeClr val="tx1"/>
              </a:solidFill>
              <a:effectLst/>
            </a:endParaRPr>
          </a:p>
          <a:p>
            <a:pPr rtl="0">
              <a:spcBef>
                <a:spcPts val="0"/>
              </a:spcBef>
              <a:spcAft>
                <a:spcPts val="0"/>
              </a:spcAft>
            </a:pPr>
            <a:r>
              <a:rPr lang="en-US" sz="1600" b="0" i="0" u="none" strike="noStrike" dirty="0">
                <a:solidFill>
                  <a:schemeClr val="tx1"/>
                </a:solidFill>
                <a:effectLst/>
                <a:latin typeface="Arial" panose="020B0604020202020204" pitchFamily="34" charset="0"/>
              </a:rPr>
              <a:t>3. Walkthrough of Threat Modeling report </a:t>
            </a:r>
          </a:p>
          <a:p>
            <a:pPr rtl="0">
              <a:spcBef>
                <a:spcPts val="0"/>
              </a:spcBef>
              <a:spcAft>
                <a:spcPts val="0"/>
              </a:spcAft>
            </a:pPr>
            <a:endParaRPr lang="en-US" sz="1600" dirty="0">
              <a:solidFill>
                <a:schemeClr val="tx1"/>
              </a:solidFill>
              <a:latin typeface="Arial" panose="020B0604020202020204" pitchFamily="34" charset="0"/>
            </a:endParaRPr>
          </a:p>
          <a:p>
            <a:pPr rtl="0">
              <a:spcBef>
                <a:spcPts val="0"/>
              </a:spcBef>
              <a:spcAft>
                <a:spcPts val="0"/>
              </a:spcAft>
            </a:pPr>
            <a:r>
              <a:rPr lang="en-US" sz="1600" b="0" i="0" u="none" strike="noStrike" dirty="0">
                <a:solidFill>
                  <a:schemeClr val="tx1"/>
                </a:solidFill>
                <a:effectLst/>
                <a:latin typeface="Arial" panose="020B0604020202020204" pitchFamily="34" charset="0"/>
              </a:rPr>
              <a:t>4. Final Security Architecture Review report</a:t>
            </a:r>
            <a:endParaRPr lang="en-US" sz="1600" b="0" dirty="0">
              <a:solidFill>
                <a:schemeClr val="tx1"/>
              </a:solidFill>
              <a:effectLst/>
            </a:endParaRPr>
          </a:p>
          <a:p>
            <a:br>
              <a:rPr lang="en-US" dirty="0">
                <a:solidFill>
                  <a:schemeClr val="tx1"/>
                </a:solidFill>
              </a:rPr>
            </a:br>
            <a:endParaRPr lang="en-US" dirty="0">
              <a:solidFill>
                <a:schemeClr val="tx1"/>
              </a:solidFill>
            </a:endParaRPr>
          </a:p>
        </p:txBody>
      </p:sp>
      <p:sp>
        <p:nvSpPr>
          <p:cNvPr id="8" name="Speech Bubble: Rectangle 7">
            <a:extLst>
              <a:ext uri="{FF2B5EF4-FFF2-40B4-BE49-F238E27FC236}">
                <a16:creationId xmlns:a16="http://schemas.microsoft.com/office/drawing/2014/main" id="{CAE20144-8B73-4974-917C-A5360331DFF4}"/>
              </a:ext>
            </a:extLst>
          </p:cNvPr>
          <p:cNvSpPr/>
          <p:nvPr/>
        </p:nvSpPr>
        <p:spPr>
          <a:xfrm>
            <a:off x="4082903" y="5029311"/>
            <a:ext cx="3561907" cy="1680533"/>
          </a:xfrm>
          <a:prstGeom prst="wedgeRectCallout">
            <a:avLst>
              <a:gd name="adj1" fmla="val 37936"/>
              <a:gd name="adj2" fmla="val -12780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200" b="0" i="0" u="none" strike="noStrike" dirty="0">
              <a:solidFill>
                <a:srgbClr val="1F1F1F"/>
              </a:solidFill>
              <a:effectLst/>
              <a:latin typeface="Arial" panose="020B0604020202020204" pitchFamily="34" charset="0"/>
            </a:endParaRPr>
          </a:p>
          <a:p>
            <a:pPr rtl="0">
              <a:spcBef>
                <a:spcPts val="0"/>
              </a:spcBef>
              <a:spcAft>
                <a:spcPts val="0"/>
              </a:spcAft>
            </a:pPr>
            <a:endParaRPr lang="en-US" sz="1200" dirty="0">
              <a:solidFill>
                <a:srgbClr val="1F1F1F"/>
              </a:solidFill>
              <a:latin typeface="Arial" panose="020B0604020202020204" pitchFamily="34" charset="0"/>
            </a:endParaRPr>
          </a:p>
          <a:p>
            <a:pPr marL="342900" indent="-342900" rtl="0">
              <a:spcBef>
                <a:spcPts val="0"/>
              </a:spcBef>
              <a:spcAft>
                <a:spcPts val="0"/>
              </a:spcAft>
              <a:buAutoNum type="arabicPeriod"/>
            </a:pPr>
            <a:endParaRPr lang="en-US" sz="1400" b="0" i="0" u="none" strike="noStrike" dirty="0">
              <a:solidFill>
                <a:srgbClr val="1F1F1F"/>
              </a:solidFill>
              <a:effectLst/>
              <a:latin typeface="Arial" panose="020B0604020202020204" pitchFamily="34" charset="0"/>
            </a:endParaRPr>
          </a:p>
          <a:p>
            <a:pPr marL="342900" indent="-342900" rtl="0">
              <a:spcBef>
                <a:spcPts val="0"/>
              </a:spcBef>
              <a:spcAft>
                <a:spcPts val="0"/>
              </a:spcAft>
              <a:buAutoNum type="arabicPeriod"/>
            </a:pPr>
            <a:r>
              <a:rPr lang="en-US" sz="1600" b="0" i="0" u="none" strike="noStrike" dirty="0">
                <a:solidFill>
                  <a:srgbClr val="1F1F1F"/>
                </a:solidFill>
                <a:effectLst/>
                <a:latin typeface="Arial" panose="020B0604020202020204" pitchFamily="34" charset="0"/>
              </a:rPr>
              <a:t>Perform Threat Modeling </a:t>
            </a:r>
          </a:p>
          <a:p>
            <a:pPr marL="342900" indent="-342900" rtl="0">
              <a:spcBef>
                <a:spcPts val="0"/>
              </a:spcBef>
              <a:spcAft>
                <a:spcPts val="0"/>
              </a:spcAft>
              <a:buAutoNum type="arabicPeriod"/>
            </a:pPr>
            <a:endParaRPr lang="en-US" sz="1600" dirty="0">
              <a:solidFill>
                <a:srgbClr val="1F1F1F"/>
              </a:solidFill>
              <a:latin typeface="Arial" panose="020B0604020202020204" pitchFamily="34" charset="0"/>
            </a:endParaRPr>
          </a:p>
          <a:p>
            <a:pPr rtl="0">
              <a:spcBef>
                <a:spcPts val="0"/>
              </a:spcBef>
              <a:spcAft>
                <a:spcPts val="0"/>
              </a:spcAft>
            </a:pPr>
            <a:r>
              <a:rPr lang="en-US" sz="1600" dirty="0">
                <a:solidFill>
                  <a:srgbClr val="1F1F1F"/>
                </a:solidFill>
                <a:latin typeface="Arial" panose="020B0604020202020204" pitchFamily="34" charset="0"/>
              </a:rPr>
              <a:t>2. </a:t>
            </a:r>
            <a:r>
              <a:rPr lang="en-US" sz="1600" b="0" i="0" u="none" strike="noStrike" dirty="0">
                <a:solidFill>
                  <a:srgbClr val="1F1F1F"/>
                </a:solidFill>
                <a:effectLst/>
                <a:latin typeface="Arial" panose="020B0604020202020204" pitchFamily="34" charset="0"/>
              </a:rPr>
              <a:t>Walkthrough of Threat Modeling Report with</a:t>
            </a:r>
            <a:r>
              <a:rPr lang="en-US" sz="1600" dirty="0"/>
              <a:t>  </a:t>
            </a:r>
            <a:r>
              <a:rPr lang="en-US" sz="1600" b="0" i="0" u="none" strike="noStrike" dirty="0">
                <a:solidFill>
                  <a:srgbClr val="1F1F1F"/>
                </a:solidFill>
                <a:effectLst/>
                <a:latin typeface="Arial" panose="020B0604020202020204" pitchFamily="34" charset="0"/>
              </a:rPr>
              <a:t>recommendations</a:t>
            </a:r>
            <a:endParaRPr lang="en-US" sz="1600" b="0" dirty="0">
              <a:effectLst/>
            </a:endParaRPr>
          </a:p>
          <a:p>
            <a:br>
              <a:rPr lang="en-US" dirty="0"/>
            </a:br>
            <a:endParaRPr lang="en-US" dirty="0"/>
          </a:p>
        </p:txBody>
      </p:sp>
    </p:spTree>
    <p:extLst>
      <p:ext uri="{BB962C8B-B14F-4D97-AF65-F5344CB8AC3E}">
        <p14:creationId xmlns:p14="http://schemas.microsoft.com/office/powerpoint/2010/main" val="41353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676400" y="2936388"/>
            <a:ext cx="4630738" cy="660400"/>
          </a:xfrm>
        </p:spPr>
        <p:txBody>
          <a:bodyPr>
            <a:noAutofit/>
          </a:bodyPr>
          <a:lstStyle/>
          <a:p>
            <a:r>
              <a:rPr lang="en-US" sz="3600" b="1" i="0" u="none" strike="noStrike" dirty="0">
                <a:effectLst/>
                <a:latin typeface="Arial" panose="020B0604020202020204" pitchFamily="34" charset="0"/>
              </a:rPr>
              <a:t>Security Architecture &amp; Design Review with Threat Modeling</a:t>
            </a:r>
            <a:endParaRPr lang="en-US" sz="7200" b="1" dirty="0"/>
          </a:p>
        </p:txBody>
      </p:sp>
      <p:sp>
        <p:nvSpPr>
          <p:cNvPr id="4" name="TextBox 3">
            <a:extLst>
              <a:ext uri="{FF2B5EF4-FFF2-40B4-BE49-F238E27FC236}">
                <a16:creationId xmlns:a16="http://schemas.microsoft.com/office/drawing/2014/main" id="{85C231B9-5D84-4935-A94A-A33D7D886E30}"/>
              </a:ext>
            </a:extLst>
          </p:cNvPr>
          <p:cNvSpPr txBox="1"/>
          <p:nvPr/>
        </p:nvSpPr>
        <p:spPr>
          <a:xfrm>
            <a:off x="5901070" y="3123049"/>
            <a:ext cx="4497572" cy="2046714"/>
          </a:xfrm>
          <a:prstGeom prst="rect">
            <a:avLst/>
          </a:prstGeom>
          <a:noFill/>
        </p:spPr>
        <p:txBody>
          <a:bodyPr wrap="square">
            <a:spAutoFit/>
          </a:bodyPr>
          <a:lstStyle/>
          <a:p>
            <a:pPr marL="285750" indent="-285750" rtl="0">
              <a:spcBef>
                <a:spcPts val="180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Let's learn most popular Threat Models-</a:t>
            </a:r>
            <a:endParaRPr lang="en-US" sz="2000" b="0" dirty="0">
              <a:effectLst/>
            </a:endParaRPr>
          </a:p>
          <a:p>
            <a:pPr rtl="0">
              <a:spcBef>
                <a:spcPts val="0"/>
              </a:spcBef>
              <a:spcAft>
                <a:spcPts val="1800"/>
              </a:spcAft>
            </a:pPr>
            <a:r>
              <a:rPr lang="en-US" sz="1800" b="0" i="0" u="none" strike="noStrike" dirty="0">
                <a:effectLst/>
                <a:latin typeface="Arial" panose="020B0604020202020204" pitchFamily="34" charset="0"/>
              </a:rPr>
              <a:t>STRIDE and DREAD</a:t>
            </a:r>
            <a:endParaRPr lang="en-US" sz="2000" b="0" dirty="0">
              <a:effectLst/>
            </a:endParaRPr>
          </a:p>
          <a:p>
            <a:br>
              <a:rPr lang="en-US" sz="2000" dirty="0"/>
            </a:br>
            <a:endParaRPr lang="en-US" sz="2000" b="0" dirty="0">
              <a:effectLst/>
            </a:endParaRPr>
          </a:p>
          <a:p>
            <a:br>
              <a:rPr lang="en-US" dirty="0"/>
            </a:br>
            <a:endParaRPr lang="en-US" dirty="0"/>
          </a:p>
        </p:txBody>
      </p:sp>
    </p:spTree>
    <p:extLst>
      <p:ext uri="{BB962C8B-B14F-4D97-AF65-F5344CB8AC3E}">
        <p14:creationId xmlns:p14="http://schemas.microsoft.com/office/powerpoint/2010/main" val="77223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212651" y="95287"/>
            <a:ext cx="7215188" cy="617537"/>
          </a:xfrm>
        </p:spPr>
        <p:txBody>
          <a:bodyPr>
            <a:normAutofit/>
          </a:bodyPr>
          <a:lstStyle/>
          <a:p>
            <a:r>
              <a:rPr lang="en-US" sz="2400" b="1" dirty="0"/>
              <a:t>Stride basics</a:t>
            </a:r>
          </a:p>
        </p:txBody>
      </p:sp>
      <p:sp>
        <p:nvSpPr>
          <p:cNvPr id="4" name="TextBox 3">
            <a:extLst>
              <a:ext uri="{FF2B5EF4-FFF2-40B4-BE49-F238E27FC236}">
                <a16:creationId xmlns:a16="http://schemas.microsoft.com/office/drawing/2014/main" id="{10A24AA1-4123-4FD5-B82A-5045EBFFCCB8}"/>
              </a:ext>
            </a:extLst>
          </p:cNvPr>
          <p:cNvSpPr txBox="1"/>
          <p:nvPr/>
        </p:nvSpPr>
        <p:spPr>
          <a:xfrm>
            <a:off x="0" y="1010093"/>
            <a:ext cx="12192000" cy="6555641"/>
          </a:xfrm>
          <a:prstGeom prst="rect">
            <a:avLst/>
          </a:prstGeom>
          <a:noFill/>
        </p:spPr>
        <p:txBody>
          <a:bodyPr wrap="square">
            <a:spAutoFit/>
          </a:bodyPr>
          <a:lstStyle/>
          <a:p>
            <a:pPr rtl="0">
              <a:spcBef>
                <a:spcPts val="1800"/>
              </a:spcBef>
              <a:spcAft>
                <a:spcPts val="1800"/>
              </a:spcAft>
            </a:pPr>
            <a:r>
              <a:rPr lang="en-US" sz="1800" b="1" i="0" u="none" strike="noStrike" dirty="0">
                <a:solidFill>
                  <a:srgbClr val="1F1F1F"/>
                </a:solidFill>
                <a:effectLst/>
                <a:latin typeface="Arial" panose="020B0604020202020204" pitchFamily="34" charset="0"/>
              </a:rPr>
              <a:t>       </a:t>
            </a:r>
            <a:r>
              <a:rPr lang="en-US" sz="1600" b="1" i="0" u="none" strike="noStrike" dirty="0">
                <a:effectLst/>
                <a:latin typeface="Arial" panose="020B0604020202020204" pitchFamily="34" charset="0"/>
              </a:rPr>
              <a:t>STRIDE </a:t>
            </a:r>
            <a:r>
              <a:rPr lang="en-US" sz="1600" b="0" i="0" u="none" strike="noStrike" dirty="0">
                <a:effectLst/>
                <a:latin typeface="Arial" panose="020B0604020202020204" pitchFamily="34" charset="0"/>
              </a:rPr>
              <a:t>is a threat modeling framework that helps security professionals identify potential threats to software systems. The acronym stands for the six different types of threats that a system may face: Spoofing, Tampering, Repudiation, Information Disclosure, Denial of Service, and Elevation of Privilege. Let's understand these in detail.</a:t>
            </a:r>
          </a:p>
          <a:p>
            <a:pPr marL="285750" indent="-285750" rtl="0">
              <a:spcBef>
                <a:spcPts val="1800"/>
              </a:spcBef>
              <a:spcAft>
                <a:spcPts val="1800"/>
              </a:spcAft>
              <a:buFont typeface="Wingdings" panose="05000000000000000000" pitchFamily="2" charset="2"/>
              <a:buChar char="Ø"/>
            </a:pPr>
            <a:r>
              <a:rPr lang="en-US" sz="1600" b="0" i="0" u="none" strike="noStrike" dirty="0">
                <a:effectLst/>
                <a:latin typeface="Arial" panose="020B0604020202020204" pitchFamily="34" charset="0"/>
              </a:rPr>
              <a:t>Spoofing: Spoofing is when an attacker impersonates a legitimate user or entity in order to gain unauthorized access to a system. For example, an attacker might use a fake email address or website to trick a user into providing sensitive information</a:t>
            </a:r>
            <a:r>
              <a:rPr lang="en-US" sz="1800" b="0" i="0" u="none" strike="noStrike" dirty="0">
                <a:effectLst/>
                <a:latin typeface="Arial" panose="020B0604020202020204" pitchFamily="34" charset="0"/>
              </a:rPr>
              <a:t>.</a:t>
            </a:r>
          </a:p>
          <a:p>
            <a:pPr marL="285750" indent="-285750" rtl="0">
              <a:spcBef>
                <a:spcPts val="1800"/>
              </a:spcBef>
              <a:spcAft>
                <a:spcPts val="1800"/>
              </a:spcAft>
              <a:buFont typeface="Wingdings" panose="05000000000000000000" pitchFamily="2" charset="2"/>
              <a:buChar char="Ø"/>
            </a:pPr>
            <a:r>
              <a:rPr lang="en-US" sz="1600" b="0" i="0" u="none" strike="noStrike" dirty="0">
                <a:effectLst/>
                <a:latin typeface="Arial" panose="020B0604020202020204" pitchFamily="34" charset="0"/>
              </a:rPr>
              <a:t>Tampering: Tampering is when an attacker modifies data or code in a system in order to gain unauthorized access or cause damage. For example, an attacker might modify a password file to gain access to a system, or modify an application's code to introduce vulnerabilities.</a:t>
            </a:r>
          </a:p>
          <a:p>
            <a:pPr marL="285750" indent="-285750" rtl="0">
              <a:spcBef>
                <a:spcPts val="0"/>
              </a:spcBef>
              <a:spcAft>
                <a:spcPts val="1800"/>
              </a:spcAft>
              <a:buFont typeface="Wingdings" panose="05000000000000000000" pitchFamily="2" charset="2"/>
              <a:buChar char="Ø"/>
            </a:pPr>
            <a:r>
              <a:rPr lang="en-US" sz="1600" b="0" i="0" u="none" strike="noStrike" dirty="0">
                <a:effectLst/>
                <a:latin typeface="Arial" panose="020B0604020202020204" pitchFamily="34" charset="0"/>
              </a:rPr>
              <a:t>Repudiation: Repudiation is when an attacker denies having performed an action, in order to avoid accountability. For example, an attacker might delete log files to cover up their tracks, or deny having sent an email that contains sensitive information</a:t>
            </a:r>
            <a:r>
              <a:rPr lang="en-US" sz="1800" b="0" i="0" u="none" strike="noStrike" dirty="0">
                <a:effectLst/>
                <a:latin typeface="Arial" panose="020B0604020202020204" pitchFamily="34" charset="0"/>
              </a:rPr>
              <a:t>.</a:t>
            </a:r>
          </a:p>
          <a:p>
            <a:pPr marL="285750" indent="-285750" rtl="0">
              <a:spcBef>
                <a:spcPts val="1800"/>
              </a:spcBef>
              <a:spcAft>
                <a:spcPts val="1800"/>
              </a:spcAft>
              <a:buFont typeface="Wingdings" panose="05000000000000000000" pitchFamily="2" charset="2"/>
              <a:buChar char="Ø"/>
            </a:pPr>
            <a:r>
              <a:rPr lang="en-US" sz="1600" b="0" i="0" u="none" strike="noStrike" dirty="0">
                <a:effectLst/>
                <a:latin typeface="Arial" panose="020B0604020202020204" pitchFamily="34" charset="0"/>
              </a:rPr>
              <a:t>Information Disclosure: Information disclosure is when an attacker gains access to sensitive information that they should not be able to access. For example, an attacker might eavesdrop on network traffic to intercept sensitive data, or gain access to a user's personal information through a vulnerability in an application</a:t>
            </a:r>
            <a:r>
              <a:rPr lang="en-US" sz="1800" b="0" i="0" u="none" strike="noStrike" dirty="0">
                <a:solidFill>
                  <a:srgbClr val="1F1F1F"/>
                </a:solidFill>
                <a:effectLst/>
                <a:latin typeface="Arial" panose="020B0604020202020204" pitchFamily="34" charset="0"/>
              </a:rPr>
              <a:t>.</a:t>
            </a:r>
            <a:endParaRPr lang="en-US" sz="1600" b="0" dirty="0">
              <a:effectLst/>
            </a:endParaRPr>
          </a:p>
          <a:p>
            <a:br>
              <a:rPr lang="en-US" sz="1600" dirty="0"/>
            </a:br>
            <a:endParaRPr lang="en-US" sz="1600" b="0" dirty="0">
              <a:effectLst/>
            </a:endParaRPr>
          </a:p>
          <a:p>
            <a:br>
              <a:rPr lang="en-US" sz="1600" dirty="0"/>
            </a:br>
            <a:br>
              <a:rPr lang="en-US" sz="1600" dirty="0"/>
            </a:br>
            <a:endParaRPr lang="en-US" sz="1600" dirty="0"/>
          </a:p>
        </p:txBody>
      </p:sp>
    </p:spTree>
    <p:extLst>
      <p:ext uri="{BB962C8B-B14F-4D97-AF65-F5344CB8AC3E}">
        <p14:creationId xmlns:p14="http://schemas.microsoft.com/office/powerpoint/2010/main" val="255313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BA567-70DE-4C45-A8E2-C63BB4207871}"/>
              </a:ext>
            </a:extLst>
          </p:cNvPr>
          <p:cNvSpPr txBox="1"/>
          <p:nvPr/>
        </p:nvSpPr>
        <p:spPr>
          <a:xfrm>
            <a:off x="0" y="1273053"/>
            <a:ext cx="12192000" cy="4462760"/>
          </a:xfrm>
          <a:prstGeom prst="rect">
            <a:avLst/>
          </a:prstGeom>
          <a:noFill/>
        </p:spPr>
        <p:txBody>
          <a:bodyPr wrap="square">
            <a:spAutoFit/>
          </a:bodyPr>
          <a:lstStyle/>
          <a:p>
            <a:pPr marL="285750" indent="-285750" rtl="0">
              <a:spcBef>
                <a:spcPts val="1800"/>
              </a:spcBef>
              <a:spcAft>
                <a:spcPts val="0"/>
              </a:spcAft>
              <a:buFont typeface="Wingdings" panose="05000000000000000000" pitchFamily="2" charset="2"/>
              <a:buChar char="Ø"/>
            </a:pPr>
            <a:r>
              <a:rPr lang="en-US" sz="1600" b="0" i="0" u="none" strike="noStrike" dirty="0">
                <a:effectLst/>
                <a:latin typeface="Arial" panose="020B0604020202020204" pitchFamily="34" charset="0"/>
              </a:rPr>
              <a:t>Denial of Service: Denial of Service (DoS) is when an attacker prevents legitimate users from accessing a system or application by overwhelming it with traffic or by exploiting vulnerabilities. For example, an attacker might launch a Distributed Denial of Service (DDoS) attack to overload a server with traffic and make it unavailable to users.</a:t>
            </a:r>
            <a:endParaRPr lang="en-US" sz="1600" dirty="0"/>
          </a:p>
          <a:p>
            <a:pPr marL="285750" indent="-285750" rtl="0">
              <a:spcBef>
                <a:spcPts val="1800"/>
              </a:spcBef>
              <a:spcAft>
                <a:spcPts val="0"/>
              </a:spcAft>
              <a:buFont typeface="Wingdings" panose="05000000000000000000" pitchFamily="2" charset="2"/>
              <a:buChar char="Ø"/>
            </a:pPr>
            <a:r>
              <a:rPr lang="en-US" sz="1600" b="0" i="0" u="none" strike="noStrike" dirty="0">
                <a:effectLst/>
                <a:latin typeface="Arial" panose="020B0604020202020204" pitchFamily="34" charset="0"/>
              </a:rPr>
              <a:t>Elevation of Privilege: Elevation of Privilege is when an attacker gains higher-level access to a system or application than they are authorized to have. For example, an attacker might exploit a vulnerability in an application to gain administrative access to a system.</a:t>
            </a:r>
          </a:p>
          <a:p>
            <a:pPr marL="285750" indent="-285750" rtl="0">
              <a:spcBef>
                <a:spcPts val="1800"/>
              </a:spcBef>
              <a:spcAft>
                <a:spcPts val="0"/>
              </a:spcAft>
              <a:buFont typeface="Wingdings" panose="05000000000000000000" pitchFamily="2" charset="2"/>
              <a:buChar char="Ø"/>
            </a:pPr>
            <a:endParaRPr lang="en-US" sz="1600" dirty="0">
              <a:latin typeface="Arial" panose="020B0604020202020204" pitchFamily="34" charset="0"/>
            </a:endParaRPr>
          </a:p>
          <a:p>
            <a:pPr rtl="0">
              <a:spcBef>
                <a:spcPts val="1800"/>
              </a:spcBef>
              <a:spcAft>
                <a:spcPts val="0"/>
              </a:spcAft>
            </a:pPr>
            <a:endParaRPr lang="en-US" sz="1600" b="0" dirty="0">
              <a:effectLst/>
            </a:endParaRPr>
          </a:p>
          <a:p>
            <a:pPr rtl="0">
              <a:spcBef>
                <a:spcPts val="0"/>
              </a:spcBef>
              <a:spcAft>
                <a:spcPts val="1800"/>
              </a:spcAft>
            </a:pPr>
            <a:r>
              <a:rPr lang="en-US" sz="1600" b="0" i="0" u="none" strike="noStrike" dirty="0">
                <a:effectLst/>
                <a:latin typeface="Arial" panose="020B0604020202020204" pitchFamily="34" charset="0"/>
              </a:rPr>
              <a:t>	By analyzing each of these threat categories in the context of a specific system or application, security professionals can identify potential vulnerabilities and develop strategies to mitigate those risks. STRIDE is a useful tool for threat modeling because it provides a systematic and structured approach to identifying potential security risks, which can help organizations develop more effective security strategies.</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420937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48856" y="0"/>
            <a:ext cx="10055225" cy="568325"/>
          </a:xfrm>
        </p:spPr>
        <p:txBody>
          <a:bodyPr>
            <a:normAutofit/>
          </a:bodyPr>
          <a:lstStyle/>
          <a:p>
            <a:r>
              <a:rPr lang="en-US" sz="2400" b="1" dirty="0"/>
              <a:t>Dread basics</a:t>
            </a:r>
          </a:p>
        </p:txBody>
      </p:sp>
      <p:sp>
        <p:nvSpPr>
          <p:cNvPr id="4" name="TextBox 3">
            <a:extLst>
              <a:ext uri="{FF2B5EF4-FFF2-40B4-BE49-F238E27FC236}">
                <a16:creationId xmlns:a16="http://schemas.microsoft.com/office/drawing/2014/main" id="{0EC302EE-ECD8-4761-B3EF-D481EC30BC89}"/>
              </a:ext>
            </a:extLst>
          </p:cNvPr>
          <p:cNvSpPr txBox="1"/>
          <p:nvPr/>
        </p:nvSpPr>
        <p:spPr>
          <a:xfrm>
            <a:off x="0" y="733425"/>
            <a:ext cx="12192000" cy="7017306"/>
          </a:xfrm>
          <a:prstGeom prst="rect">
            <a:avLst/>
          </a:prstGeom>
          <a:noFill/>
        </p:spPr>
        <p:txBody>
          <a:bodyPr wrap="square">
            <a:spAutoFit/>
          </a:bodyPr>
          <a:lstStyle/>
          <a:p>
            <a:pPr rtl="0">
              <a:spcBef>
                <a:spcPts val="1800"/>
              </a:spcBef>
              <a:spcAft>
                <a:spcPts val="1800"/>
              </a:spcAft>
            </a:pPr>
            <a:r>
              <a:rPr lang="en-US" sz="1600" b="0" i="0" u="none" strike="noStrike" dirty="0">
                <a:effectLst/>
                <a:latin typeface="Arial" panose="020B0604020202020204" pitchFamily="34" charset="0"/>
              </a:rPr>
              <a:t>The DREAD model is a framework for evaluating and prioritizing security risks associated with software systems. The acronym stands for Damage potential, Reproducibility, Exploitability, Affected users, and Discoverability.</a:t>
            </a:r>
            <a:endParaRPr lang="en-US" sz="1600" b="0" dirty="0">
              <a:effectLst/>
            </a:endParaRPr>
          </a:p>
          <a:p>
            <a:pPr marL="742950" lvl="1" indent="-285750">
              <a:spcBef>
                <a:spcPts val="1800"/>
              </a:spcBef>
              <a:buFont typeface="Wingdings" panose="05000000000000000000" pitchFamily="2" charset="2"/>
              <a:buChar char="Ø"/>
            </a:pPr>
            <a:r>
              <a:rPr lang="en-US" sz="1600" b="0" i="0" u="none" strike="noStrike" dirty="0">
                <a:effectLst/>
                <a:latin typeface="Arial" panose="020B0604020202020204" pitchFamily="34" charset="0"/>
              </a:rPr>
              <a:t>Damage potential: This refers to the extent of damage that can be caused if a vulnerability is exploited. This could include financial losses, reputation damage, or legal consequences.</a:t>
            </a:r>
          </a:p>
          <a:p>
            <a:pPr marL="742950" lvl="1" indent="-285750">
              <a:spcBef>
                <a:spcPts val="1800"/>
              </a:spcBef>
              <a:buFont typeface="Wingdings" panose="05000000000000000000" pitchFamily="2" charset="2"/>
              <a:buChar char="Ø"/>
            </a:pPr>
            <a:endParaRPr lang="en-US" sz="1600" b="0" dirty="0">
              <a:effectLst/>
            </a:endParaRPr>
          </a:p>
          <a:p>
            <a:pPr marL="742950" lvl="1" indent="-285750">
              <a:buFont typeface="Wingdings" panose="05000000000000000000" pitchFamily="2" charset="2"/>
              <a:buChar char="Ø"/>
            </a:pPr>
            <a:r>
              <a:rPr lang="en-US" sz="1600" b="0" i="0" u="none" strike="noStrike" dirty="0">
                <a:effectLst/>
                <a:latin typeface="Arial" panose="020B0604020202020204" pitchFamily="34" charset="0"/>
              </a:rPr>
              <a:t>Reproducibility: This refers to how easily an attacker can reproduce the vulnerability. A vulnerability that can be easily reproduced by an attacker is considered more severe than one that is difficult to reproduce.</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b="0" i="0" u="none" strike="noStrike" dirty="0">
                <a:effectLst/>
                <a:latin typeface="Arial" panose="020B0604020202020204" pitchFamily="34" charset="0"/>
              </a:rPr>
              <a:t>Exploitability: This refers to the level of expertise required to exploit the vulnerability. A vulnerability that can be easily exploited by a novice attacker is considered more severe than one that requires advanced skills.</a:t>
            </a:r>
          </a:p>
          <a:p>
            <a:pPr marL="742950" lvl="1" indent="-285750">
              <a:buFont typeface="Wingdings" panose="05000000000000000000" pitchFamily="2" charset="2"/>
              <a:buChar char="Ø"/>
            </a:pPr>
            <a:endParaRPr lang="en-US" sz="1600" b="0" dirty="0">
              <a:effectLst/>
            </a:endParaRPr>
          </a:p>
          <a:p>
            <a:pPr marL="742950" lvl="1" indent="-285750">
              <a:buFont typeface="Wingdings" panose="05000000000000000000" pitchFamily="2" charset="2"/>
              <a:buChar char="Ø"/>
            </a:pPr>
            <a:r>
              <a:rPr lang="en-US" sz="1600" b="0" i="0" u="none" strike="noStrike" dirty="0">
                <a:effectLst/>
                <a:latin typeface="Arial" panose="020B0604020202020204" pitchFamily="34" charset="0"/>
              </a:rPr>
              <a:t>Affected users: This refers to the number of users who could be affected if the vulnerability is exploited. A vulnerability that affects a large number of users is considered more severe than one that affects only a few users. </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b="0" i="0" u="none" strike="noStrike" dirty="0">
                <a:effectLst/>
                <a:latin typeface="Arial" panose="020B0604020202020204" pitchFamily="34" charset="0"/>
              </a:rPr>
              <a:t>Discoverability: This refers to how easy it is for an attacker to discover the vulnerability. A vulnerability that is easy discovered by an attacker is considered more severe than one that is difficult to discover.</a:t>
            </a:r>
          </a:p>
          <a:p>
            <a:pPr marL="742950" lvl="1" indent="-285750">
              <a:buFont typeface="Wingdings" panose="05000000000000000000" pitchFamily="2" charset="2"/>
              <a:buChar char="Ø"/>
            </a:pPr>
            <a:endParaRPr lang="en-US" sz="1600" b="0" dirty="0">
              <a:effectLst/>
            </a:endParaRPr>
          </a:p>
          <a:p>
            <a:pPr rtl="0">
              <a:spcBef>
                <a:spcPts val="0"/>
              </a:spcBef>
              <a:spcAft>
                <a:spcPts val="1800"/>
              </a:spcAft>
            </a:pPr>
            <a:r>
              <a:rPr lang="en-US" sz="1600" b="0" i="0" u="none" strike="noStrike" dirty="0">
                <a:effectLst/>
                <a:latin typeface="Arial" panose="020B0604020202020204" pitchFamily="34" charset="0"/>
              </a:rPr>
              <a:t>The DREAD model uses a scale of 0 to 10 to rate each of these categories, with 10 being the most severe After evaluating each category, the scores are added together to get a total score for the vulnerability. The higher the score, the more severe the vulnerability. The DREAD model is useful for prioritizing security risks because it allows security professionals to focus their efforts on the vulnerabilities that pose the greatest risk to a system.</a:t>
            </a:r>
            <a:endParaRPr lang="en-US" sz="1600" b="0" dirty="0">
              <a:effectLst/>
            </a:endParaRPr>
          </a:p>
          <a:p>
            <a:br>
              <a:rPr lang="en-US" dirty="0"/>
            </a:br>
            <a:br>
              <a:rPr lang="en-US" dirty="0"/>
            </a:br>
            <a:endParaRPr lang="en-US" dirty="0"/>
          </a:p>
        </p:txBody>
      </p:sp>
    </p:spTree>
    <p:extLst>
      <p:ext uri="{BB962C8B-B14F-4D97-AF65-F5344CB8AC3E}">
        <p14:creationId xmlns:p14="http://schemas.microsoft.com/office/powerpoint/2010/main" val="299715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676400" y="2936388"/>
            <a:ext cx="4630738" cy="660400"/>
          </a:xfrm>
        </p:spPr>
        <p:txBody>
          <a:bodyPr>
            <a:noAutofit/>
          </a:bodyPr>
          <a:lstStyle/>
          <a:p>
            <a:r>
              <a:rPr lang="en-US" sz="3600" b="1" i="0" u="none" strike="noStrike" dirty="0">
                <a:effectLst/>
                <a:latin typeface="Arial" panose="020B0604020202020204" pitchFamily="34" charset="0"/>
              </a:rPr>
              <a:t>Security Architecture &amp; Design Review with Threat Modeling</a:t>
            </a:r>
            <a:endParaRPr lang="en-US" sz="7200" b="1" dirty="0"/>
          </a:p>
        </p:txBody>
      </p:sp>
      <p:sp>
        <p:nvSpPr>
          <p:cNvPr id="4" name="TextBox 3">
            <a:extLst>
              <a:ext uri="{FF2B5EF4-FFF2-40B4-BE49-F238E27FC236}">
                <a16:creationId xmlns:a16="http://schemas.microsoft.com/office/drawing/2014/main" id="{85C231B9-5D84-4935-A94A-A33D7D886E30}"/>
              </a:ext>
            </a:extLst>
          </p:cNvPr>
          <p:cNvSpPr txBox="1"/>
          <p:nvPr/>
        </p:nvSpPr>
        <p:spPr>
          <a:xfrm>
            <a:off x="5901070" y="3123049"/>
            <a:ext cx="4497572" cy="2323713"/>
          </a:xfrm>
          <a:prstGeom prst="rect">
            <a:avLst/>
          </a:prstGeom>
          <a:noFill/>
        </p:spPr>
        <p:txBody>
          <a:bodyPr wrap="square">
            <a:spAutoFit/>
          </a:bodyPr>
          <a:lstStyle/>
          <a:p>
            <a:pPr marL="285750" indent="-285750" rtl="0">
              <a:spcBef>
                <a:spcPts val="1800"/>
              </a:spcBef>
              <a:spcAft>
                <a:spcPts val="1800"/>
              </a:spcAft>
              <a:buFont typeface="Wingdings" panose="05000000000000000000" pitchFamily="2" charset="2"/>
              <a:buChar char="Ø"/>
            </a:pPr>
            <a:r>
              <a:rPr lang="en-US" sz="1800" b="0" i="0" u="none" strike="noStrike" dirty="0">
                <a:effectLst/>
                <a:latin typeface="Arial" panose="020B0604020202020204" pitchFamily="34" charset="0"/>
              </a:rPr>
              <a:t>Case Study for Security Architecture &amp; Review exercise</a:t>
            </a:r>
            <a:endParaRPr lang="en-US" b="0" dirty="0">
              <a:effectLst/>
            </a:endParaRPr>
          </a:p>
          <a:p>
            <a:br>
              <a:rPr lang="en-US" dirty="0"/>
            </a:br>
            <a:br>
              <a:rPr lang="en-US" sz="2000" dirty="0"/>
            </a:br>
            <a:endParaRPr lang="en-US" sz="2000" b="0" dirty="0">
              <a:effectLst/>
            </a:endParaRPr>
          </a:p>
          <a:p>
            <a:br>
              <a:rPr lang="en-US" dirty="0"/>
            </a:br>
            <a:endParaRPr lang="en-US" dirty="0"/>
          </a:p>
        </p:txBody>
      </p:sp>
    </p:spTree>
    <p:extLst>
      <p:ext uri="{BB962C8B-B14F-4D97-AF65-F5344CB8AC3E}">
        <p14:creationId xmlns:p14="http://schemas.microsoft.com/office/powerpoint/2010/main" val="353279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title" idx="4294967295"/>
          </p:nvPr>
        </p:nvSpPr>
        <p:spPr>
          <a:xfrm>
            <a:off x="0" y="60325"/>
            <a:ext cx="8335963" cy="598488"/>
          </a:xfrm>
        </p:spPr>
        <p:txBody>
          <a:bodyPr>
            <a:normAutofit fontScale="90000"/>
          </a:bodyPr>
          <a:lstStyle/>
          <a:p>
            <a:r>
              <a:rPr lang="en-US" b="1" dirty="0"/>
              <a:t>Case study for </a:t>
            </a:r>
            <a:r>
              <a:rPr lang="en-US" b="1" dirty="0" err="1"/>
              <a:t>sr&amp;dr</a:t>
            </a:r>
            <a:r>
              <a:rPr lang="en-US" b="1" dirty="0"/>
              <a:t> activity</a:t>
            </a:r>
          </a:p>
        </p:txBody>
      </p:sp>
      <p:pic>
        <p:nvPicPr>
          <p:cNvPr id="1026" name="Picture 2">
            <a:extLst>
              <a:ext uri="{FF2B5EF4-FFF2-40B4-BE49-F238E27FC236}">
                <a16:creationId xmlns:a16="http://schemas.microsoft.com/office/drawing/2014/main" id="{19C0F580-6D97-44BC-BCFF-E8E6CAE9B2E8}"/>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 y="866775"/>
            <a:ext cx="8635479" cy="5634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D9B24D-2A6B-4007-8D41-C6AC6B5757A8}"/>
              </a:ext>
            </a:extLst>
          </p:cNvPr>
          <p:cNvSpPr txBox="1"/>
          <p:nvPr/>
        </p:nvSpPr>
        <p:spPr>
          <a:xfrm>
            <a:off x="8635479" y="543609"/>
            <a:ext cx="3260511" cy="646331"/>
          </a:xfrm>
          <a:prstGeom prst="rect">
            <a:avLst/>
          </a:prstGeom>
          <a:noFill/>
        </p:spPr>
        <p:txBody>
          <a:bodyPr wrap="square">
            <a:spAutoFit/>
          </a:bodyPr>
          <a:lstStyle/>
          <a:p>
            <a:r>
              <a:rPr lang="en-US" sz="1800" b="1" i="0" u="none" strike="noStrike" dirty="0">
                <a:effectLst/>
                <a:latin typeface="Arial" panose="020B0604020202020204" pitchFamily="34" charset="0"/>
              </a:rPr>
              <a:t>Details of Sample Case Study:</a:t>
            </a:r>
            <a:endParaRPr lang="en-US" dirty="0"/>
          </a:p>
        </p:txBody>
      </p:sp>
      <p:sp>
        <p:nvSpPr>
          <p:cNvPr id="11" name="TextBox 10">
            <a:extLst>
              <a:ext uri="{FF2B5EF4-FFF2-40B4-BE49-F238E27FC236}">
                <a16:creationId xmlns:a16="http://schemas.microsoft.com/office/drawing/2014/main" id="{10F959DC-D939-42E6-BFAD-273122313C9F}"/>
              </a:ext>
            </a:extLst>
          </p:cNvPr>
          <p:cNvSpPr txBox="1"/>
          <p:nvPr/>
        </p:nvSpPr>
        <p:spPr>
          <a:xfrm>
            <a:off x="9239692" y="1358618"/>
            <a:ext cx="2764465" cy="5078313"/>
          </a:xfrm>
          <a:prstGeom prst="rect">
            <a:avLst/>
          </a:prstGeom>
          <a:noFill/>
        </p:spPr>
        <p:txBody>
          <a:bodyPr wrap="square">
            <a:spAutoFit/>
          </a:bodyPr>
          <a:lstStyle/>
          <a:p>
            <a:pPr marL="342900" indent="-342900" rtl="0">
              <a:spcBef>
                <a:spcPts val="1800"/>
              </a:spcBef>
              <a:spcAft>
                <a:spcPts val="0"/>
              </a:spcAft>
              <a:buAutoNum type="arabicPeriod"/>
            </a:pPr>
            <a:r>
              <a:rPr lang="en-US" sz="1400" b="1" i="0" u="none" strike="noStrike" dirty="0">
                <a:effectLst/>
                <a:latin typeface="Arial" panose="020B0604020202020204" pitchFamily="34" charset="0"/>
              </a:rPr>
              <a:t>DUMMY</a:t>
            </a:r>
            <a:r>
              <a:rPr lang="en-US" sz="1400" b="0" i="0" u="none" strike="noStrike" dirty="0">
                <a:effectLst/>
                <a:latin typeface="Arial" panose="020B0604020202020204" pitchFamily="34" charset="0"/>
              </a:rPr>
              <a:t> Corporation has engaged you to perform Security Architecture and Review of their Ecommerce Application</a:t>
            </a:r>
          </a:p>
          <a:p>
            <a:pPr marL="342900" indent="-342900" rtl="0">
              <a:spcBef>
                <a:spcPts val="1800"/>
              </a:spcBef>
              <a:spcAft>
                <a:spcPts val="0"/>
              </a:spcAft>
              <a:buAutoNum type="arabicPeriod"/>
            </a:pPr>
            <a:endParaRPr lang="en-US" sz="1400" b="0" dirty="0">
              <a:effectLst/>
            </a:endParaRPr>
          </a:p>
          <a:p>
            <a:pPr rtl="0">
              <a:spcBef>
                <a:spcPts val="0"/>
              </a:spcBef>
              <a:spcAft>
                <a:spcPts val="0"/>
              </a:spcAft>
            </a:pPr>
            <a:r>
              <a:rPr lang="en-US" sz="1400" b="0" i="0" u="none" strike="noStrike" dirty="0">
                <a:effectLst/>
                <a:latin typeface="Arial" panose="020B0604020202020204" pitchFamily="34" charset="0"/>
              </a:rPr>
              <a:t>2. The Web Application is a simple 3 layer Application i.e. Presentation layer, Business Layer (API Layer) and Data Layer</a:t>
            </a:r>
          </a:p>
          <a:p>
            <a:pPr rtl="0">
              <a:spcBef>
                <a:spcPts val="0"/>
              </a:spcBef>
              <a:spcAft>
                <a:spcPts val="0"/>
              </a:spcAft>
            </a:pPr>
            <a:endParaRPr lang="en-US" sz="1400" b="0" dirty="0">
              <a:effectLst/>
            </a:endParaRPr>
          </a:p>
          <a:p>
            <a:pPr rtl="0">
              <a:spcBef>
                <a:spcPts val="0"/>
              </a:spcBef>
              <a:spcAft>
                <a:spcPts val="0"/>
              </a:spcAft>
            </a:pPr>
            <a:r>
              <a:rPr lang="en-US" sz="1400" b="0" i="0" u="none" strike="noStrike" dirty="0">
                <a:effectLst/>
                <a:latin typeface="Arial" panose="020B0604020202020204" pitchFamily="34" charset="0"/>
              </a:rPr>
              <a:t>3. The Architecture Diagram on the left have been shared</a:t>
            </a:r>
          </a:p>
          <a:p>
            <a:pPr rtl="0">
              <a:spcBef>
                <a:spcPts val="0"/>
              </a:spcBef>
              <a:spcAft>
                <a:spcPts val="0"/>
              </a:spcAft>
            </a:pPr>
            <a:endParaRPr lang="en-US" sz="1400" b="0" dirty="0">
              <a:effectLst/>
            </a:endParaRPr>
          </a:p>
          <a:p>
            <a:pPr rtl="0">
              <a:spcBef>
                <a:spcPts val="0"/>
              </a:spcBef>
              <a:spcAft>
                <a:spcPts val="0"/>
              </a:spcAft>
            </a:pPr>
            <a:r>
              <a:rPr lang="en-US" sz="1400" b="0" i="0" u="none" strike="noStrike" dirty="0">
                <a:effectLst/>
                <a:latin typeface="Arial" panose="020B0604020202020204" pitchFamily="34" charset="0"/>
              </a:rPr>
              <a:t>4. Please perform the Security Architecture and Review Activity.</a:t>
            </a:r>
            <a:endParaRPr lang="en-US" sz="1400" b="0" dirty="0">
              <a:effectLst/>
            </a:endParaRPr>
          </a:p>
          <a:p>
            <a:pPr rtl="0">
              <a:spcBef>
                <a:spcPts val="0"/>
              </a:spcBef>
              <a:spcAft>
                <a:spcPts val="1800"/>
              </a:spcAft>
            </a:pPr>
            <a:r>
              <a:rPr lang="en-US" sz="1400" b="0" i="0" u="none" strike="noStrike" dirty="0">
                <a:effectLst/>
                <a:latin typeface="Arial" panose="020B0604020202020204" pitchFamily="34" charset="0"/>
              </a:rPr>
              <a:t>We have been provided with the architecture diagram on the left.</a:t>
            </a:r>
            <a:endParaRPr lang="en-US" sz="1400" b="0" dirty="0">
              <a:effectLst/>
            </a:endParaRPr>
          </a:p>
          <a:p>
            <a:br>
              <a:rPr lang="en-US" sz="1400" dirty="0"/>
            </a:br>
            <a:endParaRPr lang="en-US" sz="1400" dirty="0"/>
          </a:p>
        </p:txBody>
      </p:sp>
    </p:spTree>
    <p:extLst>
      <p:ext uri="{BB962C8B-B14F-4D97-AF65-F5344CB8AC3E}">
        <p14:creationId xmlns:p14="http://schemas.microsoft.com/office/powerpoint/2010/main" val="218487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0" y="74613"/>
            <a:ext cx="11064875" cy="595312"/>
          </a:xfrm>
        </p:spPr>
        <p:txBody>
          <a:bodyPr>
            <a:normAutofit/>
          </a:bodyPr>
          <a:lstStyle/>
          <a:p>
            <a:r>
              <a:rPr lang="en-US" sz="2400" b="1" dirty="0"/>
              <a:t>Inputs given by dummy corporation</a:t>
            </a:r>
          </a:p>
        </p:txBody>
      </p:sp>
      <p:sp>
        <p:nvSpPr>
          <p:cNvPr id="4" name="TextBox 3">
            <a:extLst>
              <a:ext uri="{FF2B5EF4-FFF2-40B4-BE49-F238E27FC236}">
                <a16:creationId xmlns:a16="http://schemas.microsoft.com/office/drawing/2014/main" id="{82979AFB-131B-4AA1-B930-6F65427606C1}"/>
              </a:ext>
            </a:extLst>
          </p:cNvPr>
          <p:cNvSpPr txBox="1"/>
          <p:nvPr/>
        </p:nvSpPr>
        <p:spPr>
          <a:xfrm>
            <a:off x="861237" y="978196"/>
            <a:ext cx="7005046" cy="6324808"/>
          </a:xfrm>
          <a:prstGeom prst="rect">
            <a:avLst/>
          </a:prstGeom>
          <a:noFill/>
        </p:spPr>
        <p:txBody>
          <a:bodyPr wrap="square">
            <a:spAutoFit/>
          </a:bodyPr>
          <a:lstStyle/>
          <a:p>
            <a:pPr marL="285750" indent="-285750" rtl="0">
              <a:spcBef>
                <a:spcPts val="180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Currently, Developers do not have a Secure Training Program</a:t>
            </a:r>
            <a:endParaRPr lang="en-US" dirty="0"/>
          </a:p>
          <a:p>
            <a:pPr marL="285750" indent="-285750" rtl="0">
              <a:spcBef>
                <a:spcPts val="180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DDOS Protection is not enabled on Firewall</a:t>
            </a:r>
          </a:p>
          <a:p>
            <a:pPr marL="285750" indent="-285750" rtl="0">
              <a:spcBef>
                <a:spcPts val="180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SIEM Program is not in place</a:t>
            </a:r>
          </a:p>
          <a:p>
            <a:pPr marL="285750" indent="-285750" rtl="0">
              <a:spcBef>
                <a:spcPts val="0"/>
              </a:spcBef>
              <a:spcAft>
                <a:spcPts val="0"/>
              </a:spcAft>
              <a:buFont typeface="Wingdings" panose="05000000000000000000" pitchFamily="2" charset="2"/>
              <a:buChar char="Ø"/>
            </a:pPr>
            <a:endParaRPr lang="en-US" dirty="0"/>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User input in only validated at client side</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Server logs are backed up on same server</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Encryption mechanism being used for data-in-transit is TLS 1.1</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MD5 algorithms is used for generating password hashes</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Data in database is not encrypted</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0"/>
              </a:spcAft>
              <a:buFont typeface="Wingdings" panose="05000000000000000000" pitchFamily="2" charset="2"/>
              <a:buChar char="Ø"/>
            </a:pPr>
            <a:r>
              <a:rPr lang="en-US" sz="1800" b="0" i="0" u="none" strike="noStrike" dirty="0">
                <a:effectLst/>
                <a:latin typeface="Arial" panose="020B0604020202020204" pitchFamily="34" charset="0"/>
              </a:rPr>
              <a:t>Database backup schedule is not documented</a:t>
            </a:r>
          </a:p>
          <a:p>
            <a:pPr marL="285750" indent="-285750" rtl="0">
              <a:spcBef>
                <a:spcPts val="0"/>
              </a:spcBef>
              <a:spcAft>
                <a:spcPts val="0"/>
              </a:spcAft>
              <a:buFont typeface="Wingdings" panose="05000000000000000000" pitchFamily="2" charset="2"/>
              <a:buChar char="Ø"/>
            </a:pPr>
            <a:endParaRPr lang="en-US" b="0" dirty="0">
              <a:effectLst/>
            </a:endParaRPr>
          </a:p>
          <a:p>
            <a:pPr marL="285750" indent="-285750" rtl="0">
              <a:spcBef>
                <a:spcPts val="0"/>
              </a:spcBef>
              <a:spcAft>
                <a:spcPts val="1800"/>
              </a:spcAft>
              <a:buFont typeface="Wingdings" panose="05000000000000000000" pitchFamily="2" charset="2"/>
              <a:buChar char="Ø"/>
            </a:pPr>
            <a:r>
              <a:rPr lang="en-US" sz="1800" b="0" i="0" u="none" strike="noStrike" dirty="0">
                <a:effectLst/>
                <a:latin typeface="Arial" panose="020B0604020202020204" pitchFamily="34" charset="0"/>
              </a:rPr>
              <a:t>Firewall alerts are not monitored real time</a:t>
            </a:r>
            <a:endParaRPr lang="en-US" b="0" dirty="0">
              <a:effectLst/>
            </a:endParaRPr>
          </a:p>
          <a:p>
            <a:br>
              <a:rPr lang="en-US" dirty="0"/>
            </a:br>
            <a:endParaRPr lang="en-US" dirty="0"/>
          </a:p>
        </p:txBody>
      </p:sp>
    </p:spTree>
    <p:extLst>
      <p:ext uri="{BB962C8B-B14F-4D97-AF65-F5344CB8AC3E}">
        <p14:creationId xmlns:p14="http://schemas.microsoft.com/office/powerpoint/2010/main" val="49036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0" y="255329"/>
            <a:ext cx="10494334" cy="647700"/>
          </a:xfrm>
        </p:spPr>
        <p:txBody>
          <a:bodyPr>
            <a:normAutofit/>
          </a:bodyPr>
          <a:lstStyle/>
          <a:p>
            <a:r>
              <a:rPr lang="en-US" sz="2400" b="1" dirty="0"/>
              <a:t>Steps to perform security architecture &amp; review for this case</a:t>
            </a:r>
          </a:p>
        </p:txBody>
      </p:sp>
      <p:sp>
        <p:nvSpPr>
          <p:cNvPr id="4" name="TextBox 3">
            <a:extLst>
              <a:ext uri="{FF2B5EF4-FFF2-40B4-BE49-F238E27FC236}">
                <a16:creationId xmlns:a16="http://schemas.microsoft.com/office/drawing/2014/main" id="{E229FF85-84C5-4C39-A48B-DBE7682B23BF}"/>
              </a:ext>
            </a:extLst>
          </p:cNvPr>
          <p:cNvSpPr txBox="1"/>
          <p:nvPr/>
        </p:nvSpPr>
        <p:spPr>
          <a:xfrm>
            <a:off x="574158" y="1364811"/>
            <a:ext cx="10600660" cy="4739759"/>
          </a:xfrm>
          <a:prstGeom prst="rect">
            <a:avLst/>
          </a:prstGeom>
          <a:noFill/>
        </p:spPr>
        <p:txBody>
          <a:bodyPr wrap="square">
            <a:spAutoFit/>
          </a:bodyPr>
          <a:lstStyle/>
          <a:p>
            <a:pPr rtl="0">
              <a:spcBef>
                <a:spcPts val="1800"/>
              </a:spcBef>
              <a:spcAft>
                <a:spcPts val="0"/>
              </a:spcAft>
            </a:pPr>
            <a:r>
              <a:rPr lang="en-US" sz="1600" b="0" i="0" u="none" strike="noStrike" dirty="0">
                <a:effectLst/>
                <a:latin typeface="Arial" panose="020B0604020202020204" pitchFamily="34" charset="0"/>
              </a:rPr>
              <a:t>Following are the steps in order that you should follow to perform Security Architecture and Review for this project:</a:t>
            </a:r>
          </a:p>
          <a:p>
            <a:pPr rtl="0">
              <a:spcBef>
                <a:spcPts val="1800"/>
              </a:spcBef>
              <a:spcAft>
                <a:spcPts val="0"/>
              </a:spcAft>
            </a:pPr>
            <a:endParaRPr lang="en-US" sz="1600" b="0" dirty="0">
              <a:effectLst/>
            </a:endParaRPr>
          </a:p>
          <a:p>
            <a:pPr marL="800100" lvl="1" indent="-342900">
              <a:buAutoNum type="arabicPeriod"/>
            </a:pPr>
            <a:r>
              <a:rPr lang="en-US" sz="1600" b="1" i="0" u="none" strike="noStrike" dirty="0">
                <a:effectLst/>
                <a:latin typeface="Arial" panose="020B0604020202020204" pitchFamily="34" charset="0"/>
              </a:rPr>
              <a:t>Ask</a:t>
            </a:r>
            <a:r>
              <a:rPr lang="en-US" sz="1600" b="0" i="0" u="none" strike="noStrike" dirty="0">
                <a:effectLst/>
                <a:latin typeface="Arial" panose="020B0604020202020204" pitchFamily="34" charset="0"/>
              </a:rPr>
              <a:t> DUMMY Corporation to provide a walkthrough of the application in scope and to share any architecture diagrams (if any)</a:t>
            </a:r>
          </a:p>
          <a:p>
            <a:pPr marL="800100" lvl="1" indent="-342900">
              <a:buAutoNum type="arabicPeriod"/>
            </a:pPr>
            <a:endParaRPr lang="en-US" sz="1600" b="0" dirty="0">
              <a:effectLst/>
            </a:endParaRPr>
          </a:p>
          <a:p>
            <a:pPr lvl="1"/>
            <a:r>
              <a:rPr lang="en-US" sz="1600" b="0" i="0" u="none" strike="noStrike" dirty="0">
                <a:effectLst/>
                <a:latin typeface="Arial" panose="020B0604020202020204" pitchFamily="34" charset="0"/>
              </a:rPr>
              <a:t>2. </a:t>
            </a:r>
            <a:r>
              <a:rPr lang="en-US" sz="1600" b="1" i="0" u="none" strike="noStrike" dirty="0">
                <a:effectLst/>
                <a:latin typeface="Arial" panose="020B0604020202020204" pitchFamily="34" charset="0"/>
              </a:rPr>
              <a:t>Create</a:t>
            </a:r>
            <a:r>
              <a:rPr lang="en-US" sz="1600" b="0" i="0" u="none" strike="noStrike" dirty="0">
                <a:effectLst/>
                <a:latin typeface="Arial" panose="020B0604020202020204" pitchFamily="34" charset="0"/>
              </a:rPr>
              <a:t> a Security Architecture and Review Checklist based on the information provided by DUMMY Corporation</a:t>
            </a:r>
          </a:p>
          <a:p>
            <a:pPr lvl="1"/>
            <a:endParaRPr lang="en-US" sz="1600" b="0" dirty="0">
              <a:effectLst/>
            </a:endParaRPr>
          </a:p>
          <a:p>
            <a:pPr lvl="1"/>
            <a:r>
              <a:rPr lang="en-US" sz="1600" b="0" i="0" u="none" strike="noStrike" dirty="0">
                <a:effectLst/>
                <a:latin typeface="Arial" panose="020B0604020202020204" pitchFamily="34" charset="0"/>
              </a:rPr>
              <a:t>3. a) </a:t>
            </a:r>
            <a:r>
              <a:rPr lang="en-US" sz="1600" b="1" i="0" u="none" strike="noStrike" dirty="0">
                <a:effectLst/>
                <a:latin typeface="Arial" panose="020B0604020202020204" pitchFamily="34" charset="0"/>
              </a:rPr>
              <a:t>Perform</a:t>
            </a:r>
            <a:r>
              <a:rPr lang="en-US" sz="1600" b="0" i="0" u="none" strike="noStrike" dirty="0">
                <a:effectLst/>
                <a:latin typeface="Arial" panose="020B0604020202020204" pitchFamily="34" charset="0"/>
              </a:rPr>
              <a:t> a Threat Modeling Exercise using Microsoft Threat Modeling Tool and create a DFD (Data Flow Diagram). DFD is a way of representing a flow of data through a process or a system.</a:t>
            </a:r>
          </a:p>
          <a:p>
            <a:pPr lvl="1"/>
            <a:endParaRPr lang="en-US" sz="1600" b="0" dirty="0">
              <a:effectLst/>
            </a:endParaRPr>
          </a:p>
          <a:p>
            <a:pPr lvl="1"/>
            <a:r>
              <a:rPr lang="en-US" sz="1600" b="0" i="0" u="none" strike="noStrike" dirty="0">
                <a:effectLst/>
                <a:latin typeface="Arial" panose="020B0604020202020204" pitchFamily="34" charset="0"/>
              </a:rPr>
              <a:t>b) </a:t>
            </a:r>
            <a:r>
              <a:rPr lang="en-US" sz="1600" b="1" i="0" u="none" strike="noStrike" dirty="0">
                <a:effectLst/>
                <a:latin typeface="Arial" panose="020B0604020202020204" pitchFamily="34" charset="0"/>
              </a:rPr>
              <a:t>Generate</a:t>
            </a:r>
            <a:r>
              <a:rPr lang="en-US" sz="1600" b="0" i="0" u="none" strike="noStrike" dirty="0">
                <a:effectLst/>
                <a:latin typeface="Arial" panose="020B0604020202020204" pitchFamily="34" charset="0"/>
              </a:rPr>
              <a:t> a report from Threat Modeling tool as per STRIDE Model and highlight all the assets and security controls applicable to each asset.</a:t>
            </a:r>
          </a:p>
          <a:p>
            <a:pPr lvl="1"/>
            <a:endParaRPr lang="en-US" sz="1600" b="0" dirty="0">
              <a:effectLst/>
            </a:endParaRPr>
          </a:p>
          <a:p>
            <a:pPr lvl="1">
              <a:spcAft>
                <a:spcPts val="1800"/>
              </a:spcAft>
            </a:pPr>
            <a:r>
              <a:rPr lang="en-US" sz="1600" b="0" i="0" u="none" strike="noStrike" dirty="0">
                <a:effectLst/>
                <a:latin typeface="Arial" panose="020B0604020202020204" pitchFamily="34" charset="0"/>
              </a:rPr>
              <a:t>4.</a:t>
            </a:r>
            <a:r>
              <a:rPr lang="en-US" sz="1600" b="1" i="0" u="none" strike="noStrike" dirty="0">
                <a:effectLst/>
                <a:latin typeface="Arial" panose="020B0604020202020204" pitchFamily="34" charset="0"/>
              </a:rPr>
              <a:t>Prepare</a:t>
            </a:r>
            <a:r>
              <a:rPr lang="en-US" sz="1600" b="0" i="0" u="none" strike="noStrike" dirty="0">
                <a:effectLst/>
                <a:latin typeface="Arial" panose="020B0604020202020204" pitchFamily="34" charset="0"/>
              </a:rPr>
              <a:t> a final Summary report for all the stakeholders.</a:t>
            </a:r>
            <a:endParaRPr lang="en-US" sz="1600" b="0" dirty="0">
              <a:effectLst/>
            </a:endParaRPr>
          </a:p>
          <a:p>
            <a:pPr lvl="1"/>
            <a:br>
              <a:rPr lang="en-US" sz="1600" dirty="0"/>
            </a:br>
            <a:endParaRPr lang="en-US" sz="1600" dirty="0"/>
          </a:p>
        </p:txBody>
      </p:sp>
    </p:spTree>
    <p:extLst>
      <p:ext uri="{BB962C8B-B14F-4D97-AF65-F5344CB8AC3E}">
        <p14:creationId xmlns:p14="http://schemas.microsoft.com/office/powerpoint/2010/main" val="350978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718931" y="2053886"/>
            <a:ext cx="4630738" cy="660400"/>
          </a:xfrm>
        </p:spPr>
        <p:txBody>
          <a:bodyPr>
            <a:noAutofit/>
          </a:bodyPr>
          <a:lstStyle/>
          <a:p>
            <a:r>
              <a:rPr lang="en-US" sz="3600" b="1" i="0" u="none" strike="noStrike" dirty="0">
                <a:effectLst/>
                <a:latin typeface="Arial" panose="020B0604020202020204" pitchFamily="34" charset="0"/>
              </a:rPr>
              <a:t>Security Architecture &amp; Design Review with Threat Modeling</a:t>
            </a:r>
            <a:endParaRPr lang="en-US" sz="7200" b="1" dirty="0"/>
          </a:p>
        </p:txBody>
      </p:sp>
      <p:sp>
        <p:nvSpPr>
          <p:cNvPr id="4" name="TextBox 3">
            <a:extLst>
              <a:ext uri="{FF2B5EF4-FFF2-40B4-BE49-F238E27FC236}">
                <a16:creationId xmlns:a16="http://schemas.microsoft.com/office/drawing/2014/main" id="{85C231B9-5D84-4935-A94A-A33D7D886E30}"/>
              </a:ext>
            </a:extLst>
          </p:cNvPr>
          <p:cNvSpPr txBox="1"/>
          <p:nvPr/>
        </p:nvSpPr>
        <p:spPr>
          <a:xfrm>
            <a:off x="5837274" y="2267143"/>
            <a:ext cx="4497572" cy="2323713"/>
          </a:xfrm>
          <a:prstGeom prst="rect">
            <a:avLst/>
          </a:prstGeom>
          <a:noFill/>
        </p:spPr>
        <p:txBody>
          <a:bodyPr wrap="square">
            <a:spAutoFit/>
          </a:bodyPr>
          <a:lstStyle/>
          <a:p>
            <a:pPr marL="285750" indent="-285750" rtl="0">
              <a:spcBef>
                <a:spcPts val="1800"/>
              </a:spcBef>
              <a:spcAft>
                <a:spcPts val="1800"/>
              </a:spcAft>
              <a:buFont typeface="Wingdings" panose="05000000000000000000" pitchFamily="2" charset="2"/>
              <a:buChar char="Ø"/>
            </a:pPr>
            <a:r>
              <a:rPr lang="en-US" dirty="0">
                <a:latin typeface="Arial" panose="020B0604020202020204" pitchFamily="34" charset="0"/>
              </a:rPr>
              <a:t>Security Architecture &amp; Design Review Checklist</a:t>
            </a:r>
            <a:endParaRPr lang="en-US" b="0" dirty="0">
              <a:effectLst/>
            </a:endParaRPr>
          </a:p>
          <a:p>
            <a:br>
              <a:rPr lang="en-US" dirty="0"/>
            </a:br>
            <a:br>
              <a:rPr lang="en-US" sz="2000" dirty="0"/>
            </a:br>
            <a:endParaRPr lang="en-US" sz="2000" b="0" dirty="0">
              <a:effectLst/>
            </a:endParaRPr>
          </a:p>
          <a:p>
            <a:br>
              <a:rPr lang="en-US" dirty="0"/>
            </a:br>
            <a:endParaRPr lang="en-US" dirty="0"/>
          </a:p>
        </p:txBody>
      </p:sp>
      <p:sp>
        <p:nvSpPr>
          <p:cNvPr id="3" name="Speech Bubble: Rectangle with Corners Rounded 2">
            <a:extLst>
              <a:ext uri="{FF2B5EF4-FFF2-40B4-BE49-F238E27FC236}">
                <a16:creationId xmlns:a16="http://schemas.microsoft.com/office/drawing/2014/main" id="{22A82A59-F37C-420A-8455-0FDA20A67620}"/>
              </a:ext>
            </a:extLst>
          </p:cNvPr>
          <p:cNvSpPr/>
          <p:nvPr/>
        </p:nvSpPr>
        <p:spPr>
          <a:xfrm>
            <a:off x="4540103" y="3698328"/>
            <a:ext cx="5560828" cy="2445488"/>
          </a:xfrm>
          <a:prstGeom prst="wedgeRoundRectCallout">
            <a:avLst>
              <a:gd name="adj1" fmla="val 937"/>
              <a:gd name="adj2" fmla="val -773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Checklist is used to identify missing security controls and identify threats.</a:t>
            </a:r>
          </a:p>
          <a:p>
            <a:pPr algn="ctr"/>
            <a:r>
              <a:rPr lang="en-US" dirty="0"/>
              <a:t>These threats will be added in the final SAR Report.</a:t>
            </a:r>
          </a:p>
        </p:txBody>
      </p:sp>
    </p:spTree>
    <p:extLst>
      <p:ext uri="{BB962C8B-B14F-4D97-AF65-F5344CB8AC3E}">
        <p14:creationId xmlns:p14="http://schemas.microsoft.com/office/powerpoint/2010/main" val="1998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24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94689-309B-437A-A70E-8B8B666163D9}"/>
              </a:ext>
            </a:extLst>
          </p:cNvPr>
          <p:cNvSpPr txBox="1"/>
          <p:nvPr/>
        </p:nvSpPr>
        <p:spPr>
          <a:xfrm>
            <a:off x="3054201" y="2998381"/>
            <a:ext cx="6334347" cy="523220"/>
          </a:xfrm>
          <a:prstGeom prst="rect">
            <a:avLst/>
          </a:prstGeom>
          <a:noFill/>
        </p:spPr>
        <p:txBody>
          <a:bodyPr wrap="square">
            <a:spAutoFit/>
          </a:bodyPr>
          <a:lstStyle/>
          <a:p>
            <a:r>
              <a:rPr lang="en-US" sz="2800" b="1" dirty="0">
                <a:latin typeface="Arial" panose="020B0604020202020204" pitchFamily="34" charset="0"/>
              </a:rPr>
              <a:t>Thanks!!!!!</a:t>
            </a:r>
            <a:endParaRPr lang="en-US" sz="2800" dirty="0"/>
          </a:p>
        </p:txBody>
      </p:sp>
    </p:spTree>
    <p:extLst>
      <p:ext uri="{BB962C8B-B14F-4D97-AF65-F5344CB8AC3E}">
        <p14:creationId xmlns:p14="http://schemas.microsoft.com/office/powerpoint/2010/main" val="15880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0" y="301625"/>
            <a:ext cx="11918950" cy="307975"/>
          </a:xfrm>
        </p:spPr>
        <p:txBody>
          <a:bodyPr>
            <a:noAutofit/>
          </a:bodyPr>
          <a:lstStyle/>
          <a:p>
            <a:pPr rtl="0">
              <a:spcBef>
                <a:spcPts val="1800"/>
              </a:spcBef>
              <a:spcAft>
                <a:spcPts val="1800"/>
              </a:spcAft>
            </a:pPr>
            <a:r>
              <a:rPr lang="en-US" sz="2400" b="1" dirty="0"/>
              <a:t>Security architecture &amp; Design review</a:t>
            </a:r>
          </a:p>
        </p:txBody>
      </p:sp>
      <p:sp>
        <p:nvSpPr>
          <p:cNvPr id="5" name="TextBox 4">
            <a:extLst>
              <a:ext uri="{FF2B5EF4-FFF2-40B4-BE49-F238E27FC236}">
                <a16:creationId xmlns:a16="http://schemas.microsoft.com/office/drawing/2014/main" id="{9130517F-DEE6-471C-8851-7857FEC07FC5}"/>
              </a:ext>
            </a:extLst>
          </p:cNvPr>
          <p:cNvSpPr txBox="1"/>
          <p:nvPr/>
        </p:nvSpPr>
        <p:spPr>
          <a:xfrm>
            <a:off x="136451" y="822251"/>
            <a:ext cx="11919098" cy="6558206"/>
          </a:xfrm>
          <a:prstGeom prst="rect">
            <a:avLst/>
          </a:prstGeom>
          <a:noFill/>
        </p:spPr>
        <p:txBody>
          <a:bodyPr wrap="square">
            <a:spAutoFit/>
          </a:bodyPr>
          <a:lstStyle/>
          <a:p>
            <a:pPr marL="285750" indent="-285750" rtl="0">
              <a:spcBef>
                <a:spcPts val="1800"/>
              </a:spcBef>
              <a:spcAft>
                <a:spcPts val="0"/>
              </a:spcAft>
              <a:buFont typeface="Wingdings" panose="05000000000000000000" pitchFamily="2" charset="2"/>
              <a:buChar char="Ø"/>
            </a:pPr>
            <a:r>
              <a:rPr lang="en-US" sz="1800" b="0" i="1" u="none" strike="noStrike" dirty="0">
                <a:effectLst/>
                <a:latin typeface="Arial" panose="020B0604020202020204" pitchFamily="34" charset="0"/>
                <a:cs typeface="Arial" panose="020B0604020202020204" pitchFamily="34" charset="0"/>
              </a:rPr>
              <a:t>Security architecture and design review is the process of evaluating and improving the security of a system, application, or network by considering its design, implementation, and deployment. The goal is to ensure that the system is secure and resilient against potential security threats and vulnerabilities, and that it meets the security requirements and standards of the organization.</a:t>
            </a: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1800"/>
              </a:spcAft>
              <a:buFont typeface="Wingdings" panose="05000000000000000000" pitchFamily="2" charset="2"/>
              <a:buChar char="Ø"/>
            </a:pPr>
            <a:r>
              <a:rPr lang="en-US" sz="1800" b="0" i="0" u="none" strike="noStrike" dirty="0">
                <a:effectLst/>
                <a:latin typeface="Arial" panose="020B0604020202020204" pitchFamily="34" charset="0"/>
                <a:cs typeface="Arial" panose="020B0604020202020204" pitchFamily="34" charset="0"/>
              </a:rPr>
              <a:t>The security architecture review typically includes:</a:t>
            </a:r>
            <a:endParaRPr lang="en-US" sz="1800" dirty="0">
              <a:latin typeface="Arial" panose="020B0604020202020204" pitchFamily="34" charset="0"/>
              <a:cs typeface="Arial" panose="020B0604020202020204" pitchFamily="34" charset="0"/>
            </a:endParaRP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cs typeface="Arial" panose="020B0604020202020204" pitchFamily="34" charset="0"/>
              </a:rPr>
              <a:t>A review of the design specifications and architecture diagrams</a:t>
            </a:r>
            <a:endParaRPr lang="en-US" dirty="0">
              <a:latin typeface="Arial" panose="020B0604020202020204" pitchFamily="34" charset="0"/>
              <a:cs typeface="Arial" panose="020B0604020202020204" pitchFamily="34" charset="0"/>
            </a:endParaRP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cs typeface="Arial" panose="020B0604020202020204" pitchFamily="34" charset="0"/>
              </a:rPr>
              <a:t>Threat modeling to identify potential security threats and vulnerabilities</a:t>
            </a:r>
            <a:endParaRPr lang="en-US" dirty="0">
              <a:latin typeface="Arial" panose="020B0604020202020204" pitchFamily="34" charset="0"/>
              <a:cs typeface="Arial" panose="020B0604020202020204" pitchFamily="34" charset="0"/>
            </a:endParaRP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cs typeface="Arial" panose="020B0604020202020204" pitchFamily="34" charset="0"/>
              </a:rPr>
              <a:t>Evaluation of security controls and countermeasures included in the design</a:t>
            </a: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cs typeface="Arial" panose="020B0604020202020204" pitchFamily="34" charset="0"/>
              </a:rPr>
              <a:t>Identification of potential design weaknesses</a:t>
            </a: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cs typeface="Arial" panose="020B0604020202020204" pitchFamily="34" charset="0"/>
              </a:rPr>
              <a:t>Documentation of review findings and recommendations for improvement</a:t>
            </a:r>
          </a:p>
          <a:p>
            <a:pPr marL="742950" lvl="1" indent="-285750" fontAlgn="base">
              <a:spcAft>
                <a:spcPts val="1100"/>
              </a:spcAft>
              <a:buFont typeface="Wingdings" panose="05000000000000000000" pitchFamily="2" charset="2"/>
              <a:buChar char="Ø"/>
            </a:pPr>
            <a:r>
              <a:rPr lang="en-US" sz="1800" b="0" i="1" u="none" strike="noStrike" dirty="0">
                <a:effectLst/>
                <a:latin typeface="Arial" panose="020B0604020202020204" pitchFamily="34" charset="0"/>
                <a:cs typeface="Arial" panose="020B0604020202020204" pitchFamily="34" charset="0"/>
              </a:rPr>
              <a:t>The goal of enhancing overall security of the system.</a:t>
            </a: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1800"/>
              </a:spcAft>
              <a:buFont typeface="Wingdings" panose="05000000000000000000" pitchFamily="2" charset="2"/>
              <a:buChar char="Ø"/>
            </a:pPr>
            <a:r>
              <a:rPr lang="en-US" sz="1800" b="0" i="1" u="none" strike="noStrike" dirty="0">
                <a:effectLst/>
                <a:latin typeface="Arial" panose="020B0604020202020204" pitchFamily="34" charset="0"/>
                <a:cs typeface="Arial" panose="020B0604020202020204" pitchFamily="34" charset="0"/>
              </a:rPr>
              <a:t>The security review is an important step in the software development life cycle (SDLC) and should be conducted regularly to ensure that the system remains secure over time and adapts to changes in the threat landscape. The review process should be integrated into the SDLC and be performed by a team of security experts who have the necessary knowledge and skills to evaluate the system from a security perspective.</a:t>
            </a:r>
            <a:endParaRPr lang="en-US" b="0" dirty="0">
              <a:effectLst/>
              <a:latin typeface="Arial" panose="020B0604020202020204" pitchFamily="34" charset="0"/>
              <a:cs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46294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347663" y="133350"/>
            <a:ext cx="11844337" cy="409575"/>
          </a:xfrm>
        </p:spPr>
        <p:txBody>
          <a:bodyPr>
            <a:noAutofit/>
          </a:bodyPr>
          <a:lstStyle/>
          <a:p>
            <a:pPr rtl="0">
              <a:spcBef>
                <a:spcPts val="1800"/>
              </a:spcBef>
              <a:spcAft>
                <a:spcPts val="1800"/>
              </a:spcAft>
            </a:pPr>
            <a:r>
              <a:rPr lang="en-US" sz="2400" b="1" dirty="0"/>
              <a:t>Security architecture and design review</a:t>
            </a:r>
          </a:p>
        </p:txBody>
      </p:sp>
      <p:sp>
        <p:nvSpPr>
          <p:cNvPr id="9" name="TextBox 8">
            <a:extLst>
              <a:ext uri="{FF2B5EF4-FFF2-40B4-BE49-F238E27FC236}">
                <a16:creationId xmlns:a16="http://schemas.microsoft.com/office/drawing/2014/main" id="{FC73F1D2-0510-4A6B-91BF-A44F0B87011D}"/>
              </a:ext>
            </a:extLst>
          </p:cNvPr>
          <p:cNvSpPr txBox="1"/>
          <p:nvPr/>
        </p:nvSpPr>
        <p:spPr>
          <a:xfrm>
            <a:off x="116958" y="679010"/>
            <a:ext cx="11844670" cy="6971139"/>
          </a:xfrm>
          <a:prstGeom prst="rect">
            <a:avLst/>
          </a:prstGeom>
          <a:noFill/>
        </p:spPr>
        <p:txBody>
          <a:bodyPr wrap="square">
            <a:spAutoFit/>
          </a:bodyPr>
          <a:lstStyle/>
          <a:p>
            <a:pPr rtl="0">
              <a:spcBef>
                <a:spcPts val="0"/>
              </a:spcBef>
              <a:spcAft>
                <a:spcPts val="0"/>
              </a:spcAft>
            </a:pPr>
            <a:r>
              <a:rPr lang="en-US" sz="1800" b="0" i="0" u="none" strike="noStrike" dirty="0">
                <a:effectLst/>
                <a:latin typeface="Arial" panose="020B0604020202020204" pitchFamily="34" charset="0"/>
              </a:rPr>
              <a:t>A typical security architecture and design review process includes the following steps:</a:t>
            </a:r>
          </a:p>
          <a:p>
            <a:pPr rtl="0">
              <a:spcBef>
                <a:spcPts val="0"/>
              </a:spcBef>
              <a:spcAft>
                <a:spcPts val="0"/>
              </a:spcAft>
            </a:pP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Planning and Preparation: This includes defining the scope and objectives of the review, identifying the review team, and establishing the timeline for the review. It also includes obtaining all relevant documentation, such as design specifications, architecture diagrams, and any existing threat models, and preparing the review checklist.</a:t>
            </a:r>
          </a:p>
          <a:p>
            <a:pPr marL="742950" lvl="1" indent="-285750">
              <a:buFont typeface="Wingdings" panose="05000000000000000000" pitchFamily="2" charset="2"/>
              <a:buChar char="Ø"/>
            </a:pP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Threat modeling: This involves identifying potential security threats and vulnerabilities that the system may face, and documenting them in a threat model.</a:t>
            </a:r>
          </a:p>
          <a:p>
            <a:pPr marL="742950" lvl="1" indent="-285750">
              <a:buFont typeface="Wingdings" panose="05000000000000000000" pitchFamily="2" charset="2"/>
              <a:buChar char="Ø"/>
            </a:pP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Architecture Implementation review: This involves reviewing the implementation of the security controls and countermeasures to ensure that they are properly implemented and meet the security requirements and standards of the organization.</a:t>
            </a:r>
          </a:p>
          <a:p>
            <a:pPr marL="742950" lvl="1" indent="-285750">
              <a:buFont typeface="Wingdings" panose="05000000000000000000" pitchFamily="2" charset="2"/>
              <a:buChar char="Ø"/>
            </a:pP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Deployment review: This involves reviewing the deployment of the system to ensure that it is secure and that the security controls and countermeasures are properly configured.</a:t>
            </a:r>
          </a:p>
          <a:p>
            <a:pPr marL="742950" lvl="1" indent="-285750">
              <a:buFont typeface="Wingdings" panose="05000000000000000000" pitchFamily="2" charset="2"/>
              <a:buChar char="Ø"/>
            </a:pP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Reporting and recommendations: This involves documenting the findings of the review, including any potential security threats and vulnerabilities, and making recommendations for improvement.</a:t>
            </a:r>
          </a:p>
          <a:p>
            <a:pPr marL="742950" lvl="1" indent="-285750">
              <a:buFont typeface="Wingdings" panose="05000000000000000000" pitchFamily="2" charset="2"/>
              <a:buChar char="Ø"/>
            </a:pPr>
            <a:endParaRPr lang="en-US" b="0" dirty="0">
              <a:effectLst/>
            </a:endParaRPr>
          </a:p>
          <a:p>
            <a:pPr marL="742950" lvl="1" indent="-285750">
              <a:spcAft>
                <a:spcPts val="1800"/>
              </a:spcAft>
              <a:buFont typeface="Wingdings" panose="05000000000000000000" pitchFamily="2" charset="2"/>
              <a:buChar char="Ø"/>
            </a:pPr>
            <a:r>
              <a:rPr lang="en-US" b="0" i="0" u="none" strike="noStrike" dirty="0">
                <a:effectLst/>
                <a:latin typeface="Arial" panose="020B0604020202020204" pitchFamily="34" charset="0"/>
              </a:rPr>
              <a:t>Follow-up: This involves implementing the recommendations made during the review, conducting regular follow-up reviews, and updating the design as necessary to ensure the security of the system.</a:t>
            </a:r>
            <a:endParaRPr lang="en-US" b="0" dirty="0">
              <a:effectLst/>
            </a:endParaRPr>
          </a:p>
          <a:p>
            <a:br>
              <a:rPr lang="en-US" dirty="0"/>
            </a:br>
            <a:endParaRPr lang="en-US" dirty="0"/>
          </a:p>
        </p:txBody>
      </p:sp>
    </p:spTree>
    <p:extLst>
      <p:ext uri="{BB962C8B-B14F-4D97-AF65-F5344CB8AC3E}">
        <p14:creationId xmlns:p14="http://schemas.microsoft.com/office/powerpoint/2010/main" val="190299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423669" y="774340"/>
            <a:ext cx="11834920" cy="616687"/>
          </a:xfrm>
        </p:spPr>
        <p:txBody>
          <a:bodyPr>
            <a:noAutofit/>
          </a:bodyPr>
          <a:lstStyle/>
          <a:p>
            <a:pPr rtl="0">
              <a:spcBef>
                <a:spcPts val="0"/>
              </a:spcBef>
              <a:spcAft>
                <a:spcPts val="1800"/>
              </a:spcAft>
            </a:pPr>
            <a:r>
              <a:rPr lang="en-US" sz="2400" b="1" i="0" u="none" strike="noStrike" dirty="0">
                <a:effectLst/>
                <a:latin typeface="Arial" panose="020B0604020202020204" pitchFamily="34" charset="0"/>
              </a:rPr>
              <a:t>EXAMPLE OF SECURITY ARCHITECTURE &amp; DESIGN REVIEW FOR AN ECOMMERCE WEB APPLICATION</a:t>
            </a:r>
            <a:br>
              <a:rPr lang="en-US" b="1" dirty="0">
                <a:effectLst/>
              </a:rPr>
            </a:br>
            <a:br>
              <a:rPr lang="en-US" b="1" dirty="0"/>
            </a:br>
            <a:endParaRPr lang="en-US" b="1" dirty="0"/>
          </a:p>
        </p:txBody>
      </p:sp>
      <p:sp>
        <p:nvSpPr>
          <p:cNvPr id="4" name="TextBox 3">
            <a:extLst>
              <a:ext uri="{FF2B5EF4-FFF2-40B4-BE49-F238E27FC236}">
                <a16:creationId xmlns:a16="http://schemas.microsoft.com/office/drawing/2014/main" id="{6BF888F8-89D4-43D2-8F89-E10333ADBC54}"/>
              </a:ext>
            </a:extLst>
          </p:cNvPr>
          <p:cNvSpPr txBox="1"/>
          <p:nvPr/>
        </p:nvSpPr>
        <p:spPr>
          <a:xfrm>
            <a:off x="198026" y="3808294"/>
            <a:ext cx="2636875" cy="3370153"/>
          </a:xfrm>
          <a:prstGeom prst="rect">
            <a:avLst/>
          </a:prstGeom>
          <a:noFill/>
        </p:spPr>
        <p:txBody>
          <a:bodyPr wrap="square">
            <a:spAutoFit/>
          </a:bodyPr>
          <a:lstStyle/>
          <a:p>
            <a:pPr rtl="0">
              <a:spcBef>
                <a:spcPts val="0"/>
              </a:spcBef>
              <a:spcAft>
                <a:spcPts val="1800"/>
              </a:spcAft>
            </a:pPr>
            <a:r>
              <a:rPr lang="en-US" sz="1800" b="0" i="0" u="none" strike="noStrike" dirty="0">
                <a:effectLst/>
                <a:latin typeface="Arial" panose="020B0604020202020204" pitchFamily="34" charset="0"/>
              </a:rPr>
              <a:t>Security Team obtains all the relevant architecture design documents and asks Ecommerce Web application development team for a architecture walkthrough</a:t>
            </a:r>
            <a:endParaRPr lang="en-US" b="0" dirty="0">
              <a:effectLst/>
            </a:endParaRPr>
          </a:p>
          <a:p>
            <a:br>
              <a:rPr lang="en-US" dirty="0"/>
            </a:br>
            <a:endParaRPr lang="en-US" dirty="0"/>
          </a:p>
        </p:txBody>
      </p:sp>
      <p:sp>
        <p:nvSpPr>
          <p:cNvPr id="6" name="TextBox 5">
            <a:extLst>
              <a:ext uri="{FF2B5EF4-FFF2-40B4-BE49-F238E27FC236}">
                <a16:creationId xmlns:a16="http://schemas.microsoft.com/office/drawing/2014/main" id="{AADA0667-F3F1-4C26-85A2-251FE9C91BB3}"/>
              </a:ext>
            </a:extLst>
          </p:cNvPr>
          <p:cNvSpPr txBox="1"/>
          <p:nvPr/>
        </p:nvSpPr>
        <p:spPr>
          <a:xfrm>
            <a:off x="3304727" y="3808294"/>
            <a:ext cx="2636874" cy="2031325"/>
          </a:xfrm>
          <a:prstGeom prst="rect">
            <a:avLst/>
          </a:prstGeom>
          <a:noFill/>
        </p:spPr>
        <p:txBody>
          <a:bodyPr wrap="square">
            <a:spAutoFit/>
          </a:bodyPr>
          <a:lstStyle/>
          <a:p>
            <a:r>
              <a:rPr lang="en-US" sz="1800" b="0" i="0" u="none" strike="noStrike" dirty="0">
                <a:effectLst/>
                <a:latin typeface="Arial" panose="020B0604020202020204" pitchFamily="34" charset="0"/>
              </a:rPr>
              <a:t>Security Team starts preparing a Secure Design Review checklist and also performs the Threat Modeling exercise as per the inputs received</a:t>
            </a:r>
            <a:endParaRPr lang="en-US" dirty="0"/>
          </a:p>
        </p:txBody>
      </p:sp>
      <p:sp>
        <p:nvSpPr>
          <p:cNvPr id="8" name="TextBox 7">
            <a:extLst>
              <a:ext uri="{FF2B5EF4-FFF2-40B4-BE49-F238E27FC236}">
                <a16:creationId xmlns:a16="http://schemas.microsoft.com/office/drawing/2014/main" id="{ED8A1667-656D-4C94-AB42-29A6A42880E8}"/>
              </a:ext>
            </a:extLst>
          </p:cNvPr>
          <p:cNvSpPr txBox="1"/>
          <p:nvPr/>
        </p:nvSpPr>
        <p:spPr>
          <a:xfrm>
            <a:off x="6372446" y="3808294"/>
            <a:ext cx="2636875" cy="2585323"/>
          </a:xfrm>
          <a:prstGeom prst="rect">
            <a:avLst/>
          </a:prstGeom>
          <a:noFill/>
        </p:spPr>
        <p:txBody>
          <a:bodyPr wrap="square">
            <a:spAutoFit/>
          </a:bodyPr>
          <a:lstStyle/>
          <a:p>
            <a:r>
              <a:rPr lang="en-US" sz="1800" b="0" i="0" u="none" strike="noStrike" dirty="0">
                <a:effectLst/>
                <a:latin typeface="Arial" panose="020B0604020202020204" pitchFamily="34" charset="0"/>
              </a:rPr>
              <a:t>Security Team provides a walkthrough of Threat Modeling report and a review of security findings/recommendations is performed with the Ecommerce Web application development team</a:t>
            </a:r>
            <a:endParaRPr lang="en-US" dirty="0"/>
          </a:p>
        </p:txBody>
      </p:sp>
      <p:sp>
        <p:nvSpPr>
          <p:cNvPr id="10" name="TextBox 9">
            <a:extLst>
              <a:ext uri="{FF2B5EF4-FFF2-40B4-BE49-F238E27FC236}">
                <a16:creationId xmlns:a16="http://schemas.microsoft.com/office/drawing/2014/main" id="{E6706AA5-FDC6-4361-AAB2-4FB080D70DE2}"/>
              </a:ext>
            </a:extLst>
          </p:cNvPr>
          <p:cNvSpPr txBox="1"/>
          <p:nvPr/>
        </p:nvSpPr>
        <p:spPr>
          <a:xfrm>
            <a:off x="9668102" y="3808294"/>
            <a:ext cx="2325872" cy="2816156"/>
          </a:xfrm>
          <a:prstGeom prst="rect">
            <a:avLst/>
          </a:prstGeom>
          <a:noFill/>
        </p:spPr>
        <p:txBody>
          <a:bodyPr wrap="square">
            <a:spAutoFit/>
          </a:bodyPr>
          <a:lstStyle/>
          <a:p>
            <a:pPr rtl="0">
              <a:spcBef>
                <a:spcPts val="0"/>
              </a:spcBef>
              <a:spcAft>
                <a:spcPts val="1800"/>
              </a:spcAft>
            </a:pPr>
            <a:r>
              <a:rPr lang="en-US" sz="1800" b="0" i="0" u="none" strike="noStrike" dirty="0">
                <a:effectLst/>
                <a:latin typeface="Arial" panose="020B0604020202020204" pitchFamily="34" charset="0"/>
              </a:rPr>
              <a:t>Final Security Architecture Review report is generated and security control implementation is reviewed on regular basis</a:t>
            </a:r>
            <a:endParaRPr lang="en-US" b="0" dirty="0">
              <a:effectLst/>
            </a:endParaRPr>
          </a:p>
          <a:p>
            <a:br>
              <a:rPr lang="en-US" dirty="0"/>
            </a:br>
            <a:endParaRPr lang="en-US" dirty="0"/>
          </a:p>
        </p:txBody>
      </p:sp>
      <p:pic>
        <p:nvPicPr>
          <p:cNvPr id="12" name="Picture 11">
            <a:extLst>
              <a:ext uri="{FF2B5EF4-FFF2-40B4-BE49-F238E27FC236}">
                <a16:creationId xmlns:a16="http://schemas.microsoft.com/office/drawing/2014/main" id="{C087CF78-5DED-49CF-9522-202A53FE9695}"/>
              </a:ext>
            </a:extLst>
          </p:cNvPr>
          <p:cNvPicPr>
            <a:picLocks noChangeAspect="1"/>
          </p:cNvPicPr>
          <p:nvPr/>
        </p:nvPicPr>
        <p:blipFill>
          <a:blip r:embed="rId2"/>
          <a:stretch>
            <a:fillRect/>
          </a:stretch>
        </p:blipFill>
        <p:spPr>
          <a:xfrm>
            <a:off x="178540" y="1219941"/>
            <a:ext cx="2413294" cy="1926743"/>
          </a:xfrm>
          <a:prstGeom prst="rect">
            <a:avLst/>
          </a:prstGeom>
        </p:spPr>
      </p:pic>
      <p:pic>
        <p:nvPicPr>
          <p:cNvPr id="14" name="Picture 13">
            <a:extLst>
              <a:ext uri="{FF2B5EF4-FFF2-40B4-BE49-F238E27FC236}">
                <a16:creationId xmlns:a16="http://schemas.microsoft.com/office/drawing/2014/main" id="{47BD2074-2C5C-4677-8E7A-A848C39B9031}"/>
              </a:ext>
            </a:extLst>
          </p:cNvPr>
          <p:cNvPicPr>
            <a:picLocks noChangeAspect="1"/>
          </p:cNvPicPr>
          <p:nvPr/>
        </p:nvPicPr>
        <p:blipFill>
          <a:blip r:embed="rId3"/>
          <a:stretch>
            <a:fillRect/>
          </a:stretch>
        </p:blipFill>
        <p:spPr>
          <a:xfrm>
            <a:off x="3400420" y="2183312"/>
            <a:ext cx="2095792" cy="1020725"/>
          </a:xfrm>
          <a:prstGeom prst="rect">
            <a:avLst/>
          </a:prstGeom>
        </p:spPr>
      </p:pic>
      <p:pic>
        <p:nvPicPr>
          <p:cNvPr id="16" name="Picture 15">
            <a:extLst>
              <a:ext uri="{FF2B5EF4-FFF2-40B4-BE49-F238E27FC236}">
                <a16:creationId xmlns:a16="http://schemas.microsoft.com/office/drawing/2014/main" id="{CFAB03DD-192A-4D2B-A5A1-E36C5FA93324}"/>
              </a:ext>
            </a:extLst>
          </p:cNvPr>
          <p:cNvPicPr>
            <a:picLocks noChangeAspect="1"/>
          </p:cNvPicPr>
          <p:nvPr/>
        </p:nvPicPr>
        <p:blipFill>
          <a:blip r:embed="rId4"/>
          <a:stretch>
            <a:fillRect/>
          </a:stretch>
        </p:blipFill>
        <p:spPr>
          <a:xfrm>
            <a:off x="6486156" y="1956391"/>
            <a:ext cx="2203661" cy="1247646"/>
          </a:xfrm>
          <a:prstGeom prst="rect">
            <a:avLst/>
          </a:prstGeom>
        </p:spPr>
      </p:pic>
      <p:pic>
        <p:nvPicPr>
          <p:cNvPr id="18" name="Picture 17">
            <a:extLst>
              <a:ext uri="{FF2B5EF4-FFF2-40B4-BE49-F238E27FC236}">
                <a16:creationId xmlns:a16="http://schemas.microsoft.com/office/drawing/2014/main" id="{8C9588F7-C88F-42A5-ABCF-CDF98779D116}"/>
              </a:ext>
            </a:extLst>
          </p:cNvPr>
          <p:cNvPicPr>
            <a:picLocks noChangeAspect="1"/>
          </p:cNvPicPr>
          <p:nvPr/>
        </p:nvPicPr>
        <p:blipFill>
          <a:blip r:embed="rId5"/>
          <a:stretch>
            <a:fillRect/>
          </a:stretch>
        </p:blipFill>
        <p:spPr>
          <a:xfrm>
            <a:off x="9668102" y="2083980"/>
            <a:ext cx="2246818" cy="1120057"/>
          </a:xfrm>
          <a:prstGeom prst="rect">
            <a:avLst/>
          </a:prstGeom>
        </p:spPr>
      </p:pic>
      <p:sp>
        <p:nvSpPr>
          <p:cNvPr id="19" name="Arrow: Right 18">
            <a:extLst>
              <a:ext uri="{FF2B5EF4-FFF2-40B4-BE49-F238E27FC236}">
                <a16:creationId xmlns:a16="http://schemas.microsoft.com/office/drawing/2014/main" id="{C66347CD-26C3-4F6B-8B5D-6530E5854B71}"/>
              </a:ext>
            </a:extLst>
          </p:cNvPr>
          <p:cNvSpPr/>
          <p:nvPr/>
        </p:nvSpPr>
        <p:spPr>
          <a:xfrm>
            <a:off x="2668772" y="2349795"/>
            <a:ext cx="685569" cy="49973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8F9D184-13E3-4D88-A0C4-7AFD275977BA}"/>
              </a:ext>
            </a:extLst>
          </p:cNvPr>
          <p:cNvSpPr/>
          <p:nvPr/>
        </p:nvSpPr>
        <p:spPr>
          <a:xfrm>
            <a:off x="5654229" y="2382611"/>
            <a:ext cx="685569" cy="49973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0723616-F878-4BD1-A433-7AF5E8D2A28B}"/>
              </a:ext>
            </a:extLst>
          </p:cNvPr>
          <p:cNvSpPr/>
          <p:nvPr/>
        </p:nvSpPr>
        <p:spPr>
          <a:xfrm>
            <a:off x="8836175" y="2382611"/>
            <a:ext cx="685569" cy="49973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51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676400" y="2936388"/>
            <a:ext cx="4630738" cy="660400"/>
          </a:xfrm>
        </p:spPr>
        <p:txBody>
          <a:bodyPr>
            <a:noAutofit/>
          </a:bodyPr>
          <a:lstStyle/>
          <a:p>
            <a:r>
              <a:rPr lang="en-US" sz="3600" b="1" i="0" u="none" strike="noStrike" dirty="0">
                <a:effectLst/>
                <a:latin typeface="Arial" panose="020B0604020202020204" pitchFamily="34" charset="0"/>
              </a:rPr>
              <a:t>Security Architecture &amp; Design Review with Threat Modeling</a:t>
            </a:r>
            <a:endParaRPr lang="en-US" sz="7200" b="1" dirty="0"/>
          </a:p>
        </p:txBody>
      </p:sp>
      <p:sp>
        <p:nvSpPr>
          <p:cNvPr id="4" name="TextBox 3">
            <a:extLst>
              <a:ext uri="{FF2B5EF4-FFF2-40B4-BE49-F238E27FC236}">
                <a16:creationId xmlns:a16="http://schemas.microsoft.com/office/drawing/2014/main" id="{85C231B9-5D84-4935-A94A-A33D7D886E30}"/>
              </a:ext>
            </a:extLst>
          </p:cNvPr>
          <p:cNvSpPr txBox="1"/>
          <p:nvPr/>
        </p:nvSpPr>
        <p:spPr>
          <a:xfrm>
            <a:off x="5901070" y="3123049"/>
            <a:ext cx="4497572" cy="1492716"/>
          </a:xfrm>
          <a:prstGeom prst="rect">
            <a:avLst/>
          </a:prstGeom>
          <a:noFill/>
        </p:spPr>
        <p:txBody>
          <a:bodyPr wrap="square">
            <a:spAutoFit/>
          </a:bodyPr>
          <a:lstStyle/>
          <a:p>
            <a:pPr marL="285750" indent="-285750" rtl="0">
              <a:spcBef>
                <a:spcPts val="1800"/>
              </a:spcBef>
              <a:spcAft>
                <a:spcPts val="1800"/>
              </a:spcAft>
              <a:buFont typeface="Wingdings" panose="05000000000000000000" pitchFamily="2" charset="2"/>
              <a:buChar char="Ø"/>
            </a:pPr>
            <a:r>
              <a:rPr lang="en-US" sz="2000" b="0" i="0" u="none" strike="noStrike" dirty="0">
                <a:effectLst/>
                <a:latin typeface="Arial" panose="020B0604020202020204" pitchFamily="34" charset="0"/>
              </a:rPr>
              <a:t>Threat Modeling Basics, Tools and Techniques</a:t>
            </a:r>
            <a:endParaRPr lang="en-US" sz="2000" b="0" dirty="0">
              <a:effectLst/>
            </a:endParaRPr>
          </a:p>
          <a:p>
            <a:br>
              <a:rPr lang="en-US" dirty="0"/>
            </a:br>
            <a:endParaRPr lang="en-US" dirty="0"/>
          </a:p>
        </p:txBody>
      </p:sp>
    </p:spTree>
    <p:extLst>
      <p:ext uri="{BB962C8B-B14F-4D97-AF65-F5344CB8AC3E}">
        <p14:creationId xmlns:p14="http://schemas.microsoft.com/office/powerpoint/2010/main" val="349643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829340" y="144130"/>
            <a:ext cx="9097963" cy="760413"/>
          </a:xfrm>
        </p:spPr>
        <p:txBody>
          <a:bodyPr>
            <a:normAutofit/>
          </a:bodyPr>
          <a:lstStyle/>
          <a:p>
            <a:r>
              <a:rPr lang="en-US" sz="2400" b="1" dirty="0"/>
              <a:t>Threat modeling &amp; its tools</a:t>
            </a:r>
          </a:p>
        </p:txBody>
      </p:sp>
      <p:sp>
        <p:nvSpPr>
          <p:cNvPr id="4" name="TextBox 3">
            <a:extLst>
              <a:ext uri="{FF2B5EF4-FFF2-40B4-BE49-F238E27FC236}">
                <a16:creationId xmlns:a16="http://schemas.microsoft.com/office/drawing/2014/main" id="{48411E56-5F0E-40C9-8ED4-BB642D5DC78D}"/>
              </a:ext>
            </a:extLst>
          </p:cNvPr>
          <p:cNvSpPr txBox="1"/>
          <p:nvPr/>
        </p:nvSpPr>
        <p:spPr>
          <a:xfrm>
            <a:off x="159488" y="1328425"/>
            <a:ext cx="11950996" cy="4985980"/>
          </a:xfrm>
          <a:prstGeom prst="rect">
            <a:avLst/>
          </a:prstGeom>
          <a:noFill/>
        </p:spPr>
        <p:txBody>
          <a:bodyPr wrap="square">
            <a:spAutoFit/>
          </a:bodyPr>
          <a:lstStyle/>
          <a:p>
            <a:pPr rtl="0">
              <a:spcBef>
                <a:spcPts val="1800"/>
              </a:spcBef>
              <a:spcAft>
                <a:spcPts val="0"/>
              </a:spcAft>
            </a:pPr>
            <a:r>
              <a:rPr lang="en-US" sz="1800" b="0" i="0" u="none" strike="noStrike" dirty="0">
                <a:effectLst/>
                <a:latin typeface="Arial" panose="020B0604020202020204" pitchFamily="34" charset="0"/>
              </a:rPr>
              <a:t>Threat modeling is a structured process for identifying, analyzing, and prioritizing potential threats to a system or application and determining ways to mitigate those threats. It helps organizations to understand the assets they need to protect and the risks they face so that they can allocate resources and implement countermeasures effectively.</a:t>
            </a:r>
          </a:p>
          <a:p>
            <a:pPr rtl="0">
              <a:spcBef>
                <a:spcPts val="1800"/>
              </a:spcBef>
              <a:spcAft>
                <a:spcPts val="0"/>
              </a:spcAft>
            </a:pPr>
            <a:endParaRPr lang="en-US" b="0" dirty="0">
              <a:effectLst/>
            </a:endParaRPr>
          </a:p>
          <a:p>
            <a:pPr rtl="0">
              <a:spcBef>
                <a:spcPts val="0"/>
              </a:spcBef>
              <a:spcAft>
                <a:spcPts val="0"/>
              </a:spcAft>
            </a:pPr>
            <a:r>
              <a:rPr lang="en-US" sz="1800" b="1" i="0" u="none" strike="noStrike" dirty="0">
                <a:effectLst/>
                <a:latin typeface="Arial" panose="020B0604020202020204" pitchFamily="34" charset="0"/>
              </a:rPr>
              <a:t>Goal of Threat Modeling</a:t>
            </a:r>
            <a:r>
              <a:rPr lang="en-US" sz="1800" b="0" i="0" u="none" strike="noStrike" dirty="0">
                <a:effectLst/>
                <a:latin typeface="Arial" panose="020B0604020202020204" pitchFamily="34" charset="0"/>
              </a:rPr>
              <a:t>: To identify potential security weaknesses before they can be exploited by attackers, and to prioritize the mitigation of the most critical threats first.</a:t>
            </a:r>
          </a:p>
          <a:p>
            <a:pPr rtl="0">
              <a:spcBef>
                <a:spcPts val="0"/>
              </a:spcBef>
              <a:spcAft>
                <a:spcPts val="0"/>
              </a:spcAft>
            </a:pPr>
            <a:endParaRPr lang="en-US" b="0" dirty="0">
              <a:effectLst/>
            </a:endParaRPr>
          </a:p>
          <a:p>
            <a:pPr rtl="0">
              <a:spcBef>
                <a:spcPts val="0"/>
              </a:spcBef>
              <a:spcAft>
                <a:spcPts val="0"/>
              </a:spcAft>
            </a:pPr>
            <a:r>
              <a:rPr lang="en-US" sz="1800" b="1" i="0" u="none" strike="noStrike" dirty="0">
                <a:effectLst/>
                <a:latin typeface="Arial" panose="020B0604020202020204" pitchFamily="34" charset="0"/>
              </a:rPr>
              <a:t>Tools for Threat Modeling:</a:t>
            </a:r>
          </a:p>
          <a:p>
            <a:pPr rtl="0">
              <a:spcBef>
                <a:spcPts val="0"/>
              </a:spcBef>
              <a:spcAft>
                <a:spcPts val="0"/>
              </a:spcAft>
            </a:pPr>
            <a:endParaRPr lang="en-US" b="0" dirty="0">
              <a:effectLst/>
            </a:endParaRPr>
          </a:p>
          <a:p>
            <a:pPr marL="342900" indent="-342900" rtl="0">
              <a:spcBef>
                <a:spcPts val="0"/>
              </a:spcBef>
              <a:spcAft>
                <a:spcPts val="0"/>
              </a:spcAft>
              <a:buFont typeface="+mj-lt"/>
              <a:buAutoNum type="arabicPeriod"/>
            </a:pPr>
            <a:r>
              <a:rPr lang="en-US" sz="1800" b="0" i="0" u="none" strike="noStrike" dirty="0">
                <a:effectLst/>
                <a:latin typeface="Arial" panose="020B0604020202020204" pitchFamily="34" charset="0"/>
              </a:rPr>
              <a:t>Microsoft Threat Modeling Tool (Free tool from Microsoft but its Manual Process that starts with creating DFDs)</a:t>
            </a:r>
          </a:p>
          <a:p>
            <a:pPr marL="342900" indent="-342900" rtl="0">
              <a:spcBef>
                <a:spcPts val="0"/>
              </a:spcBef>
              <a:spcAft>
                <a:spcPts val="0"/>
              </a:spcAft>
              <a:buFont typeface="+mj-lt"/>
              <a:buAutoNum type="arabicPeriod"/>
            </a:pPr>
            <a:r>
              <a:rPr lang="en-US" sz="1800" b="0" i="0" u="none" strike="noStrike" dirty="0" err="1">
                <a:effectLst/>
                <a:latin typeface="Arial" panose="020B0604020202020204" pitchFamily="34" charset="0"/>
              </a:rPr>
              <a:t>IriusRisk</a:t>
            </a:r>
            <a:r>
              <a:rPr lang="en-US" sz="1800" b="0" i="0" u="none" strike="noStrike" dirty="0">
                <a:effectLst/>
                <a:latin typeface="Arial" panose="020B0604020202020204" pitchFamily="34" charset="0"/>
              </a:rPr>
              <a:t> (SaaS Threat Modeling Tool)</a:t>
            </a:r>
            <a:endParaRPr lang="en-US" b="0" dirty="0">
              <a:effectLst/>
            </a:endParaRPr>
          </a:p>
          <a:p>
            <a:pPr marL="342900" indent="-342900" rtl="0">
              <a:spcBef>
                <a:spcPts val="0"/>
              </a:spcBef>
              <a:spcAft>
                <a:spcPts val="0"/>
              </a:spcAft>
              <a:buFont typeface="+mj-lt"/>
              <a:buAutoNum type="arabicPeriod"/>
            </a:pPr>
            <a:r>
              <a:rPr lang="en-US" sz="1800" b="0" i="0" u="none" strike="noStrike" dirty="0" err="1">
                <a:effectLst/>
                <a:latin typeface="Arial" panose="020B0604020202020204" pitchFamily="34" charset="0"/>
              </a:rPr>
              <a:t>ThreatSpec</a:t>
            </a:r>
            <a:r>
              <a:rPr lang="en-US" sz="1800" b="0" i="0" u="none" strike="noStrike" dirty="0">
                <a:effectLst/>
                <a:latin typeface="Arial" panose="020B0604020202020204" pitchFamily="34" charset="0"/>
              </a:rPr>
              <a:t> (Open Source Project)</a:t>
            </a:r>
            <a:endParaRPr lang="en-US" b="0" dirty="0">
              <a:effectLst/>
            </a:endParaRPr>
          </a:p>
          <a:p>
            <a:pPr marL="342900" indent="-342900" rtl="0">
              <a:spcBef>
                <a:spcPts val="0"/>
              </a:spcBef>
              <a:spcAft>
                <a:spcPts val="1800"/>
              </a:spcAft>
              <a:buFont typeface="+mj-lt"/>
              <a:buAutoNum type="arabicPeriod"/>
            </a:pPr>
            <a:r>
              <a:rPr lang="en-US" sz="1800" b="0" i="0" u="none" strike="noStrike" dirty="0" err="1">
                <a:effectLst/>
                <a:latin typeface="Arial" panose="020B0604020202020204" pitchFamily="34" charset="0"/>
              </a:rPr>
              <a:t>ThreatModeler</a:t>
            </a:r>
            <a:r>
              <a:rPr lang="en-US" sz="1800" b="0" i="0" u="none" strike="noStrike" dirty="0">
                <a:effectLst/>
                <a:latin typeface="Arial" panose="020B0604020202020204" pitchFamily="34" charset="0"/>
              </a:rPr>
              <a:t> (Automated Threat Modeling Tool works well with many cloud providers like AWS etc.)</a:t>
            </a:r>
            <a:endParaRPr lang="en-US" b="0" dirty="0">
              <a:effectLst/>
            </a:endParaRPr>
          </a:p>
          <a:p>
            <a:br>
              <a:rPr lang="en-US" dirty="0"/>
            </a:br>
            <a:endParaRPr lang="en-US" dirty="0"/>
          </a:p>
        </p:txBody>
      </p:sp>
    </p:spTree>
    <p:extLst>
      <p:ext uri="{BB962C8B-B14F-4D97-AF65-F5344CB8AC3E}">
        <p14:creationId xmlns:p14="http://schemas.microsoft.com/office/powerpoint/2010/main" val="324098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7562-F000-4A87-B781-D23D62D88450}"/>
              </a:ext>
            </a:extLst>
          </p:cNvPr>
          <p:cNvSpPr>
            <a:spLocks noGrp="1"/>
          </p:cNvSpPr>
          <p:nvPr>
            <p:ph type="ctrTitle" idx="4294967295"/>
          </p:nvPr>
        </p:nvSpPr>
        <p:spPr>
          <a:xfrm>
            <a:off x="1042193" y="95692"/>
            <a:ext cx="10107613" cy="616209"/>
          </a:xfrm>
        </p:spPr>
        <p:txBody>
          <a:bodyPr>
            <a:normAutofit/>
          </a:bodyPr>
          <a:lstStyle/>
          <a:p>
            <a:r>
              <a:rPr lang="en-US" sz="2400" b="1" dirty="0"/>
              <a:t>Threat modeling techniques</a:t>
            </a:r>
          </a:p>
        </p:txBody>
      </p:sp>
      <p:graphicFrame>
        <p:nvGraphicFramePr>
          <p:cNvPr id="3" name="Table 3">
            <a:extLst>
              <a:ext uri="{FF2B5EF4-FFF2-40B4-BE49-F238E27FC236}">
                <a16:creationId xmlns:a16="http://schemas.microsoft.com/office/drawing/2014/main" id="{B8E5B0F3-43D4-4160-BEDF-62CF4BB6D221}"/>
              </a:ext>
            </a:extLst>
          </p:cNvPr>
          <p:cNvGraphicFramePr>
            <a:graphicFrameLocks noGrp="1"/>
          </p:cNvGraphicFramePr>
          <p:nvPr>
            <p:extLst>
              <p:ext uri="{D42A27DB-BD31-4B8C-83A1-F6EECF244321}">
                <p14:modId xmlns:p14="http://schemas.microsoft.com/office/powerpoint/2010/main" val="4030744081"/>
              </p:ext>
            </p:extLst>
          </p:nvPr>
        </p:nvGraphicFramePr>
        <p:xfrm>
          <a:off x="1" y="905425"/>
          <a:ext cx="12191999" cy="5952574"/>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998152260"/>
                    </a:ext>
                  </a:extLst>
                </a:gridCol>
                <a:gridCol w="3048001">
                  <a:extLst>
                    <a:ext uri="{9D8B030D-6E8A-4147-A177-3AD203B41FA5}">
                      <a16:colId xmlns:a16="http://schemas.microsoft.com/office/drawing/2014/main" val="1862188282"/>
                    </a:ext>
                  </a:extLst>
                </a:gridCol>
                <a:gridCol w="3585553">
                  <a:extLst>
                    <a:ext uri="{9D8B030D-6E8A-4147-A177-3AD203B41FA5}">
                      <a16:colId xmlns:a16="http://schemas.microsoft.com/office/drawing/2014/main" val="1363374770"/>
                    </a:ext>
                  </a:extLst>
                </a:gridCol>
                <a:gridCol w="2510444">
                  <a:extLst>
                    <a:ext uri="{9D8B030D-6E8A-4147-A177-3AD203B41FA5}">
                      <a16:colId xmlns:a16="http://schemas.microsoft.com/office/drawing/2014/main" val="1859690029"/>
                    </a:ext>
                  </a:extLst>
                </a:gridCol>
              </a:tblGrid>
              <a:tr h="380796">
                <a:tc>
                  <a:txBody>
                    <a:bodyPr/>
                    <a:lstStyle/>
                    <a:p>
                      <a:r>
                        <a:rPr lang="en-US" dirty="0"/>
                        <a:t>Threat Model</a:t>
                      </a:r>
                    </a:p>
                  </a:txBody>
                  <a:tcPr/>
                </a:tc>
                <a:tc>
                  <a:txBody>
                    <a:bodyPr/>
                    <a:lstStyle/>
                    <a:p>
                      <a:r>
                        <a:rPr lang="en-US" dirty="0"/>
                        <a:t>Purpose</a:t>
                      </a:r>
                    </a:p>
                  </a:txBody>
                  <a:tcPr/>
                </a:tc>
                <a:tc>
                  <a:txBody>
                    <a:bodyPr/>
                    <a:lstStyle/>
                    <a:p>
                      <a:r>
                        <a:rPr lang="en-US" dirty="0"/>
                        <a:t>Key Characteristics</a:t>
                      </a:r>
                    </a:p>
                  </a:txBody>
                  <a:tcPr/>
                </a:tc>
                <a:tc>
                  <a:txBody>
                    <a:bodyPr/>
                    <a:lstStyle/>
                    <a:p>
                      <a:r>
                        <a:rPr lang="en-US" dirty="0"/>
                        <a:t>Advantages</a:t>
                      </a:r>
                    </a:p>
                  </a:txBody>
                  <a:tcPr/>
                </a:tc>
                <a:extLst>
                  <a:ext uri="{0D108BD9-81ED-4DB2-BD59-A6C34878D82A}">
                    <a16:rowId xmlns:a16="http://schemas.microsoft.com/office/drawing/2014/main" val="1825883424"/>
                  </a:ext>
                </a:extLst>
              </a:tr>
              <a:tr h="1857259">
                <a:tc>
                  <a:txBody>
                    <a:bodyPr/>
                    <a:lstStyle/>
                    <a:p>
                      <a:r>
                        <a:rPr lang="en-US" sz="2000" b="1" dirty="0">
                          <a:solidFill>
                            <a:schemeClr val="tx1"/>
                          </a:solidFill>
                        </a:rPr>
                        <a:t>STRIDE</a:t>
                      </a:r>
                    </a:p>
                  </a:txBody>
                  <a:tcPr>
                    <a:solidFill>
                      <a:schemeClr val="accent1"/>
                    </a:solidFill>
                  </a:tcPr>
                </a:tc>
                <a:tc>
                  <a:txBody>
                    <a:bodyPr/>
                    <a:lstStyle/>
                    <a:p>
                      <a:r>
                        <a:rPr lang="en-US" sz="1400" b="0" i="0" u="none" strike="noStrike" kern="1200" dirty="0">
                          <a:solidFill>
                            <a:schemeClr val="dk1"/>
                          </a:solidFill>
                          <a:effectLst/>
                          <a:latin typeface="+mn-lt"/>
                          <a:ea typeface="+mn-ea"/>
                          <a:cs typeface="+mn-cs"/>
                        </a:rPr>
                        <a:t>Categorize threats based on type of attack</a:t>
                      </a:r>
                      <a:endParaRPr lang="en-US" sz="1400" dirty="0"/>
                    </a:p>
                  </a:txBody>
                  <a:tcPr/>
                </a:tc>
                <a:tc>
                  <a:txBody>
                    <a:bodyPr/>
                    <a:lstStyle/>
                    <a:p>
                      <a:r>
                        <a:rPr lang="en-US" sz="1400" b="0" i="0" u="none" strike="noStrike" kern="1200" dirty="0">
                          <a:solidFill>
                            <a:schemeClr val="dk1"/>
                          </a:solidFill>
                          <a:effectLst/>
                          <a:latin typeface="+mn-lt"/>
                          <a:ea typeface="+mn-ea"/>
                          <a:cs typeface="+mn-cs"/>
                        </a:rPr>
                        <a:t>Spoofing, Tampering, Repudiation, Information disclosure, Denial of Service, Elevation of Privilege</a:t>
                      </a:r>
                      <a:endParaRPr lang="en-US" sz="1400" dirty="0"/>
                    </a:p>
                  </a:txBody>
                  <a:tcPr/>
                </a:tc>
                <a:tc>
                  <a:txBody>
                    <a:bodyPr/>
                    <a:lstStyle/>
                    <a:p>
                      <a:pPr rtl="0"/>
                      <a:r>
                        <a:rPr lang="en-US" sz="1400" b="0" i="0" u="none" strike="noStrike" kern="1200" dirty="0">
                          <a:solidFill>
                            <a:schemeClr val="dk1"/>
                          </a:solidFill>
                          <a:effectLst/>
                          <a:latin typeface="+mn-lt"/>
                          <a:ea typeface="+mn-ea"/>
                          <a:cs typeface="+mn-cs"/>
                        </a:rPr>
                        <a:t>Simple and straightforward approach for categorizing threats</a:t>
                      </a:r>
                      <a:endParaRPr lang="en-US" sz="1400" b="0" dirty="0">
                        <a:effectLst/>
                      </a:endParaRPr>
                    </a:p>
                    <a:p>
                      <a:br>
                        <a:rPr lang="en-US" sz="1400" dirty="0"/>
                      </a:br>
                      <a:endParaRPr lang="en-US" sz="1400" dirty="0"/>
                    </a:p>
                  </a:txBody>
                  <a:tcPr/>
                </a:tc>
                <a:extLst>
                  <a:ext uri="{0D108BD9-81ED-4DB2-BD59-A6C34878D82A}">
                    <a16:rowId xmlns:a16="http://schemas.microsoft.com/office/drawing/2014/main" val="4292994799"/>
                  </a:ext>
                </a:extLst>
              </a:tr>
              <a:tr h="2110522">
                <a:tc>
                  <a:txBody>
                    <a:bodyPr/>
                    <a:lstStyle/>
                    <a:p>
                      <a:r>
                        <a:rPr lang="en-US" sz="2000" b="1" dirty="0">
                          <a:solidFill>
                            <a:schemeClr val="tx1"/>
                          </a:solidFill>
                        </a:rPr>
                        <a:t>PASTA</a:t>
                      </a:r>
                    </a:p>
                  </a:txBody>
                  <a:tcPr>
                    <a:solidFill>
                      <a:schemeClr val="accent1"/>
                    </a:solidFill>
                  </a:tcPr>
                </a:tc>
                <a:tc>
                  <a:txBody>
                    <a:bodyPr/>
                    <a:lstStyle/>
                    <a:p>
                      <a:r>
                        <a:rPr lang="en-US" sz="1400" b="0" i="0" u="none" strike="noStrike" kern="1200" dirty="0">
                          <a:solidFill>
                            <a:schemeClr val="dk1"/>
                          </a:solidFill>
                          <a:effectLst/>
                          <a:latin typeface="+mn-lt"/>
                          <a:ea typeface="+mn-ea"/>
                          <a:cs typeface="+mn-cs"/>
                        </a:rPr>
                        <a:t>Consider the entire software development life cycle and entire application architecture</a:t>
                      </a:r>
                      <a:endParaRPr lang="en-US" sz="1400" dirty="0"/>
                    </a:p>
                  </a:txBody>
                  <a:tcPr/>
                </a:tc>
                <a:tc>
                  <a:txBody>
                    <a:bodyPr/>
                    <a:lstStyle/>
                    <a:p>
                      <a:r>
                        <a:rPr lang="en-US" sz="1400" b="0" i="0" u="none" strike="noStrike" kern="1200" dirty="0">
                          <a:solidFill>
                            <a:schemeClr val="dk1"/>
                          </a:solidFill>
                          <a:effectLst/>
                          <a:latin typeface="+mn-lt"/>
                          <a:ea typeface="+mn-ea"/>
                          <a:cs typeface="+mn-cs"/>
                        </a:rPr>
                        <a:t>Process for Attack Simulation and Threat Analysis</a:t>
                      </a:r>
                      <a:endParaRPr lang="en-US" sz="1400" dirty="0"/>
                    </a:p>
                  </a:txBody>
                  <a:tcPr/>
                </a:tc>
                <a:tc>
                  <a:txBody>
                    <a:bodyPr/>
                    <a:lstStyle/>
                    <a:p>
                      <a:pPr rtl="0"/>
                      <a:r>
                        <a:rPr lang="en-US" sz="1400" b="0" i="0" u="none" strike="noStrike" kern="1200" dirty="0">
                          <a:solidFill>
                            <a:schemeClr val="dk1"/>
                          </a:solidFill>
                          <a:effectLst/>
                          <a:latin typeface="+mn-lt"/>
                          <a:ea typeface="+mn-ea"/>
                          <a:cs typeface="+mn-cs"/>
                        </a:rPr>
                        <a:t>Considers the complete software development life cycle and application architecture</a:t>
                      </a:r>
                      <a:endParaRPr lang="en-US" sz="1400" b="0" dirty="0">
                        <a:effectLst/>
                      </a:endParaRPr>
                    </a:p>
                    <a:p>
                      <a:endParaRPr lang="en-US" sz="1400" dirty="0"/>
                    </a:p>
                  </a:txBody>
                  <a:tcPr/>
                </a:tc>
                <a:extLst>
                  <a:ext uri="{0D108BD9-81ED-4DB2-BD59-A6C34878D82A}">
                    <a16:rowId xmlns:a16="http://schemas.microsoft.com/office/drawing/2014/main" val="87281645"/>
                  </a:ext>
                </a:extLst>
              </a:tr>
              <a:tr h="1603997">
                <a:tc>
                  <a:txBody>
                    <a:bodyPr/>
                    <a:lstStyle/>
                    <a:p>
                      <a:r>
                        <a:rPr lang="en-US" sz="2000" b="1" dirty="0">
                          <a:solidFill>
                            <a:schemeClr val="tx1"/>
                          </a:solidFill>
                        </a:rPr>
                        <a:t>DREAD</a:t>
                      </a:r>
                    </a:p>
                  </a:txBody>
                  <a:tcPr>
                    <a:solidFill>
                      <a:schemeClr val="accent1"/>
                    </a:solidFill>
                  </a:tcPr>
                </a:tc>
                <a:tc>
                  <a:txBody>
                    <a:bodyPr/>
                    <a:lstStyle/>
                    <a:p>
                      <a:r>
                        <a:rPr lang="en-US" sz="1400" b="0" i="0" u="none" strike="noStrike" kern="1200" dirty="0">
                          <a:solidFill>
                            <a:schemeClr val="dk1"/>
                          </a:solidFill>
                          <a:effectLst/>
                          <a:latin typeface="+mn-lt"/>
                          <a:ea typeface="+mn-ea"/>
                          <a:cs typeface="+mn-cs"/>
                        </a:rPr>
                        <a:t>Prioritize security threats based on level of risks</a:t>
                      </a:r>
                      <a:endParaRPr lang="en-US" sz="1400" dirty="0"/>
                    </a:p>
                  </a:txBody>
                  <a:tcPr/>
                </a:tc>
                <a:tc>
                  <a:txBody>
                    <a:bodyPr/>
                    <a:lstStyle/>
                    <a:p>
                      <a:pPr rtl="0"/>
                      <a:r>
                        <a:rPr lang="en-US" sz="1400" b="0" i="0" u="none" strike="noStrike" kern="1200" dirty="0">
                          <a:solidFill>
                            <a:schemeClr val="dk1"/>
                          </a:solidFill>
                          <a:effectLst/>
                          <a:latin typeface="+mn-lt"/>
                          <a:ea typeface="+mn-ea"/>
                          <a:cs typeface="+mn-cs"/>
                        </a:rPr>
                        <a:t>Damage, Reproducibility, Exploitability. of risk Affected Users, Discoverability</a:t>
                      </a:r>
                      <a:endParaRPr lang="en-US" sz="1400" b="0" dirty="0">
                        <a:effectLst/>
                      </a:endParaRPr>
                    </a:p>
                    <a:p>
                      <a:br>
                        <a:rPr lang="en-US" sz="1400" dirty="0"/>
                      </a:br>
                      <a:endParaRPr lang="en-US" sz="1400" dirty="0"/>
                    </a:p>
                  </a:txBody>
                  <a:tcPr/>
                </a:tc>
                <a:tc>
                  <a:txBody>
                    <a:bodyPr/>
                    <a:lstStyle/>
                    <a:p>
                      <a:r>
                        <a:rPr lang="en-US" sz="1400" b="0" i="0" u="none" strike="noStrike" kern="1200" dirty="0">
                          <a:solidFill>
                            <a:schemeClr val="dk1"/>
                          </a:solidFill>
                          <a:effectLst/>
                          <a:latin typeface="+mn-lt"/>
                          <a:ea typeface="+mn-ea"/>
                          <a:cs typeface="+mn-cs"/>
                        </a:rPr>
                        <a:t>Provides a simple and effective way to prioritize security risks</a:t>
                      </a:r>
                      <a:endParaRPr lang="en-US" sz="1100" dirty="0"/>
                    </a:p>
                  </a:txBody>
                  <a:tcPr/>
                </a:tc>
                <a:extLst>
                  <a:ext uri="{0D108BD9-81ED-4DB2-BD59-A6C34878D82A}">
                    <a16:rowId xmlns:a16="http://schemas.microsoft.com/office/drawing/2014/main" val="3174245594"/>
                  </a:ext>
                </a:extLst>
              </a:tr>
            </a:tbl>
          </a:graphicData>
        </a:graphic>
      </p:graphicFrame>
    </p:spTree>
    <p:extLst>
      <p:ext uri="{BB962C8B-B14F-4D97-AF65-F5344CB8AC3E}">
        <p14:creationId xmlns:p14="http://schemas.microsoft.com/office/powerpoint/2010/main" val="426262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35A0A-7061-4FE6-B0DA-F63661A6DDD2}"/>
              </a:ext>
            </a:extLst>
          </p:cNvPr>
          <p:cNvSpPr txBox="1"/>
          <p:nvPr/>
        </p:nvSpPr>
        <p:spPr>
          <a:xfrm>
            <a:off x="927690" y="754543"/>
            <a:ext cx="10544839" cy="5586145"/>
          </a:xfrm>
          <a:prstGeom prst="rect">
            <a:avLst/>
          </a:prstGeom>
          <a:noFill/>
        </p:spPr>
        <p:txBody>
          <a:bodyPr wrap="square">
            <a:spAutoFit/>
          </a:bodyPr>
          <a:lstStyle/>
          <a:p>
            <a:pPr rtl="0">
              <a:spcBef>
                <a:spcPts val="1800"/>
              </a:spcBef>
              <a:spcAft>
                <a:spcPts val="0"/>
              </a:spcAft>
            </a:pPr>
            <a:r>
              <a:rPr lang="en-US" sz="1800" b="0" i="0" u="none" strike="noStrike" dirty="0">
                <a:effectLst/>
                <a:latin typeface="Arial" panose="020B0604020202020204" pitchFamily="34" charset="0"/>
              </a:rPr>
              <a:t>Some other Threat Modeling Techniques are:</a:t>
            </a:r>
            <a:endParaRPr lang="en-US" b="0" dirty="0">
              <a:effectLst/>
            </a:endParaRPr>
          </a:p>
          <a:p>
            <a:pPr rtl="0">
              <a:spcBef>
                <a:spcPts val="0"/>
              </a:spcBef>
              <a:spcAft>
                <a:spcPts val="0"/>
              </a:spcAft>
            </a:pPr>
            <a:br>
              <a:rPr lang="en-US" b="0" dirty="0">
                <a:effectLst/>
              </a:rPr>
            </a:br>
            <a:endParaRPr lang="en-US" b="0" dirty="0">
              <a:effectLst/>
            </a:endParaRPr>
          </a:p>
          <a:p>
            <a:pPr lvl="1"/>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LINDDUN</a:t>
            </a:r>
            <a:endParaRPr lang="en-US" dirty="0"/>
          </a:p>
          <a:p>
            <a:pPr marL="742950" lvl="1" indent="-285750">
              <a:buFont typeface="Wingdings" panose="05000000000000000000" pitchFamily="2" charset="2"/>
              <a:buChar char="Ø"/>
            </a:pPr>
            <a:r>
              <a:rPr lang="en-US" b="0" i="0" u="none" strike="noStrike" dirty="0">
                <a:effectLst/>
                <a:latin typeface="Arial" panose="020B0604020202020204" pitchFamily="34" charset="0"/>
              </a:rPr>
              <a:t>TFTP</a:t>
            </a:r>
            <a:endParaRPr lang="en-US" dirty="0"/>
          </a:p>
          <a:p>
            <a:pPr marL="742950" lvl="1" indent="-285750">
              <a:buFont typeface="Wingdings" panose="05000000000000000000" pitchFamily="2" charset="2"/>
              <a:buChar char="Ø"/>
            </a:pPr>
            <a:r>
              <a:rPr lang="en-US" b="0" i="0" u="none" strike="noStrike" dirty="0">
                <a:effectLst/>
                <a:latin typeface="Arial" panose="020B0604020202020204" pitchFamily="34" charset="0"/>
              </a:rPr>
              <a:t>Architecture-Centric</a:t>
            </a:r>
            <a:endParaRPr lang="en-US" b="0" dirty="0">
              <a:effectLst/>
            </a:endParaRPr>
          </a:p>
          <a:p>
            <a:pPr marL="742950" lvl="1" indent="-285750">
              <a:buFont typeface="Wingdings" panose="05000000000000000000" pitchFamily="2" charset="2"/>
              <a:buChar char="Ø"/>
            </a:pPr>
            <a:r>
              <a:rPr lang="en-US" b="0" i="0" u="none" strike="noStrike" dirty="0">
                <a:effectLst/>
                <a:latin typeface="Arial" panose="020B0604020202020204" pitchFamily="34" charset="0"/>
              </a:rPr>
              <a:t>Data-Centric</a:t>
            </a:r>
          </a:p>
          <a:p>
            <a:pPr rtl="0">
              <a:spcBef>
                <a:spcPts val="0"/>
              </a:spcBef>
              <a:spcAft>
                <a:spcPts val="0"/>
              </a:spcAft>
            </a:pPr>
            <a:endParaRPr lang="en-US" dirty="0">
              <a:latin typeface="Arial" panose="020B0604020202020204" pitchFamily="34" charset="0"/>
            </a:endParaRPr>
          </a:p>
          <a:p>
            <a:pPr rtl="0">
              <a:spcBef>
                <a:spcPts val="0"/>
              </a:spcBef>
              <a:spcAft>
                <a:spcPts val="0"/>
              </a:spcAft>
            </a:pPr>
            <a:endParaRPr lang="en-US" b="0" dirty="0">
              <a:effectLst/>
              <a:latin typeface="Arial" panose="020B0604020202020204" pitchFamily="34" charset="0"/>
            </a:endParaRPr>
          </a:p>
          <a:p>
            <a:pPr rtl="0">
              <a:spcBef>
                <a:spcPts val="0"/>
              </a:spcBef>
              <a:spcAft>
                <a:spcPts val="0"/>
              </a:spcAft>
            </a:pPr>
            <a:endParaRPr lang="en-US" dirty="0">
              <a:latin typeface="Arial" panose="020B0604020202020204" pitchFamily="34" charset="0"/>
            </a:endParaRPr>
          </a:p>
          <a:p>
            <a:pPr rtl="0">
              <a:spcBef>
                <a:spcPts val="0"/>
              </a:spcBef>
              <a:spcAft>
                <a:spcPts val="0"/>
              </a:spcAft>
            </a:pPr>
            <a:endParaRPr lang="en-US" b="0" dirty="0">
              <a:effectLst/>
              <a:latin typeface="Arial" panose="020B0604020202020204" pitchFamily="34" charset="0"/>
            </a:endParaRPr>
          </a:p>
          <a:p>
            <a:pPr rtl="0">
              <a:spcBef>
                <a:spcPts val="0"/>
              </a:spcBef>
              <a:spcAft>
                <a:spcPts val="0"/>
              </a:spcAft>
            </a:pPr>
            <a:endParaRPr lang="en-US" dirty="0">
              <a:latin typeface="Arial" panose="020B0604020202020204" pitchFamily="34" charset="0"/>
            </a:endParaRPr>
          </a:p>
          <a:p>
            <a:pPr rtl="0">
              <a:spcBef>
                <a:spcPts val="0"/>
              </a:spcBef>
              <a:spcAft>
                <a:spcPts val="0"/>
              </a:spcAft>
            </a:pPr>
            <a:endParaRPr lang="en-US" b="0" dirty="0">
              <a:effectLst/>
            </a:endParaRPr>
          </a:p>
          <a:p>
            <a:pPr rtl="0">
              <a:spcBef>
                <a:spcPts val="0"/>
              </a:spcBef>
              <a:spcAft>
                <a:spcPts val="0"/>
              </a:spcAft>
            </a:pPr>
            <a:r>
              <a:rPr lang="en-US" sz="1800" b="1" i="0" u="none" strike="noStrike" dirty="0">
                <a:effectLst/>
                <a:latin typeface="Arial" panose="020B0604020202020204" pitchFamily="34" charset="0"/>
              </a:rPr>
              <a:t>Note</a:t>
            </a:r>
            <a:r>
              <a:rPr lang="en-US" sz="1800" b="0" i="0" u="none" strike="noStrike" dirty="0">
                <a:effectLst/>
                <a:latin typeface="Arial" panose="020B0604020202020204" pitchFamily="34" charset="0"/>
              </a:rPr>
              <a:t>: We will focus only on most widely used techniques i.e. STRIDE Threat Modeling</a:t>
            </a:r>
            <a:endParaRPr lang="en-US" b="0" dirty="0">
              <a:effectLst/>
            </a:endParaRPr>
          </a:p>
          <a:p>
            <a:pPr rtl="0">
              <a:spcBef>
                <a:spcPts val="0"/>
              </a:spcBef>
              <a:spcAft>
                <a:spcPts val="1800"/>
              </a:spcAft>
            </a:pPr>
            <a:br>
              <a:rPr lang="en-US" b="0" dirty="0">
                <a:effectLst/>
              </a:rPr>
            </a:br>
            <a:endParaRPr lang="en-US" b="0" dirty="0">
              <a:effectLst/>
            </a:endParaRPr>
          </a:p>
          <a:p>
            <a:br>
              <a:rPr lang="en-US" dirty="0"/>
            </a:br>
            <a:endParaRPr lang="en-US" dirty="0"/>
          </a:p>
        </p:txBody>
      </p:sp>
    </p:spTree>
    <p:extLst>
      <p:ext uri="{BB962C8B-B14F-4D97-AF65-F5344CB8AC3E}">
        <p14:creationId xmlns:p14="http://schemas.microsoft.com/office/powerpoint/2010/main" val="7830987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185</TotalTime>
  <Words>2026</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Slice</vt:lpstr>
      <vt:lpstr>Security Architecture &amp; Design Review with Threat Modeling</vt:lpstr>
      <vt:lpstr>PowerPoint Presentation</vt:lpstr>
      <vt:lpstr>Security architecture &amp; Design review</vt:lpstr>
      <vt:lpstr>Security architecture and design review</vt:lpstr>
      <vt:lpstr>EXAMPLE OF SECURITY ARCHITECTURE &amp; DESIGN REVIEW FOR AN ECOMMERCE WEB APPLICATION  </vt:lpstr>
      <vt:lpstr>Security Architecture &amp; Design Review with Threat Modeling</vt:lpstr>
      <vt:lpstr>Threat modeling &amp; its tools</vt:lpstr>
      <vt:lpstr>Threat modeling techniques</vt:lpstr>
      <vt:lpstr>PowerPoint Presentation</vt:lpstr>
      <vt:lpstr>How security architecture review is related with threat modeling</vt:lpstr>
      <vt:lpstr>Security Architecture &amp; Design Review with Threat Modeling</vt:lpstr>
      <vt:lpstr>Stride basics</vt:lpstr>
      <vt:lpstr>PowerPoint Presentation</vt:lpstr>
      <vt:lpstr>Dread basics</vt:lpstr>
      <vt:lpstr>Security Architecture &amp; Design Review with Threat Modeling</vt:lpstr>
      <vt:lpstr>Case study for sr&amp;dr activity</vt:lpstr>
      <vt:lpstr>Inputs given by dummy corporation</vt:lpstr>
      <vt:lpstr>Steps to perform security architecture &amp; review for this case</vt:lpstr>
      <vt:lpstr>Security Architecture &amp; Design Review with Threat Modeling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dbchristfortune@gmail.com</dc:creator>
  <cp:lastModifiedBy>dbchristfortune@gmail.com</cp:lastModifiedBy>
  <cp:revision>20</cp:revision>
  <dcterms:created xsi:type="dcterms:W3CDTF">2024-01-09T17:56:23Z</dcterms:created>
  <dcterms:modified xsi:type="dcterms:W3CDTF">2024-01-09T21:01:44Z</dcterms:modified>
</cp:coreProperties>
</file>