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86" r:id="rId4"/>
    <p:sldId id="292" r:id="rId5"/>
    <p:sldId id="277" r:id="rId6"/>
    <p:sldId id="295" r:id="rId7"/>
    <p:sldId id="302" r:id="rId8"/>
    <p:sldId id="296" r:id="rId9"/>
    <p:sldId id="289" r:id="rId10"/>
    <p:sldId id="301" r:id="rId11"/>
    <p:sldId id="293" r:id="rId12"/>
    <p:sldId id="297" r:id="rId13"/>
    <p:sldId id="298" r:id="rId14"/>
    <p:sldId id="300" r:id="rId15"/>
    <p:sldId id="283" r:id="rId16"/>
    <p:sldId id="28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44D83-7630-4A7B-9997-570D8C01F872}" v="445" dt="2021-12-27T09:30:01.212"/>
    <p1510:client id="{1F99F4DD-4508-47E3-A466-508259A82588}" v="832" dt="2022-03-01T14:45:05.383"/>
    <p1510:client id="{20C8B20E-A214-418A-ADED-AFC39287474E}" v="11" dt="2021-08-16T13:00:00.900"/>
    <p1510:client id="{4040B3E2-DF4B-4346-BEBE-F30D9517E417}" v="6" dt="2022-05-17T14:39:49.028"/>
    <p1510:client id="{4DEE2E26-9672-4524-A1EE-F0338AE35413}" v="39" dt="2022-03-01T08:24:22.465"/>
    <p1510:client id="{524FD5DD-A188-451C-B982-15CF4A21D2A9}" v="1" dt="2022-05-17T17:42:15.561"/>
    <p1510:client id="{9433E325-91A6-46D1-B639-838CAC10EFAE}" v="25" dt="2022-05-17T16:12:10.469"/>
    <p1510:client id="{9FF3D915-EA3A-4E30-864C-AC06C44624C3}" v="1920" dt="2022-03-01T19:36:17.577"/>
    <p1510:client id="{A59C0A41-6343-488C-B6BF-19F7FB2E1B3E}" v="540" dt="2021-08-16T12:51:13.004"/>
    <p1510:client id="{A8B146EB-0244-42EB-A225-62DD0D1FA93D}" v="11" dt="2021-12-19T08:32:47.954"/>
    <p1510:client id="{C3D9BF99-C02C-4296-A1EA-A0E2135C2138}" v="1568" dt="2022-05-17T17:39:26.744"/>
    <p1510:client id="{D07D3FB7-6760-4590-A306-01E50027E6A5}" v="12" dt="2022-05-17T14:42:11.018"/>
    <p1510:client id="{D1ADBC5B-5585-4199-A98C-3A218E683998}" v="69" dt="2021-12-27T08:55:41.130"/>
    <p1510:client id="{F5063ACC-30B7-44FF-8042-E83CAF7DC25A}" v="13" dt="2022-05-17T14:38:17.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895AC-D032-49E6-95EF-FF1D2A64A702}" type="datetimeFigureOut">
              <a:rPr lang="en-US" smtClean="0"/>
              <a:t>5/17/2022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6E58C3-B5E4-4214-8615-E668735A6999}" type="slidenum">
              <a:rPr lang="en-US" smtClean="0"/>
              <a:t>‹#›</a:t>
            </a:fld>
            <a:endParaRPr lang="en-US"/>
          </a:p>
        </p:txBody>
      </p:sp>
    </p:spTree>
    <p:extLst>
      <p:ext uri="{BB962C8B-B14F-4D97-AF65-F5344CB8AC3E}">
        <p14:creationId xmlns:p14="http://schemas.microsoft.com/office/powerpoint/2010/main" val="177635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6E58C3-B5E4-4214-8615-E668735A6999}" type="slidenum">
              <a:rPr lang="en-US" smtClean="0"/>
              <a:t>1</a:t>
            </a:fld>
            <a:endParaRPr lang="en-US"/>
          </a:p>
        </p:txBody>
      </p:sp>
    </p:spTree>
    <p:extLst>
      <p:ext uri="{BB962C8B-B14F-4D97-AF65-F5344CB8AC3E}">
        <p14:creationId xmlns:p14="http://schemas.microsoft.com/office/powerpoint/2010/main" val="187520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49217" y="2757050"/>
            <a:ext cx="1845564"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252852" y="3746374"/>
            <a:ext cx="4638294" cy="492443"/>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5/17/2022</a:t>
            </a:fld>
            <a:endParaRPr lang="en-US"/>
          </a:p>
        </p:txBody>
      </p:sp>
      <p:sp>
        <p:nvSpPr>
          <p:cNvPr id="6" name="Holder 6"/>
          <p:cNvSpPr>
            <a:spLocks noGrp="1"/>
          </p:cNvSpPr>
          <p:nvPr>
            <p:ph type="sldNum" sz="quarter" idx="7"/>
          </p:nvPr>
        </p:nvSpPr>
        <p:spPr/>
        <p:txBody>
          <a:bodyPr lIns="0" tIns="0" rIns="0" bIns="0"/>
          <a:lstStyle>
            <a:lvl1pPr>
              <a:defRPr sz="1200" b="0" i="0">
                <a:solidFill>
                  <a:srgbClr val="868686"/>
                </a:solidFill>
                <a:latin typeface="Arial"/>
                <a:cs typeface="Arial"/>
              </a:defRPr>
            </a:lvl1pPr>
          </a:lstStyle>
          <a:p>
            <a:pPr marL="38100">
              <a:lnSpc>
                <a:spcPts val="1425"/>
              </a:lnSpc>
            </a:pPr>
            <a:fld id="{81D60167-4931-47E6-BA6A-407CBD079E47}" type="slidenum">
              <a:rPr lang="en-IN" spc="-5" smtClean="0"/>
              <a:pPr marL="38100">
                <a:lnSpc>
                  <a:spcPts val="1425"/>
                </a:lnSpc>
              </a:pPr>
              <a:t>‹#›</a:t>
            </a:fld>
            <a:endParaRPr lang="en-IN" spc="-5"/>
          </a:p>
        </p:txBody>
      </p:sp>
    </p:spTree>
    <p:extLst>
      <p:ext uri="{BB962C8B-B14F-4D97-AF65-F5344CB8AC3E}">
        <p14:creationId xmlns:p14="http://schemas.microsoft.com/office/powerpoint/2010/main" val="349663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5/17/2022</a:t>
            </a:fld>
            <a:endParaRPr lang="en-US"/>
          </a:p>
        </p:txBody>
      </p:sp>
      <p:sp>
        <p:nvSpPr>
          <p:cNvPr id="6" name="Holder 6"/>
          <p:cNvSpPr>
            <a:spLocks noGrp="1"/>
          </p:cNvSpPr>
          <p:nvPr>
            <p:ph type="sldNum" sz="quarter" idx="7"/>
          </p:nvPr>
        </p:nvSpPr>
        <p:spPr/>
        <p:txBody>
          <a:bodyPr lIns="0" tIns="0" rIns="0" bIns="0"/>
          <a:lstStyle>
            <a:lvl1pPr>
              <a:defRPr sz="1200" b="0" i="0">
                <a:solidFill>
                  <a:srgbClr val="868686"/>
                </a:solidFill>
                <a:latin typeface="Arial"/>
                <a:cs typeface="Arial"/>
              </a:defRPr>
            </a:lvl1pPr>
          </a:lstStyle>
          <a:p>
            <a:pPr marL="38100">
              <a:lnSpc>
                <a:spcPts val="1425"/>
              </a:lnSpc>
            </a:pPr>
            <a:fld id="{81D60167-4931-47E6-BA6A-407CBD079E47}" type="slidenum">
              <a:rPr lang="en-IN" spc="-5" smtClean="0"/>
              <a:pPr marL="38100">
                <a:lnSpc>
                  <a:spcPts val="1425"/>
                </a:lnSpc>
              </a:pPr>
              <a:t>‹#›</a:t>
            </a:fld>
            <a:endParaRPr lang="en-IN" spc="-5"/>
          </a:p>
        </p:txBody>
      </p:sp>
    </p:spTree>
    <p:extLst>
      <p:ext uri="{BB962C8B-B14F-4D97-AF65-F5344CB8AC3E}">
        <p14:creationId xmlns:p14="http://schemas.microsoft.com/office/powerpoint/2010/main" val="375625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5/17/2022</a:t>
            </a:fld>
            <a:endParaRPr lang="en-US"/>
          </a:p>
        </p:txBody>
      </p:sp>
      <p:sp>
        <p:nvSpPr>
          <p:cNvPr id="7" name="Holder 7"/>
          <p:cNvSpPr>
            <a:spLocks noGrp="1"/>
          </p:cNvSpPr>
          <p:nvPr>
            <p:ph type="sldNum" sz="quarter" idx="7"/>
          </p:nvPr>
        </p:nvSpPr>
        <p:spPr/>
        <p:txBody>
          <a:bodyPr lIns="0" tIns="0" rIns="0" bIns="0"/>
          <a:lstStyle>
            <a:lvl1pPr>
              <a:defRPr sz="1200" b="0" i="0">
                <a:solidFill>
                  <a:srgbClr val="868686"/>
                </a:solidFill>
                <a:latin typeface="Arial"/>
                <a:cs typeface="Arial"/>
              </a:defRPr>
            </a:lvl1pPr>
          </a:lstStyle>
          <a:p>
            <a:pPr marL="38100">
              <a:lnSpc>
                <a:spcPts val="1425"/>
              </a:lnSpc>
            </a:pPr>
            <a:fld id="{81D60167-4931-47E6-BA6A-407CBD079E47}" type="slidenum">
              <a:rPr lang="en-IN" spc="-5" smtClean="0"/>
              <a:pPr marL="38100">
                <a:lnSpc>
                  <a:spcPts val="1425"/>
                </a:lnSpc>
              </a:pPr>
              <a:t>‹#›</a:t>
            </a:fld>
            <a:endParaRPr lang="en-IN" spc="-5"/>
          </a:p>
        </p:txBody>
      </p:sp>
    </p:spTree>
    <p:extLst>
      <p:ext uri="{BB962C8B-B14F-4D97-AF65-F5344CB8AC3E}">
        <p14:creationId xmlns:p14="http://schemas.microsoft.com/office/powerpoint/2010/main" val="23557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5/17/2022</a:t>
            </a:fld>
            <a:endParaRPr lang="en-US"/>
          </a:p>
        </p:txBody>
      </p:sp>
      <p:sp>
        <p:nvSpPr>
          <p:cNvPr id="5" name="Holder 5"/>
          <p:cNvSpPr>
            <a:spLocks noGrp="1"/>
          </p:cNvSpPr>
          <p:nvPr>
            <p:ph type="sldNum" sz="quarter" idx="7"/>
          </p:nvPr>
        </p:nvSpPr>
        <p:spPr/>
        <p:txBody>
          <a:bodyPr lIns="0" tIns="0" rIns="0" bIns="0"/>
          <a:lstStyle>
            <a:lvl1pPr>
              <a:defRPr sz="1200" b="0" i="0">
                <a:solidFill>
                  <a:srgbClr val="868686"/>
                </a:solidFill>
                <a:latin typeface="Arial"/>
                <a:cs typeface="Arial"/>
              </a:defRPr>
            </a:lvl1pPr>
          </a:lstStyle>
          <a:p>
            <a:pPr marL="38100">
              <a:lnSpc>
                <a:spcPts val="1425"/>
              </a:lnSpc>
            </a:pPr>
            <a:fld id="{81D60167-4931-47E6-BA6A-407CBD079E47}" type="slidenum">
              <a:rPr lang="en-IN" spc="-5" smtClean="0"/>
              <a:pPr marL="38100">
                <a:lnSpc>
                  <a:spcPts val="1425"/>
                </a:lnSpc>
              </a:pPr>
              <a:t>‹#›</a:t>
            </a:fld>
            <a:endParaRPr lang="en-IN" spc="-5"/>
          </a:p>
        </p:txBody>
      </p:sp>
    </p:spTree>
    <p:extLst>
      <p:ext uri="{BB962C8B-B14F-4D97-AF65-F5344CB8AC3E}">
        <p14:creationId xmlns:p14="http://schemas.microsoft.com/office/powerpoint/2010/main" val="409247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5/17/2022</a:t>
            </a:fld>
            <a:endParaRPr lang="en-US"/>
          </a:p>
        </p:txBody>
      </p:sp>
      <p:sp>
        <p:nvSpPr>
          <p:cNvPr id="4" name="Holder 4"/>
          <p:cNvSpPr>
            <a:spLocks noGrp="1"/>
          </p:cNvSpPr>
          <p:nvPr>
            <p:ph type="sldNum" sz="quarter" idx="7"/>
          </p:nvPr>
        </p:nvSpPr>
        <p:spPr/>
        <p:txBody>
          <a:bodyPr lIns="0" tIns="0" rIns="0" bIns="0"/>
          <a:lstStyle>
            <a:lvl1pPr>
              <a:defRPr sz="1200" b="0" i="0">
                <a:solidFill>
                  <a:srgbClr val="868686"/>
                </a:solidFill>
                <a:latin typeface="Arial"/>
                <a:cs typeface="Arial"/>
              </a:defRPr>
            </a:lvl1pPr>
          </a:lstStyle>
          <a:p>
            <a:pPr marL="38100">
              <a:lnSpc>
                <a:spcPts val="1425"/>
              </a:lnSpc>
            </a:pPr>
            <a:fld id="{81D60167-4931-47E6-BA6A-407CBD079E47}" type="slidenum">
              <a:rPr lang="en-IN" spc="-5" smtClean="0"/>
              <a:pPr marL="38100">
                <a:lnSpc>
                  <a:spcPts val="1425"/>
                </a:lnSpc>
              </a:pPr>
              <a:t>‹#›</a:t>
            </a:fld>
            <a:endParaRPr lang="en-IN" spc="-5"/>
          </a:p>
        </p:txBody>
      </p:sp>
    </p:spTree>
    <p:extLst>
      <p:ext uri="{BB962C8B-B14F-4D97-AF65-F5344CB8AC3E}">
        <p14:creationId xmlns:p14="http://schemas.microsoft.com/office/powerpoint/2010/main" val="36663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p>
            <a:endParaRPr sz="1800"/>
          </a:p>
        </p:txBody>
      </p:sp>
      <p:sp>
        <p:nvSpPr>
          <p:cNvPr id="17" name="bg object 17"/>
          <p:cNvSpPr/>
          <p:nvPr/>
        </p:nvSpPr>
        <p:spPr>
          <a:xfrm>
            <a:off x="8305804" y="2"/>
            <a:ext cx="838199" cy="898525"/>
          </a:xfrm>
          <a:prstGeom prst="rect">
            <a:avLst/>
          </a:prstGeom>
          <a:blipFill>
            <a:blip r:embed="rId7" cstate="print"/>
            <a:stretch>
              <a:fillRect/>
            </a:stretch>
          </a:blipFill>
        </p:spPr>
        <p:txBody>
          <a:bodyPr wrap="square" lIns="0" tIns="0" rIns="0" bIns="0" rtlCol="0"/>
          <a:lstStyle/>
          <a:p>
            <a:endParaRPr sz="1800"/>
          </a:p>
        </p:txBody>
      </p:sp>
      <p:sp>
        <p:nvSpPr>
          <p:cNvPr id="18" name="bg object 18"/>
          <p:cNvSpPr/>
          <p:nvPr/>
        </p:nvSpPr>
        <p:spPr>
          <a:xfrm>
            <a:off x="0" y="5335521"/>
            <a:ext cx="9144000" cy="1522476"/>
          </a:xfrm>
          <a:prstGeom prst="rect">
            <a:avLst/>
          </a:prstGeom>
          <a:blipFill>
            <a:blip r:embed="rId8" cstate="print"/>
            <a:stretch>
              <a:fillRect/>
            </a:stretch>
          </a:blipFill>
        </p:spPr>
        <p:txBody>
          <a:bodyPr wrap="square" lIns="0" tIns="0" rIns="0" bIns="0" rtlCol="0"/>
          <a:lstStyle/>
          <a:p>
            <a:endParaRPr sz="1800"/>
          </a:p>
        </p:txBody>
      </p:sp>
      <p:sp>
        <p:nvSpPr>
          <p:cNvPr id="19" name="bg object 19"/>
          <p:cNvSpPr/>
          <p:nvPr/>
        </p:nvSpPr>
        <p:spPr>
          <a:xfrm>
            <a:off x="0" y="5410199"/>
            <a:ext cx="9144000" cy="1447800"/>
          </a:xfrm>
          <a:custGeom>
            <a:avLst/>
            <a:gdLst/>
            <a:ahLst/>
            <a:cxnLst/>
            <a:rect l="l" t="t" r="r" b="b"/>
            <a:pathLst>
              <a:path w="9144000" h="1447800">
                <a:moveTo>
                  <a:pt x="9144000" y="0"/>
                </a:moveTo>
                <a:lnTo>
                  <a:pt x="8884539" y="83947"/>
                </a:lnTo>
                <a:lnTo>
                  <a:pt x="8205089" y="295402"/>
                </a:lnTo>
                <a:lnTo>
                  <a:pt x="7627112" y="463867"/>
                </a:lnTo>
                <a:lnTo>
                  <a:pt x="7135495" y="597306"/>
                </a:lnTo>
                <a:lnTo>
                  <a:pt x="6718554" y="702246"/>
                </a:lnTo>
                <a:lnTo>
                  <a:pt x="6367399" y="784072"/>
                </a:lnTo>
                <a:lnTo>
                  <a:pt x="6027420" y="857034"/>
                </a:lnTo>
                <a:lnTo>
                  <a:pt x="5697093" y="921588"/>
                </a:lnTo>
                <a:lnTo>
                  <a:pt x="5375021" y="978166"/>
                </a:lnTo>
                <a:lnTo>
                  <a:pt x="5104384" y="1020673"/>
                </a:lnTo>
                <a:lnTo>
                  <a:pt x="4837557" y="1057935"/>
                </a:lnTo>
                <a:lnTo>
                  <a:pt x="4530217" y="1095171"/>
                </a:lnTo>
                <a:lnTo>
                  <a:pt x="4225417" y="1126121"/>
                </a:lnTo>
                <a:lnTo>
                  <a:pt x="3921887" y="1151216"/>
                </a:lnTo>
                <a:lnTo>
                  <a:pt x="3574288" y="1173327"/>
                </a:lnTo>
                <a:lnTo>
                  <a:pt x="3224149" y="1189062"/>
                </a:lnTo>
                <a:lnTo>
                  <a:pt x="2824226" y="1199984"/>
                </a:lnTo>
                <a:lnTo>
                  <a:pt x="2275713" y="1204963"/>
                </a:lnTo>
                <a:lnTo>
                  <a:pt x="0" y="1164628"/>
                </a:lnTo>
                <a:lnTo>
                  <a:pt x="0" y="1447800"/>
                </a:lnTo>
                <a:lnTo>
                  <a:pt x="9144000" y="1447800"/>
                </a:lnTo>
                <a:lnTo>
                  <a:pt x="9144000" y="1204963"/>
                </a:lnTo>
                <a:lnTo>
                  <a:pt x="9144000" y="0"/>
                </a:lnTo>
                <a:close/>
              </a:path>
            </a:pathLst>
          </a:custGeom>
          <a:solidFill>
            <a:srgbClr val="575757">
              <a:alpha val="45097"/>
            </a:srgbClr>
          </a:solidFill>
        </p:spPr>
        <p:txBody>
          <a:bodyPr wrap="square" lIns="0" tIns="0" rIns="0" bIns="0" rtlCol="0"/>
          <a:lstStyle/>
          <a:p>
            <a:endParaRPr sz="1800"/>
          </a:p>
        </p:txBody>
      </p:sp>
      <p:sp>
        <p:nvSpPr>
          <p:cNvPr id="2" name="Holder 2"/>
          <p:cNvSpPr>
            <a:spLocks noGrp="1"/>
          </p:cNvSpPr>
          <p:nvPr>
            <p:ph type="title"/>
          </p:nvPr>
        </p:nvSpPr>
        <p:spPr>
          <a:xfrm>
            <a:off x="993749" y="2182197"/>
            <a:ext cx="7156500" cy="615553"/>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504291" y="1159891"/>
            <a:ext cx="8135416"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7"/>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7"/>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5/17/2022</a:t>
            </a:fld>
            <a:endParaRPr lang="en-US"/>
          </a:p>
        </p:txBody>
      </p:sp>
      <p:sp>
        <p:nvSpPr>
          <p:cNvPr id="6" name="Holder 6"/>
          <p:cNvSpPr>
            <a:spLocks noGrp="1"/>
          </p:cNvSpPr>
          <p:nvPr>
            <p:ph type="sldNum" sz="quarter" idx="7"/>
          </p:nvPr>
        </p:nvSpPr>
        <p:spPr>
          <a:xfrm>
            <a:off x="8403974" y="6431796"/>
            <a:ext cx="247015" cy="179536"/>
          </a:xfrm>
          <a:prstGeom prst="rect">
            <a:avLst/>
          </a:prstGeom>
        </p:spPr>
        <p:txBody>
          <a:bodyPr wrap="square" lIns="0" tIns="0" rIns="0" bIns="0">
            <a:spAutoFit/>
          </a:bodyPr>
          <a:lstStyle>
            <a:lvl1pPr>
              <a:defRPr sz="1200" b="0" i="0">
                <a:solidFill>
                  <a:srgbClr val="868686"/>
                </a:solidFill>
                <a:latin typeface="Arial"/>
                <a:cs typeface="Arial"/>
              </a:defRPr>
            </a:lvl1pPr>
          </a:lstStyle>
          <a:p>
            <a:pPr marL="38100">
              <a:lnSpc>
                <a:spcPts val="1425"/>
              </a:lnSpc>
            </a:pPr>
            <a:fld id="{81D60167-4931-47E6-BA6A-407CBD079E47}" type="slidenum">
              <a:rPr lang="en-IN" spc="-5" smtClean="0"/>
              <a:pPr marL="38100">
                <a:lnSpc>
                  <a:spcPts val="1425"/>
                </a:lnSpc>
              </a:pPr>
              <a:t>‹#›</a:t>
            </a:fld>
            <a:endParaRPr lang="en-IN" spc="-5"/>
          </a:p>
        </p:txBody>
      </p:sp>
    </p:spTree>
    <p:extLst>
      <p:ext uri="{BB962C8B-B14F-4D97-AF65-F5344CB8AC3E}">
        <p14:creationId xmlns:p14="http://schemas.microsoft.com/office/powerpoint/2010/main" val="1668704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sudipbhujel.com.np/sentiment-analysis-with-logistic-regression/"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251" y="185260"/>
            <a:ext cx="8252297" cy="566822"/>
          </a:xfrm>
          <a:prstGeom prst="rect">
            <a:avLst/>
          </a:prstGeom>
        </p:spPr>
        <p:txBody>
          <a:bodyPr vert="horz" wrap="square" lIns="0" tIns="12700" rIns="0" bIns="0" rtlCol="0" anchor="t">
            <a:spAutoFit/>
          </a:bodyPr>
          <a:lstStyle/>
          <a:p>
            <a:pPr algn="ctr">
              <a:spcBef>
                <a:spcPts val="100"/>
              </a:spcBef>
            </a:pPr>
            <a:r>
              <a:rPr b="1" dirty="0">
                <a:solidFill>
                  <a:srgbClr val="FFFFFF"/>
                </a:solidFill>
                <a:latin typeface="Arial"/>
                <a:cs typeface="Arial"/>
              </a:rPr>
              <a:t>INSTITUTE OF</a:t>
            </a:r>
            <a:r>
              <a:rPr b="1" spc="-95" dirty="0">
                <a:solidFill>
                  <a:srgbClr val="FFFFFF"/>
                </a:solidFill>
                <a:latin typeface="Arial"/>
                <a:cs typeface="Arial"/>
              </a:rPr>
              <a:t> </a:t>
            </a:r>
            <a:r>
              <a:rPr lang="en-US" b="1" spc="5" dirty="0">
                <a:solidFill>
                  <a:srgbClr val="FFFFFF"/>
                </a:solidFill>
                <a:latin typeface="Arial"/>
                <a:cs typeface="Arial"/>
              </a:rPr>
              <a:t>AERONAUTICAL ENGINEERING</a:t>
            </a:r>
            <a:r>
              <a:rPr b="1" spc="-5" dirty="0">
                <a:solidFill>
                  <a:srgbClr val="FFFFFF"/>
                </a:solidFill>
                <a:latin typeface="Arial"/>
                <a:cs typeface="Arial"/>
              </a:rPr>
              <a:t>(Autonomous)</a:t>
            </a:r>
            <a:endParaRPr lang="en-US" dirty="0">
              <a:latin typeface="Arial"/>
              <a:cs typeface="Arial"/>
            </a:endParaRPr>
          </a:p>
          <a:p>
            <a:pPr marL="1905" algn="ctr"/>
            <a:r>
              <a:rPr spc="-5" dirty="0">
                <a:solidFill>
                  <a:srgbClr val="FFFFFF"/>
                </a:solidFill>
                <a:latin typeface="Arial"/>
                <a:cs typeface="Arial"/>
              </a:rPr>
              <a:t>DUNDIGAL, </a:t>
            </a:r>
            <a:r>
              <a:rPr dirty="0">
                <a:solidFill>
                  <a:srgbClr val="FFFFFF"/>
                </a:solidFill>
                <a:latin typeface="Arial"/>
                <a:cs typeface="Arial"/>
              </a:rPr>
              <a:t>HYDERABAD - </a:t>
            </a:r>
            <a:r>
              <a:rPr spc="-15" dirty="0">
                <a:solidFill>
                  <a:srgbClr val="FFFFFF"/>
                </a:solidFill>
                <a:latin typeface="Arial"/>
                <a:cs typeface="Arial"/>
              </a:rPr>
              <a:t>500</a:t>
            </a:r>
            <a:r>
              <a:rPr spc="-240" dirty="0">
                <a:solidFill>
                  <a:srgbClr val="FFFFFF"/>
                </a:solidFill>
                <a:latin typeface="Arial"/>
                <a:cs typeface="Arial"/>
              </a:rPr>
              <a:t> </a:t>
            </a:r>
            <a:r>
              <a:rPr spc="-30" dirty="0">
                <a:solidFill>
                  <a:srgbClr val="FFFFFF"/>
                </a:solidFill>
                <a:latin typeface="Arial"/>
                <a:cs typeface="Arial"/>
              </a:rPr>
              <a:t>043</a:t>
            </a:r>
            <a:endParaRPr dirty="0">
              <a:solidFill>
                <a:prstClr val="black"/>
              </a:solidFill>
              <a:latin typeface="Arial"/>
              <a:cs typeface="Arial"/>
            </a:endParaRPr>
          </a:p>
        </p:txBody>
      </p:sp>
      <p:sp>
        <p:nvSpPr>
          <p:cNvPr id="5" name="object 5"/>
          <p:cNvSpPr txBox="1"/>
          <p:nvPr/>
        </p:nvSpPr>
        <p:spPr>
          <a:xfrm>
            <a:off x="7445977" y="6431796"/>
            <a:ext cx="120968" cy="179536"/>
          </a:xfrm>
          <a:prstGeom prst="rect">
            <a:avLst/>
          </a:prstGeom>
        </p:spPr>
        <p:txBody>
          <a:bodyPr vert="horz" wrap="square" lIns="0" tIns="0" rIns="0" bIns="0" rtlCol="0">
            <a:spAutoFit/>
          </a:bodyPr>
          <a:lstStyle/>
          <a:p>
            <a:pPr marL="38100">
              <a:lnSpc>
                <a:spcPts val="1425"/>
              </a:lnSpc>
            </a:pPr>
            <a:fld id="{81D60167-4931-47E6-BA6A-407CBD079E47}" type="slidenum">
              <a:rPr sz="1200" spc="-5" dirty="0">
                <a:solidFill>
                  <a:srgbClr val="868686"/>
                </a:solidFill>
                <a:latin typeface="Arial"/>
                <a:cs typeface="Arial"/>
              </a:rPr>
              <a:pPr marL="38100">
                <a:lnSpc>
                  <a:spcPts val="1425"/>
                </a:lnSpc>
              </a:pPr>
              <a:t>1</a:t>
            </a:fld>
            <a:endParaRPr sz="1200">
              <a:solidFill>
                <a:prstClr val="black"/>
              </a:solidFill>
              <a:latin typeface="Arial"/>
              <a:cs typeface="Arial"/>
            </a:endParaRPr>
          </a:p>
        </p:txBody>
      </p:sp>
      <p:sp>
        <p:nvSpPr>
          <p:cNvPr id="6" name="TextBox 5"/>
          <p:cNvSpPr txBox="1"/>
          <p:nvPr/>
        </p:nvSpPr>
        <p:spPr>
          <a:xfrm>
            <a:off x="1601427" y="4375554"/>
            <a:ext cx="1999586" cy="1200329"/>
          </a:xfrm>
          <a:prstGeom prst="rect">
            <a:avLst/>
          </a:prstGeom>
          <a:noFill/>
        </p:spPr>
        <p:txBody>
          <a:bodyPr wrap="none" rtlCol="0">
            <a:spAutoFit/>
          </a:bodyPr>
          <a:lstStyle/>
          <a:p>
            <a:r>
              <a:rPr lang="en-US" b="1" dirty="0"/>
              <a:t>Supervisor:</a:t>
            </a:r>
          </a:p>
          <a:p>
            <a:r>
              <a:rPr lang="en-US" dirty="0"/>
              <a:t>Dr. J </a:t>
            </a:r>
            <a:r>
              <a:rPr lang="en-US" dirty="0" err="1"/>
              <a:t>Sirisha</a:t>
            </a:r>
            <a:r>
              <a:rPr lang="en-US" dirty="0"/>
              <a:t> Devi</a:t>
            </a:r>
          </a:p>
          <a:p>
            <a:r>
              <a:rPr lang="en-US" dirty="0"/>
              <a:t>Associate Professor</a:t>
            </a:r>
          </a:p>
          <a:p>
            <a:r>
              <a:rPr lang="en-US" dirty="0"/>
              <a:t>CSE</a:t>
            </a:r>
          </a:p>
        </p:txBody>
      </p:sp>
      <p:sp>
        <p:nvSpPr>
          <p:cNvPr id="7" name="Rectangle 6"/>
          <p:cNvSpPr/>
          <p:nvPr/>
        </p:nvSpPr>
        <p:spPr>
          <a:xfrm>
            <a:off x="5759647" y="4374452"/>
            <a:ext cx="2406968" cy="1200329"/>
          </a:xfrm>
          <a:prstGeom prst="rect">
            <a:avLst/>
          </a:prstGeom>
        </p:spPr>
        <p:txBody>
          <a:bodyPr wrap="square">
            <a:spAutoFit/>
          </a:bodyPr>
          <a:lstStyle/>
          <a:p>
            <a:r>
              <a:rPr lang="en-US" b="1" dirty="0"/>
              <a:t>HOD:</a:t>
            </a:r>
          </a:p>
          <a:p>
            <a:r>
              <a:rPr lang="en-US" dirty="0" err="1"/>
              <a:t>Dr</a:t>
            </a:r>
            <a:r>
              <a:rPr lang="en-US" dirty="0"/>
              <a:t> . B.J.D </a:t>
            </a:r>
            <a:r>
              <a:rPr lang="en-US" dirty="0" err="1"/>
              <a:t>Kalyani</a:t>
            </a:r>
            <a:endParaRPr lang="en-US" dirty="0"/>
          </a:p>
          <a:p>
            <a:r>
              <a:rPr lang="en-US" dirty="0"/>
              <a:t>Associate Professor</a:t>
            </a:r>
          </a:p>
          <a:p>
            <a:r>
              <a:rPr lang="en-US" dirty="0"/>
              <a:t>CSE-A,B</a:t>
            </a:r>
          </a:p>
        </p:txBody>
      </p:sp>
      <p:sp>
        <p:nvSpPr>
          <p:cNvPr id="4" name="TextBox 3">
            <a:extLst>
              <a:ext uri="{FF2B5EF4-FFF2-40B4-BE49-F238E27FC236}">
                <a16:creationId xmlns:a16="http://schemas.microsoft.com/office/drawing/2014/main" id="{2AA7F210-75A1-370A-9181-4612A1DA859D}"/>
              </a:ext>
            </a:extLst>
          </p:cNvPr>
          <p:cNvSpPr txBox="1"/>
          <p:nvPr/>
        </p:nvSpPr>
        <p:spPr>
          <a:xfrm>
            <a:off x="447903" y="1568859"/>
            <a:ext cx="82461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rPr>
              <a:t>PROJECT​</a:t>
            </a:r>
            <a:r>
              <a:rPr lang="en-US" dirty="0">
                <a:latin typeface="Arial"/>
                <a:cs typeface="Arial"/>
              </a:rPr>
              <a:t>​</a:t>
            </a:r>
            <a:br>
              <a:rPr lang="en-US" dirty="0">
                <a:latin typeface="Arial"/>
                <a:cs typeface="Arial"/>
              </a:rPr>
            </a:br>
            <a:r>
              <a:rPr lang="en-US" b="1" dirty="0">
                <a:latin typeface="Arial"/>
              </a:rPr>
              <a:t> OTT v/s THEATRES:</a:t>
            </a:r>
            <a:r>
              <a:rPr lang="en-US" dirty="0">
                <a:latin typeface="Arial"/>
              </a:rPr>
              <a:t>​</a:t>
            </a:r>
            <a:r>
              <a:rPr lang="en-US" dirty="0">
                <a:latin typeface="Arial"/>
                <a:cs typeface="Arial"/>
              </a:rPr>
              <a:t>​</a:t>
            </a:r>
            <a:br>
              <a:rPr lang="en-US" dirty="0">
                <a:latin typeface="Arial"/>
                <a:cs typeface="Arial"/>
              </a:rPr>
            </a:br>
            <a:r>
              <a:rPr lang="en-US" b="1" dirty="0">
                <a:latin typeface="Arial"/>
              </a:rPr>
              <a:t>Ensembled model of opinion mining on social media.</a:t>
            </a:r>
            <a:r>
              <a:rPr lang="en-US" dirty="0">
                <a:latin typeface="Arial"/>
              </a:rPr>
              <a:t>​</a:t>
            </a:r>
            <a:r>
              <a:rPr lang="en-US" dirty="0">
                <a:latin typeface="Arial"/>
                <a:cs typeface="Arial"/>
              </a:rPr>
              <a:t>​</a:t>
            </a:r>
            <a:endParaRPr lang="en-US" dirty="0">
              <a:cs typeface="Calibri"/>
            </a:endParaRPr>
          </a:p>
        </p:txBody>
      </p:sp>
      <p:sp>
        <p:nvSpPr>
          <p:cNvPr id="8" name="TextBox 7">
            <a:extLst>
              <a:ext uri="{FF2B5EF4-FFF2-40B4-BE49-F238E27FC236}">
                <a16:creationId xmlns:a16="http://schemas.microsoft.com/office/drawing/2014/main" id="{A57B6EAC-5B26-4B7D-2EA4-7F80F075C4F8}"/>
              </a:ext>
            </a:extLst>
          </p:cNvPr>
          <p:cNvSpPr txBox="1"/>
          <p:nvPr/>
        </p:nvSpPr>
        <p:spPr>
          <a:xfrm>
            <a:off x="1778063" y="2608060"/>
            <a:ext cx="55822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Segoe UI"/>
              </a:rPr>
              <a:t>Team (CSE306):​</a:t>
            </a:r>
          </a:p>
          <a:p>
            <a:pPr algn="ctr"/>
            <a:r>
              <a:rPr lang="en-US" dirty="0">
                <a:cs typeface="Segoe UI"/>
              </a:rPr>
              <a:t>18951A0552 B. Hiran Christa Bel​</a:t>
            </a:r>
          </a:p>
          <a:p>
            <a:pPr algn="ctr"/>
            <a:r>
              <a:rPr lang="en-US" dirty="0">
                <a:cs typeface="Segoe UI"/>
              </a:rPr>
              <a:t>18951A05B4 P. Raghavendra​</a:t>
            </a:r>
          </a:p>
          <a:p>
            <a:pPr algn="ctr"/>
            <a:r>
              <a:rPr lang="en-US" dirty="0">
                <a:cs typeface="Segoe UI"/>
              </a:rPr>
              <a:t>18951A0599 C. Nithish Sai​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20" y="2168856"/>
            <a:ext cx="2627364" cy="26273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C2F2D2-53DD-CB43-F444-0BFA45B4C936}"/>
              </a:ext>
            </a:extLst>
          </p:cNvPr>
          <p:cNvSpPr txBox="1"/>
          <p:nvPr/>
        </p:nvSpPr>
        <p:spPr>
          <a:xfrm>
            <a:off x="1025013" y="1209367"/>
            <a:ext cx="428256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2. PRE-PROCESSING: </a:t>
            </a:r>
            <a:endParaRPr lang="en-US" b="1" dirty="0">
              <a:cs typeface="Calibri"/>
            </a:endParaRPr>
          </a:p>
          <a:p>
            <a:pPr algn="just"/>
            <a:r>
              <a:rPr lang="en-US" dirty="0">
                <a:ea typeface="+mn-lt"/>
                <a:cs typeface="+mn-lt"/>
              </a:rPr>
              <a:t>The raw data is an unsupervised data with noise.</a:t>
            </a:r>
            <a:endParaRPr lang="en-US" dirty="0">
              <a:cs typeface="Calibri"/>
            </a:endParaRPr>
          </a:p>
          <a:p>
            <a:pPr algn="just"/>
            <a:r>
              <a:rPr lang="en-US" dirty="0">
                <a:ea typeface="+mn-lt"/>
                <a:cs typeface="+mn-lt"/>
              </a:rPr>
              <a:t>Batchgen is used to clean the datasets. With the help of regular expressions all the unwanted characters and emojis are removed from the text. </a:t>
            </a:r>
          </a:p>
          <a:p>
            <a:pPr algn="just"/>
            <a:r>
              <a:rPr lang="en-US" dirty="0">
                <a:ea typeface="+mn-lt"/>
                <a:cs typeface="+mn-lt"/>
              </a:rPr>
              <a:t>The datasets are divided into ``</a:t>
            </a:r>
            <a:r>
              <a:rPr lang="en-US" dirty="0" err="1">
                <a:ea typeface="+mn-lt"/>
                <a:cs typeface="+mn-lt"/>
              </a:rPr>
              <a:t>goodfile</a:t>
            </a:r>
            <a:r>
              <a:rPr lang="en-US" dirty="0">
                <a:ea typeface="+mn-lt"/>
                <a:cs typeface="+mn-lt"/>
              </a:rPr>
              <a:t>'' and ``</a:t>
            </a:r>
            <a:r>
              <a:rPr lang="en-US" dirty="0" err="1">
                <a:ea typeface="+mn-lt"/>
                <a:cs typeface="+mn-lt"/>
              </a:rPr>
              <a:t>badfile</a:t>
            </a:r>
            <a:r>
              <a:rPr lang="en-US" dirty="0">
                <a:ea typeface="+mn-lt"/>
                <a:cs typeface="+mn-lt"/>
              </a:rPr>
              <a:t>''. </a:t>
            </a:r>
            <a:endParaRPr lang="en-US">
              <a:cs typeface="Calibri"/>
            </a:endParaRPr>
          </a:p>
          <a:p>
            <a:pPr algn="just"/>
            <a:endParaRPr lang="en-US" dirty="0">
              <a:ea typeface="+mn-lt"/>
              <a:cs typeface="+mn-lt"/>
            </a:endParaRPr>
          </a:p>
          <a:p>
            <a:pPr algn="just"/>
            <a:r>
              <a:rPr lang="en-US" b="1" dirty="0">
                <a:ea typeface="+mn-lt"/>
                <a:cs typeface="+mn-lt"/>
              </a:rPr>
              <a:t>3. VOCABULARY: </a:t>
            </a:r>
          </a:p>
          <a:p>
            <a:pPr algn="just"/>
            <a:r>
              <a:rPr lang="en-US" dirty="0">
                <a:ea typeface="+mn-lt"/>
                <a:cs typeface="+mn-lt"/>
              </a:rPr>
              <a:t>By using Glove from TensorFlow sentiments of the comments are polarized and vocabulary is built. Then the vocabulary is processed. </a:t>
            </a:r>
            <a:endParaRPr lang="en-US">
              <a:cs typeface="Calibri"/>
            </a:endParaRPr>
          </a:p>
        </p:txBody>
      </p:sp>
    </p:spTree>
    <p:extLst>
      <p:ext uri="{BB962C8B-B14F-4D97-AF65-F5344CB8AC3E}">
        <p14:creationId xmlns:p14="http://schemas.microsoft.com/office/powerpoint/2010/main" val="173211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0C0AC-8B58-4FD7-A2FB-EC318F887E9A}"/>
              </a:ext>
            </a:extLst>
          </p:cNvPr>
          <p:cNvSpPr txBox="1"/>
          <p:nvPr/>
        </p:nvSpPr>
        <p:spPr>
          <a:xfrm>
            <a:off x="601436" y="38372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solidFill>
                <a:schemeClr val="bg1"/>
              </a:solidFill>
              <a:cs typeface="Calibri"/>
            </a:endParaRPr>
          </a:p>
        </p:txBody>
      </p:sp>
      <p:sp>
        <p:nvSpPr>
          <p:cNvPr id="4" name="TextBox 3">
            <a:extLst>
              <a:ext uri="{FF2B5EF4-FFF2-40B4-BE49-F238E27FC236}">
                <a16:creationId xmlns:a16="http://schemas.microsoft.com/office/drawing/2014/main" id="{A3989C47-6AD0-4741-A889-9A2652E2E244}"/>
              </a:ext>
            </a:extLst>
          </p:cNvPr>
          <p:cNvSpPr txBox="1"/>
          <p:nvPr/>
        </p:nvSpPr>
        <p:spPr>
          <a:xfrm>
            <a:off x="1041547" y="1332319"/>
            <a:ext cx="70720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4. MODEL SELECTION - LSTM-CNN Ensembled model</a:t>
            </a:r>
            <a:endParaRPr lang="en-US" dirty="0"/>
          </a:p>
          <a:p>
            <a:r>
              <a:rPr lang="en-US" b="1" dirty="0">
                <a:cs typeface="Calibri"/>
              </a:rPr>
              <a:t>       </a:t>
            </a:r>
            <a:r>
              <a:rPr lang="en-US" dirty="0">
                <a:cs typeface="Calibri"/>
              </a:rPr>
              <a:t>We are building an LSTM-CNN Ensembled Model because of their unique features. </a:t>
            </a:r>
          </a:p>
        </p:txBody>
      </p:sp>
      <p:sp>
        <p:nvSpPr>
          <p:cNvPr id="5" name="TextBox 4">
            <a:extLst>
              <a:ext uri="{FF2B5EF4-FFF2-40B4-BE49-F238E27FC236}">
                <a16:creationId xmlns:a16="http://schemas.microsoft.com/office/drawing/2014/main" id="{D41DD23F-3E03-41C0-AABD-37F7731B70E0}"/>
              </a:ext>
            </a:extLst>
          </p:cNvPr>
          <p:cNvSpPr txBox="1"/>
          <p:nvPr/>
        </p:nvSpPr>
        <p:spPr>
          <a:xfrm>
            <a:off x="923520" y="2455626"/>
            <a:ext cx="729088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 </a:t>
            </a:r>
            <a:r>
              <a:rPr lang="en-US" i="1" dirty="0">
                <a:ea typeface="+mn-lt"/>
                <a:cs typeface="+mn-lt"/>
              </a:rPr>
              <a:t>Convolutional Neural Networks(</a:t>
            </a:r>
            <a:r>
              <a:rPr lang="en-US" i="1" dirty="0"/>
              <a:t>CNNs):</a:t>
            </a:r>
            <a:endParaRPr lang="en-US"/>
          </a:p>
          <a:p>
            <a:pPr algn="just"/>
            <a:r>
              <a:rPr lang="en-US" dirty="0">
                <a:ea typeface="+mn-lt"/>
                <a:cs typeface="+mn-lt"/>
              </a:rPr>
              <a:t>Convolutional Neural Networks (CNNs) are networks initially created for image-related tasks that can learn to capture specific features regardless of locality.</a:t>
            </a:r>
            <a:endParaRPr lang="en-US" dirty="0">
              <a:cs typeface="Calibri"/>
            </a:endParaRPr>
          </a:p>
          <a:p>
            <a:pPr algn="just"/>
            <a:endParaRPr lang="en-US" dirty="0">
              <a:cs typeface="Calibri"/>
            </a:endParaRPr>
          </a:p>
          <a:p>
            <a:pPr algn="just"/>
            <a:r>
              <a:rPr lang="en-US" dirty="0">
                <a:ea typeface="+mn-lt"/>
                <a:cs typeface="+mn-lt"/>
              </a:rPr>
              <a:t>In our particular case, it could capture a negative phrase such as "don't like" regardless of where it happens in the tweet.</a:t>
            </a:r>
            <a:endParaRPr lang="en-US" dirty="0">
              <a:cs typeface="Calibri"/>
            </a:endParaRPr>
          </a:p>
          <a:p>
            <a:pPr marL="285750" indent="-285750" algn="just">
              <a:buFont typeface="Arial"/>
              <a:buChar char="•"/>
            </a:pPr>
            <a:r>
              <a:rPr lang="en-US" dirty="0">
                <a:ea typeface="+mn-lt"/>
                <a:cs typeface="+mn-lt"/>
              </a:rPr>
              <a:t>I </a:t>
            </a:r>
            <a:r>
              <a:rPr lang="en-US" b="1" dirty="0">
                <a:ea typeface="+mn-lt"/>
                <a:cs typeface="+mn-lt"/>
              </a:rPr>
              <a:t>don't like</a:t>
            </a:r>
            <a:r>
              <a:rPr lang="en-US" dirty="0">
                <a:ea typeface="+mn-lt"/>
                <a:cs typeface="+mn-lt"/>
              </a:rPr>
              <a:t> watching on OTT platforms.</a:t>
            </a:r>
            <a:endParaRPr lang="en-US" dirty="0">
              <a:cs typeface="Calibri"/>
            </a:endParaRPr>
          </a:p>
          <a:p>
            <a:pPr marL="285750" indent="-285750" algn="just">
              <a:buFont typeface="Arial"/>
              <a:buChar char="•"/>
            </a:pPr>
            <a:r>
              <a:rPr lang="en-US" dirty="0">
                <a:ea typeface="+mn-lt"/>
                <a:cs typeface="+mn-lt"/>
              </a:rPr>
              <a:t>That's the one thing I really </a:t>
            </a:r>
            <a:r>
              <a:rPr lang="en-US" b="1" dirty="0">
                <a:ea typeface="+mn-lt"/>
                <a:cs typeface="+mn-lt"/>
              </a:rPr>
              <a:t>don't like</a:t>
            </a:r>
            <a:r>
              <a:rPr lang="en-US" dirty="0">
                <a:ea typeface="+mn-lt"/>
                <a:cs typeface="+mn-lt"/>
              </a:rPr>
              <a:t>.</a:t>
            </a:r>
            <a:endParaRPr lang="en-US" dirty="0">
              <a:cs typeface="Calibri"/>
            </a:endParaRPr>
          </a:p>
          <a:p>
            <a:pPr marL="285750" indent="-285750" algn="just">
              <a:buFont typeface="Arial"/>
              <a:buChar char="•"/>
            </a:pPr>
            <a:r>
              <a:rPr lang="en-US" dirty="0">
                <a:ea typeface="+mn-lt"/>
                <a:cs typeface="+mn-lt"/>
              </a:rPr>
              <a:t>I saw the movie, and I </a:t>
            </a:r>
            <a:r>
              <a:rPr lang="en-US" b="1" dirty="0">
                <a:ea typeface="+mn-lt"/>
                <a:cs typeface="+mn-lt"/>
              </a:rPr>
              <a:t>don't like</a:t>
            </a:r>
            <a:r>
              <a:rPr lang="en-US" dirty="0">
                <a:ea typeface="+mn-lt"/>
                <a:cs typeface="+mn-lt"/>
              </a:rPr>
              <a:t> how it ended.</a:t>
            </a:r>
            <a:endParaRPr lang="en-US" dirty="0">
              <a:cs typeface="Calibri"/>
            </a:endParaRPr>
          </a:p>
          <a:p>
            <a:pPr algn="just"/>
            <a:endParaRPr lang="en-US" dirty="0">
              <a:cs typeface="Calibri"/>
            </a:endParaRPr>
          </a:p>
        </p:txBody>
      </p:sp>
    </p:spTree>
    <p:extLst>
      <p:ext uri="{BB962C8B-B14F-4D97-AF65-F5344CB8AC3E}">
        <p14:creationId xmlns:p14="http://schemas.microsoft.com/office/powerpoint/2010/main" val="299439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989C47-6AD0-4741-A889-9A2652E2E244}"/>
              </a:ext>
            </a:extLst>
          </p:cNvPr>
          <p:cNvSpPr txBox="1"/>
          <p:nvPr/>
        </p:nvSpPr>
        <p:spPr>
          <a:xfrm>
            <a:off x="780645" y="1121113"/>
            <a:ext cx="40321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cs typeface="Calibri"/>
            </a:endParaRPr>
          </a:p>
        </p:txBody>
      </p:sp>
      <p:sp>
        <p:nvSpPr>
          <p:cNvPr id="5" name="TextBox 4">
            <a:extLst>
              <a:ext uri="{FF2B5EF4-FFF2-40B4-BE49-F238E27FC236}">
                <a16:creationId xmlns:a16="http://schemas.microsoft.com/office/drawing/2014/main" id="{D41DD23F-3E03-41C0-AABD-37F7731B70E0}"/>
              </a:ext>
            </a:extLst>
          </p:cNvPr>
          <p:cNvSpPr txBox="1"/>
          <p:nvPr/>
        </p:nvSpPr>
        <p:spPr>
          <a:xfrm>
            <a:off x="777605" y="1312626"/>
            <a:ext cx="729088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Long-Term Short-Term Memory (LSTMs): </a:t>
            </a:r>
            <a:endParaRPr lang="en-US">
              <a:cs typeface="Calibri"/>
            </a:endParaRPr>
          </a:p>
          <a:p>
            <a:pPr algn="just"/>
            <a:endParaRPr lang="en-US" dirty="0">
              <a:ea typeface="+mn-lt"/>
              <a:cs typeface="+mn-lt"/>
            </a:endParaRPr>
          </a:p>
          <a:p>
            <a:pPr algn="just"/>
            <a:r>
              <a:rPr lang="en-US" dirty="0">
                <a:ea typeface="+mn-lt"/>
                <a:cs typeface="+mn-lt"/>
              </a:rPr>
              <a:t>LSTMs are the networks that remembers the data. It has a memory from which the decisions are made. LSTM networks can identify the changes in the text </a:t>
            </a:r>
          </a:p>
          <a:p>
            <a:pPr lvl="1" algn="just"/>
            <a:r>
              <a:rPr lang="en-US" i="1" dirty="0">
                <a:ea typeface="+mn-lt"/>
                <a:cs typeface="+mn-lt"/>
              </a:rPr>
              <a:t>“I love watching movies in theatres but I ended up hating it.” </a:t>
            </a:r>
          </a:p>
          <a:p>
            <a:pPr algn="just"/>
            <a:r>
              <a:rPr lang="en-US" dirty="0">
                <a:ea typeface="+mn-lt"/>
                <a:cs typeface="+mn-lt"/>
              </a:rPr>
              <a:t>By looking at this illustration, it has who meanings, firstly he used to love watching movies, normally other models capture this meaning which conflicts the sentiments but with LSTM networking can capture the true sentiments of the whole sentence.</a:t>
            </a:r>
            <a:endParaRPr lang="en-US">
              <a:cs typeface="Calibri"/>
            </a:endParaRPr>
          </a:p>
        </p:txBody>
      </p:sp>
    </p:spTree>
    <p:extLst>
      <p:ext uri="{BB962C8B-B14F-4D97-AF65-F5344CB8AC3E}">
        <p14:creationId xmlns:p14="http://schemas.microsoft.com/office/powerpoint/2010/main" val="273965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989C47-6AD0-4741-A889-9A2652E2E244}"/>
              </a:ext>
            </a:extLst>
          </p:cNvPr>
          <p:cNvSpPr txBox="1"/>
          <p:nvPr/>
        </p:nvSpPr>
        <p:spPr>
          <a:xfrm>
            <a:off x="780645" y="1121113"/>
            <a:ext cx="29608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t>LSTM-CNN </a:t>
            </a:r>
            <a:r>
              <a:rPr lang="en-US" b="1" i="1" dirty="0">
                <a:cs typeface="Calibri"/>
              </a:rPr>
              <a:t>Model:</a:t>
            </a:r>
          </a:p>
        </p:txBody>
      </p:sp>
      <p:sp>
        <p:nvSpPr>
          <p:cNvPr id="5" name="TextBox 4">
            <a:extLst>
              <a:ext uri="{FF2B5EF4-FFF2-40B4-BE49-F238E27FC236}">
                <a16:creationId xmlns:a16="http://schemas.microsoft.com/office/drawing/2014/main" id="{D41DD23F-3E03-41C0-AABD-37F7731B70E0}"/>
              </a:ext>
            </a:extLst>
          </p:cNvPr>
          <p:cNvSpPr txBox="1"/>
          <p:nvPr/>
        </p:nvSpPr>
        <p:spPr>
          <a:xfrm>
            <a:off x="777605" y="1653094"/>
            <a:ext cx="72908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dirty="0">
                <a:ea typeface="+mn-lt"/>
                <a:cs typeface="+mn-lt"/>
              </a:rPr>
              <a:t> Firstly, an embedded layer is created </a:t>
            </a:r>
            <a:endParaRPr lang="en-US">
              <a:ea typeface="+mn-lt"/>
              <a:cs typeface="+mn-lt"/>
            </a:endParaRPr>
          </a:p>
          <a:p>
            <a:pPr marL="342900" indent="-342900" algn="just">
              <a:buAutoNum type="arabicPeriod"/>
            </a:pPr>
            <a:r>
              <a:rPr lang="en-US" dirty="0">
                <a:ea typeface="+mn-lt"/>
                <a:cs typeface="+mn-lt"/>
              </a:rPr>
              <a:t> the data is passed to LSTM layer. </a:t>
            </a:r>
          </a:p>
          <a:p>
            <a:pPr marL="742950" lvl="1" indent="-285750" algn="just">
              <a:buFont typeface="Arial"/>
              <a:buChar char="•"/>
            </a:pPr>
            <a:r>
              <a:rPr lang="en-US" dirty="0">
                <a:ea typeface="+mn-lt"/>
                <a:cs typeface="+mn-lt"/>
              </a:rPr>
              <a:t>So, at this level of lstm layer the whole sentence is captured without losing its original sentiments as it can remember the statements.</a:t>
            </a:r>
          </a:p>
          <a:p>
            <a:pPr marL="742950" lvl="1" indent="-285750" algn="just">
              <a:buFont typeface="Arial"/>
              <a:buChar char="•"/>
            </a:pPr>
            <a:r>
              <a:rPr lang="en-US" dirty="0">
                <a:ea typeface="+mn-lt"/>
                <a:cs typeface="+mn-lt"/>
              </a:rPr>
              <a:t> For example,</a:t>
            </a:r>
          </a:p>
          <a:p>
            <a:pPr lvl="2" algn="just"/>
            <a:r>
              <a:rPr lang="en-US" i="1" dirty="0">
                <a:ea typeface="+mn-lt"/>
                <a:cs typeface="+mn-lt"/>
              </a:rPr>
              <a:t> “I prefer Ott but now I want to watch in theatres.”</a:t>
            </a:r>
          </a:p>
          <a:p>
            <a:pPr marL="742950" lvl="1" indent="-285750" algn="just">
              <a:buFont typeface="Arial"/>
              <a:buChar char="•"/>
            </a:pPr>
            <a:r>
              <a:rPr lang="en-US" dirty="0">
                <a:ea typeface="+mn-lt"/>
                <a:cs typeface="+mn-lt"/>
              </a:rPr>
              <a:t> Illustration states that “they said that they prefer Ott” initially but at the end of the sentence their viewpoints have changed. Now they want to watch a movie in theatre. Hence, LSTM layer captures this positive sentiment, “they like Movie theatre”. </a:t>
            </a:r>
            <a:endParaRPr lang="en-US">
              <a:cs typeface="Calibri"/>
            </a:endParaRPr>
          </a:p>
          <a:p>
            <a:pPr marL="342900" indent="-342900" algn="just">
              <a:buAutoNum type="arabicPeriod"/>
            </a:pPr>
            <a:r>
              <a:rPr lang="en-US" dirty="0">
                <a:ea typeface="+mn-lt"/>
                <a:cs typeface="+mn-lt"/>
              </a:rPr>
              <a:t>In CNN networking, a convolution layer and maxpooling layer is applied for each filter.</a:t>
            </a:r>
          </a:p>
          <a:p>
            <a:pPr marL="342900" indent="-342900" algn="just">
              <a:buAutoNum type="arabicPeriod"/>
            </a:pPr>
            <a:r>
              <a:rPr lang="en-US" dirty="0">
                <a:ea typeface="+mn-lt"/>
                <a:cs typeface="+mn-lt"/>
              </a:rPr>
              <a:t> After applying those layers, the pooled features are combined and final predictions are made. </a:t>
            </a:r>
            <a:endParaRPr lang="en-US">
              <a:cs typeface="Calibri"/>
            </a:endParaRPr>
          </a:p>
        </p:txBody>
      </p:sp>
    </p:spTree>
    <p:extLst>
      <p:ext uri="{BB962C8B-B14F-4D97-AF65-F5344CB8AC3E}">
        <p14:creationId xmlns:p14="http://schemas.microsoft.com/office/powerpoint/2010/main" val="46131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0C0AC-8B58-4FD7-A2FB-EC318F887E9A}"/>
              </a:ext>
            </a:extLst>
          </p:cNvPr>
          <p:cNvSpPr txBox="1"/>
          <p:nvPr/>
        </p:nvSpPr>
        <p:spPr>
          <a:xfrm>
            <a:off x="601436" y="38372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rPr>
              <a:t>Results</a:t>
            </a:r>
            <a:endParaRPr lang="en-US" dirty="0"/>
          </a:p>
        </p:txBody>
      </p:sp>
      <p:sp>
        <p:nvSpPr>
          <p:cNvPr id="5" name="TextBox 4">
            <a:extLst>
              <a:ext uri="{FF2B5EF4-FFF2-40B4-BE49-F238E27FC236}">
                <a16:creationId xmlns:a16="http://schemas.microsoft.com/office/drawing/2014/main" id="{D41DD23F-3E03-41C0-AABD-37F7731B70E0}"/>
              </a:ext>
            </a:extLst>
          </p:cNvPr>
          <p:cNvSpPr txBox="1"/>
          <p:nvPr/>
        </p:nvSpPr>
        <p:spPr>
          <a:xfrm>
            <a:off x="864572" y="907659"/>
            <a:ext cx="68348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r>
              <a:rPr lang="en-US" i="1" dirty="0">
                <a:ea typeface="+mn-lt"/>
                <a:cs typeface="+mn-lt"/>
              </a:rPr>
              <a:t>Plotting results on the Chart: </a:t>
            </a:r>
          </a:p>
          <a:p>
            <a:r>
              <a:rPr lang="en-US" dirty="0">
                <a:ea typeface="+mn-lt"/>
                <a:cs typeface="+mn-lt"/>
              </a:rPr>
              <a:t>From the chart statistics, it is evident that most of the people are in favor of OTT platforms than Theatres.</a:t>
            </a:r>
            <a:endParaRPr lang="en-US">
              <a:cs typeface="Calibri"/>
            </a:endParaRPr>
          </a:p>
        </p:txBody>
      </p:sp>
      <p:pic>
        <p:nvPicPr>
          <p:cNvPr id="2" name="Picture 5" descr="Chart, pie chart&#10;&#10;Description automatically generated">
            <a:extLst>
              <a:ext uri="{FF2B5EF4-FFF2-40B4-BE49-F238E27FC236}">
                <a16:creationId xmlns:a16="http://schemas.microsoft.com/office/drawing/2014/main" id="{F861C46C-8407-6DA3-A2C6-A1ADFE7877B3}"/>
              </a:ext>
            </a:extLst>
          </p:cNvPr>
          <p:cNvPicPr>
            <a:picLocks noChangeAspect="1"/>
          </p:cNvPicPr>
          <p:nvPr/>
        </p:nvPicPr>
        <p:blipFill>
          <a:blip r:embed="rId2"/>
          <a:stretch>
            <a:fillRect/>
          </a:stretch>
        </p:blipFill>
        <p:spPr>
          <a:xfrm>
            <a:off x="1725561" y="2229351"/>
            <a:ext cx="5240406" cy="3723846"/>
          </a:xfrm>
          <a:prstGeom prst="rect">
            <a:avLst/>
          </a:prstGeom>
        </p:spPr>
      </p:pic>
    </p:spTree>
    <p:extLst>
      <p:ext uri="{BB962C8B-B14F-4D97-AF65-F5344CB8AC3E}">
        <p14:creationId xmlns:p14="http://schemas.microsoft.com/office/powerpoint/2010/main" val="3967601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1120" y="325603"/>
            <a:ext cx="6919628" cy="1169551"/>
          </a:xfrm>
          <a:prstGeom prst="rect">
            <a:avLst/>
          </a:prstGeom>
          <a:noFill/>
        </p:spPr>
        <p:txBody>
          <a:bodyPr wrap="square" lIns="91440" tIns="45720" rIns="91440" bIns="45720" rtlCol="0" anchor="t">
            <a:spAutoFit/>
          </a:bodyPr>
          <a:lstStyle/>
          <a:p>
            <a:r>
              <a:rPr lang="en-US" sz="3500" dirty="0">
                <a:solidFill>
                  <a:srgbClr val="FFFFFF"/>
                </a:solidFill>
                <a:ea typeface="+mn-lt"/>
                <a:cs typeface="+mn-lt"/>
              </a:rPr>
              <a:t>Conclusion</a:t>
            </a:r>
            <a:endParaRPr lang="en-US" dirty="0"/>
          </a:p>
          <a:p>
            <a:endParaRPr lang="en-US" sz="3500">
              <a:solidFill>
                <a:srgbClr val="FFFFFF"/>
              </a:solidFill>
              <a:latin typeface="Calibri"/>
              <a:cs typeface="Calibri"/>
            </a:endParaRPr>
          </a:p>
        </p:txBody>
      </p:sp>
      <p:sp>
        <p:nvSpPr>
          <p:cNvPr id="2" name="TextBox 1">
            <a:extLst>
              <a:ext uri="{FF2B5EF4-FFF2-40B4-BE49-F238E27FC236}">
                <a16:creationId xmlns:a16="http://schemas.microsoft.com/office/drawing/2014/main" id="{EF087F13-E64C-4FFD-ABA4-4FBE44E52E5F}"/>
              </a:ext>
            </a:extLst>
          </p:cNvPr>
          <p:cNvSpPr txBox="1"/>
          <p:nvPr/>
        </p:nvSpPr>
        <p:spPr>
          <a:xfrm>
            <a:off x="972252" y="1409114"/>
            <a:ext cx="7184310"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ea typeface="+mn-lt"/>
                <a:cs typeface="+mn-lt"/>
              </a:rPr>
              <a:t>By combining CNNs and LSTMs we are able to harness both the CNN’s ability in recognizing local patterns, and the LSTM’s ability to harness the text’s ordering. However, the ordering of the layers in our models will play a crucial role on how well they perform.</a:t>
            </a:r>
          </a:p>
          <a:p>
            <a:pPr algn="just"/>
            <a:endParaRPr lang="en-US" dirty="0">
              <a:cs typeface="Calibri"/>
            </a:endParaRPr>
          </a:p>
          <a:p>
            <a:pPr algn="just"/>
            <a:r>
              <a:rPr lang="en-US" dirty="0">
                <a:ea typeface="+mn-lt"/>
                <a:cs typeface="+mn-lt"/>
              </a:rPr>
              <a:t>As mentioned, LSTM-CNN ensemble model yields effective outcomes. The methodology that we presented has some disadvantages are as follows: </a:t>
            </a:r>
          </a:p>
          <a:p>
            <a:pPr marL="285750" indent="-285750" algn="just">
              <a:buFont typeface="Arial"/>
              <a:buChar char="•"/>
            </a:pPr>
            <a:r>
              <a:rPr lang="en-US" dirty="0">
                <a:ea typeface="+mn-lt"/>
                <a:cs typeface="+mn-lt"/>
              </a:rPr>
              <a:t>The datasets are collected from a single source. These datasets are the comments scrapped from YouTube. </a:t>
            </a:r>
            <a:endParaRPr lang="en-US">
              <a:ea typeface="+mn-lt"/>
              <a:cs typeface="+mn-lt"/>
            </a:endParaRPr>
          </a:p>
          <a:p>
            <a:pPr marL="285750" indent="-285750" algn="just">
              <a:buFont typeface="Arial"/>
              <a:buChar char="•"/>
            </a:pPr>
            <a:r>
              <a:rPr lang="en-US" dirty="0">
                <a:ea typeface="+mn-lt"/>
                <a:cs typeface="+mn-lt"/>
              </a:rPr>
              <a:t>Analysis is done only on the positive insights. For example, this paper only talks about the people, who are biased towards either Ott or theatres. </a:t>
            </a:r>
            <a:endParaRPr lang="en-US">
              <a:cs typeface="Calibri"/>
            </a:endParaRPr>
          </a:p>
        </p:txBody>
      </p:sp>
    </p:spTree>
    <p:extLst>
      <p:ext uri="{BB962C8B-B14F-4D97-AF65-F5344CB8AC3E}">
        <p14:creationId xmlns:p14="http://schemas.microsoft.com/office/powerpoint/2010/main" val="156715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46" y="300755"/>
            <a:ext cx="2683074" cy="630942"/>
          </a:xfrm>
          <a:prstGeom prst="rect">
            <a:avLst/>
          </a:prstGeom>
          <a:noFill/>
        </p:spPr>
        <p:txBody>
          <a:bodyPr wrap="square" lIns="91440" tIns="45720" rIns="91440" bIns="45720" rtlCol="0" anchor="t">
            <a:spAutoFit/>
          </a:bodyPr>
          <a:lstStyle/>
          <a:p>
            <a:pPr algn="r"/>
            <a:endParaRPr lang="en-US" sz="3500">
              <a:solidFill>
                <a:srgbClr val="FFFFFF"/>
              </a:solidFill>
              <a:latin typeface="Calibri"/>
              <a:cs typeface="Calibri"/>
            </a:endParaRPr>
          </a:p>
        </p:txBody>
      </p:sp>
      <p:sp>
        <p:nvSpPr>
          <p:cNvPr id="2" name="TextBox 1">
            <a:extLst>
              <a:ext uri="{FF2B5EF4-FFF2-40B4-BE49-F238E27FC236}">
                <a16:creationId xmlns:a16="http://schemas.microsoft.com/office/drawing/2014/main" id="{EF087F13-E64C-4FFD-ABA4-4FBE44E52E5F}"/>
              </a:ext>
            </a:extLst>
          </p:cNvPr>
          <p:cNvSpPr txBox="1"/>
          <p:nvPr/>
        </p:nvSpPr>
        <p:spPr>
          <a:xfrm>
            <a:off x="4748400" y="4009249"/>
            <a:ext cx="3643200" cy="230063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10000"/>
              </a:lnSpc>
              <a:spcBef>
                <a:spcPts val="1000"/>
              </a:spcBef>
            </a:pPr>
            <a:endParaRPr lang="en-US" sz="1500" b="1">
              <a:ea typeface="+mn-lt"/>
              <a:cs typeface="+mn-lt"/>
            </a:endParaRPr>
          </a:p>
          <a:p>
            <a:pPr algn="ctr">
              <a:lnSpc>
                <a:spcPct val="110000"/>
              </a:lnSpc>
              <a:spcBef>
                <a:spcPts val="1000"/>
              </a:spcBef>
            </a:pPr>
            <a:r>
              <a:rPr lang="en-US" sz="1500" b="1" dirty="0">
                <a:ea typeface="+mn-lt"/>
                <a:cs typeface="+mn-lt"/>
              </a:rPr>
              <a:t>TEAM: </a:t>
            </a:r>
            <a:r>
              <a:rPr lang="en-US" sz="1500" dirty="0">
                <a:ea typeface="+mn-lt"/>
                <a:cs typeface="+mn-lt"/>
              </a:rPr>
              <a:t>18951A0552  B. Hiran Christa Bel</a:t>
            </a:r>
            <a:endParaRPr lang="en-US" dirty="0">
              <a:cs typeface="Calibri"/>
            </a:endParaRPr>
          </a:p>
          <a:p>
            <a:pPr algn="ctr">
              <a:lnSpc>
                <a:spcPct val="110000"/>
              </a:lnSpc>
              <a:spcBef>
                <a:spcPts val="1000"/>
              </a:spcBef>
            </a:pPr>
            <a:r>
              <a:rPr lang="en-US" sz="1500" dirty="0">
                <a:ea typeface="+mn-lt"/>
                <a:cs typeface="+mn-lt"/>
              </a:rPr>
              <a:t>          18951A05B4  P. Raghavendra</a:t>
            </a:r>
          </a:p>
          <a:p>
            <a:pPr algn="ctr">
              <a:lnSpc>
                <a:spcPct val="110000"/>
              </a:lnSpc>
              <a:spcBef>
                <a:spcPts val="1000"/>
              </a:spcBef>
            </a:pPr>
            <a:r>
              <a:rPr lang="en-US" sz="1500" dirty="0">
                <a:ea typeface="+mn-lt"/>
                <a:cs typeface="+mn-lt"/>
              </a:rPr>
              <a:t>                  18951A0599  C. Nithish Sai</a:t>
            </a:r>
          </a:p>
          <a:p>
            <a:pPr algn="ctr">
              <a:spcBef>
                <a:spcPts val="900"/>
              </a:spcBef>
            </a:pPr>
            <a:endParaRPr lang="en-US" sz="4500">
              <a:cs typeface="Calibri"/>
            </a:endParaRPr>
          </a:p>
        </p:txBody>
      </p:sp>
      <p:sp>
        <p:nvSpPr>
          <p:cNvPr id="4" name="TextBox 3">
            <a:extLst>
              <a:ext uri="{FF2B5EF4-FFF2-40B4-BE49-F238E27FC236}">
                <a16:creationId xmlns:a16="http://schemas.microsoft.com/office/drawing/2014/main" id="{3F7CE954-0BB6-4B8C-BB47-027AB15597EF}"/>
              </a:ext>
            </a:extLst>
          </p:cNvPr>
          <p:cNvSpPr txBox="1"/>
          <p:nvPr/>
        </p:nvSpPr>
        <p:spPr>
          <a:xfrm>
            <a:off x="2444400" y="3038400"/>
            <a:ext cx="426419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dirty="0">
                <a:latin typeface="Arial"/>
                <a:cs typeface="Arial"/>
              </a:rPr>
              <a:t>THANK YOU</a:t>
            </a:r>
          </a:p>
        </p:txBody>
      </p:sp>
    </p:spTree>
    <p:extLst>
      <p:ext uri="{BB962C8B-B14F-4D97-AF65-F5344CB8AC3E}">
        <p14:creationId xmlns:p14="http://schemas.microsoft.com/office/powerpoint/2010/main" val="326321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1946" y="339149"/>
            <a:ext cx="3592074" cy="523220"/>
          </a:xfrm>
          <a:prstGeom prst="rect">
            <a:avLst/>
          </a:prstGeom>
          <a:noFill/>
        </p:spPr>
        <p:txBody>
          <a:bodyPr wrap="square" lIns="91440" tIns="45720" rIns="91440" bIns="45720" rtlCol="0" anchor="t">
            <a:spAutoFit/>
          </a:bodyPr>
          <a:lstStyle/>
          <a:p>
            <a:r>
              <a:rPr lang="en-US" sz="2800" dirty="0">
                <a:solidFill>
                  <a:schemeClr val="bg1"/>
                </a:solidFill>
                <a:latin typeface="Arial"/>
                <a:cs typeface="Arial"/>
              </a:rPr>
              <a:t>Abstract</a:t>
            </a:r>
          </a:p>
        </p:txBody>
      </p:sp>
      <p:sp>
        <p:nvSpPr>
          <p:cNvPr id="2" name="TextBox 1">
            <a:extLst>
              <a:ext uri="{FF2B5EF4-FFF2-40B4-BE49-F238E27FC236}">
                <a16:creationId xmlns:a16="http://schemas.microsoft.com/office/drawing/2014/main" id="{EF087F13-E64C-4FFD-ABA4-4FBE44E52E5F}"/>
              </a:ext>
            </a:extLst>
          </p:cNvPr>
          <p:cNvSpPr txBox="1"/>
          <p:nvPr/>
        </p:nvSpPr>
        <p:spPr>
          <a:xfrm>
            <a:off x="1079685" y="1399634"/>
            <a:ext cx="7191522" cy="4062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Opinion Mining has gained interest lately due to the uptick in social media. People began expressing public and private beliefs on varied subjects and sharing their perspectives on online forums. </a:t>
            </a:r>
            <a:endParaRPr lang="en-US"/>
          </a:p>
          <a:p>
            <a:pPr algn="just"/>
            <a:endParaRPr lang="en-US" dirty="0">
              <a:ea typeface="+mn-lt"/>
              <a:cs typeface="+mn-lt"/>
            </a:endParaRPr>
          </a:p>
          <a:p>
            <a:pPr algn="just"/>
            <a:r>
              <a:rPr lang="en-US" dirty="0">
                <a:ea typeface="+mn-lt"/>
                <a:cs typeface="+mn-lt"/>
              </a:rPr>
              <a:t>In this Presentation, we concentrate on </a:t>
            </a:r>
          </a:p>
          <a:p>
            <a:pPr algn="just"/>
            <a:endParaRPr lang="en-US" dirty="0">
              <a:ea typeface="+mn-lt"/>
              <a:cs typeface="+mn-lt"/>
            </a:endParaRPr>
          </a:p>
          <a:p>
            <a:pPr algn="just"/>
            <a:r>
              <a:rPr lang="en-US" dirty="0">
                <a:ea typeface="+mn-lt"/>
                <a:cs typeface="+mn-lt"/>
              </a:rPr>
              <a:t>1. we present an ensemble model (LSTM-CNN) for opinion mining. </a:t>
            </a:r>
            <a:endParaRPr lang="en-US">
              <a:ea typeface="+mn-lt"/>
              <a:cs typeface="+mn-lt"/>
            </a:endParaRPr>
          </a:p>
          <a:p>
            <a:pPr algn="just"/>
            <a:endParaRPr lang="en-US" dirty="0">
              <a:ea typeface="+mn-lt"/>
              <a:cs typeface="+mn-lt"/>
            </a:endParaRPr>
          </a:p>
          <a:p>
            <a:pPr algn="just"/>
            <a:r>
              <a:rPr lang="en-US" dirty="0">
                <a:ea typeface="+mn-lt"/>
                <a:cs typeface="+mn-lt"/>
              </a:rPr>
              <a:t>2. This presentation reviews the general public mindset towards the OTT platforms and Movie Theatre with an LSTM-CNN ensemble model of Opinion Mining. </a:t>
            </a:r>
          </a:p>
          <a:p>
            <a:pPr algn="just"/>
            <a:endParaRPr lang="en-US" dirty="0">
              <a:ea typeface="+mn-lt"/>
              <a:cs typeface="+mn-lt"/>
            </a:endParaRPr>
          </a:p>
          <a:p>
            <a:pPr algn="just"/>
            <a:r>
              <a:rPr lang="en-US" dirty="0">
                <a:ea typeface="+mn-lt"/>
                <a:cs typeface="+mn-lt"/>
              </a:rPr>
              <a:t>3. Results categorize users' viewpoints through comments into “Ott biased'' and “movie theatre biased” illustrated in a pie chart.</a:t>
            </a:r>
            <a:endParaRPr lang="en-U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8991-19C1-4C7E-B21C-6CB0DDF5689E}"/>
              </a:ext>
            </a:extLst>
          </p:cNvPr>
          <p:cNvSpPr txBox="1"/>
          <p:nvPr/>
        </p:nvSpPr>
        <p:spPr>
          <a:xfrm>
            <a:off x="1089241" y="1400404"/>
            <a:ext cx="709120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Sentiment analysis or Opinion Mining is the text analysis technique that can used to analyze the text/tweets on social media </a:t>
            </a:r>
            <a:endParaRPr lang="en-US"/>
          </a:p>
          <a:p>
            <a:pPr marL="285750" indent="-285750" algn="just">
              <a:buFont typeface="Arial"/>
              <a:buChar char="•"/>
            </a:pPr>
            <a:r>
              <a:rPr lang="en-US" dirty="0">
                <a:ea typeface="+mn-lt"/>
                <a:cs typeface="+mn-lt"/>
              </a:rPr>
              <a:t>With this natural language processing (NLP) technique we can determine if the data into</a:t>
            </a:r>
            <a:endParaRPr lang="en-US">
              <a:cs typeface="Calibri"/>
            </a:endParaRPr>
          </a:p>
          <a:p>
            <a:pPr algn="just"/>
            <a:r>
              <a:rPr lang="en-US" dirty="0">
                <a:ea typeface="+mn-lt"/>
                <a:cs typeface="+mn-lt"/>
              </a:rPr>
              <a:t>                            1. positive</a:t>
            </a:r>
          </a:p>
          <a:p>
            <a:pPr algn="just"/>
            <a:r>
              <a:rPr lang="en-US" dirty="0">
                <a:ea typeface="+mn-lt"/>
                <a:cs typeface="+mn-lt"/>
              </a:rPr>
              <a:t>                            2.negative or </a:t>
            </a:r>
          </a:p>
          <a:p>
            <a:pPr algn="just"/>
            <a:r>
              <a:rPr lang="en-US" dirty="0">
                <a:ea typeface="+mn-lt"/>
                <a:cs typeface="+mn-lt"/>
              </a:rPr>
              <a:t>                            3.neutral in state.</a:t>
            </a:r>
            <a:endParaRPr lang="en-US" dirty="0">
              <a:cs typeface="Calibri"/>
            </a:endParaRPr>
          </a:p>
          <a:p>
            <a:pPr algn="just"/>
            <a:endParaRPr lang="en-US" dirty="0">
              <a:ea typeface="+mn-lt"/>
              <a:cs typeface="+mn-lt"/>
            </a:endParaRPr>
          </a:p>
        </p:txBody>
      </p:sp>
      <p:sp>
        <p:nvSpPr>
          <p:cNvPr id="3" name="TextBox 2">
            <a:extLst>
              <a:ext uri="{FF2B5EF4-FFF2-40B4-BE49-F238E27FC236}">
                <a16:creationId xmlns:a16="http://schemas.microsoft.com/office/drawing/2014/main" id="{DA634344-C1E0-43D9-A68B-78AB172CB157}"/>
              </a:ext>
            </a:extLst>
          </p:cNvPr>
          <p:cNvSpPr txBox="1"/>
          <p:nvPr/>
        </p:nvSpPr>
        <p:spPr>
          <a:xfrm>
            <a:off x="827794" y="366703"/>
            <a:ext cx="29159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latin typeface="Arial"/>
              </a:rPr>
              <a:t>Introduction</a:t>
            </a:r>
            <a:endParaRPr lang="en-US" sz="2800">
              <a:cs typeface="Calibri"/>
            </a:endParaRPr>
          </a:p>
        </p:txBody>
      </p:sp>
      <p:pic>
        <p:nvPicPr>
          <p:cNvPr id="4" name="Picture 4" descr="Logo, company name&#10;&#10;Description automatically generated">
            <a:extLst>
              <a:ext uri="{FF2B5EF4-FFF2-40B4-BE49-F238E27FC236}">
                <a16:creationId xmlns:a16="http://schemas.microsoft.com/office/drawing/2014/main" id="{E1C7BFD7-E11C-D921-170E-D62A16F08A5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00400" y="3701436"/>
            <a:ext cx="2743200" cy="1778000"/>
          </a:xfrm>
          <a:prstGeom prst="rect">
            <a:avLst/>
          </a:prstGeom>
        </p:spPr>
      </p:pic>
    </p:spTree>
    <p:extLst>
      <p:ext uri="{BB962C8B-B14F-4D97-AF65-F5344CB8AC3E}">
        <p14:creationId xmlns:p14="http://schemas.microsoft.com/office/powerpoint/2010/main" val="406462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AF5BE-F5F5-4B8A-974C-631D5965E879}"/>
              </a:ext>
            </a:extLst>
          </p:cNvPr>
          <p:cNvSpPr txBox="1"/>
          <p:nvPr/>
        </p:nvSpPr>
        <p:spPr>
          <a:xfrm>
            <a:off x="1061184" y="383115"/>
            <a:ext cx="74376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chemeClr val="bg1"/>
                </a:solidFill>
              </a:rPr>
              <a:t>Problem Statement &amp; Objective</a:t>
            </a:r>
            <a:endParaRPr lang="en-US" sz="2700" dirty="0">
              <a:solidFill>
                <a:schemeClr val="bg1"/>
              </a:solidFill>
              <a:cs typeface="Calibri"/>
            </a:endParaRPr>
          </a:p>
        </p:txBody>
      </p:sp>
      <p:sp>
        <p:nvSpPr>
          <p:cNvPr id="3" name="TextBox 2">
            <a:extLst>
              <a:ext uri="{FF2B5EF4-FFF2-40B4-BE49-F238E27FC236}">
                <a16:creationId xmlns:a16="http://schemas.microsoft.com/office/drawing/2014/main" id="{194FC0BC-DCB8-419D-A3E8-0147CCC337F9}"/>
              </a:ext>
            </a:extLst>
          </p:cNvPr>
          <p:cNvSpPr txBox="1"/>
          <p:nvPr/>
        </p:nvSpPr>
        <p:spPr>
          <a:xfrm>
            <a:off x="1057275" y="1574346"/>
            <a:ext cx="6934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b="1" i="1" dirty="0">
                <a:ea typeface="+mn-lt"/>
                <a:cs typeface="+mn-lt"/>
              </a:rPr>
              <a:t>Problem Statement:</a:t>
            </a:r>
            <a:endParaRPr lang="en-US" b="1" dirty="0">
              <a:cs typeface="Calibri"/>
            </a:endParaRPr>
          </a:p>
          <a:p>
            <a:pPr algn="just"/>
            <a:r>
              <a:rPr lang="en-IN" dirty="0">
                <a:ea typeface="+mn-lt"/>
                <a:cs typeface="+mn-lt"/>
              </a:rPr>
              <a:t>  Several studies have focused solely on assembling a single model from a single (or a few) datasets in a relevant domain, for example, medical research, marketing tactics, and financial forecasts. </a:t>
            </a:r>
            <a:endParaRPr lang="en-IN">
              <a:cs typeface="Calibri"/>
            </a:endParaRPr>
          </a:p>
          <a:p>
            <a:pPr algn="just"/>
            <a:endParaRPr lang="en-IN" i="1" dirty="0">
              <a:ea typeface="+mn-lt"/>
              <a:cs typeface="+mn-lt"/>
            </a:endParaRPr>
          </a:p>
          <a:p>
            <a:pPr algn="just"/>
            <a:r>
              <a:rPr lang="en-IN" b="1" i="1" dirty="0">
                <a:ea typeface="+mn-lt"/>
                <a:cs typeface="+mn-lt"/>
              </a:rPr>
              <a:t>Objective</a:t>
            </a:r>
            <a:r>
              <a:rPr lang="en-IN" b="1" dirty="0">
                <a:ea typeface="+mn-lt"/>
                <a:cs typeface="+mn-lt"/>
              </a:rPr>
              <a:t>:</a:t>
            </a:r>
            <a:endParaRPr lang="en-US" b="1" dirty="0">
              <a:ea typeface="+mn-lt"/>
              <a:cs typeface="+mn-lt"/>
            </a:endParaRPr>
          </a:p>
          <a:p>
            <a:pPr algn="just">
              <a:buFont typeface="Arial" panose="020B0604020202020204" pitchFamily="34" charset="0"/>
              <a:buChar char="•"/>
            </a:pPr>
            <a:r>
              <a:rPr lang="en-IN" dirty="0">
                <a:ea typeface="+mn-lt"/>
                <a:cs typeface="+mn-lt"/>
              </a:rPr>
              <a:t> The purpose of this analysis is first, to study the ensemble model </a:t>
            </a:r>
            <a:endParaRPr lang="en-US" dirty="0">
              <a:ea typeface="+mn-lt"/>
              <a:cs typeface="+mn-lt"/>
            </a:endParaRPr>
          </a:p>
          <a:p>
            <a:pPr algn="just">
              <a:buFont typeface="Arial" panose="020B0604020202020204" pitchFamily="34" charset="0"/>
              <a:buChar char="•"/>
            </a:pPr>
            <a:r>
              <a:rPr lang="en-IN" dirty="0">
                <a:ea typeface="+mn-lt"/>
                <a:cs typeface="+mn-lt"/>
              </a:rPr>
              <a:t> second to examine the data according to the polarity of, “individuals who favour OTT” and “individuals who favour Movie Theatre” and deliver the outcome utilizing an ensemble LSTM-CNN model of Opinion Mining.</a:t>
            </a:r>
            <a:endParaRPr lang="en-US">
              <a:ea typeface="+mn-lt"/>
              <a:cs typeface="+mn-lt"/>
            </a:endParaRPr>
          </a:p>
          <a:p>
            <a:pPr marL="285750" indent="-285750" algn="just">
              <a:buFont typeface="Arial" panose="020B0604020202020204" pitchFamily="34" charset="0"/>
              <a:buChar char="•"/>
            </a:pPr>
            <a:endParaRPr lang="en-US" dirty="0">
              <a:cs typeface="Calibri"/>
            </a:endParaRPr>
          </a:p>
        </p:txBody>
      </p:sp>
    </p:spTree>
    <p:extLst>
      <p:ext uri="{BB962C8B-B14F-4D97-AF65-F5344CB8AC3E}">
        <p14:creationId xmlns:p14="http://schemas.microsoft.com/office/powerpoint/2010/main" val="188856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8386" y="394368"/>
            <a:ext cx="6352199" cy="523220"/>
          </a:xfrm>
          <a:prstGeom prst="rect">
            <a:avLst/>
          </a:prstGeom>
          <a:noFill/>
        </p:spPr>
        <p:txBody>
          <a:bodyPr wrap="square" lIns="91440" tIns="45720" rIns="91440" bIns="45720" rtlCol="0" anchor="t">
            <a:spAutoFit/>
          </a:bodyPr>
          <a:lstStyle/>
          <a:p>
            <a:r>
              <a:rPr lang="en-US" sz="2800" dirty="0">
                <a:solidFill>
                  <a:srgbClr val="FFFFFF"/>
                </a:solidFill>
                <a:cs typeface="Calibri"/>
              </a:rPr>
              <a:t>Literature Review</a:t>
            </a:r>
            <a:endParaRPr lang="en-US"/>
          </a:p>
        </p:txBody>
      </p:sp>
      <p:sp>
        <p:nvSpPr>
          <p:cNvPr id="2" name="TextBox 1">
            <a:extLst>
              <a:ext uri="{FF2B5EF4-FFF2-40B4-BE49-F238E27FC236}">
                <a16:creationId xmlns:a16="http://schemas.microsoft.com/office/drawing/2014/main" id="{EF087F13-E64C-4FFD-ABA4-4FBE44E52E5F}"/>
              </a:ext>
            </a:extLst>
          </p:cNvPr>
          <p:cNvSpPr txBox="1"/>
          <p:nvPr/>
        </p:nvSpPr>
        <p:spPr>
          <a:xfrm>
            <a:off x="1122899" y="1396690"/>
            <a:ext cx="6896556" cy="353173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ea typeface="+mn-lt"/>
                <a:cs typeface="+mn-lt"/>
              </a:rPr>
              <a:t>There are many techniques and complex algorithms can be used to perform sentiment analysis. One of the methods is applying sentiment analysis using customized dictionary on social media. </a:t>
            </a:r>
            <a:endParaRPr lang="en-US">
              <a:ea typeface="+mn-lt"/>
              <a:cs typeface="+mn-lt"/>
            </a:endParaRPr>
          </a:p>
          <a:p>
            <a:pPr marL="742950" lvl="1" indent="-285750" algn="just">
              <a:buFont typeface="Arial" panose="020B0604020202020204" pitchFamily="34" charset="0"/>
              <a:buChar char="•"/>
            </a:pPr>
            <a:r>
              <a:rPr lang="en-US" dirty="0">
                <a:ea typeface="+mn-lt"/>
                <a:cs typeface="+mn-lt"/>
              </a:rPr>
              <a:t>This method filters the polarity of words from tweets based on their mean and standard deviation in </a:t>
            </a:r>
          </a:p>
          <a:p>
            <a:pPr lvl="2" algn="just"/>
            <a:r>
              <a:rPr lang="en-US" dirty="0">
                <a:ea typeface="+mn-lt"/>
                <a:cs typeface="+mn-lt"/>
              </a:rPr>
              <a:t>a. positive, </a:t>
            </a:r>
          </a:p>
          <a:p>
            <a:pPr lvl="2" algn="just"/>
            <a:r>
              <a:rPr lang="en-US" dirty="0">
                <a:ea typeface="+mn-lt"/>
                <a:cs typeface="+mn-lt"/>
              </a:rPr>
              <a:t>b. negative (by removing the neutral terms)</a:t>
            </a:r>
            <a:endParaRPr lang="en-US" dirty="0">
              <a:cs typeface="Calibri"/>
            </a:endParaRPr>
          </a:p>
          <a:p>
            <a:pPr marL="742950" lvl="1" indent="-285750" algn="just">
              <a:buFont typeface="Arial" panose="020B0604020202020204" pitchFamily="34" charset="0"/>
              <a:buChar char="•"/>
            </a:pPr>
            <a:r>
              <a:rPr lang="en-US" dirty="0">
                <a:ea typeface="+mn-lt"/>
                <a:cs typeface="+mn-lt"/>
              </a:rPr>
              <a:t>A customized dictionary is designed to a business which identifies pattern of behavior in social media. It helps a business with their gains in losses. </a:t>
            </a:r>
            <a:endParaRPr lang="en-US" dirty="0">
              <a:cs typeface="Calibri"/>
            </a:endParaRPr>
          </a:p>
          <a:p>
            <a:pPr algn="just"/>
            <a:endParaRPr lang="en-US" dirty="0">
              <a:ea typeface="+mn-lt"/>
              <a:cs typeface="+mn-lt"/>
            </a:endParaRPr>
          </a:p>
          <a:p>
            <a:pPr algn="just">
              <a:spcBef>
                <a:spcPts val="900"/>
              </a:spcBef>
            </a:pPr>
            <a:endParaRPr lang="en-US" dirty="0">
              <a:latin typeface="Calibri"/>
              <a:cs typeface="Calibri"/>
            </a:endParaRPr>
          </a:p>
        </p:txBody>
      </p:sp>
    </p:spTree>
    <p:extLst>
      <p:ext uri="{BB962C8B-B14F-4D97-AF65-F5344CB8AC3E}">
        <p14:creationId xmlns:p14="http://schemas.microsoft.com/office/powerpoint/2010/main" val="326651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9172" y="399745"/>
            <a:ext cx="6902624" cy="523220"/>
          </a:xfrm>
          <a:prstGeom prst="rect">
            <a:avLst/>
          </a:prstGeom>
          <a:noFill/>
        </p:spPr>
        <p:txBody>
          <a:bodyPr wrap="square" lIns="91440" tIns="45720" rIns="91440" bIns="45720" rtlCol="0" anchor="t">
            <a:spAutoFit/>
          </a:bodyPr>
          <a:lstStyle/>
          <a:p>
            <a:r>
              <a:rPr lang="en-US" sz="2800" dirty="0">
                <a:solidFill>
                  <a:srgbClr val="FFFFFF"/>
                </a:solidFill>
                <a:ea typeface="+mn-lt"/>
                <a:cs typeface="+mn-lt"/>
              </a:rPr>
              <a:t>Proposed Solution</a:t>
            </a:r>
            <a:endParaRPr lang="en-US" dirty="0"/>
          </a:p>
        </p:txBody>
      </p:sp>
      <p:sp>
        <p:nvSpPr>
          <p:cNvPr id="2" name="TextBox 1">
            <a:extLst>
              <a:ext uri="{FF2B5EF4-FFF2-40B4-BE49-F238E27FC236}">
                <a16:creationId xmlns:a16="http://schemas.microsoft.com/office/drawing/2014/main" id="{EF087F13-E64C-4FFD-ABA4-4FBE44E52E5F}"/>
              </a:ext>
            </a:extLst>
          </p:cNvPr>
          <p:cNvSpPr txBox="1"/>
          <p:nvPr/>
        </p:nvSpPr>
        <p:spPr>
          <a:xfrm>
            <a:off x="1310906" y="1358692"/>
            <a:ext cx="6518628" cy="31393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ea typeface="+mn-lt"/>
                <a:cs typeface="+mn-lt"/>
              </a:rPr>
              <a:t>To develop an Ensemble model where multiple models are created and then combine them to produce improved results. </a:t>
            </a:r>
          </a:p>
          <a:p>
            <a:pPr algn="just"/>
            <a:endParaRPr lang="en-US" dirty="0">
              <a:ea typeface="+mn-lt"/>
              <a:cs typeface="+mn-lt"/>
            </a:endParaRPr>
          </a:p>
          <a:p>
            <a:pPr algn="just"/>
            <a:r>
              <a:rPr lang="en-US" dirty="0">
                <a:ea typeface="+mn-lt"/>
                <a:cs typeface="+mn-lt"/>
              </a:rPr>
              <a:t>Ensemble methods usually produces more accurate solutions than a single model would.</a:t>
            </a:r>
          </a:p>
          <a:p>
            <a:pPr algn="just"/>
            <a:endParaRPr lang="en-US" dirty="0">
              <a:cs typeface="Calibri"/>
            </a:endParaRPr>
          </a:p>
          <a:p>
            <a:pPr algn="just"/>
            <a:r>
              <a:rPr lang="en-IN" dirty="0">
                <a:ea typeface="+mn-lt"/>
                <a:cs typeface="+mn-lt"/>
              </a:rPr>
              <a:t>Our presentation aims to know polarity towards the Ott and theatres by analysing the data. Due to the pandemic, people preferred Ott platforms, but now movies are being screened in theatres. So, currently what people are biased can be determined in this paper. </a:t>
            </a:r>
            <a:endParaRPr lang="en-US" dirty="0">
              <a:ea typeface="+mn-lt"/>
              <a:cs typeface="+mn-lt"/>
            </a:endParaRPr>
          </a:p>
        </p:txBody>
      </p:sp>
    </p:spTree>
    <p:extLst>
      <p:ext uri="{BB962C8B-B14F-4D97-AF65-F5344CB8AC3E}">
        <p14:creationId xmlns:p14="http://schemas.microsoft.com/office/powerpoint/2010/main" val="108727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8839" y="1591359"/>
            <a:ext cx="103157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40" tIns="45720" rIns="91440" bIns="45720" rtlCol="0" anchor="t">
            <a:spAutoFit/>
          </a:bodyPr>
          <a:lstStyle/>
          <a:p>
            <a:pPr algn="ctr"/>
            <a:r>
              <a:rPr lang="en-US" dirty="0"/>
              <a:t>Data filter</a:t>
            </a:r>
            <a:endParaRPr lang="en-US"/>
          </a:p>
        </p:txBody>
      </p:sp>
      <p:sp>
        <p:nvSpPr>
          <p:cNvPr id="5" name="TextBox 4"/>
          <p:cNvSpPr txBox="1"/>
          <p:nvPr/>
        </p:nvSpPr>
        <p:spPr>
          <a:xfrm>
            <a:off x="4208453" y="1592326"/>
            <a:ext cx="202119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40" tIns="45720" rIns="91440" bIns="45720" rtlCol="0" anchor="t">
            <a:spAutoFit/>
          </a:bodyPr>
          <a:lstStyle/>
          <a:p>
            <a:pPr algn="ctr"/>
            <a:r>
              <a:rPr lang="en-US" dirty="0"/>
              <a:t>Context </a:t>
            </a:r>
            <a:endParaRPr lang="en-US">
              <a:ea typeface="Calibri"/>
              <a:cs typeface="Calibri"/>
            </a:endParaRPr>
          </a:p>
          <a:p>
            <a:pPr algn="ctr"/>
            <a:r>
              <a:rPr lang="en-US" dirty="0"/>
              <a:t>separation</a:t>
            </a:r>
            <a:endParaRPr lang="en-US" dirty="0">
              <a:ea typeface="Calibri"/>
              <a:cs typeface="Calibri"/>
            </a:endParaRPr>
          </a:p>
        </p:txBody>
      </p:sp>
      <p:sp>
        <p:nvSpPr>
          <p:cNvPr id="6" name="TextBox 5"/>
          <p:cNvSpPr txBox="1"/>
          <p:nvPr/>
        </p:nvSpPr>
        <p:spPr>
          <a:xfrm>
            <a:off x="2916493" y="4304119"/>
            <a:ext cx="17277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40" tIns="45720" rIns="91440" bIns="45720" rtlCol="0" anchor="t">
            <a:spAutoFit/>
          </a:bodyPr>
          <a:lstStyle/>
          <a:p>
            <a:pPr algn="ctr"/>
            <a:r>
              <a:rPr lang="en-US" dirty="0"/>
              <a:t>Applying </a:t>
            </a:r>
            <a:endParaRPr lang="en-US"/>
          </a:p>
          <a:p>
            <a:pPr algn="ctr"/>
            <a:r>
              <a:rPr lang="en-US" dirty="0">
                <a:ea typeface="+mn-lt"/>
                <a:cs typeface="+mn-lt"/>
              </a:rPr>
              <a:t>LSTM-CNN Model</a:t>
            </a:r>
          </a:p>
        </p:txBody>
      </p:sp>
      <p:sp>
        <p:nvSpPr>
          <p:cNvPr id="7" name="TextBox 6"/>
          <p:cNvSpPr txBox="1"/>
          <p:nvPr/>
        </p:nvSpPr>
        <p:spPr>
          <a:xfrm>
            <a:off x="3317724" y="5995293"/>
            <a:ext cx="85953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Output</a:t>
            </a:r>
          </a:p>
        </p:txBody>
      </p:sp>
      <p:sp>
        <p:nvSpPr>
          <p:cNvPr id="8" name="TextBox 7"/>
          <p:cNvSpPr txBox="1"/>
          <p:nvPr/>
        </p:nvSpPr>
        <p:spPr>
          <a:xfrm>
            <a:off x="5919854" y="2856837"/>
            <a:ext cx="199287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40" tIns="45720" rIns="91440" bIns="45720" rtlCol="0" anchor="t">
            <a:spAutoFit/>
          </a:bodyPr>
          <a:lstStyle/>
          <a:p>
            <a:pPr algn="ctr"/>
            <a:r>
              <a:rPr lang="en-US" dirty="0"/>
              <a:t>Negative comments</a:t>
            </a:r>
            <a:endParaRPr lang="en-US"/>
          </a:p>
        </p:txBody>
      </p:sp>
      <p:sp>
        <p:nvSpPr>
          <p:cNvPr id="9" name="TextBox 8"/>
          <p:cNvSpPr txBox="1"/>
          <p:nvPr/>
        </p:nvSpPr>
        <p:spPr>
          <a:xfrm>
            <a:off x="2803447" y="2854812"/>
            <a:ext cx="195681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40" tIns="45720" rIns="91440" bIns="45720" rtlCol="0" anchor="t">
            <a:spAutoFit/>
          </a:bodyPr>
          <a:lstStyle/>
          <a:p>
            <a:pPr algn="ctr"/>
            <a:r>
              <a:rPr lang="en-US" dirty="0"/>
              <a:t>Positive</a:t>
            </a:r>
            <a:endParaRPr lang="en-US"/>
          </a:p>
          <a:p>
            <a:pPr algn="ctr"/>
            <a:r>
              <a:rPr lang="en-US" dirty="0"/>
              <a:t> comments</a:t>
            </a:r>
            <a:endParaRPr lang="en-US">
              <a:cs typeface="Calibri"/>
            </a:endParaRPr>
          </a:p>
        </p:txBody>
      </p:sp>
      <p:sp>
        <p:nvSpPr>
          <p:cNvPr id="14" name="Rectangle 13"/>
          <p:cNvSpPr/>
          <p:nvPr/>
        </p:nvSpPr>
        <p:spPr>
          <a:xfrm>
            <a:off x="193572" y="1590320"/>
            <a:ext cx="1364854" cy="600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dirty="0">
                <a:solidFill>
                  <a:schemeClr val="bg1"/>
                </a:solidFill>
              </a:rPr>
              <a:t>Scrap comments </a:t>
            </a:r>
            <a:endParaRPr lang="en-US"/>
          </a:p>
        </p:txBody>
      </p:sp>
      <p:sp>
        <p:nvSpPr>
          <p:cNvPr id="17" name="Right Arrow 16"/>
          <p:cNvSpPr/>
          <p:nvPr/>
        </p:nvSpPr>
        <p:spPr>
          <a:xfrm>
            <a:off x="1650603" y="1625152"/>
            <a:ext cx="555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12" name="Right Arrow 16">
            <a:extLst>
              <a:ext uri="{FF2B5EF4-FFF2-40B4-BE49-F238E27FC236}">
                <a16:creationId xmlns:a16="http://schemas.microsoft.com/office/drawing/2014/main" id="{C5CA8629-AF06-FC81-7AE3-AA4DF86F8160}"/>
              </a:ext>
            </a:extLst>
          </p:cNvPr>
          <p:cNvSpPr/>
          <p:nvPr/>
        </p:nvSpPr>
        <p:spPr>
          <a:xfrm>
            <a:off x="3521804" y="1643587"/>
            <a:ext cx="555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Arrow Connector 1">
            <a:extLst>
              <a:ext uri="{FF2B5EF4-FFF2-40B4-BE49-F238E27FC236}">
                <a16:creationId xmlns:a16="http://schemas.microsoft.com/office/drawing/2014/main" id="{CEDC3EAF-27EC-258A-F7D8-A5075E26A968}"/>
              </a:ext>
            </a:extLst>
          </p:cNvPr>
          <p:cNvCxnSpPr/>
          <p:nvPr/>
        </p:nvCxnSpPr>
        <p:spPr>
          <a:xfrm>
            <a:off x="5202492" y="2234382"/>
            <a:ext cx="0" cy="3134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79EBBE-3CAB-F7FB-9EBD-E540133CDBE7}"/>
              </a:ext>
            </a:extLst>
          </p:cNvPr>
          <p:cNvCxnSpPr/>
          <p:nvPr/>
        </p:nvCxnSpPr>
        <p:spPr>
          <a:xfrm>
            <a:off x="3746091" y="2547784"/>
            <a:ext cx="3124813"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BF0052A-3893-11CE-8306-092623B4283D}"/>
              </a:ext>
            </a:extLst>
          </p:cNvPr>
          <p:cNvCxnSpPr>
            <a:cxnSpLocks/>
          </p:cNvCxnSpPr>
          <p:nvPr/>
        </p:nvCxnSpPr>
        <p:spPr>
          <a:xfrm>
            <a:off x="6870902" y="2547784"/>
            <a:ext cx="0" cy="31340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F6F513E-1DF6-6EFE-0ACF-982811A4E3B2}"/>
              </a:ext>
            </a:extLst>
          </p:cNvPr>
          <p:cNvCxnSpPr>
            <a:cxnSpLocks/>
          </p:cNvCxnSpPr>
          <p:nvPr/>
        </p:nvCxnSpPr>
        <p:spPr>
          <a:xfrm>
            <a:off x="3746088" y="2547784"/>
            <a:ext cx="0" cy="31340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Right Arrow 16">
            <a:extLst>
              <a:ext uri="{FF2B5EF4-FFF2-40B4-BE49-F238E27FC236}">
                <a16:creationId xmlns:a16="http://schemas.microsoft.com/office/drawing/2014/main" id="{AEDDA0BA-0A52-F327-C0B9-2AD11CEDA2A6}"/>
              </a:ext>
            </a:extLst>
          </p:cNvPr>
          <p:cNvSpPr/>
          <p:nvPr/>
        </p:nvSpPr>
        <p:spPr>
          <a:xfrm rot="5400000">
            <a:off x="3503368" y="3643836"/>
            <a:ext cx="555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22" name="Right Arrow 16">
            <a:extLst>
              <a:ext uri="{FF2B5EF4-FFF2-40B4-BE49-F238E27FC236}">
                <a16:creationId xmlns:a16="http://schemas.microsoft.com/office/drawing/2014/main" id="{63B7A6B7-EF35-8756-4FCF-1DAFF56AAA5E}"/>
              </a:ext>
            </a:extLst>
          </p:cNvPr>
          <p:cNvSpPr/>
          <p:nvPr/>
        </p:nvSpPr>
        <p:spPr>
          <a:xfrm rot="5400000">
            <a:off x="3512586" y="5339901"/>
            <a:ext cx="555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cxnSp>
        <p:nvCxnSpPr>
          <p:cNvPr id="11" name="Straight Arrow Connector 10">
            <a:extLst>
              <a:ext uri="{FF2B5EF4-FFF2-40B4-BE49-F238E27FC236}">
                <a16:creationId xmlns:a16="http://schemas.microsoft.com/office/drawing/2014/main" id="{3CC4CB53-0F91-E171-DC43-DC72BF01E917}"/>
              </a:ext>
            </a:extLst>
          </p:cNvPr>
          <p:cNvCxnSpPr/>
          <p:nvPr/>
        </p:nvCxnSpPr>
        <p:spPr>
          <a:xfrm>
            <a:off x="3741480" y="2598480"/>
            <a:ext cx="1844" cy="25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DD0E2D-524D-2629-939E-3FB25D2485A9}"/>
              </a:ext>
            </a:extLst>
          </p:cNvPr>
          <p:cNvCxnSpPr>
            <a:cxnSpLocks/>
          </p:cNvCxnSpPr>
          <p:nvPr/>
        </p:nvCxnSpPr>
        <p:spPr>
          <a:xfrm>
            <a:off x="6866294" y="2607697"/>
            <a:ext cx="1844" cy="25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176D266-6D85-A71D-EB1A-211585147E0A}"/>
              </a:ext>
            </a:extLst>
          </p:cNvPr>
          <p:cNvSpPr txBox="1"/>
          <p:nvPr/>
        </p:nvSpPr>
        <p:spPr>
          <a:xfrm>
            <a:off x="428263" y="394598"/>
            <a:ext cx="41471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rPr>
              <a:t>FLOW CHART</a:t>
            </a:r>
            <a:endParaRPr lang="en-US" sz="2800" b="1">
              <a:solidFill>
                <a:schemeClr val="bg1"/>
              </a:solidFill>
              <a:cs typeface="Calibri"/>
            </a:endParaRPr>
          </a:p>
        </p:txBody>
      </p:sp>
    </p:spTree>
    <p:extLst>
      <p:ext uri="{BB962C8B-B14F-4D97-AF65-F5344CB8AC3E}">
        <p14:creationId xmlns:p14="http://schemas.microsoft.com/office/powerpoint/2010/main" val="418589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2520" y="286873"/>
            <a:ext cx="5746407" cy="523220"/>
          </a:xfrm>
          <a:prstGeom prst="rect">
            <a:avLst/>
          </a:prstGeom>
          <a:noFill/>
        </p:spPr>
        <p:txBody>
          <a:bodyPr wrap="square" lIns="91440" tIns="45720" rIns="91440" bIns="45720" rtlCol="0" anchor="t">
            <a:spAutoFit/>
          </a:bodyPr>
          <a:lstStyle/>
          <a:p>
            <a:r>
              <a:rPr lang="en-US" sz="2800" dirty="0">
                <a:solidFill>
                  <a:srgbClr val="FFFFFF"/>
                </a:solidFill>
                <a:ea typeface="+mn-lt"/>
                <a:cs typeface="+mn-lt"/>
              </a:rPr>
              <a:t>Working</a:t>
            </a:r>
            <a:endParaRPr lang="en-US" dirty="0">
              <a:cs typeface="Calibri"/>
            </a:endParaRPr>
          </a:p>
        </p:txBody>
      </p:sp>
      <p:sp>
        <p:nvSpPr>
          <p:cNvPr id="2" name="TextBox 1">
            <a:extLst>
              <a:ext uri="{FF2B5EF4-FFF2-40B4-BE49-F238E27FC236}">
                <a16:creationId xmlns:a16="http://schemas.microsoft.com/office/drawing/2014/main" id="{EF087F13-E64C-4FFD-ABA4-4FBE44E52E5F}"/>
              </a:ext>
            </a:extLst>
          </p:cNvPr>
          <p:cNvSpPr txBox="1"/>
          <p:nvPr/>
        </p:nvSpPr>
        <p:spPr>
          <a:xfrm>
            <a:off x="743014" y="1366574"/>
            <a:ext cx="7741535" cy="31393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1. DATA WRANGLING</a:t>
            </a:r>
          </a:p>
          <a:p>
            <a:endParaRPr lang="en-US" dirty="0">
              <a:cs typeface="Calibri"/>
            </a:endParaRPr>
          </a:p>
          <a:p>
            <a:pPr algn="just"/>
            <a:r>
              <a:rPr lang="en-US" dirty="0">
                <a:cs typeface="Calibri"/>
              </a:rPr>
              <a:t>Step1: Use google Api to access specific </a:t>
            </a:r>
            <a:r>
              <a:rPr lang="en-US" noProof="1">
                <a:cs typeface="Calibri"/>
              </a:rPr>
              <a:t>youtube </a:t>
            </a:r>
            <a:r>
              <a:rPr lang="en-US" dirty="0">
                <a:cs typeface="Calibri"/>
              </a:rPr>
              <a:t>comments.</a:t>
            </a:r>
          </a:p>
          <a:p>
            <a:pPr algn="just"/>
            <a:endParaRPr lang="en-US" dirty="0">
              <a:cs typeface="Calibri"/>
            </a:endParaRPr>
          </a:p>
          <a:p>
            <a:pPr algn="just"/>
            <a:r>
              <a:rPr lang="en-US" dirty="0">
                <a:cs typeface="Calibri"/>
              </a:rPr>
              <a:t>Step2: Select a specific </a:t>
            </a:r>
            <a:r>
              <a:rPr lang="en-US" noProof="1">
                <a:cs typeface="Calibri"/>
              </a:rPr>
              <a:t>youtube </a:t>
            </a:r>
            <a:r>
              <a:rPr lang="en-US" dirty="0">
                <a:cs typeface="Calibri"/>
              </a:rPr>
              <a:t>video to create a list of data(with plenty of comments)</a:t>
            </a:r>
          </a:p>
          <a:p>
            <a:pPr algn="just"/>
            <a:endParaRPr lang="en-US" dirty="0">
              <a:cs typeface="Calibri"/>
            </a:endParaRPr>
          </a:p>
          <a:p>
            <a:pPr algn="just"/>
            <a:r>
              <a:rPr lang="en-US" dirty="0">
                <a:cs typeface="Calibri"/>
              </a:rPr>
              <a:t>Step3: Use python to scrape comments from the video</a:t>
            </a:r>
          </a:p>
          <a:p>
            <a:pPr algn="just"/>
            <a:endParaRPr lang="en-US" dirty="0">
              <a:cs typeface="Calibri"/>
            </a:endParaRPr>
          </a:p>
          <a:p>
            <a:pPr algn="just"/>
            <a:r>
              <a:rPr lang="en-US" dirty="0">
                <a:cs typeface="Calibri"/>
              </a:rPr>
              <a:t>Step4:You can filter the comments if you want like "top level comments" or "first comment"</a:t>
            </a:r>
          </a:p>
        </p:txBody>
      </p:sp>
    </p:spTree>
    <p:extLst>
      <p:ext uri="{BB962C8B-B14F-4D97-AF65-F5344CB8AC3E}">
        <p14:creationId xmlns:p14="http://schemas.microsoft.com/office/powerpoint/2010/main" val="367462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0D24DED8-4B96-47C4-A137-75E791B1D71C}"/>
              </a:ext>
            </a:extLst>
          </p:cNvPr>
          <p:cNvPicPr>
            <a:picLocks noChangeAspect="1"/>
          </p:cNvPicPr>
          <p:nvPr/>
        </p:nvPicPr>
        <p:blipFill>
          <a:blip r:embed="rId2"/>
          <a:stretch>
            <a:fillRect/>
          </a:stretch>
        </p:blipFill>
        <p:spPr>
          <a:xfrm>
            <a:off x="841442" y="1572866"/>
            <a:ext cx="7278723" cy="1924810"/>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C0B60DC2-A3FF-4DD0-9EEB-EC1DDEA2A891}"/>
              </a:ext>
            </a:extLst>
          </p:cNvPr>
          <p:cNvPicPr>
            <a:picLocks noChangeAspect="1"/>
          </p:cNvPicPr>
          <p:nvPr/>
        </p:nvPicPr>
        <p:blipFill>
          <a:blip r:embed="rId3"/>
          <a:stretch>
            <a:fillRect/>
          </a:stretch>
        </p:blipFill>
        <p:spPr>
          <a:xfrm>
            <a:off x="1935804" y="4326102"/>
            <a:ext cx="5272391" cy="1938785"/>
          </a:xfrm>
          <a:prstGeom prst="rect">
            <a:avLst/>
          </a:prstGeom>
        </p:spPr>
      </p:pic>
      <p:cxnSp>
        <p:nvCxnSpPr>
          <p:cNvPr id="5" name="Straight Arrow Connector 4">
            <a:extLst>
              <a:ext uri="{FF2B5EF4-FFF2-40B4-BE49-F238E27FC236}">
                <a16:creationId xmlns:a16="http://schemas.microsoft.com/office/drawing/2014/main" id="{A5915A1E-6841-42C0-9979-3C7801B4492E}"/>
              </a:ext>
            </a:extLst>
          </p:cNvPr>
          <p:cNvCxnSpPr/>
          <p:nvPr/>
        </p:nvCxnSpPr>
        <p:spPr>
          <a:xfrm flipH="1">
            <a:off x="4117233" y="3640576"/>
            <a:ext cx="9727" cy="67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1BD374-56C8-4C82-A470-09E1DBA5C5AF}"/>
              </a:ext>
            </a:extLst>
          </p:cNvPr>
          <p:cNvSpPr txBox="1"/>
          <p:nvPr/>
        </p:nvSpPr>
        <p:spPr>
          <a:xfrm>
            <a:off x="497935" y="9721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Code Snippet:</a:t>
            </a:r>
            <a:endParaRPr lang="en-US" dirty="0"/>
          </a:p>
        </p:txBody>
      </p:sp>
    </p:spTree>
    <p:extLst>
      <p:ext uri="{BB962C8B-B14F-4D97-AF65-F5344CB8AC3E}">
        <p14:creationId xmlns:p14="http://schemas.microsoft.com/office/powerpoint/2010/main" val="5852323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863</Words>
  <Application>Microsoft Office PowerPoint</Application>
  <PresentationFormat>On-screen Show (4:3)</PresentationFormat>
  <Paragraphs>125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iare</dc:creator>
  <cp:lastModifiedBy>hp</cp:lastModifiedBy>
  <cp:revision>898</cp:revision>
  <dcterms:created xsi:type="dcterms:W3CDTF">2006-08-16T00:00:00Z</dcterms:created>
  <dcterms:modified xsi:type="dcterms:W3CDTF">2022-05-17T17:42:32Z</dcterms:modified>
</cp:coreProperties>
</file>