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59" r:id="rId5"/>
    <p:sldId id="260" r:id="rId6"/>
    <p:sldId id="263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D08E-F2C2-024C-88ED-8108D03C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FBB1-F6F1-B345-BDF4-17C49235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D5DF-05C1-1645-A8EF-5BD2E39D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352E-E3FE-104E-B298-6E526B07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16D9-B635-2D46-8CEA-02075FE0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8281-77E2-B140-971D-8FC7326B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4FEAE-1EAE-BD42-B38B-7E4E63F41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EBAC-4D59-8E4B-B16E-CE19411E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79DF-355A-2C40-B240-9F7F3A85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D2B6-93B2-554D-A0EE-5A988DF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8DFA3-6CAE-3E48-81F0-C9EC96A8B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AFA6-B3BE-C84C-94D1-17D4A9E9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32F6-4C0D-9048-A884-C9D604C8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A3BA-B822-4245-A06D-5FF566AE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F4FB-1DD0-3D44-A3FA-81499722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C98F-6612-BA45-929D-85EE5110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6FF7-EABF-C849-80F9-63BB8C33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3951-E244-224A-87DB-3D855226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E3E8-568C-434F-8950-B432A625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4636-D18A-FB4C-B0F0-78B530AC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6A1B-1315-E248-92ED-16F791B6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E16A3-EB35-D341-A5B8-BF82E942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7A88-CD84-6946-96B6-D8E7EAB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1166-E1C0-5C4B-8CCC-C7A947D9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3C3D-5548-664C-AEEF-AAF4E440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7F27-BF32-9E41-A899-EA8AF7D5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4FFD-D8FA-9E4A-BB67-B6BAC2C9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1F3D2-9AA4-C544-BE08-64D8C288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581D-227E-A046-BFC9-3197B859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A32A-6A36-B043-BBC7-42547932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24749-D793-E347-B08C-E8AFE491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A2AC-F21C-A742-9632-C8D7BDA6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B9EA-9F8A-6A49-A1C7-9EBF99FF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2FDBA-7C56-9B4F-B0AB-BDC5092E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4020-280C-0942-B9F6-3DD22E084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57E7-3C02-0042-BA72-D78466318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57F46-A454-0D47-B3D8-72C0672E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A0B7F-B804-0D4D-936D-8FC15D4E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E4401-94FD-9646-862A-DB0E33A2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900-40AC-3946-BEFD-4BA7C397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D68D-9F9F-E045-92E7-25C23D6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2A3D-51C9-9846-8E15-D7360197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5E05D-AA0F-494E-8779-AC4BD3C7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4E946-A75F-BB45-8AAB-49073EE7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E9F3C-8E8B-514C-9363-6E3E7ACE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44E5F-BE0D-0A44-AEFA-EFE848E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BFBC-1DA6-F940-B336-C10938E9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86B5-25B8-2142-83A5-BFE1CA7E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3A28-C6BB-E348-A490-5B23E6446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0E3DC-9F4F-6149-8EB5-2E7120B8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E701A-8BA6-DA49-93A1-36AD02D1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0130-401E-2648-A953-641788D8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07C0-EA45-E047-996D-B86F1E69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4E698-3DAC-5C45-A855-C451C641A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985DB-1F38-CF49-828B-9C97DBA1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9F5E-FE65-D047-BB16-B2B06DA4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3D6AE-4BE4-9744-8D03-32A4BB72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0F1B-0964-1548-9BE6-36D42EEF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2ACD8-72C7-F248-8855-E9878E41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5F00-2AE6-7341-9889-7D2E1D70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CE3D-6813-314D-94F8-0523A8FE9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1F0B-B948-FA49-9C27-C591B69C7B5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08C6-1A93-4846-8FF8-11E00054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4EC1-E6AA-3647-B7A6-16D1883A5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1CB3-9704-2247-A5B7-9186C612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dobin/STAR/issues/16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FC09D-A7C8-C848-8F70-38F8B895521A}"/>
              </a:ext>
            </a:extLst>
          </p:cNvPr>
          <p:cNvSpPr txBox="1"/>
          <p:nvPr/>
        </p:nvSpPr>
        <p:spPr>
          <a:xfrm>
            <a:off x="1443036" y="2522231"/>
            <a:ext cx="8986839" cy="12618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v1 run </a:t>
            </a:r>
            <a:r>
              <a:rPr lang="en-US" sz="3600" dirty="0">
                <a:latin typeface="+mj-lt"/>
              </a:rPr>
              <a:t>@  /ye/yelabstore2/spatial/</a:t>
            </a:r>
            <a:r>
              <a:rPr lang="en-US" sz="3600" dirty="0" err="1">
                <a:latin typeface="+mj-lt"/>
              </a:rPr>
              <a:t>sid</a:t>
            </a:r>
            <a:r>
              <a:rPr lang="en-US" sz="3600" dirty="0">
                <a:latin typeface="+mj-lt"/>
              </a:rPr>
              <a:t>/v1/</a:t>
            </a:r>
            <a:r>
              <a:rPr lang="en-US" sz="3600" dirty="0" err="1">
                <a:latin typeface="+mj-lt"/>
              </a:rPr>
              <a:t>star_alignment</a:t>
            </a:r>
            <a:r>
              <a:rPr lang="en-US" sz="3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221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EFD097-449E-B048-9501-A2587556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791503"/>
            <a:ext cx="8319770" cy="51703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768051-4A73-DB40-9B3E-61CDAF81A9E4}"/>
              </a:ext>
            </a:extLst>
          </p:cNvPr>
          <p:cNvSpPr/>
          <p:nvPr/>
        </p:nvSpPr>
        <p:spPr>
          <a:xfrm>
            <a:off x="9560225" y="1693735"/>
            <a:ext cx="632650" cy="30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78624-D359-1143-B41D-1D87C900CD11}"/>
              </a:ext>
            </a:extLst>
          </p:cNvPr>
          <p:cNvSpPr/>
          <p:nvPr/>
        </p:nvSpPr>
        <p:spPr>
          <a:xfrm>
            <a:off x="9572418" y="2114359"/>
            <a:ext cx="632650" cy="3013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FCCBB-696F-AF4C-B381-D730BD7CEF74}"/>
              </a:ext>
            </a:extLst>
          </p:cNvPr>
          <p:cNvSpPr txBox="1"/>
          <p:nvPr/>
        </p:nvSpPr>
        <p:spPr>
          <a:xfrm>
            <a:off x="10205068" y="167054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No trimming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643F-24FD-4140-8093-153504DC73E8}"/>
              </a:ext>
            </a:extLst>
          </p:cNvPr>
          <p:cNvSpPr txBox="1"/>
          <p:nvPr/>
        </p:nvSpPr>
        <p:spPr>
          <a:xfrm>
            <a:off x="10192877" y="2022705"/>
            <a:ext cx="176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Default </a:t>
            </a:r>
            <a:r>
              <a:rPr lang="en-US" sz="1400" dirty="0" err="1">
                <a:latin typeface="+mj-lt"/>
              </a:rPr>
              <a:t>scRNA-seq</a:t>
            </a:r>
            <a:r>
              <a:rPr lang="en-US" sz="1400" dirty="0">
                <a:latin typeface="+mj-lt"/>
              </a:rPr>
              <a:t> trimming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9B392-2650-D34C-9CF4-EE2CC9CD463C}"/>
              </a:ext>
            </a:extLst>
          </p:cNvPr>
          <p:cNvSpPr txBox="1"/>
          <p:nvPr/>
        </p:nvSpPr>
        <p:spPr>
          <a:xfrm>
            <a:off x="4717023" y="6054199"/>
            <a:ext cx="77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Well 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0F78D-2A62-5744-85B2-410A5BCF8B8E}"/>
              </a:ext>
            </a:extLst>
          </p:cNvPr>
          <p:cNvSpPr txBox="1"/>
          <p:nvPr/>
        </p:nvSpPr>
        <p:spPr>
          <a:xfrm rot="16200000">
            <a:off x="-408557" y="3192019"/>
            <a:ext cx="17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Percent mapped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CEBFF-D0AB-A64D-B876-CB28A2E0799E}"/>
              </a:ext>
            </a:extLst>
          </p:cNvPr>
          <p:cNvSpPr/>
          <p:nvPr/>
        </p:nvSpPr>
        <p:spPr>
          <a:xfrm>
            <a:off x="9462170" y="1503044"/>
            <a:ext cx="2552789" cy="145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4B15A4-4AFD-7C4B-AA59-49FDFBEAB72A}"/>
              </a:ext>
            </a:extLst>
          </p:cNvPr>
          <p:cNvSpPr/>
          <p:nvPr/>
        </p:nvSpPr>
        <p:spPr>
          <a:xfrm>
            <a:off x="9572418" y="2511961"/>
            <a:ext cx="632650" cy="301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C82D3-F5C1-214E-B03B-224129FF1E13}"/>
              </a:ext>
            </a:extLst>
          </p:cNvPr>
          <p:cNvSpPr txBox="1"/>
          <p:nvPr/>
        </p:nvSpPr>
        <p:spPr>
          <a:xfrm>
            <a:off x="10146887" y="2499694"/>
            <a:ext cx="197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‘Relaxed’ aligning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5775-D30A-634D-9405-51DE1CCC74DF}"/>
              </a:ext>
            </a:extLst>
          </p:cNvPr>
          <p:cNvSpPr txBox="1"/>
          <p:nvPr/>
        </p:nvSpPr>
        <p:spPr>
          <a:xfrm>
            <a:off x="2111535" y="1041379"/>
            <a:ext cx="5981892" cy="46166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Several different </a:t>
            </a:r>
            <a:r>
              <a:rPr lang="en-US" sz="2400" dirty="0" err="1">
                <a:latin typeface="+mj-lt"/>
              </a:rPr>
              <a:t>trimgalore</a:t>
            </a:r>
            <a:r>
              <a:rPr lang="en-US" sz="2400" dirty="0">
                <a:latin typeface="+mj-lt"/>
              </a:rPr>
              <a:t> and STAR </a:t>
            </a:r>
            <a:r>
              <a:rPr lang="en-US" sz="2400" dirty="0" err="1">
                <a:latin typeface="+mj-lt"/>
              </a:rPr>
              <a:t>params</a:t>
            </a:r>
            <a:r>
              <a:rPr lang="en-US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6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10F17-79E4-264D-BC38-06978454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15" y="1514474"/>
            <a:ext cx="5789867" cy="386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6F41E-FB95-1545-BC3F-E92ECA8883D2}"/>
              </a:ext>
            </a:extLst>
          </p:cNvPr>
          <p:cNvSpPr txBox="1"/>
          <p:nvPr/>
        </p:nvSpPr>
        <p:spPr>
          <a:xfrm>
            <a:off x="3145398" y="5376997"/>
            <a:ext cx="77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Well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3351-DE68-C048-A45B-FC12A85E7C3F}"/>
              </a:ext>
            </a:extLst>
          </p:cNvPr>
          <p:cNvSpPr txBox="1"/>
          <p:nvPr/>
        </p:nvSpPr>
        <p:spPr>
          <a:xfrm rot="16200000">
            <a:off x="-811944" y="3444359"/>
            <a:ext cx="26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Percent of reads </a:t>
            </a:r>
            <a:r>
              <a:rPr lang="en-US" b="1" dirty="0">
                <a:latin typeface="+mj-lt"/>
              </a:rPr>
              <a:t>too short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855CC-EABA-3B4D-A984-5F03925D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3" y="979909"/>
            <a:ext cx="4105275" cy="4339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E4C58-E227-4442-8587-5FB1AA22A086}"/>
              </a:ext>
            </a:extLst>
          </p:cNvPr>
          <p:cNvSpPr txBox="1"/>
          <p:nvPr/>
        </p:nvSpPr>
        <p:spPr>
          <a:xfrm>
            <a:off x="8327996" y="5409397"/>
            <a:ext cx="287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STAR example output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A0A0D-04F9-3C42-9C5C-04E72E20D27A}"/>
              </a:ext>
            </a:extLst>
          </p:cNvPr>
          <p:cNvSpPr txBox="1"/>
          <p:nvPr/>
        </p:nvSpPr>
        <p:spPr>
          <a:xfrm>
            <a:off x="1344407" y="749077"/>
            <a:ext cx="5343475" cy="46166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Default </a:t>
            </a:r>
            <a:r>
              <a:rPr lang="en-US" sz="2400" dirty="0" err="1">
                <a:latin typeface="+mj-lt"/>
              </a:rPr>
              <a:t>scRNA-seq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params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54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EA2037-B670-644F-95F8-484A4437B46A}"/>
              </a:ext>
            </a:extLst>
          </p:cNvPr>
          <p:cNvSpPr txBox="1"/>
          <p:nvPr/>
        </p:nvSpPr>
        <p:spPr>
          <a:xfrm>
            <a:off x="890016" y="673037"/>
            <a:ext cx="9985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+mj-lt"/>
              </a:rPr>
              <a:t>Trim galore parameters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--trim-n</a:t>
            </a:r>
            <a:r>
              <a:rPr lang="en-US" sz="2400" dirty="0">
                <a:latin typeface="+mj-lt"/>
              </a:rPr>
              <a:t>: remove n’s from beginning of read if present </a:t>
            </a:r>
          </a:p>
          <a:p>
            <a:r>
              <a:rPr lang="en-US" sz="2400" b="1" dirty="0">
                <a:latin typeface="+mj-lt"/>
              </a:rPr>
              <a:t>-a AAAAAAAA: </a:t>
            </a:r>
            <a:r>
              <a:rPr lang="en-US" sz="2400" dirty="0">
                <a:latin typeface="+mj-lt"/>
              </a:rPr>
              <a:t>trim </a:t>
            </a:r>
            <a:r>
              <a:rPr lang="en-US" sz="2400" dirty="0" err="1">
                <a:latin typeface="+mj-lt"/>
              </a:rPr>
              <a:t>polyA</a:t>
            </a:r>
            <a:r>
              <a:rPr lang="en-US" sz="2400" dirty="0">
                <a:latin typeface="+mj-lt"/>
              </a:rPr>
              <a:t> </a:t>
            </a:r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---clip_R1 </a:t>
            </a:r>
            <a:r>
              <a:rPr lang="en-US" sz="2400" dirty="0">
                <a:latin typeface="+mj-lt"/>
              </a:rPr>
              <a:t>9  remove the 9 </a:t>
            </a:r>
            <a:r>
              <a:rPr lang="en-US" sz="2400" dirty="0" err="1">
                <a:latin typeface="+mj-lt"/>
              </a:rPr>
              <a:t>bp</a:t>
            </a:r>
            <a:r>
              <a:rPr lang="en-US" sz="2400" dirty="0">
                <a:latin typeface="+mj-lt"/>
              </a:rPr>
              <a:t> of poor quality at end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06F6-EBC0-7741-9AEC-35FD0CF2C5BE}"/>
              </a:ext>
            </a:extLst>
          </p:cNvPr>
          <p:cNvSpPr txBox="1"/>
          <p:nvPr/>
        </p:nvSpPr>
        <p:spPr>
          <a:xfrm>
            <a:off x="890016" y="3108579"/>
            <a:ext cx="9985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+mj-lt"/>
              </a:rPr>
              <a:t>STAR parameters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/ye/</a:t>
            </a:r>
            <a:r>
              <a:rPr lang="en-US" sz="2400" b="1" dirty="0" err="1">
                <a:latin typeface="+mj-lt"/>
              </a:rPr>
              <a:t>yelabstore</a:t>
            </a:r>
            <a:r>
              <a:rPr lang="en-US" sz="2400" b="1" dirty="0">
                <a:latin typeface="+mj-lt"/>
              </a:rPr>
              <a:t>/10x.ref/refdata-cellranger-mm10-1.2.0/star: </a:t>
            </a:r>
            <a:r>
              <a:rPr lang="en-US" sz="2400" dirty="0">
                <a:latin typeface="+mj-lt"/>
              </a:rPr>
              <a:t>mm10 STAR indexed transcriptome </a:t>
            </a:r>
          </a:p>
          <a:p>
            <a:r>
              <a:rPr lang="en-US" sz="2400" b="1" dirty="0">
                <a:latin typeface="+mj-lt"/>
              </a:rPr>
              <a:t>--</a:t>
            </a:r>
            <a:r>
              <a:rPr lang="en-US" sz="2400" b="1" dirty="0" err="1">
                <a:latin typeface="+mj-lt"/>
              </a:rPr>
              <a:t>outFilterScoreMinOverLread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0.3</a:t>
            </a:r>
            <a:r>
              <a:rPr lang="en-US" sz="2400" dirty="0">
                <a:latin typeface="+mj-lt"/>
              </a:rPr>
              <a:t> </a:t>
            </a:r>
          </a:p>
          <a:p>
            <a:r>
              <a:rPr lang="en-US" sz="2400" b="1" dirty="0">
                <a:latin typeface="+mj-lt"/>
              </a:rPr>
              <a:t>--</a:t>
            </a:r>
            <a:r>
              <a:rPr lang="en-US" sz="2400" b="1" dirty="0" err="1">
                <a:latin typeface="+mj-lt"/>
              </a:rPr>
              <a:t>outFilterMatchNminOverLread</a:t>
            </a:r>
            <a:r>
              <a:rPr lang="en-US" sz="2400" b="1" dirty="0">
                <a:latin typeface="+mj-lt"/>
              </a:rPr>
              <a:t> 0.3 </a:t>
            </a:r>
          </a:p>
          <a:p>
            <a:r>
              <a:rPr lang="en-US" sz="2400" dirty="0">
                <a:latin typeface="+mj-lt"/>
                <a:hlinkClick r:id="rId2"/>
              </a:rPr>
              <a:t>https://github.com/alexdobin/STAR/issues/169</a:t>
            </a:r>
            <a:r>
              <a:rPr lang="en-US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06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A39855-0295-0F42-A298-68886DE5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38" y="1513489"/>
            <a:ext cx="7726397" cy="4415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4AEA24-CF63-394A-9FED-2C913E5FDEED}"/>
              </a:ext>
            </a:extLst>
          </p:cNvPr>
          <p:cNvSpPr txBox="1"/>
          <p:nvPr/>
        </p:nvSpPr>
        <p:spPr>
          <a:xfrm>
            <a:off x="4563635" y="6099450"/>
            <a:ext cx="77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Well 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E7AD4-5C4C-8C44-92B3-C0019517D730}"/>
              </a:ext>
            </a:extLst>
          </p:cNvPr>
          <p:cNvSpPr txBox="1"/>
          <p:nvPr/>
        </p:nvSpPr>
        <p:spPr>
          <a:xfrm rot="16200000">
            <a:off x="-183676" y="3534750"/>
            <a:ext cx="1813100" cy="37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Percent mapped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EF23E-D278-B645-BF4B-EFCC6719E84B}"/>
              </a:ext>
            </a:extLst>
          </p:cNvPr>
          <p:cNvSpPr/>
          <p:nvPr/>
        </p:nvSpPr>
        <p:spPr>
          <a:xfrm>
            <a:off x="9380311" y="1847891"/>
            <a:ext cx="407919" cy="315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10789-3767-6748-82CA-AA6BCCE3B83A}"/>
              </a:ext>
            </a:extLst>
          </p:cNvPr>
          <p:cNvSpPr/>
          <p:nvPr/>
        </p:nvSpPr>
        <p:spPr>
          <a:xfrm>
            <a:off x="9306884" y="1671638"/>
            <a:ext cx="2237416" cy="6429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66260-D068-3642-A6B7-B6FF8C405A66}"/>
              </a:ext>
            </a:extLst>
          </p:cNvPr>
          <p:cNvSpPr txBox="1"/>
          <p:nvPr/>
        </p:nvSpPr>
        <p:spPr>
          <a:xfrm>
            <a:off x="9938804" y="1794507"/>
            <a:ext cx="17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UMI attached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C0772-7D6D-F349-82F1-C52DE3688516}"/>
              </a:ext>
            </a:extLst>
          </p:cNvPr>
          <p:cNvSpPr txBox="1"/>
          <p:nvPr/>
        </p:nvSpPr>
        <p:spPr>
          <a:xfrm>
            <a:off x="2097247" y="881686"/>
            <a:ext cx="5981892" cy="46166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UMI attached no trimming, relaxed </a:t>
            </a:r>
            <a:r>
              <a:rPr lang="en-US" sz="2400" dirty="0" err="1">
                <a:latin typeface="+mj-lt"/>
              </a:rPr>
              <a:t>params</a:t>
            </a:r>
            <a:r>
              <a:rPr lang="en-US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17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FC09D-A7C8-C848-8F70-38F8B895521A}"/>
              </a:ext>
            </a:extLst>
          </p:cNvPr>
          <p:cNvSpPr txBox="1"/>
          <p:nvPr/>
        </p:nvSpPr>
        <p:spPr>
          <a:xfrm>
            <a:off x="1400173" y="2593669"/>
            <a:ext cx="8986839" cy="12618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1/18 run </a:t>
            </a:r>
            <a:r>
              <a:rPr lang="en-US" sz="3600" dirty="0">
                <a:latin typeface="+mj-lt"/>
              </a:rPr>
              <a:t>@ /ye/yelabstore2/spatial/XYZ_20180112</a:t>
            </a:r>
          </a:p>
        </p:txBody>
      </p:sp>
    </p:spTree>
    <p:extLst>
      <p:ext uri="{BB962C8B-B14F-4D97-AF65-F5344CB8AC3E}">
        <p14:creationId xmlns:p14="http://schemas.microsoft.com/office/powerpoint/2010/main" val="361039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9228D-68F2-4742-8BDA-8318C369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71" y="1020896"/>
            <a:ext cx="8369396" cy="52917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130A6-DF12-C74C-98B7-14C6C73E5E68}"/>
              </a:ext>
            </a:extLst>
          </p:cNvPr>
          <p:cNvSpPr/>
          <p:nvPr/>
        </p:nvSpPr>
        <p:spPr>
          <a:xfrm>
            <a:off x="9901239" y="1685925"/>
            <a:ext cx="449769" cy="30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760FB-7C42-7547-A96B-9B0511375263}"/>
              </a:ext>
            </a:extLst>
          </p:cNvPr>
          <p:cNvSpPr/>
          <p:nvPr/>
        </p:nvSpPr>
        <p:spPr>
          <a:xfrm>
            <a:off x="9901239" y="2200993"/>
            <a:ext cx="437576" cy="301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49E18-468A-5B4B-B76F-0FFB16157EF8}"/>
              </a:ext>
            </a:extLst>
          </p:cNvPr>
          <p:cNvSpPr txBox="1"/>
          <p:nvPr/>
        </p:nvSpPr>
        <p:spPr>
          <a:xfrm>
            <a:off x="10419651" y="1544222"/>
            <a:ext cx="163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Mm10 (after </a:t>
            </a:r>
            <a:r>
              <a:rPr lang="en-US" sz="1600" dirty="0" err="1">
                <a:latin typeface="+mj-lt"/>
              </a:rPr>
              <a:t>phix</a:t>
            </a:r>
            <a:r>
              <a:rPr lang="en-US" sz="1600" dirty="0">
                <a:latin typeface="+mj-lt"/>
              </a:rPr>
              <a:t> removal)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94E15-44EF-C24D-B76A-D4D4E2D37C45}"/>
              </a:ext>
            </a:extLst>
          </p:cNvPr>
          <p:cNvSpPr txBox="1"/>
          <p:nvPr/>
        </p:nvSpPr>
        <p:spPr>
          <a:xfrm>
            <a:off x="10440482" y="216701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phix</a:t>
            </a: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3588B-6E43-1645-8DC9-E419B0EEE91E}"/>
              </a:ext>
            </a:extLst>
          </p:cNvPr>
          <p:cNvSpPr txBox="1"/>
          <p:nvPr/>
        </p:nvSpPr>
        <p:spPr>
          <a:xfrm>
            <a:off x="4938404" y="6343651"/>
            <a:ext cx="77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Well 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62A1-76C1-094A-92BF-C8D03416D2DA}"/>
              </a:ext>
            </a:extLst>
          </p:cNvPr>
          <p:cNvSpPr txBox="1"/>
          <p:nvPr/>
        </p:nvSpPr>
        <p:spPr>
          <a:xfrm rot="16200000">
            <a:off x="-408557" y="3192019"/>
            <a:ext cx="17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Percent mapped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BA50A-8CD6-9B46-9EDC-7E7AA0B42088}"/>
              </a:ext>
            </a:extLst>
          </p:cNvPr>
          <p:cNvSpPr txBox="1"/>
          <p:nvPr/>
        </p:nvSpPr>
        <p:spPr>
          <a:xfrm>
            <a:off x="2232903" y="384747"/>
            <a:ext cx="5981892" cy="46166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Filtering </a:t>
            </a:r>
            <a:r>
              <a:rPr lang="en-US" sz="2400" dirty="0" err="1">
                <a:latin typeface="+mj-lt"/>
              </a:rPr>
              <a:t>PhiX</a:t>
            </a:r>
            <a:r>
              <a:rPr lang="en-US" sz="2400" dirty="0">
                <a:latin typeface="+mj-lt"/>
              </a:rPr>
              <a:t> reads before mapping to mm10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13629-84FF-D848-BA1D-8357CF55EAC0}"/>
              </a:ext>
            </a:extLst>
          </p:cNvPr>
          <p:cNvSpPr/>
          <p:nvPr/>
        </p:nvSpPr>
        <p:spPr>
          <a:xfrm>
            <a:off x="9729216" y="1463040"/>
            <a:ext cx="2324641" cy="1207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12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6EBE9-664C-A846-8471-511AC3D6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"/>
          <a:stretch/>
        </p:blipFill>
        <p:spPr>
          <a:xfrm>
            <a:off x="794657" y="1060704"/>
            <a:ext cx="9373471" cy="52829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66FFF-A62C-0A41-9661-93C655B1A099}"/>
              </a:ext>
            </a:extLst>
          </p:cNvPr>
          <p:cNvSpPr/>
          <p:nvPr/>
        </p:nvSpPr>
        <p:spPr>
          <a:xfrm>
            <a:off x="10515693" y="1805178"/>
            <a:ext cx="632650" cy="30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D1F76-6C36-BC45-8C98-DBE1B304A231}"/>
              </a:ext>
            </a:extLst>
          </p:cNvPr>
          <p:cNvSpPr/>
          <p:nvPr/>
        </p:nvSpPr>
        <p:spPr>
          <a:xfrm>
            <a:off x="10526549" y="2225802"/>
            <a:ext cx="632650" cy="3013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E16F5-5260-0D4F-8EF6-0D8140738E82}"/>
              </a:ext>
            </a:extLst>
          </p:cNvPr>
          <p:cNvSpPr txBox="1"/>
          <p:nvPr/>
        </p:nvSpPr>
        <p:spPr>
          <a:xfrm>
            <a:off x="4938404" y="6343651"/>
            <a:ext cx="77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Well 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B5AFC-5194-6947-95AC-B8DD691B6F26}"/>
              </a:ext>
            </a:extLst>
          </p:cNvPr>
          <p:cNvSpPr txBox="1"/>
          <p:nvPr/>
        </p:nvSpPr>
        <p:spPr>
          <a:xfrm rot="16200000">
            <a:off x="-408557" y="3192019"/>
            <a:ext cx="17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Percent mapped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7284D-FA4E-4B47-ACCC-663A20727474}"/>
              </a:ext>
            </a:extLst>
          </p:cNvPr>
          <p:cNvSpPr txBox="1"/>
          <p:nvPr/>
        </p:nvSpPr>
        <p:spPr>
          <a:xfrm>
            <a:off x="3540028" y="384747"/>
            <a:ext cx="4338585" cy="461665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With/without filtering </a:t>
            </a:r>
            <a:r>
              <a:rPr lang="en-US" sz="2400" dirty="0" err="1">
                <a:latin typeface="+mj-lt"/>
              </a:rPr>
              <a:t>PhiX</a:t>
            </a:r>
            <a:r>
              <a:rPr lang="en-US" sz="2400" dirty="0">
                <a:latin typeface="+mj-lt"/>
              </a:rPr>
              <a:t> reads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B0931-DA34-9845-9F6B-9651C1546868}"/>
              </a:ext>
            </a:extLst>
          </p:cNvPr>
          <p:cNvSpPr/>
          <p:nvPr/>
        </p:nvSpPr>
        <p:spPr>
          <a:xfrm>
            <a:off x="10372725" y="1685925"/>
            <a:ext cx="1636395" cy="10206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86D12-121B-9546-A4C8-557E984E9B6D}"/>
              </a:ext>
            </a:extLst>
          </p:cNvPr>
          <p:cNvSpPr txBox="1"/>
          <p:nvPr/>
        </p:nvSpPr>
        <p:spPr>
          <a:xfrm>
            <a:off x="11148343" y="1737217"/>
            <a:ext cx="79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AAC84-DCC7-0E40-B1E9-76996650581D}"/>
              </a:ext>
            </a:extLst>
          </p:cNvPr>
          <p:cNvSpPr txBox="1"/>
          <p:nvPr/>
        </p:nvSpPr>
        <p:spPr>
          <a:xfrm>
            <a:off x="11155450" y="2150031"/>
            <a:ext cx="6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02998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177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Caggiano, Christa</dc:creator>
  <cp:lastModifiedBy>Caggiano, Christa</cp:lastModifiedBy>
  <cp:revision>11</cp:revision>
  <dcterms:created xsi:type="dcterms:W3CDTF">2018-01-25T07:16:46Z</dcterms:created>
  <dcterms:modified xsi:type="dcterms:W3CDTF">2018-01-25T21:08:33Z</dcterms:modified>
</cp:coreProperties>
</file>