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58" r:id="rId4"/>
    <p:sldId id="311" r:id="rId5"/>
    <p:sldId id="275" r:id="rId6"/>
    <p:sldId id="309" r:id="rId7"/>
    <p:sldId id="313" r:id="rId8"/>
    <p:sldId id="315" r:id="rId9"/>
    <p:sldId id="316" r:id="rId10"/>
    <p:sldId id="320" r:id="rId11"/>
    <p:sldId id="356" r:id="rId12"/>
    <p:sldId id="321" r:id="rId13"/>
    <p:sldId id="340" r:id="rId14"/>
    <p:sldId id="355" r:id="rId15"/>
    <p:sldId id="337" r:id="rId16"/>
    <p:sldId id="353" r:id="rId17"/>
    <p:sldId id="271" r:id="rId18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360" y="-30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Inf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62" r:id="rId5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brandonmburroughs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ublic.tableausoftware.com/profile/cjez#!/vizhome/BEER/Dashboard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2147856"/>
            <a:ext cx="11734800" cy="138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27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  <a:r>
              <a:rPr lang="en-US" sz="12700" b="1" cap="all" spc="-254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Bootcamp</a:t>
            </a:r>
            <a:endParaRPr sz="127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37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Cory Jez, BI Developer at HomeAway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Stands for Structured Query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to ask questions of the database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different functions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Create data storage repo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Add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Get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Transform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Aggregate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Delete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Standard language with some differences among “dialect”.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14179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BOOLEAN/TINY INT– 0/1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 </a:t>
            </a:r>
            <a:r>
              <a:rPr lang="en-US" sz="2500" dirty="0">
                <a:uFill>
                  <a:solidFill/>
                </a:uFill>
              </a:rPr>
              <a:t>–</a:t>
            </a:r>
            <a:r>
              <a:rPr lang="en-US" sz="2500" dirty="0" smtClean="0">
                <a:uFill>
                  <a:solidFill/>
                </a:uFill>
              </a:rPr>
              <a:t> any whole number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FLOAT(&lt;n&gt;,&lt;m&gt;) – number with n digits before the decimal and m digits after the decimal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DATETIME, TIMESTAMP, and DATE – various date and time combinations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CHAR(&lt;length&gt;) – text with a fixed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VARCHAR(&lt;length&gt;) – text with a given maximum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And many more…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Data Types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Check setups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522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MySQL Community Server should be installed.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Help your neighbors if you already have everything set up.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Tools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Command Line Client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Windows:  Open “MySQL Command Line Client”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Mac:  Open “Terminal” and type “/</a:t>
            </a:r>
            <a:r>
              <a:rPr lang="en-US" sz="2500" dirty="0" err="1" smtClean="0">
                <a:uFill>
                  <a:solidFill/>
                </a:uFill>
              </a:rPr>
              <a:t>usr</a:t>
            </a:r>
            <a:r>
              <a:rPr lang="en-US" sz="2500" dirty="0" smtClean="0">
                <a:uFill>
                  <a:solidFill/>
                </a:uFill>
              </a:rPr>
              <a:t>/local/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/bin/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SQL Workbench (or other GUI)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 Editor Preferences:  Turn off “Safe Updates”.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I’ll be using the GUI today.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Check setups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075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Let’s Code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188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Review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13969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42704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Created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Review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36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2800" b="1" cap="all" spc="-56">
                <a:solidFill>
                  <a:srgbClr val="FFFFFF"/>
                </a:solidFill>
                <a:uFill>
                  <a:solidFill/>
                </a:uFill>
              </a:rPr>
              <a:t>thanks!</a:t>
            </a:r>
          </a:p>
        </p:txBody>
      </p:sp>
      <p:sp>
        <p:nvSpPr>
          <p:cNvPr id="144" name="Shape 1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5" name="Shape 145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3600" b="1" cap="all" spc="-72" dirty="0" smtClean="0">
                <a:solidFill>
                  <a:srgbClr val="FFFFFF"/>
                </a:solidFill>
                <a:uFill>
                  <a:solidFill/>
                </a:uFill>
              </a:rPr>
              <a:t>Cory Jez</a:t>
            </a:r>
            <a:endParaRPr sz="3600" b="1" cap="all" spc="-72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 smtClean="0">
                <a:solidFill>
                  <a:schemeClr val="tx1"/>
                </a:solidFill>
                <a:uFill>
                  <a:solidFill/>
                </a:uFill>
              </a:rPr>
              <a:t>Emai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l:  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cory.jez1@gmail.com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  <a:hlinkClick r:id="rId2"/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LinkedIn:  https://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www.linkedin.com/in/coryjez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solidFill>
                  <a:schemeClr val="tx1"/>
                </a:solidFill>
                <a:uFill>
                  <a:solidFill/>
                </a:uFill>
              </a:rPr>
              <a:t>Twitter:  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@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jezlax</a:t>
            </a:r>
            <a:endParaRPr lang="en-US" sz="25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Wifi</a:t>
            </a:r>
            <a:r>
              <a:rPr lang="en-US" sz="2500" dirty="0" smtClean="0">
                <a:uFill>
                  <a:solidFill/>
                </a:uFill>
              </a:rPr>
              <a:t>:  GA-Guest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Password:  </a:t>
            </a:r>
            <a:r>
              <a:rPr lang="en-US" sz="2500" dirty="0" err="1" smtClean="0">
                <a:uFill>
                  <a:solidFill/>
                </a:uFill>
              </a:rPr>
              <a:t>yellowpencil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solidFill>
                  <a:schemeClr val="bg1"/>
                </a:solidFill>
                <a:uFill>
                  <a:solidFill/>
                </a:uFill>
              </a:rPr>
              <a:t>Files:  </a:t>
            </a:r>
            <a:r>
              <a:rPr lang="en-US" sz="2500" dirty="0">
                <a:solidFill>
                  <a:schemeClr val="bg1"/>
                </a:solidFill>
                <a:uFill>
                  <a:solidFill/>
                </a:uFill>
              </a:rPr>
              <a:t>https://</a:t>
            </a:r>
            <a:r>
              <a:rPr lang="en-US" sz="2500" dirty="0" smtClean="0">
                <a:solidFill>
                  <a:schemeClr val="bg1"/>
                </a:solidFill>
                <a:uFill>
                  <a:solidFill/>
                </a:uFill>
              </a:rPr>
              <a:t>github.com/jezlax/SQL</a:t>
            </a:r>
            <a:endParaRPr sz="2500" dirty="0">
              <a:solidFill>
                <a:schemeClr val="bg1"/>
              </a:solidFill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Administrative stuff</a:t>
            </a:r>
            <a:endParaRPr sz="3600" b="1" cap="all" spc="-72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0" y="304800"/>
            <a:ext cx="2451100" cy="66802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9918700" y="6350000"/>
            <a:ext cx="2343438" cy="635000"/>
          </a:xfrm>
          <a:prstGeom prst="frame">
            <a:avLst/>
          </a:prstGeom>
          <a:solidFill>
            <a:srgbClr val="C0504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3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3611660" y="2273300"/>
            <a:ext cx="77216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B.S. Economics, Virginia Tech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Over </a:t>
            </a:r>
            <a:r>
              <a:rPr lang="en-US" sz="2500" dirty="0" smtClean="0">
                <a:uFill>
                  <a:solidFill/>
                </a:uFill>
              </a:rPr>
              <a:t>4 Years working with </a:t>
            </a:r>
            <a:r>
              <a:rPr lang="en-US" sz="2500" dirty="0" smtClean="0">
                <a:uFill>
                  <a:solidFill/>
                </a:uFill>
              </a:rPr>
              <a:t>SQL as </a:t>
            </a:r>
            <a:r>
              <a:rPr lang="en-US" sz="2500" dirty="0" smtClean="0">
                <a:uFill>
                  <a:solidFill/>
                </a:uFill>
              </a:rPr>
              <a:t>an Analyst, Consultant, and Developer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Freelance Business </a:t>
            </a:r>
            <a:r>
              <a:rPr lang="en-US" sz="2500" dirty="0" smtClean="0">
                <a:uFill>
                  <a:solidFill/>
                </a:uFill>
              </a:rPr>
              <a:t>Intelligence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Internal SQL training (new hires, cross-team, etc.)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Speaker, 2015 Data </a:t>
            </a:r>
            <a:r>
              <a:rPr lang="en-US" sz="2500" dirty="0" err="1" smtClean="0">
                <a:uFill>
                  <a:solidFill/>
                </a:uFill>
              </a:rPr>
              <a:t>Viz</a:t>
            </a:r>
            <a:r>
              <a:rPr lang="en-US" sz="2500" dirty="0" smtClean="0">
                <a:uFill>
                  <a:solidFill/>
                </a:uFill>
              </a:rPr>
              <a:t> Summit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Tableau Desktop Certified, Tableau Certified Trainer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hlinkClick r:id="rId2"/>
              </a:rPr>
              <a:t>Craft </a:t>
            </a:r>
            <a:r>
              <a:rPr lang="en-US" sz="2500" dirty="0" smtClean="0">
                <a:uFill>
                  <a:solidFill/>
                </a:uFill>
                <a:hlinkClick r:id="rId2"/>
              </a:rPr>
              <a:t>Beer Lover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Cory </a:t>
            </a:r>
            <a:r>
              <a:rPr lang="en-US" sz="3600" b="1" cap="all" spc="-72" dirty="0" err="1" smtClean="0">
                <a:uFill>
                  <a:solidFill/>
                </a:uFill>
              </a:rPr>
              <a:t>jez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 dirty="0">
                <a:uFill>
                  <a:solidFill/>
                </a:uFill>
              </a:rPr>
              <a:t>hello!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7" y="2422525"/>
            <a:ext cx="2905125" cy="3143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407" y="5725217"/>
            <a:ext cx="282807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2012 Tableau Customer 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Conference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401567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Agenda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87897"/>
            <a:ext cx="11734800" cy="468980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Creating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Review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TODAY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5913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databases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81510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 organized collection of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overall by a schema (like a blueprint of a database)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into tables with different sets of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each family is a set of data, a house would be the table, and the neighborhood would be the schema.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Think many Excel sheets, but without so many limitations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What is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297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 ask questions of the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Has a nice, structured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Access large amounts of data relatively quickly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Reliable and scalable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are ACID compliant – ensures your transactions are safely processed or that you’re notified otherwise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Why </a:t>
            </a:r>
            <a:r>
              <a:rPr lang="en-US" sz="3600" b="1" cap="all" spc="-72" dirty="0" err="1" smtClean="0">
                <a:uFill>
                  <a:solidFill/>
                </a:uFill>
              </a:rPr>
              <a:t>UsE</a:t>
            </a:r>
            <a:r>
              <a:rPr lang="en-US" sz="3600" b="1" cap="all" spc="-72" dirty="0" smtClean="0">
                <a:uFill>
                  <a:solidFill/>
                </a:uFill>
              </a:rPr>
              <a:t>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Relational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Traditional rows and columns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Strict structure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Entire column for each feature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NoSQL</a:t>
            </a:r>
            <a:endParaRPr lang="en-US" sz="2500" dirty="0" smtClean="0">
              <a:uFill>
                <a:solidFill/>
              </a:uFill>
            </a:endParaRP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No well defined data structure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Works better for unstructured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Cheaper hardware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Today, we’ll be talking about relational databases.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Still the most used and appropriate for a lot of data.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Popular names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MySQL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Oracle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</a:t>
            </a:r>
            <a:r>
              <a:rPr lang="en-US" sz="2500" dirty="0" err="1" smtClean="0">
                <a:uFill>
                  <a:solidFill/>
                </a:uFill>
              </a:rPr>
              <a:t>Postgres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Microsoft SQL Server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SQLite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61672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604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Jez</dc:creator>
  <cp:lastModifiedBy>Cory Jez</cp:lastModifiedBy>
  <cp:revision>58</cp:revision>
  <dcterms:modified xsi:type="dcterms:W3CDTF">2015-04-10T17:40:49Z</dcterms:modified>
</cp:coreProperties>
</file>