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9483D9-FE4A-101D-618F-033440C90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4"/>
          <a:stretch/>
        </p:blipFill>
        <p:spPr bwMode="auto">
          <a:xfrm>
            <a:off x="5259775" y="1736550"/>
            <a:ext cx="6857637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5E4F5-9E0C-5AE1-A8EB-C8FE3E40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16" y="526473"/>
            <a:ext cx="10695911" cy="31865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dan Kata pada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Tweeter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Descrptive</a:t>
            </a:r>
            <a:r>
              <a:rPr lang="en-US" dirty="0"/>
              <a:t> Analytics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3B96-32B0-2BF8-7F88-730A7FA0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633" y="4115160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/>
              <a:t>ADELIA CHRISTYANTI</a:t>
            </a:r>
          </a:p>
          <a:p>
            <a:r>
              <a:rPr lang="en-US" sz="2800" b="1" dirty="0"/>
              <a:t>(</a:t>
            </a:r>
            <a:r>
              <a:rPr lang="en-US" sz="2800" b="1" dirty="0" err="1"/>
              <a:t>Binar</a:t>
            </a:r>
            <a:r>
              <a:rPr lang="en-US" sz="2800" b="1" dirty="0"/>
              <a:t> Academy)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61349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0083-E45D-2F2C-B17F-D2D76DFB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PENDAHULUAN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AE95-D079-CC3C-B266-884C0F42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57300"/>
            <a:ext cx="9127172" cy="5600700"/>
          </a:xfrm>
        </p:spPr>
        <p:txBody>
          <a:bodyPr>
            <a:normAutofit/>
          </a:bodyPr>
          <a:lstStyle/>
          <a:p>
            <a:r>
              <a:rPr lang="en-US" dirty="0"/>
              <a:t>LATAR BELAKANG</a:t>
            </a:r>
          </a:p>
          <a:p>
            <a:pPr marL="0" indent="0">
              <a:buNone/>
            </a:pPr>
            <a:r>
              <a:rPr lang="en-ID" dirty="0"/>
              <a:t>Indonesia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</a:t>
            </a:r>
            <a:r>
              <a:rPr lang="en-ID" dirty="0" err="1"/>
              <a:t>terbanyak</a:t>
            </a:r>
            <a:r>
              <a:rPr lang="en-ID" dirty="0"/>
              <a:t> no 4 di dunia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Indonesia </a:t>
            </a:r>
            <a:r>
              <a:rPr lang="en-ID" dirty="0" err="1"/>
              <a:t>masuk</a:t>
            </a:r>
            <a:r>
              <a:rPr lang="en-ID" dirty="0"/>
              <a:t> 5 </a:t>
            </a:r>
            <a:r>
              <a:rPr lang="en-ID" dirty="0" err="1"/>
              <a:t>besar</a:t>
            </a:r>
            <a:r>
              <a:rPr lang="en-ID" dirty="0"/>
              <a:t> di dunia.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di Indonesia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di dunia maya.</a:t>
            </a:r>
          </a:p>
          <a:p>
            <a:pPr marL="0" indent="0">
              <a:buNone/>
            </a:pPr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kata, Panjang </a:t>
            </a:r>
            <a:r>
              <a:rPr lang="en-ID" dirty="0" err="1"/>
              <a:t>karakter</a:t>
            </a:r>
            <a:r>
              <a:rPr lang="en-ID" dirty="0"/>
              <a:t>,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</a:t>
            </a:r>
            <a:endParaRPr lang="en-US" b="1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kecendrungan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kata,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,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</a:t>
            </a:r>
            <a:endParaRPr lang="en-US" dirty="0"/>
          </a:p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  <a:p>
            <a:pPr>
              <a:buAutoNum type="arabicPeriod"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kisaran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?</a:t>
            </a:r>
          </a:p>
          <a:p>
            <a:pPr>
              <a:buAutoNum type="arabicPeriod"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kisaran</a:t>
            </a:r>
            <a:r>
              <a:rPr lang="en-ID" dirty="0"/>
              <a:t> Panjang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berkomentar</a:t>
            </a:r>
            <a:r>
              <a:rPr lang="en-ID" dirty="0"/>
              <a:t>  ?</a:t>
            </a:r>
          </a:p>
          <a:p>
            <a:pPr>
              <a:buAutoNum type="arabicPeriod"/>
            </a:pPr>
            <a:r>
              <a:rPr lang="en-ID" dirty="0" err="1"/>
              <a:t>Apa</a:t>
            </a:r>
            <a:r>
              <a:rPr lang="en-ID" dirty="0"/>
              <a:t> kata-kata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pada </a:t>
            </a:r>
            <a:r>
              <a:rPr lang="en-ID" dirty="0" err="1"/>
              <a:t>komentar</a:t>
            </a:r>
            <a:r>
              <a:rPr lang="en-ID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1916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2293-8C3E-60A8-C720-D76AFEB2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METODE PENELITIAN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3DD0-B2A1-CE01-F964-C8D06D60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75378"/>
            <a:ext cx="8915400" cy="5058511"/>
          </a:xfrm>
        </p:spPr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Kagger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oleh </a:t>
            </a:r>
            <a:r>
              <a:rPr lang="en-US" dirty="0" err="1"/>
              <a:t>Muhammd</a:t>
            </a:r>
            <a:r>
              <a:rPr lang="en-US" dirty="0"/>
              <a:t> </a:t>
            </a:r>
            <a:r>
              <a:rPr lang="en-US" dirty="0" err="1"/>
              <a:t>Okky</a:t>
            </a:r>
            <a:r>
              <a:rPr lang="en-US" dirty="0"/>
              <a:t> dan Indra Budi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Multi-label Hate Speech and Abusive Language. Dimana data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indonsesia</a:t>
            </a:r>
            <a:r>
              <a:rPr lang="en-US" dirty="0"/>
              <a:t>,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platform online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SmSA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descriptive analytics. Karena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data dan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/</a:t>
            </a:r>
            <a:r>
              <a:rPr lang="en-US" dirty="0" err="1"/>
              <a:t>Visualisasi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Analysisnya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1 variable (univariate analysis) dan 2 variable (bivariate analysis).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descriptive statistic dan </a:t>
            </a:r>
            <a:r>
              <a:rPr lang="en-US" dirty="0" err="1"/>
              <a:t>visualisasi</a:t>
            </a:r>
            <a:r>
              <a:rPr lang="en-US" dirty="0"/>
              <a:t>. Descriptive statistic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visual.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79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736-A8EC-1FCC-D5F3-716E1F40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69" y="189263"/>
            <a:ext cx="8911687" cy="636654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3A0E-C3F0-50D6-8E4F-FBCADEA4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569" y="825917"/>
            <a:ext cx="8915400" cy="55972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Hasil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092EB-CEDB-31DE-D005-14D44D83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87" y="2601025"/>
            <a:ext cx="5184000" cy="38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77511-F0F6-D2F8-4D83-8CF9DA77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5046"/>
            <a:ext cx="5088000" cy="3816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A54425-EBF7-3448-04EB-18B970BD1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36263"/>
              </p:ext>
            </p:extLst>
          </p:nvPr>
        </p:nvGraphicFramePr>
        <p:xfrm>
          <a:off x="3014270" y="825917"/>
          <a:ext cx="76939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662">
                  <a:extLst>
                    <a:ext uri="{9D8B030D-6E8A-4147-A177-3AD203B41FA5}">
                      <a16:colId xmlns:a16="http://schemas.microsoft.com/office/drawing/2014/main" val="1999534046"/>
                    </a:ext>
                  </a:extLst>
                </a:gridCol>
                <a:gridCol w="2564662">
                  <a:extLst>
                    <a:ext uri="{9D8B030D-6E8A-4147-A177-3AD203B41FA5}">
                      <a16:colId xmlns:a16="http://schemas.microsoft.com/office/drawing/2014/main" val="4176460718"/>
                    </a:ext>
                  </a:extLst>
                </a:gridCol>
                <a:gridCol w="2564662">
                  <a:extLst>
                    <a:ext uri="{9D8B030D-6E8A-4147-A177-3AD203B41FA5}">
                      <a16:colId xmlns:a16="http://schemas.microsoft.com/office/drawing/2014/main" val="3547004423"/>
                    </a:ext>
                  </a:extLst>
                </a:gridCol>
              </a:tblGrid>
              <a:tr h="299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latin typeface="+mn-lt"/>
                          <a:ea typeface="Montserrat"/>
                          <a:cs typeface="Montserrat"/>
                          <a:sym typeface="Montserrat"/>
                        </a:rPr>
                        <a:t>Univariate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01195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118.86212779156328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17.90245037220844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95312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Modus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82013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Median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27537"/>
                  </a:ext>
                </a:extLst>
              </a:tr>
              <a:tr h="299506">
                <a:tc>
                  <a:txBody>
                    <a:bodyPr/>
                    <a:lstStyle/>
                    <a:p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4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0CF824-85EE-2BAF-CD54-A14A7C5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8355"/>
              </p:ext>
            </p:extLst>
          </p:nvPr>
        </p:nvGraphicFramePr>
        <p:xfrm>
          <a:off x="1738214" y="275913"/>
          <a:ext cx="8208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303842871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341750417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98553115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latin typeface="+mn-lt"/>
                          <a:ea typeface="Montserrat"/>
                          <a:cs typeface="Montserrat"/>
                          <a:sym typeface="Montserrat"/>
                        </a:rPr>
                        <a:t>Univariate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7645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 IQR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567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5112.963230958775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111.75008007508633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425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Skewness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0.7423958325009891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0.7990270349844721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4889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r>
                        <a:rPr lang="en-ID" dirty="0"/>
                        <a:t>Kurtosis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-0.22166949446222217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0.05472405812634484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152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294D8B7-17FD-AE64-A066-8C97F20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8" t="23643" r="9754" b="22064"/>
          <a:stretch/>
        </p:blipFill>
        <p:spPr>
          <a:xfrm>
            <a:off x="1736288" y="2661805"/>
            <a:ext cx="8209926" cy="4253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F9A4F-77BA-55FB-519E-EA8AECC8460C}"/>
              </a:ext>
            </a:extLst>
          </p:cNvPr>
          <p:cNvSpPr txBox="1"/>
          <p:nvPr/>
        </p:nvSpPr>
        <p:spPr>
          <a:xfrm>
            <a:off x="1738214" y="223819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berkomentar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133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6BEA0-B8FF-3403-320C-BC986C67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9" r="8470"/>
          <a:stretch/>
        </p:blipFill>
        <p:spPr>
          <a:xfrm>
            <a:off x="3098042" y="2646588"/>
            <a:ext cx="5975116" cy="438046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FB7B0-8588-01A0-792B-04ECBA2B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54070"/>
              </p:ext>
            </p:extLst>
          </p:nvPr>
        </p:nvGraphicFramePr>
        <p:xfrm>
          <a:off x="2032000" y="1219325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03708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62902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8437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Karakter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1.000000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0.979937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0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0.979937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1.000000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50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1CC49A-0F94-FF9B-1670-6F39A36AB68F}"/>
              </a:ext>
            </a:extLst>
          </p:cNvPr>
          <p:cNvSpPr txBox="1"/>
          <p:nvPr/>
        </p:nvSpPr>
        <p:spPr>
          <a:xfrm>
            <a:off x="2031999" y="676936"/>
            <a:ext cx="3167797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lnSpc>
                <a:spcPct val="115000"/>
              </a:lnSpc>
              <a:buSzPts val="1100"/>
            </a:pPr>
            <a:r>
              <a:rPr lang="en-ID" sz="2000" b="1" dirty="0">
                <a:latin typeface="+mj-lt"/>
                <a:ea typeface="Montserrat"/>
                <a:cs typeface="Montserrat"/>
                <a:sym typeface="Montserrat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7243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D996-2F73-3F75-FF8E-D87FB6B8DF63}"/>
              </a:ext>
            </a:extLst>
          </p:cNvPr>
          <p:cNvSpPr txBox="1">
            <a:spLocks/>
          </p:cNvSpPr>
          <p:nvPr/>
        </p:nvSpPr>
        <p:spPr>
          <a:xfrm>
            <a:off x="2589212" y="432089"/>
            <a:ext cx="8915400" cy="55972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Kesimpulan</a:t>
            </a:r>
          </a:p>
          <a:p>
            <a:pPr marL="0" indent="0">
              <a:lnSpc>
                <a:spcPct val="115000"/>
              </a:lnSpc>
              <a:buFont typeface="Wingdings 3" charset="2"/>
              <a:buNone/>
            </a:pP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analisis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sudah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dilakukan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melalui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1 dan 2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(univariate analysis &amp; bivariate analysis)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hasilnya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dijabarkan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sebagai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latin typeface="+mj-lt"/>
                <a:ea typeface="Montserrat"/>
                <a:cs typeface="Montserrat"/>
                <a:sym typeface="Montserrat"/>
              </a:rPr>
              <a:t>berikut</a:t>
            </a: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 :</a:t>
            </a:r>
          </a:p>
          <a:p>
            <a:pPr marL="457200" indent="-298450">
              <a:lnSpc>
                <a:spcPct val="115000"/>
              </a:lnSpc>
              <a:buSzPts val="1100"/>
              <a:buFont typeface="Montserrat"/>
              <a:buChar char="●"/>
            </a:pP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Univariate Analysis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diolah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outlier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namun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tidak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terlalu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signifikan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saat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rata-rata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panjang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118.86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kata.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sekitar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8.215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disensor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Pada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saat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,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“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yang”,”dan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”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sedang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 “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pengguna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”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subjek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  <a:endParaRPr lang="en-ID" sz="12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indent="-298450">
              <a:lnSpc>
                <a:spcPct val="115000"/>
              </a:lnSpc>
              <a:buSzPts val="1100"/>
              <a:buFont typeface="Montserrat"/>
              <a:buChar char="●"/>
            </a:pPr>
            <a:r>
              <a:rPr lang="en-ID" sz="1200" dirty="0">
                <a:latin typeface="+mj-lt"/>
                <a:ea typeface="Montserrat"/>
                <a:cs typeface="Montserrat"/>
                <a:sym typeface="Montserrat"/>
              </a:rPr>
              <a:t>Bivariate Analysis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korelasi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914400" lvl="1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:</a:t>
            </a:r>
          </a:p>
          <a:p>
            <a:pPr marL="1371600" lvl="2" indent="-298450">
              <a:lnSpc>
                <a:spcPct val="135714"/>
              </a:lnSpc>
              <a:spcBef>
                <a:spcPts val="0"/>
              </a:spcBef>
              <a:buClr>
                <a:srgbClr val="292929"/>
              </a:buClr>
              <a:buSzPts val="1100"/>
              <a:buFont typeface="Montserrat"/>
              <a:buChar char="■"/>
            </a:pP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Variabel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total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karakter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dan total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terkonfirmasi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memiliki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korelasi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positif</a:t>
            </a:r>
            <a:endParaRPr lang="en-ID" sz="1200" dirty="0">
              <a:solidFill>
                <a:srgbClr val="29292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35714"/>
              </a:lnSpc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Dari kata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sering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muncul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tersebut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diinterpretasikan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sebagai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kata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penghubung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berfungsi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menghubungkan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atau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menggabungkan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klausa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klausa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atau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pun juga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kalimat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kalimat</a:t>
            </a:r>
            <a:r>
              <a:rPr lang="en-ID" sz="1200" dirty="0">
                <a:solidFill>
                  <a:srgbClr val="292929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3377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464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Montserrat</vt:lpstr>
      <vt:lpstr>Times New Roman</vt:lpstr>
      <vt:lpstr>Wingdings 3</vt:lpstr>
      <vt:lpstr>Wisp</vt:lpstr>
      <vt:lpstr>Analisis Karakter dan Kata pada Komentar Pengguna Tweeter menggunakan Descrptive Analytics </vt:lpstr>
      <vt:lpstr>PENDAHULUAN</vt:lpstr>
      <vt:lpstr>METODE PENELITIAN</vt:lpstr>
      <vt:lpstr>HASIL DAN KESIMPULAN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GOLD CHALLENGE </dc:title>
  <dc:creator>ADELIA CHRISTYANTI</dc:creator>
  <cp:lastModifiedBy>ADELIA CHRISTYANTI</cp:lastModifiedBy>
  <cp:revision>13</cp:revision>
  <dcterms:created xsi:type="dcterms:W3CDTF">2023-06-03T03:19:13Z</dcterms:created>
  <dcterms:modified xsi:type="dcterms:W3CDTF">2023-06-18T06:04:55Z</dcterms:modified>
</cp:coreProperties>
</file>