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0" r:id="rId6"/>
    <p:sldId id="261" r:id="rId7"/>
    <p:sldId id="262" r:id="rId8"/>
    <p:sldId id="263" r:id="rId9"/>
    <p:sldId id="264" r:id="rId10"/>
    <p:sldId id="276" r:id="rId11"/>
    <p:sldId id="277" r:id="rId12"/>
    <p:sldId id="265" r:id="rId13"/>
    <p:sldId id="266" r:id="rId14"/>
    <p:sldId id="268" r:id="rId15"/>
    <p:sldId id="272" r:id="rId16"/>
    <p:sldId id="273" r:id="rId17"/>
    <p:sldId id="278" r:id="rId18"/>
    <p:sldId id="279" r:id="rId19"/>
    <p:sldId id="275"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6" y="1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A61015F-7CC6-4D0A-9D87-873EA4C304C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endParaRPr lang="en-US" smtClean="0"/>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5C68B11-C5A8-448C-8CE9-B1A273C79CF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7616CA0-919D-4A49-9C8A-62FDFB3A518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t>AnaLYZING</a:t>
            </a:r>
            <a:r>
              <a:rPr lang="en-US" b="1" dirty="0" smtClean="0"/>
              <a:t> Datasets with  k-means algorithm </a:t>
            </a:r>
            <a:endParaRPr lang="en-US" b="1" dirty="0"/>
          </a:p>
        </p:txBody>
      </p:sp>
      <p:sp>
        <p:nvSpPr>
          <p:cNvPr id="3" name="Subtitle 2"/>
          <p:cNvSpPr>
            <a:spLocks noGrp="1"/>
          </p:cNvSpPr>
          <p:nvPr>
            <p:ph type="subTitle" idx="1"/>
          </p:nvPr>
        </p:nvSpPr>
        <p:spPr/>
        <p:txBody>
          <a:bodyPr/>
          <a:lstStyle/>
          <a:p>
            <a:r>
              <a:rPr lang="en-US" dirty="0" smtClean="0"/>
              <a:t>By Christopher Tam, Ryan Berry, Jeremy </a:t>
            </a:r>
            <a:r>
              <a:rPr lang="en-US" dirty="0" err="1" smtClean="0"/>
              <a:t>Falstein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Picture 4" descr="dataset 2"/>
          <p:cNvPicPr>
            <a:picLocks noChangeAspect="1"/>
          </p:cNvPicPr>
          <p:nvPr/>
        </p:nvPicPr>
        <p:blipFill>
          <a:blip r:embed="rId1"/>
          <a:stretch>
            <a:fillRect/>
          </a:stretch>
        </p:blipFill>
        <p:spPr>
          <a:xfrm>
            <a:off x="4514215" y="266700"/>
            <a:ext cx="2287270" cy="63252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k-</a:t>
            </a:r>
            <a:r>
              <a:rPr lang="en-US" dirty="0" err="1" smtClean="0"/>
              <a:t>mEans</a:t>
            </a:r>
            <a:r>
              <a:rPr lang="en-US" dirty="0" smtClean="0"/>
              <a:t> clustering </a:t>
            </a:r>
            <a:endParaRPr lang="en-US" dirty="0"/>
          </a:p>
        </p:txBody>
      </p:sp>
      <p:sp>
        <p:nvSpPr>
          <p:cNvPr id="3" name="Content Placeholder 2"/>
          <p:cNvSpPr>
            <a:spLocks noGrp="1"/>
          </p:cNvSpPr>
          <p:nvPr>
            <p:ph sz="half" idx="1"/>
          </p:nvPr>
        </p:nvSpPr>
        <p:spPr/>
        <p:txBody>
          <a:bodyPr>
            <a:normAutofit/>
          </a:bodyPr>
          <a:lstStyle/>
          <a:p>
            <a:pPr>
              <a:buFont typeface="Arial" panose="020B0604020202020204" pitchFamily="34" charset="0"/>
              <a:buChar char="•"/>
            </a:pPr>
            <a:r>
              <a:rPr lang="en-US" sz="2800" dirty="0" smtClean="0"/>
              <a:t>We figured that we can turn the number of lab procedures, and the number of medications into a data point that would be used for the algorithm to create clusters.</a:t>
            </a:r>
            <a:endParaRPr lang="en-US" sz="2800" dirty="0"/>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US" sz="2800" dirty="0" smtClean="0"/>
              <a:t>Given those data points, we can determine the initial centroid values, cluster them based on range and update them thoroughly until the centroids have stopped moving significantly (which means that program has converged).</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PseudoCode</a:t>
            </a:r>
            <a:endParaRPr lang="en-US" dirty="0"/>
          </a:p>
        </p:txBody>
      </p:sp>
      <p:sp>
        <p:nvSpPr>
          <p:cNvPr id="3" name="Content Placeholder 2"/>
          <p:cNvSpPr>
            <a:spLocks noGrp="1"/>
          </p:cNvSpPr>
          <p:nvPr>
            <p:ph sz="half" idx="1"/>
          </p:nvPr>
        </p:nvSpPr>
        <p:spPr/>
        <p:txBody>
          <a:bodyPr>
            <a:normAutofit lnSpcReduction="20000"/>
          </a:bodyPr>
          <a:lstStyle/>
          <a:p>
            <a:pPr marL="0" indent="0">
              <a:buNone/>
            </a:pPr>
            <a:r>
              <a:rPr lang="en-US" dirty="0"/>
              <a:t>Kmeans file - the main file that does k-means</a:t>
            </a:r>
            <a:endParaRPr lang="en-US" dirty="0"/>
          </a:p>
          <a:p>
            <a:pPr marL="0" indent="0">
              <a:buNone/>
            </a:pPr>
            <a:endParaRPr lang="en-US" dirty="0"/>
          </a:p>
          <a:p>
            <a:pPr marL="0" indent="0">
              <a:buNone/>
            </a:pPr>
            <a:endParaRPr lang="en-US" dirty="0"/>
          </a:p>
          <a:p>
            <a:pPr marL="0" indent="0">
              <a:buNone/>
            </a:pPr>
            <a:r>
              <a:rPr lang="en-US" dirty="0"/>
              <a:t>CentroidSelector file</a:t>
            </a:r>
            <a:endParaRPr lang="en-US" dirty="0"/>
          </a:p>
          <a:p>
            <a:pPr marL="0" indent="0">
              <a:buNone/>
            </a:pPr>
            <a:endParaRPr lang="en-US" dirty="0"/>
          </a:p>
          <a:p>
            <a:pPr marL="0" indent="0">
              <a:buNone/>
            </a:pPr>
            <a:r>
              <a:rPr lang="en-US" dirty="0"/>
              <a:t>The selector selects the centroids based on the graph and number of clusters </a:t>
            </a:r>
            <a:endParaRPr lang="en-US" dirty="0"/>
          </a:p>
        </p:txBody>
      </p:sp>
      <p:sp>
        <p:nvSpPr>
          <p:cNvPr id="4" name="Content Placeholder 3"/>
          <p:cNvSpPr>
            <a:spLocks noGrp="1"/>
          </p:cNvSpPr>
          <p:nvPr>
            <p:ph sz="half" idx="2"/>
          </p:nvPr>
        </p:nvSpPr>
        <p:spPr>
          <a:xfrm>
            <a:off x="6170930" y="2447925"/>
            <a:ext cx="4515485" cy="3700145"/>
          </a:xfrm>
        </p:spPr>
        <p:txBody>
          <a:bodyPr>
            <a:normAutofit lnSpcReduction="20000"/>
          </a:bodyPr>
          <a:lstStyle/>
          <a:p>
            <a:pPr marL="0" indent="0">
              <a:buNone/>
            </a:pPr>
            <a:endParaRPr lang="en-US" dirty="0">
              <a:sym typeface="+mn-ea"/>
            </a:endParaRPr>
          </a:p>
          <a:p>
            <a:pPr marL="0" indent="0">
              <a:buNone/>
            </a:pPr>
            <a:endParaRPr lang="en-US" dirty="0">
              <a:sym typeface="+mn-ea"/>
            </a:endParaRPr>
          </a:p>
          <a:p>
            <a:pPr marL="0" indent="0">
              <a:buNone/>
            </a:pPr>
            <a:endParaRPr lang="en-US" dirty="0">
              <a:sym typeface="+mn-ea"/>
            </a:endParaRPr>
          </a:p>
          <a:p>
            <a:pPr marL="0" indent="0">
              <a:buNone/>
            </a:pPr>
            <a:r>
              <a:rPr lang="en-US" dirty="0">
                <a:sym typeface="+mn-ea"/>
              </a:rPr>
              <a:t>CentroidUpdater file</a:t>
            </a:r>
            <a:endParaRPr lang="en-US" dirty="0">
              <a:sym typeface="+mn-ea"/>
            </a:endParaRPr>
          </a:p>
          <a:p>
            <a:endParaRPr lang="en-US" dirty="0">
              <a:sym typeface="+mn-ea"/>
            </a:endParaRPr>
          </a:p>
          <a:p>
            <a:r>
              <a:rPr lang="en-US" dirty="0">
                <a:sym typeface="+mn-ea"/>
              </a:rPr>
              <a:t>The updater calculates the average of all of the points in the cluster to set the next position of the centroid</a:t>
            </a:r>
            <a:endParaRPr lang="en-US" dirty="0"/>
          </a:p>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elector full"/>
          <p:cNvPicPr>
            <a:picLocks noChangeAspect="1"/>
          </p:cNvPicPr>
          <p:nvPr/>
        </p:nvPicPr>
        <p:blipFill>
          <a:blip r:embed="rId1"/>
          <a:stretch>
            <a:fillRect/>
          </a:stretch>
        </p:blipFill>
        <p:spPr>
          <a:xfrm>
            <a:off x="2642235" y="-8255"/>
            <a:ext cx="7112000" cy="68453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p:txBody>
          <a:bodyPr/>
          <a:p>
            <a:endParaRPr lang="en-US"/>
          </a:p>
        </p:txBody>
      </p:sp>
      <p:pic>
        <p:nvPicPr>
          <p:cNvPr id="5" name="Picture 4" descr="2016-12-08 00_26_10-C__Users_Chris_Desktop_Presentation_Presentation_CentroidUpdater.txt • - Sublime"/>
          <p:cNvPicPr>
            <a:picLocks noChangeAspect="1"/>
          </p:cNvPicPr>
          <p:nvPr/>
        </p:nvPicPr>
        <p:blipFill>
          <a:blip r:embed="rId1"/>
          <a:stretch>
            <a:fillRect/>
          </a:stretch>
        </p:blipFill>
        <p:spPr>
          <a:xfrm>
            <a:off x="2343785" y="11430"/>
            <a:ext cx="7505065" cy="68351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km-1"/>
          <p:cNvPicPr>
            <a:picLocks noChangeAspect="1"/>
          </p:cNvPicPr>
          <p:nvPr/>
        </p:nvPicPr>
        <p:blipFill>
          <a:blip r:embed="rId1"/>
          <a:stretch>
            <a:fillRect/>
          </a:stretch>
        </p:blipFill>
        <p:spPr>
          <a:xfrm>
            <a:off x="0" y="985520"/>
            <a:ext cx="6983095" cy="3924935"/>
          </a:xfrm>
          <a:prstGeom prst="rect">
            <a:avLst/>
          </a:prstGeom>
        </p:spPr>
      </p:pic>
      <p:pic>
        <p:nvPicPr>
          <p:cNvPr id="8" name="Picture 7" descr="km2"/>
          <p:cNvPicPr>
            <a:picLocks noChangeAspect="1"/>
          </p:cNvPicPr>
          <p:nvPr/>
        </p:nvPicPr>
        <p:blipFill>
          <a:blip r:embed="rId2"/>
          <a:stretch>
            <a:fillRect/>
          </a:stretch>
        </p:blipFill>
        <p:spPr>
          <a:xfrm>
            <a:off x="5448300" y="986155"/>
            <a:ext cx="6757035" cy="39243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all points plotted on graph</a:t>
            </a:r>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Picture 4" descr="intial"/>
          <p:cNvPicPr>
            <a:picLocks noChangeAspect="1"/>
          </p:cNvPicPr>
          <p:nvPr/>
        </p:nvPicPr>
        <p:blipFill>
          <a:blip r:embed="rId1"/>
          <a:stretch>
            <a:fillRect/>
          </a:stretch>
        </p:blipFill>
        <p:spPr>
          <a:xfrm>
            <a:off x="2508250" y="2085340"/>
            <a:ext cx="6363335" cy="46335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24255" y="586105"/>
            <a:ext cx="9081770" cy="979805"/>
          </a:xfrm>
        </p:spPr>
        <p:txBody>
          <a:bodyPr>
            <a:normAutofit fontScale="90000"/>
          </a:bodyPr>
          <a:p>
            <a:r>
              <a:rPr lang="en-US"/>
              <a:t>how it should look</a:t>
            </a:r>
            <a:endParaRPr lang="en-US"/>
          </a:p>
        </p:txBody>
      </p:sp>
      <p:sp>
        <p:nvSpPr>
          <p:cNvPr id="3" name="Content Placeholder 2"/>
          <p:cNvSpPr>
            <a:spLocks noGrp="1"/>
          </p:cNvSpPr>
          <p:nvPr>
            <p:ph sz="half" idx="1"/>
          </p:nvPr>
        </p:nvSpPr>
        <p:spPr>
          <a:xfrm>
            <a:off x="1024255" y="1565910"/>
            <a:ext cx="4754880" cy="5097780"/>
          </a:xfrm>
        </p:spPr>
        <p:txBody>
          <a:bodyPr/>
          <a:p>
            <a:r>
              <a:rPr lang="en-US"/>
              <a:t>numClusters = 2</a:t>
            </a:r>
            <a:endParaRPr lang="en-US"/>
          </a:p>
        </p:txBody>
      </p:sp>
      <p:sp>
        <p:nvSpPr>
          <p:cNvPr id="4" name="Content Placeholder 3"/>
          <p:cNvSpPr>
            <a:spLocks noGrp="1"/>
          </p:cNvSpPr>
          <p:nvPr>
            <p:ph sz="half" idx="2"/>
          </p:nvPr>
        </p:nvSpPr>
        <p:spPr>
          <a:xfrm>
            <a:off x="4669790" y="1471295"/>
            <a:ext cx="7453630" cy="5287645"/>
          </a:xfrm>
        </p:spPr>
        <p:txBody>
          <a:bodyPr/>
          <a:p>
            <a:r>
              <a:rPr lang="en-US"/>
              <a:t>numClusters = 3   	numClusters=4</a:t>
            </a:r>
            <a:endParaRPr lang="en-US"/>
          </a:p>
        </p:txBody>
      </p:sp>
      <p:pic>
        <p:nvPicPr>
          <p:cNvPr id="5" name="Picture 4" descr="2clusters"/>
          <p:cNvPicPr>
            <a:picLocks noChangeAspect="1"/>
          </p:cNvPicPr>
          <p:nvPr/>
        </p:nvPicPr>
        <p:blipFill>
          <a:blip r:embed="rId1"/>
          <a:stretch>
            <a:fillRect/>
          </a:stretch>
        </p:blipFill>
        <p:spPr>
          <a:xfrm>
            <a:off x="117475" y="3002915"/>
            <a:ext cx="3796030" cy="2871470"/>
          </a:xfrm>
          <a:prstGeom prst="rect">
            <a:avLst/>
          </a:prstGeom>
        </p:spPr>
      </p:pic>
      <p:pic>
        <p:nvPicPr>
          <p:cNvPr id="6" name="Picture 5" descr="3 clusters"/>
          <p:cNvPicPr>
            <a:picLocks noChangeAspect="1"/>
          </p:cNvPicPr>
          <p:nvPr/>
        </p:nvPicPr>
        <p:blipFill>
          <a:blip r:embed="rId2"/>
          <a:stretch>
            <a:fillRect/>
          </a:stretch>
        </p:blipFill>
        <p:spPr>
          <a:xfrm>
            <a:off x="4055110" y="2931160"/>
            <a:ext cx="3945890" cy="3010535"/>
          </a:xfrm>
          <a:prstGeom prst="rect">
            <a:avLst/>
          </a:prstGeom>
        </p:spPr>
      </p:pic>
      <p:pic>
        <p:nvPicPr>
          <p:cNvPr id="7" name="Picture 6" descr="dataset4"/>
          <p:cNvPicPr>
            <a:picLocks noChangeAspect="1"/>
          </p:cNvPicPr>
          <p:nvPr/>
        </p:nvPicPr>
        <p:blipFill>
          <a:blip r:embed="rId3"/>
          <a:stretch>
            <a:fillRect/>
          </a:stretch>
        </p:blipFill>
        <p:spPr>
          <a:xfrm>
            <a:off x="8001000" y="2947035"/>
            <a:ext cx="3954780" cy="29787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Our goal for this project</a:t>
            </a:r>
            <a:endParaRPr lang="en-US"/>
          </a:p>
        </p:txBody>
      </p:sp>
      <p:sp>
        <p:nvSpPr>
          <p:cNvPr id="3" name="Content Placeholder 2"/>
          <p:cNvSpPr>
            <a:spLocks noGrp="1"/>
          </p:cNvSpPr>
          <p:nvPr>
            <p:ph sz="half" idx="1"/>
          </p:nvPr>
        </p:nvSpPr>
        <p:spPr>
          <a:xfrm>
            <a:off x="1024255" y="2286000"/>
            <a:ext cx="10419715" cy="4023360"/>
          </a:xfrm>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References</a:t>
            </a:r>
            <a:br>
              <a:rPr lang="en-US"/>
            </a:br>
            <a:endParaRPr lang="en-US"/>
          </a:p>
        </p:txBody>
      </p:sp>
      <p:sp>
        <p:nvSpPr>
          <p:cNvPr id="3" name="Content Placeholder 2"/>
          <p:cNvSpPr>
            <a:spLocks noGrp="1"/>
          </p:cNvSpPr>
          <p:nvPr>
            <p:ph sz="half" idx="1"/>
          </p:nvPr>
        </p:nvSpPr>
        <p:spPr>
          <a:xfrm>
            <a:off x="1024255" y="2286000"/>
            <a:ext cx="10389235" cy="4023360"/>
          </a:xfrm>
        </p:spPr>
        <p:txBody>
          <a:bodyPr/>
          <a:p>
            <a:pPr marL="342900" indent="-342900">
              <a:buFont typeface="Arial" panose="020B0604020202020204" pitchFamily="34" charset="0"/>
              <a:buChar char="•"/>
            </a:pPr>
            <a:r>
              <a:rPr lang="en-US" sz="2000">
                <a:latin typeface="Times New Roman" panose="02020603050405020304" charset="0"/>
              </a:rPr>
              <a:t>Frank Kane,Udemy(Taming Big Data with MapReduce and Hadoop), </a:t>
            </a:r>
            <a:endParaRPr lang="en-US" sz="2000">
              <a:latin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rPr>
              <a:t>Frank Kane,Udemy(Data Science and Machine Learning with Python), </a:t>
            </a:r>
            <a:endParaRPr lang="en-US" sz="2000">
              <a:latin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rPr>
              <a:t>Borja Sotomayor, 2013: https://github.com/uchicago-	cs/cmsc12300/tree/master/examples/data_analysis/src/cs123/mrjob</a:t>
            </a:r>
            <a:endParaRPr lang="en-US" sz="2000">
              <a:latin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rPr>
              <a:t>Beata Strack, Jonathan P. DeShazo, Chris Gennings, Juan L. Olmo, Sebastian Ventura, Krzysztof J. Cios, and John N. Clore, “Impact of HbA1c Measurement on Hospital Readmission Rates: Analysis of 70,000 Clinical Database Patient Records,” BioMed Research International, vol. 2014, Article ID 781670, 11 pages, 2014. </a:t>
            </a:r>
            <a:endParaRPr lang="en-US" sz="2000">
              <a:latin typeface="Times New Roman" panose="02020603050405020304" charset="0"/>
            </a:endParaRPr>
          </a:p>
          <a:p>
            <a:pPr marL="342900" indent="-342900">
              <a:buNone/>
            </a:pPr>
            <a:endParaRPr lang="en-US" sz="2000">
              <a:latin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6943005" cy="1071169"/>
          </a:xfrm>
        </p:spPr>
        <p:txBody>
          <a:bodyPr/>
          <a:lstStyle/>
          <a:p>
            <a:r>
              <a:rPr lang="en-US" dirty="0" smtClean="0"/>
              <a:t>Table of Contents</a:t>
            </a:r>
            <a:endParaRPr lang="en-US" dirty="0"/>
          </a:p>
        </p:txBody>
      </p:sp>
      <p:sp>
        <p:nvSpPr>
          <p:cNvPr id="3" name="Content Placeholder 2"/>
          <p:cNvSpPr>
            <a:spLocks noGrp="1"/>
          </p:cNvSpPr>
          <p:nvPr>
            <p:ph idx="1"/>
          </p:nvPr>
        </p:nvSpPr>
        <p:spPr>
          <a:xfrm>
            <a:off x="837862" y="1879599"/>
            <a:ext cx="10472805" cy="4334933"/>
          </a:xfrm>
        </p:spPr>
        <p:txBody>
          <a:bodyPr>
            <a:normAutofit fontScale="92500"/>
          </a:bodyPr>
          <a:lstStyle/>
          <a:p>
            <a:pPr>
              <a:buFont typeface="Arial" panose="020B0604020202020204" pitchFamily="34" charset="0"/>
              <a:buChar char="•"/>
            </a:pPr>
            <a:r>
              <a:rPr lang="en-US" dirty="0" smtClean="0">
                <a:latin typeface="Arial Rounded MT Bold" panose="020F0704030504030204" pitchFamily="34" charset="0"/>
              </a:rPr>
              <a:t> Introduction</a:t>
            </a:r>
            <a:endParaRPr lang="en-US" dirty="0" smtClean="0">
              <a:latin typeface="Arial Rounded MT Bold" panose="020F0704030504030204" pitchFamily="34" charset="0"/>
            </a:endParaRPr>
          </a:p>
          <a:p>
            <a:pPr>
              <a:buFont typeface="Arial" panose="020B0604020202020204" pitchFamily="34" charset="0"/>
              <a:buChar char="•"/>
            </a:pPr>
            <a:r>
              <a:rPr lang="en-US" dirty="0" smtClean="0">
                <a:latin typeface="Arial Rounded MT Bold" panose="020F0704030504030204" pitchFamily="34" charset="0"/>
              </a:rPr>
              <a:t> What is K-means algorithm? – Brief Overview</a:t>
            </a:r>
            <a:endParaRPr lang="en-US" dirty="0" smtClean="0">
              <a:latin typeface="Arial Rounded MT Bold" panose="020F0704030504030204" pitchFamily="34" charset="0"/>
            </a:endParaRPr>
          </a:p>
          <a:p>
            <a:pPr lvl="1">
              <a:buFont typeface="Arial" panose="020B0604020202020204" pitchFamily="34" charset="0"/>
              <a:buChar char="•"/>
            </a:pPr>
            <a:r>
              <a:rPr lang="en-US" dirty="0" smtClean="0">
                <a:latin typeface="Arial Rounded MT Bold" panose="020F0704030504030204" pitchFamily="34" charset="0"/>
              </a:rPr>
              <a:t>How does it work?</a:t>
            </a:r>
            <a:endParaRPr lang="en-US" dirty="0" smtClean="0">
              <a:latin typeface="Arial Rounded MT Bold" panose="020F0704030504030204" pitchFamily="34" charset="0"/>
            </a:endParaRPr>
          </a:p>
          <a:p>
            <a:pPr lvl="1">
              <a:buFont typeface="Arial" panose="020B0604020202020204" pitchFamily="34" charset="0"/>
              <a:buChar char="•"/>
            </a:pPr>
            <a:r>
              <a:rPr lang="en-US" dirty="0" smtClean="0">
                <a:latin typeface="Arial Rounded MT Bold" panose="020F0704030504030204" pitchFamily="34" charset="0"/>
              </a:rPr>
              <a:t>Brief Representation - </a:t>
            </a:r>
            <a:endParaRPr lang="en-US" dirty="0" smtClean="0">
              <a:latin typeface="Arial Rounded MT Bold" panose="020F0704030504030204" pitchFamily="34" charset="0"/>
            </a:endParaRPr>
          </a:p>
          <a:p>
            <a:pPr>
              <a:buFont typeface="Arial" panose="020B0604020202020204" pitchFamily="34" charset="0"/>
              <a:buChar char="•"/>
            </a:pPr>
            <a:r>
              <a:rPr lang="en-US" dirty="0">
                <a:latin typeface="Arial Rounded MT Bold" panose="020F0704030504030204" pitchFamily="34" charset="0"/>
              </a:rPr>
              <a:t> </a:t>
            </a:r>
            <a:r>
              <a:rPr lang="en-US" dirty="0" smtClean="0">
                <a:latin typeface="Arial Rounded MT Bold" panose="020F0704030504030204" pitchFamily="34" charset="0"/>
              </a:rPr>
              <a:t>So what kind of dataset do we need?</a:t>
            </a:r>
            <a:endParaRPr lang="en-US" dirty="0" smtClean="0">
              <a:latin typeface="Arial Rounded MT Bold" panose="020F0704030504030204" pitchFamily="34" charset="0"/>
            </a:endParaRPr>
          </a:p>
          <a:p>
            <a:pPr>
              <a:buFont typeface="Arial" panose="020B0604020202020204" pitchFamily="34" charset="0"/>
              <a:buChar char="•"/>
            </a:pPr>
            <a:r>
              <a:rPr lang="en-US" dirty="0">
                <a:latin typeface="Arial Rounded MT Bold" panose="020F0704030504030204" pitchFamily="34" charset="0"/>
              </a:rPr>
              <a:t> </a:t>
            </a:r>
            <a:r>
              <a:rPr lang="en-US" b="1" dirty="0">
                <a:latin typeface="Arial Rounded MT Bold" panose="020F0704030504030204" pitchFamily="34" charset="0"/>
              </a:rPr>
              <a:t>Diabetes 130-US hospitals for years 1999-2008 Data Set</a:t>
            </a:r>
            <a:r>
              <a:rPr lang="en-US" dirty="0">
                <a:latin typeface="Arial Rounded MT Bold" panose="020F0704030504030204" pitchFamily="34" charset="0"/>
              </a:rPr>
              <a:t> </a:t>
            </a:r>
            <a:endParaRPr lang="en-US" dirty="0" smtClean="0">
              <a:latin typeface="Arial Rounded MT Bold" panose="020F0704030504030204" pitchFamily="34" charset="0"/>
            </a:endParaRPr>
          </a:p>
          <a:p>
            <a:pPr>
              <a:buFont typeface="Arial" panose="020B0604020202020204" pitchFamily="34" charset="0"/>
              <a:buChar char="•"/>
            </a:pPr>
            <a:r>
              <a:rPr lang="en-US" dirty="0">
                <a:latin typeface="Arial Rounded MT Bold" panose="020F0704030504030204" pitchFamily="34" charset="0"/>
              </a:rPr>
              <a:t> </a:t>
            </a:r>
            <a:r>
              <a:rPr lang="en-US" dirty="0" smtClean="0">
                <a:latin typeface="Arial Rounded MT Bold" panose="020F0704030504030204" pitchFamily="34" charset="0"/>
              </a:rPr>
              <a:t>How are we using K-means algorithm on this data set?</a:t>
            </a:r>
            <a:endParaRPr lang="en-US" dirty="0" smtClean="0">
              <a:latin typeface="Arial Rounded MT Bold" panose="020F0704030504030204" pitchFamily="34" charset="0"/>
            </a:endParaRPr>
          </a:p>
          <a:p>
            <a:pPr>
              <a:buFont typeface="Arial" panose="020B0604020202020204" pitchFamily="34" charset="0"/>
              <a:buChar char="•"/>
            </a:pPr>
            <a:r>
              <a:rPr lang="en-US" dirty="0" smtClean="0">
                <a:latin typeface="Arial Rounded MT Bold" panose="020F0704030504030204" pitchFamily="34" charset="0"/>
              </a:rPr>
              <a:t>Implementation (Pseudo code)</a:t>
            </a:r>
            <a:endParaRPr lang="en-US" dirty="0" smtClean="0">
              <a:latin typeface="Arial Rounded MT Bold" panose="020F0704030504030204" pitchFamily="34" charset="0"/>
            </a:endParaRPr>
          </a:p>
          <a:p>
            <a:pPr>
              <a:buFont typeface="Arial" panose="020B0604020202020204" pitchFamily="34" charset="0"/>
              <a:buChar char="•"/>
            </a:pPr>
            <a:r>
              <a:rPr lang="en-US" dirty="0" smtClean="0">
                <a:latin typeface="Arial Rounded MT Bold" panose="020F0704030504030204" pitchFamily="34" charset="0"/>
              </a:rPr>
              <a:t>Conclusion – What did we learn from this?</a:t>
            </a:r>
            <a:endParaRPr lang="en-US" dirty="0" smtClean="0">
              <a:latin typeface="Arial Rounded MT Bold" panose="020F0704030504030204" pitchFamily="34" charset="0"/>
            </a:endParaRPr>
          </a:p>
          <a:p>
            <a:pPr>
              <a:buFont typeface="Arial" panose="020B0604020202020204" pitchFamily="34" charset="0"/>
              <a:buChar char="•"/>
            </a:pPr>
            <a:r>
              <a:rPr lang="en-US" dirty="0" smtClean="0">
                <a:latin typeface="Arial Rounded MT Bold" panose="020F0704030504030204" pitchFamily="34" charset="0"/>
              </a:rPr>
              <a:t>References</a:t>
            </a:r>
            <a:endParaRPr lang="en-US" dirty="0" smtClean="0">
              <a:latin typeface="Arial Rounded MT Bold" panose="020F0704030504030204" pitchFamily="34" charset="0"/>
            </a:endParaRPr>
          </a:p>
          <a:p>
            <a:pPr>
              <a:buFont typeface="Arial" panose="020B0604020202020204" pitchFamily="34" charset="0"/>
              <a:buChar char="•"/>
            </a:pPr>
            <a:endParaRPr lang="en-US" dirty="0" smtClean="0">
              <a:latin typeface="Arial Rounded MT Bold" panose="020F0704030504030204" pitchFamily="34" charset="0"/>
            </a:endParaRPr>
          </a:p>
          <a:p>
            <a:pPr marL="128270" lvl="1" indent="0">
              <a:buNone/>
            </a:pPr>
            <a:endParaRPr lang="en-US"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IntroDuction</a:t>
            </a:r>
            <a:endParaRPr lang="en-US" dirty="0"/>
          </a:p>
        </p:txBody>
      </p:sp>
      <p:sp>
        <p:nvSpPr>
          <p:cNvPr id="14" name="Content Placeholder 13"/>
          <p:cNvSpPr>
            <a:spLocks noGrp="1"/>
          </p:cNvSpPr>
          <p:nvPr>
            <p:ph sz="half" idx="2"/>
          </p:nvPr>
        </p:nvSpPr>
        <p:spPr>
          <a:xfrm>
            <a:off x="6739468" y="2226733"/>
            <a:ext cx="4004732" cy="4082627"/>
          </a:xfrm>
        </p:spPr>
        <p:txBody>
          <a:bodyPr/>
          <a:lstStyle/>
          <a:p>
            <a:r>
              <a:rPr lang="en-US" dirty="0" smtClean="0"/>
              <a:t>Our project was to conduct an experiment by designing a MapReduce-based </a:t>
            </a:r>
            <a:r>
              <a:rPr lang="en-US" dirty="0"/>
              <a:t>m</a:t>
            </a:r>
            <a:r>
              <a:rPr lang="en-US" dirty="0" smtClean="0"/>
              <a:t>achine </a:t>
            </a:r>
            <a:r>
              <a:rPr lang="en-US" dirty="0"/>
              <a:t>l</a:t>
            </a:r>
            <a:r>
              <a:rPr lang="en-US" dirty="0" smtClean="0"/>
              <a:t>earning algorithm. </a:t>
            </a:r>
            <a:endParaRPr lang="en-US" dirty="0" smtClean="0"/>
          </a:p>
          <a:p>
            <a:endParaRPr lang="en-US" dirty="0"/>
          </a:p>
          <a:p>
            <a:r>
              <a:rPr lang="en-US" dirty="0" smtClean="0"/>
              <a:t>The three of us have compromised with the algorithm we wanted to work on: k-means, and the correlating data-set we were planning to use for this project.</a:t>
            </a:r>
            <a:endParaRPr lang="en-US" dirty="0"/>
          </a:p>
        </p:txBody>
      </p:sp>
      <p:sp>
        <p:nvSpPr>
          <p:cNvPr id="15" name="Content Placeholder 14"/>
          <p:cNvSpPr>
            <a:spLocks noGrp="1"/>
          </p:cNvSpPr>
          <p:nvPr>
            <p:ph sz="half" idx="1"/>
          </p:nvPr>
        </p:nvSpPr>
        <p:spPr>
          <a:xfrm>
            <a:off x="1024127" y="2286000"/>
            <a:ext cx="5825406" cy="4023360"/>
          </a:xfrm>
        </p:spPr>
        <p:txBody>
          <a:bodyPr/>
          <a:lstStyle/>
          <a:p>
            <a:pPr marL="0" indent="0">
              <a:buNone/>
            </a:pPr>
            <a:r>
              <a:rPr lang="en-US" dirty="0" smtClean="0"/>
              <a:t>Christopher Tam – Computer Science Senior</a:t>
            </a:r>
            <a:endParaRPr lang="en-US" dirty="0" smtClean="0"/>
          </a:p>
          <a:p>
            <a:pPr>
              <a:buFont typeface="Arial" panose="020B0604020202020204" pitchFamily="34" charset="0"/>
              <a:buChar char="•"/>
            </a:pPr>
            <a:r>
              <a:rPr lang="en-US" dirty="0" smtClean="0"/>
              <a:t>Aspiring Web App Developer, </a:t>
            </a:r>
            <a:endParaRPr lang="en-US" dirty="0" smtClean="0"/>
          </a:p>
          <a:p>
            <a:pPr marL="0" indent="0">
              <a:buNone/>
            </a:pPr>
            <a:r>
              <a:rPr lang="en-US" dirty="0" smtClean="0"/>
              <a:t>Jeremy </a:t>
            </a:r>
            <a:r>
              <a:rPr lang="en-US" dirty="0" err="1" smtClean="0"/>
              <a:t>Falstein</a:t>
            </a:r>
            <a:r>
              <a:rPr lang="en-US" dirty="0" smtClean="0"/>
              <a:t> – Computer Science Senior</a:t>
            </a:r>
            <a:endParaRPr lang="en-US" dirty="0" smtClean="0"/>
          </a:p>
          <a:p>
            <a:pPr>
              <a:buFont typeface="Arial" panose="020B0604020202020204" pitchFamily="34" charset="0"/>
              <a:buChar char="•"/>
            </a:pPr>
            <a:r>
              <a:rPr lang="en-US" dirty="0" smtClean="0"/>
              <a:t>Aspiring Mobile App Developer,</a:t>
            </a:r>
            <a:endParaRPr lang="en-US" dirty="0" smtClean="0"/>
          </a:p>
          <a:p>
            <a:pPr marL="0" indent="0">
              <a:buNone/>
            </a:pPr>
            <a:r>
              <a:rPr lang="en-US" dirty="0" smtClean="0"/>
              <a:t>Ryan Berry – Computer Science Junior</a:t>
            </a:r>
            <a:endParaRPr lang="en-US" dirty="0" smtClean="0"/>
          </a:p>
          <a:p>
            <a:pPr>
              <a:buFont typeface="Arial" panose="020B0604020202020204" pitchFamily="34" charset="0"/>
              <a:buChar char="•"/>
            </a:pPr>
            <a:r>
              <a:rPr lang="en-US" dirty="0" smtClean="0"/>
              <a:t>Aspiring Cool Guy</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K-means?</a:t>
            </a:r>
            <a:endParaRPr lang="en-US" dirty="0"/>
          </a:p>
        </p:txBody>
      </p:sp>
      <p:sp>
        <p:nvSpPr>
          <p:cNvPr id="3" name="Content Placeholder 2"/>
          <p:cNvSpPr>
            <a:spLocks noGrp="1"/>
          </p:cNvSpPr>
          <p:nvPr>
            <p:ph sz="half" idx="1"/>
          </p:nvPr>
        </p:nvSpPr>
        <p:spPr>
          <a:xfrm>
            <a:off x="1024126" y="2286000"/>
            <a:ext cx="11294873" cy="4023360"/>
          </a:xfrm>
        </p:spPr>
        <p:txBody>
          <a:bodyPr>
            <a:normAutofit/>
          </a:bodyPr>
          <a:lstStyle/>
          <a:p>
            <a:pPr>
              <a:buFont typeface="Wingdings" panose="05000000000000000000" pitchFamily="2" charset="2"/>
              <a:buChar char="§"/>
            </a:pPr>
            <a:r>
              <a:rPr lang="en-US" sz="3200" dirty="0" smtClean="0"/>
              <a:t>According to various sources, k-means clustering is an unsupervised machine learning approach, and clustering algorithm.</a:t>
            </a:r>
            <a:endParaRPr lang="en-US" sz="3200" dirty="0" smtClean="0"/>
          </a:p>
          <a:p>
            <a:pPr>
              <a:buFont typeface="Wingdings" panose="05000000000000000000" pitchFamily="2" charset="2"/>
              <a:buChar char="§"/>
            </a:pPr>
            <a:r>
              <a:rPr lang="en-US" sz="3200" dirty="0" smtClean="0"/>
              <a:t>It’s one of the most popular, or widely used clustering algorithms in the world of big data.</a:t>
            </a:r>
            <a:endParaRPr lang="en-US" sz="3200" dirty="0" smtClean="0"/>
          </a:p>
          <a:p>
            <a:pPr>
              <a:buFont typeface="Wingdings" panose="05000000000000000000" pitchFamily="2" charset="2"/>
              <a:buChar char="§"/>
            </a:pPr>
            <a:r>
              <a:rPr lang="en-US" sz="3200" dirty="0" smtClean="0"/>
              <a:t>What we want k-means to do is to automatically group data into logical subsets, or clusters.</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Representation</a:t>
            </a:r>
            <a:endParaRPr lang="en-US" dirty="0"/>
          </a:p>
        </p:txBody>
      </p:sp>
      <p:pic>
        <p:nvPicPr>
          <p:cNvPr id="7" name="Content Placeholder 6"/>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306832" y="2444443"/>
            <a:ext cx="12232302" cy="314846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we use k-means for?	</a:t>
            </a:r>
            <a:endParaRPr lang="en-US" dirty="0"/>
          </a:p>
        </p:txBody>
      </p:sp>
      <p:sp>
        <p:nvSpPr>
          <p:cNvPr id="3" name="Content Placeholder 2"/>
          <p:cNvSpPr>
            <a:spLocks noGrp="1"/>
          </p:cNvSpPr>
          <p:nvPr>
            <p:ph sz="half" idx="1"/>
          </p:nvPr>
        </p:nvSpPr>
        <p:spPr>
          <a:xfrm>
            <a:off x="1024126" y="2286000"/>
            <a:ext cx="9996799" cy="4023360"/>
          </a:xfrm>
        </p:spPr>
        <p:txBody>
          <a:bodyPr>
            <a:normAutofit/>
          </a:bodyPr>
          <a:lstStyle/>
          <a:p>
            <a:pPr>
              <a:buFont typeface="Arial" panose="020B0604020202020204" pitchFamily="34" charset="0"/>
              <a:buChar char="•"/>
            </a:pPr>
            <a:r>
              <a:rPr lang="en-US" sz="3200" dirty="0" smtClean="0"/>
              <a:t>We can use k-means to discover interesting types of groupings within people/ behavior/ etc.</a:t>
            </a:r>
            <a:endParaRPr lang="en-US" sz="3200" dirty="0" smtClean="0"/>
          </a:p>
          <a:p>
            <a:pPr>
              <a:buFont typeface="Arial" panose="020B0604020202020204" pitchFamily="34" charset="0"/>
              <a:buChar char="•"/>
            </a:pPr>
            <a:r>
              <a:rPr lang="en-US" sz="3200" dirty="0" smtClean="0"/>
              <a:t>E.g. – Where do millionaires live?</a:t>
            </a:r>
            <a:endParaRPr lang="en-US" sz="3200" dirty="0" smtClean="0"/>
          </a:p>
          <a:p>
            <a:pPr>
              <a:buFont typeface="Arial" panose="020B0604020202020204" pitchFamily="34" charset="0"/>
              <a:buChar char="•"/>
            </a:pPr>
            <a:r>
              <a:rPr lang="en-US" sz="3200" dirty="0" smtClean="0"/>
              <a:t>Income distribution – how much of the population makes less than 50,000?</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kind of dataset would we need to do k-means?</a:t>
            </a:r>
            <a:endParaRPr lang="en-US" dirty="0"/>
          </a:p>
        </p:txBody>
      </p:sp>
      <p:sp>
        <p:nvSpPr>
          <p:cNvPr id="3" name="Content Placeholder 2"/>
          <p:cNvSpPr>
            <a:spLocks noGrp="1"/>
          </p:cNvSpPr>
          <p:nvPr>
            <p:ph sz="half" idx="1"/>
          </p:nvPr>
        </p:nvSpPr>
        <p:spPr>
          <a:xfrm>
            <a:off x="1024127" y="2286000"/>
            <a:ext cx="10093052" cy="4023360"/>
          </a:xfrm>
        </p:spPr>
        <p:txBody>
          <a:bodyPr>
            <a:normAutofit/>
          </a:bodyPr>
          <a:lstStyle/>
          <a:p>
            <a:pPr>
              <a:buFont typeface="Arial" panose="020B0604020202020204" pitchFamily="34" charset="0"/>
              <a:buChar char="•"/>
            </a:pPr>
            <a:r>
              <a:rPr lang="en-US" sz="3200" dirty="0"/>
              <a:t> </a:t>
            </a:r>
            <a:r>
              <a:rPr lang="en-US" sz="3200" dirty="0" smtClean="0"/>
              <a:t>It highly recommended that one should find a dataset with numerical attributes rather than nominal data.</a:t>
            </a:r>
            <a:endParaRPr lang="en-US" sz="3200" dirty="0" smtClean="0"/>
          </a:p>
          <a:p>
            <a:pPr>
              <a:buFont typeface="Arial" panose="020B0604020202020204" pitchFamily="34" charset="0"/>
              <a:buChar char="•"/>
            </a:pPr>
            <a:endParaRPr lang="en-US" sz="3200" dirty="0"/>
          </a:p>
          <a:p>
            <a:pPr>
              <a:buFont typeface="Arial" panose="020B0604020202020204" pitchFamily="34" charset="0"/>
              <a:buChar char="•"/>
            </a:pPr>
            <a:r>
              <a:rPr lang="en-US" sz="3200" dirty="0" smtClean="0"/>
              <a:t>You can also represent nominal data as a numeric value if it is abundant in classifications. </a:t>
            </a:r>
            <a:r>
              <a:rPr lang="en-US" sz="3200" dirty="0" err="1" smtClean="0"/>
              <a:t>E.g</a:t>
            </a:r>
            <a:r>
              <a:rPr lang="en-US" sz="3200" dirty="0" smtClean="0"/>
              <a:t>- Age groups 1-5, 5-10, 10-15, </a:t>
            </a:r>
            <a:r>
              <a:rPr lang="en-US" sz="3200" dirty="0" err="1" smtClean="0"/>
              <a:t>etc</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dataset we used</a:t>
            </a:r>
            <a:endParaRPr lang="en-US" dirty="0"/>
          </a:p>
        </p:txBody>
      </p:sp>
      <p:sp>
        <p:nvSpPr>
          <p:cNvPr id="3" name="Content Placeholder 2"/>
          <p:cNvSpPr>
            <a:spLocks noGrp="1"/>
          </p:cNvSpPr>
          <p:nvPr>
            <p:ph sz="half" idx="1"/>
          </p:nvPr>
        </p:nvSpPr>
        <p:spPr>
          <a:xfrm>
            <a:off x="993646" y="1860884"/>
            <a:ext cx="10205348" cy="4448476"/>
          </a:xfrm>
        </p:spPr>
        <p:txBody>
          <a:bodyPr>
            <a:normAutofit/>
          </a:bodyPr>
          <a:lstStyle/>
          <a:p>
            <a:pPr>
              <a:buFont typeface="Arial" panose="020B0604020202020204" pitchFamily="34" charset="0"/>
              <a:buChar char="•"/>
            </a:pPr>
            <a:r>
              <a:rPr lang="en-US" sz="2800" dirty="0" smtClean="0"/>
              <a:t>We used a subset of a dataset conducted by professors at Virginia Commonwealth University, which collected data from hospitals over the years 1999-2008. the data set covers information about diabetes patients who were hospitalized due to their condition. </a:t>
            </a:r>
            <a:endParaRPr lang="en-US" sz="2800" dirty="0" smtClean="0"/>
          </a:p>
          <a:p>
            <a:pPr>
              <a:buFont typeface="Arial" panose="020B0604020202020204" pitchFamily="34" charset="0"/>
              <a:buChar char="•"/>
            </a:pPr>
            <a:r>
              <a:rPr lang="en-US" sz="2800" dirty="0" smtClean="0"/>
              <a:t>The part of the data that we are using includes the number of procedures the patient underwent and the number of medications that they had administered during their stay. We hope to use this data to find some correlation between the number of procedures and the amount of medication they ultimately received.</a:t>
            </a:r>
            <a:endParaRPr lang="en-US" sz="2800" dirty="0"/>
          </a:p>
        </p:txBody>
      </p:sp>
      <p:sp>
        <p:nvSpPr>
          <p:cNvPr id="5" name="AutoShape 2" descr="Image result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Picture 4" descr="dataset"/>
          <p:cNvPicPr>
            <a:picLocks noChangeAspect="1"/>
          </p:cNvPicPr>
          <p:nvPr/>
        </p:nvPicPr>
        <p:blipFill>
          <a:blip r:embed="rId1"/>
          <a:stretch>
            <a:fillRect/>
          </a:stretch>
        </p:blipFill>
        <p:spPr>
          <a:xfrm>
            <a:off x="188595" y="330200"/>
            <a:ext cx="13287375" cy="61976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3704</Words>
  <Application>WPS Presentation</Application>
  <PresentationFormat>Widescreen</PresentationFormat>
  <Paragraphs>97</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Tw Cen MT</vt:lpstr>
      <vt:lpstr>Wingdings 3</vt:lpstr>
      <vt:lpstr>Arial Rounded MT Bold</vt:lpstr>
      <vt:lpstr>Tw Cen MT Condensed</vt:lpstr>
      <vt:lpstr>Segoe Print</vt:lpstr>
      <vt:lpstr>Microsoft YaHei</vt:lpstr>
      <vt:lpstr>Calibri</vt:lpstr>
      <vt:lpstr>Symbol</vt:lpstr>
      <vt:lpstr>Times New Roman</vt:lpstr>
      <vt:lpstr>Integral</vt:lpstr>
      <vt:lpstr>AnaLYZING Datasets with  k-means algorithm </vt:lpstr>
      <vt:lpstr>Table of Contents</vt:lpstr>
      <vt:lpstr>IntroDuction</vt:lpstr>
      <vt:lpstr>So What is K-means?</vt:lpstr>
      <vt:lpstr>Brief Representation</vt:lpstr>
      <vt:lpstr>So what can we use k-means for?	</vt:lpstr>
      <vt:lpstr>So what kind of dataset would we need to do k-means?</vt:lpstr>
      <vt:lpstr>The dataset we used</vt:lpstr>
      <vt:lpstr>PowerPoint 演示文稿</vt:lpstr>
      <vt:lpstr>PowerPoint 演示文稿</vt:lpstr>
      <vt:lpstr>Using k-mEans clustering </vt:lpstr>
      <vt:lpstr>PseudoCode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SUNY New Paltz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Datasets with  k-means algorithm</dc:title>
  <dc:creator>Christopher Tam</dc:creator>
  <cp:lastModifiedBy>Chris</cp:lastModifiedBy>
  <cp:revision>19</cp:revision>
  <dcterms:created xsi:type="dcterms:W3CDTF">2016-12-07T17:33:00Z</dcterms:created>
  <dcterms:modified xsi:type="dcterms:W3CDTF">2016-12-08T07:33:04Z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1033-10.1.0.5795</vt:lpwstr>
  </property>
</Properties>
</file>