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79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51CC4"/>
    <a:srgbClr val="6D6EF8"/>
    <a:srgbClr val="5B9BD5"/>
    <a:srgbClr val="00B0F0"/>
    <a:srgbClr val="548235"/>
    <a:srgbClr val="E98542"/>
    <a:srgbClr val="2952CD"/>
    <a:srgbClr val="2040A0"/>
    <a:srgbClr val="3263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7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4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E29F2-88AA-4C1F-91E2-9C841FD0CDEC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2D24B-DAEE-4AC5-B9B2-354E9BAB4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82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45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74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image" Target="../media/image2.gif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F4361-6BFE-42A3-B49E-B67B8D3A6AED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6762C-2DCB-4E5B-8F04-BD7ABCBFD3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8720"/>
            <a:ext cx="12192000" cy="589280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-1" y="-1196"/>
            <a:ext cx="12191280" cy="284042"/>
            <a:chOff x="-1" y="3301983"/>
            <a:chExt cx="12191280" cy="284042"/>
          </a:xfrm>
        </p:grpSpPr>
        <p:grpSp>
          <p:nvGrpSpPr>
            <p:cNvPr id="9" name="组合 8"/>
            <p:cNvGrpSpPr/>
            <p:nvPr/>
          </p:nvGrpSpPr>
          <p:grpSpPr>
            <a:xfrm>
              <a:off x="4064948" y="3301983"/>
              <a:ext cx="8126331" cy="284042"/>
              <a:chOff x="4064948" y="3301983"/>
              <a:chExt cx="8126331" cy="284042"/>
            </a:xfrm>
          </p:grpSpPr>
          <p:sp>
            <p:nvSpPr>
              <p:cNvPr id="11" name="Rectangle 13">
                <a:extLst>
                  <a:ext uri="{FF2B5EF4-FFF2-40B4-BE49-F238E27FC236}">
                    <a16:creationId xmlns:a16="http://schemas.microsoft.com/office/drawing/2014/main" id="{3A25A512-AD2C-4A7B-A3A1-7CF5F66CA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4948" y="3305225"/>
                <a:ext cx="4068000" cy="280800"/>
              </a:xfrm>
              <a:prstGeom prst="rect">
                <a:avLst/>
              </a:prstGeom>
              <a:gradFill>
                <a:gsLst>
                  <a:gs pos="0">
                    <a:srgbClr val="3366FF">
                      <a:gamma/>
                      <a:shade val="46275"/>
                      <a:invGamma/>
                    </a:srgbClr>
                  </a:gs>
                  <a:gs pos="100000">
                    <a:srgbClr val="3366FF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FFFFF"/>
                    </a:solidFill>
                    <a:latin typeface="Arial" charset="0"/>
                    <a:ea typeface="仿宋_GB2312" pitchFamily="49" charset="-122"/>
                  </a:defRPr>
                </a:lvl1pPr>
                <a:lvl2pPr marL="742950" indent="-285750">
                  <a:defRPr sz="2000" b="1">
                    <a:solidFill>
                      <a:srgbClr val="FFFFFF"/>
                    </a:solidFill>
                    <a:latin typeface="Arial" charset="0"/>
                    <a:ea typeface="仿宋_GB2312" pitchFamily="49" charset="-122"/>
                  </a:defRPr>
                </a:lvl2pPr>
                <a:lvl3pPr marL="1143000" indent="-228600">
                  <a:defRPr sz="2000" b="1">
                    <a:solidFill>
                      <a:srgbClr val="FFFFFF"/>
                    </a:solidFill>
                    <a:latin typeface="Arial" charset="0"/>
                    <a:ea typeface="仿宋_GB2312" pitchFamily="49" charset="-122"/>
                  </a:defRPr>
                </a:lvl3pPr>
                <a:lvl4pPr marL="1600200" indent="-228600">
                  <a:defRPr sz="2000" b="1">
                    <a:solidFill>
                      <a:srgbClr val="FFFFFF"/>
                    </a:solidFill>
                    <a:latin typeface="Arial" charset="0"/>
                    <a:ea typeface="仿宋_GB2312" pitchFamily="49" charset="-122"/>
                  </a:defRPr>
                </a:lvl4pPr>
                <a:lvl5pPr marL="2057400" indent="-228600">
                  <a:defRPr sz="2000" b="1">
                    <a:solidFill>
                      <a:srgbClr val="FFFFFF"/>
                    </a:solidFill>
                    <a:latin typeface="Arial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charset="0"/>
                    <a:ea typeface="仿宋_GB2312" pitchFamily="49" charset="-122"/>
                  </a:defRPr>
                </a:lvl9pPr>
              </a:lstStyle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2" name="Rectangle 13">
                <a:extLst>
                  <a:ext uri="{FF2B5EF4-FFF2-40B4-BE49-F238E27FC236}">
                    <a16:creationId xmlns:a16="http://schemas.microsoft.com/office/drawing/2014/main" id="{E7CC56F8-3B7B-4170-B5FD-27C418846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3279" y="3301983"/>
                <a:ext cx="4068000" cy="280800"/>
              </a:xfrm>
              <a:prstGeom prst="rect">
                <a:avLst/>
              </a:prstGeom>
              <a:gradFill>
                <a:gsLst>
                  <a:gs pos="0">
                    <a:srgbClr val="C307C5"/>
                  </a:gs>
                  <a:gs pos="100000">
                    <a:srgbClr val="D3A63B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FFFFF"/>
                    </a:solidFill>
                    <a:latin typeface="Arial" charset="0"/>
                    <a:ea typeface="仿宋_GB2312" pitchFamily="49" charset="-122"/>
                  </a:defRPr>
                </a:lvl1pPr>
                <a:lvl2pPr marL="742950" indent="-285750">
                  <a:defRPr sz="2000" b="1">
                    <a:solidFill>
                      <a:srgbClr val="FFFFFF"/>
                    </a:solidFill>
                    <a:latin typeface="Arial" charset="0"/>
                    <a:ea typeface="仿宋_GB2312" pitchFamily="49" charset="-122"/>
                  </a:defRPr>
                </a:lvl2pPr>
                <a:lvl3pPr marL="1143000" indent="-228600">
                  <a:defRPr sz="2000" b="1">
                    <a:solidFill>
                      <a:srgbClr val="FFFFFF"/>
                    </a:solidFill>
                    <a:latin typeface="Arial" charset="0"/>
                    <a:ea typeface="仿宋_GB2312" pitchFamily="49" charset="-122"/>
                  </a:defRPr>
                </a:lvl3pPr>
                <a:lvl4pPr marL="1600200" indent="-228600">
                  <a:defRPr sz="2000" b="1">
                    <a:solidFill>
                      <a:srgbClr val="FFFFFF"/>
                    </a:solidFill>
                    <a:latin typeface="Arial" charset="0"/>
                    <a:ea typeface="仿宋_GB2312" pitchFamily="49" charset="-122"/>
                  </a:defRPr>
                </a:lvl4pPr>
                <a:lvl5pPr marL="2057400" indent="-228600">
                  <a:defRPr sz="2000" b="1">
                    <a:solidFill>
                      <a:srgbClr val="FFFFFF"/>
                    </a:solidFill>
                    <a:latin typeface="Arial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charset="0"/>
                    <a:ea typeface="仿宋_GB2312" pitchFamily="49" charset="-122"/>
                  </a:defRPr>
                </a:lvl9pPr>
              </a:lstStyle>
              <a:p>
                <a:pPr defTabSz="457200">
                  <a:defRPr/>
                </a:pPr>
                <a:endParaRPr lang="zh-CN" altLang="en-US" sz="1800" b="0" i="1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88B127F4-8B7D-4582-8CD4-88C9065B9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" y="3301983"/>
              <a:ext cx="4068000" cy="280800"/>
            </a:xfrm>
            <a:prstGeom prst="rect">
              <a:avLst/>
            </a:prstGeom>
            <a:gradFill>
              <a:gsLst>
                <a:gs pos="0">
                  <a:srgbClr val="C307C5"/>
                </a:gs>
                <a:gs pos="100000">
                  <a:srgbClr val="D3A63B"/>
                </a:gs>
              </a:gsLst>
              <a:lin ang="10800000" scaled="0"/>
            </a:gradFill>
            <a:ln>
              <a:noFill/>
            </a:ln>
          </p:spPr>
          <p:txBody>
            <a:bodyPr wrap="none" anchor="ctr"/>
            <a:lstStyle>
              <a:lvl1pPr>
                <a:defRPr sz="2000" b="1">
                  <a:solidFill>
                    <a:srgbClr val="FFFFFF"/>
                  </a:solidFill>
                  <a:latin typeface="Arial" charset="0"/>
                  <a:ea typeface="仿宋_GB2312" pitchFamily="49" charset="-122"/>
                </a:defRPr>
              </a:lvl1pPr>
              <a:lvl2pPr marL="742950" indent="-285750">
                <a:defRPr sz="2000" b="1">
                  <a:solidFill>
                    <a:srgbClr val="FFFFFF"/>
                  </a:solidFill>
                  <a:latin typeface="Arial" charset="0"/>
                  <a:ea typeface="仿宋_GB2312" pitchFamily="49" charset="-122"/>
                </a:defRPr>
              </a:lvl2pPr>
              <a:lvl3pPr marL="1143000" indent="-228600">
                <a:defRPr sz="2000" b="1">
                  <a:solidFill>
                    <a:srgbClr val="FFFFFF"/>
                  </a:solidFill>
                  <a:latin typeface="Arial" charset="0"/>
                  <a:ea typeface="仿宋_GB2312" pitchFamily="49" charset="-122"/>
                </a:defRPr>
              </a:lvl3pPr>
              <a:lvl4pPr marL="1600200" indent="-228600">
                <a:defRPr sz="2000" b="1">
                  <a:solidFill>
                    <a:srgbClr val="FFFFFF"/>
                  </a:solidFill>
                  <a:latin typeface="Arial" charset="0"/>
                  <a:ea typeface="仿宋_GB2312" pitchFamily="49" charset="-122"/>
                </a:defRPr>
              </a:lvl4pPr>
              <a:lvl5pPr marL="2057400" indent="-228600">
                <a:defRPr sz="2000" b="1">
                  <a:solidFill>
                    <a:srgbClr val="FFFFFF"/>
                  </a:solidFill>
                  <a:latin typeface="Arial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charset="0"/>
                  <a:ea typeface="仿宋_GB2312" pitchFamily="49" charset="-122"/>
                </a:defRPr>
              </a:lvl9pPr>
            </a:lstStyle>
            <a:p>
              <a:pPr defTabSz="457200">
                <a:defRPr/>
              </a:pPr>
              <a:endParaRPr lang="zh-CN" altLang="en-US" sz="1800" b="0" i="1">
                <a:solidFill>
                  <a:srgbClr val="000000"/>
                </a:solidFill>
                <a:ea typeface="宋体" charset="-122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" cy="36199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7334" y="6156250"/>
            <a:ext cx="701750" cy="70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6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0473B8D3-7AE2-40CB-A837-9BBC699F3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78" y="1228955"/>
            <a:ext cx="5631362" cy="4892639"/>
          </a:xfrm>
          <a:prstGeom prst="rect">
            <a:avLst/>
          </a:prstGeom>
          <a:noFill/>
          <a:ln w="22225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r>
              <a:rPr kumimoji="1"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kumimoji="1" lang="en-US" altLang="zh-CN" sz="16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[P259</a:t>
            </a:r>
            <a:r>
              <a:rPr kumimoji="1" lang="zh-CN" altLang="en-US" sz="16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第四题</a:t>
            </a:r>
            <a:r>
              <a:rPr kumimoji="1" lang="en-US" altLang="zh-CN" sz="16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]</a:t>
            </a:r>
            <a:r>
              <a:rPr kumimoji="1" lang="zh-CN" altLang="en-US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kumimoji="1"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实验要求学习一个英文单词词表，要求每学习</a:t>
            </a:r>
            <a:r>
              <a:rPr kumimoji="1" lang="en-US" altLang="zh-CN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7</a:t>
            </a:r>
            <a:r>
              <a:rPr kumimoji="1"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个英文单词后做</a:t>
            </a:r>
            <a:r>
              <a:rPr kumimoji="1" lang="en-US" altLang="zh-CN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kumimoji="1"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道算术运算题。实验有</a:t>
            </a:r>
            <a:r>
              <a:rPr kumimoji="1" lang="en-US" altLang="zh-CN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21</a:t>
            </a:r>
            <a:r>
              <a:rPr kumimoji="1"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个英文单词，有</a:t>
            </a:r>
            <a:r>
              <a:rPr kumimoji="1" lang="en-US" altLang="zh-CN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6</a:t>
            </a:r>
            <a:r>
              <a:rPr kumimoji="1"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道算术运算题，要求从里面随机选</a:t>
            </a:r>
            <a:r>
              <a:rPr kumimoji="1" lang="en-US" altLang="zh-CN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7</a:t>
            </a:r>
            <a:r>
              <a:rPr kumimoji="1"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个单词学习后随机进行</a:t>
            </a:r>
            <a:r>
              <a:rPr kumimoji="1" lang="en-US" altLang="zh-CN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kumimoji="1"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套题的运算，则一共进行</a:t>
            </a:r>
            <a:r>
              <a:rPr kumimoji="1" lang="en-US" altLang="zh-CN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kumimoji="1"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轮。单词学习界面中英文单词呈现在上方，下方呈现单词含义，学习完毕后按“</a:t>
            </a:r>
            <a:r>
              <a:rPr kumimoji="1" lang="en-US" altLang="zh-CN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j”</a:t>
            </a:r>
            <a:r>
              <a:rPr kumimoji="1"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键消失。算术题界面输入结果按“回车键”确认，并允许被试修改答案，同时直接设置自动判断被试输入运算结果的正误。</a:t>
            </a:r>
            <a:r>
              <a:rPr kumimoji="1"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实验材料举例如下：</a:t>
            </a:r>
            <a:endParaRPr kumimoji="1" lang="en-US" altLang="zh-CN" sz="1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作业要求：</a:t>
            </a:r>
            <a:endParaRPr kumimoji="1"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r>
              <a:rPr kumimoji="1" lang="en-US" altLang="zh-CN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kumimoji="1"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kumimoji="1"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请根据题意，自行选择何种设计模式进行设计。</a:t>
            </a:r>
            <a:endParaRPr kumimoji="1"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r>
              <a:rPr kumimoji="1" lang="en-US" altLang="zh-CN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kumimoji="1"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、请站在被试的角度，真实验的角度去考虑呈现格式等五要素的设置，不要只为应付作业而敷衍了事。</a:t>
            </a:r>
            <a:endParaRPr kumimoji="1" lang="en-US" altLang="zh-CN" sz="1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r>
              <a:rPr kumimoji="1"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kumimoji="1"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、可以只设计一个模块。</a:t>
            </a:r>
            <a:endParaRPr kumimoji="1" lang="zh-CN" altLang="en-US" sz="1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7AEA09F-C89D-40F0-9EBB-9FBD307F5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818" y="2882803"/>
            <a:ext cx="5515026" cy="323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E0AE441C-1DAF-4A87-8E41-72A0C410FE4A}"/>
              </a:ext>
            </a:extLst>
          </p:cNvPr>
          <p:cNvGrpSpPr/>
          <p:nvPr/>
        </p:nvGrpSpPr>
        <p:grpSpPr>
          <a:xfrm>
            <a:off x="349152" y="346218"/>
            <a:ext cx="5746847" cy="764788"/>
            <a:chOff x="349152" y="346218"/>
            <a:chExt cx="5746847" cy="764788"/>
          </a:xfrm>
        </p:grpSpPr>
        <p:sp>
          <p:nvSpPr>
            <p:cNvPr id="6" name="圆角矩形 1">
              <a:extLst>
                <a:ext uri="{FF2B5EF4-FFF2-40B4-BE49-F238E27FC236}">
                  <a16:creationId xmlns:a16="http://schemas.microsoft.com/office/drawing/2014/main" id="{3BA224CF-4923-4E36-8A25-E383F0F95552}"/>
                </a:ext>
              </a:extLst>
            </p:cNvPr>
            <p:cNvSpPr/>
            <p:nvPr/>
          </p:nvSpPr>
          <p:spPr>
            <a:xfrm>
              <a:off x="349152" y="373974"/>
              <a:ext cx="5746847" cy="737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0BB1537-8749-4635-B0C5-DFB891E93E10}"/>
                </a:ext>
              </a:extLst>
            </p:cNvPr>
            <p:cNvSpPr txBox="1"/>
            <p:nvPr/>
          </p:nvSpPr>
          <p:spPr>
            <a:xfrm>
              <a:off x="1006430" y="346218"/>
              <a:ext cx="5089569" cy="7380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1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思源黑体 CN Regular" panose="020B0500000000000000" pitchFamily="34" charset="-122"/>
                  <a:cs typeface="Times New Roman" panose="02020603050405020304" pitchFamily="18" charset="0"/>
                </a:rPr>
                <a:t>第三次提交作业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4BC94EB-B19B-4B5A-8772-AE208B9AAF1C}"/>
                </a:ext>
              </a:extLst>
            </p:cNvPr>
            <p:cNvGrpSpPr/>
            <p:nvPr/>
          </p:nvGrpSpPr>
          <p:grpSpPr>
            <a:xfrm>
              <a:off x="556553" y="518712"/>
              <a:ext cx="414000" cy="414000"/>
              <a:chOff x="919741" y="461897"/>
              <a:chExt cx="396000" cy="396000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0284F1AE-3C38-409A-9AD5-E7FDCFB2218F}"/>
                  </a:ext>
                </a:extLst>
              </p:cNvPr>
              <p:cNvSpPr/>
              <p:nvPr/>
            </p:nvSpPr>
            <p:spPr>
              <a:xfrm>
                <a:off x="919741" y="461897"/>
                <a:ext cx="396000" cy="39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箭头: 右 9">
                <a:extLst>
                  <a:ext uri="{FF2B5EF4-FFF2-40B4-BE49-F238E27FC236}">
                    <a16:creationId xmlns:a16="http://schemas.microsoft.com/office/drawing/2014/main" id="{E9DEA662-671C-405A-BD50-BAAC3C352E35}"/>
                  </a:ext>
                </a:extLst>
              </p:cNvPr>
              <p:cNvSpPr/>
              <p:nvPr/>
            </p:nvSpPr>
            <p:spPr>
              <a:xfrm>
                <a:off x="919741" y="547958"/>
                <a:ext cx="380553" cy="247930"/>
              </a:xfrm>
              <a:prstGeom prst="rightArrow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1" name="Text Box 6">
            <a:extLst>
              <a:ext uri="{FF2B5EF4-FFF2-40B4-BE49-F238E27FC236}">
                <a16:creationId xmlns:a16="http://schemas.microsoft.com/office/drawing/2014/main" id="{8DBA8C6E-0EA5-40EB-A413-71B2AE85F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6508" y="396053"/>
            <a:ext cx="3743325" cy="1722438"/>
          </a:xfrm>
          <a:prstGeom prst="rect">
            <a:avLst/>
          </a:prstGeom>
          <a:solidFill>
            <a:srgbClr val="FFFFFF"/>
          </a:solidFill>
          <a:ln w="28575">
            <a:solidFill>
              <a:srgbClr val="C00000"/>
            </a:solidFill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defRPr kumimoji="1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defRPr kumimoji="1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defRPr kumimoji="1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defRPr kumimoji="1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提交要求：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由各班学委压缩后在</a:t>
            </a:r>
            <a:r>
              <a:rPr lang="en-US" altLang="zh-CN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4</a:t>
            </a:r>
            <a:r>
              <a:rPr lang="zh-CN" altLang="en-US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月</a:t>
            </a:r>
            <a:r>
              <a:rPr lang="en-US" altLang="zh-CN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20</a:t>
            </a:r>
            <a:r>
              <a:rPr lang="zh-CN" altLang="en-US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日</a:t>
            </a:r>
            <a:r>
              <a:rPr lang="en-US" altLang="zh-CN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星期二</a:t>
            </a:r>
            <a:r>
              <a:rPr lang="en-US" altLang="zh-CN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)</a:t>
            </a:r>
            <a:r>
              <a:rPr lang="zh-CN" altLang="en-US" b="1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晚</a:t>
            </a:r>
            <a:r>
              <a:rPr lang="en-US" altLang="zh-CN" b="1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12</a:t>
            </a:r>
            <a:r>
              <a:rPr lang="zh-CN" altLang="en-US" b="1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点前提交至老师邮箱</a:t>
            </a:r>
            <a:r>
              <a:rPr lang="en-US" altLang="zh-CN" b="1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scnuzxy@qq.com</a:t>
            </a:r>
            <a:r>
              <a:rPr lang="zh-CN" altLang="en-US" b="1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。</a:t>
            </a:r>
            <a:endParaRPr lang="en-US" altLang="zh-CN" b="1" dirty="0">
              <a:solidFill>
                <a:srgbClr val="0000FF"/>
              </a:solidFill>
              <a:latin typeface="Trebuchet MS" pitchFamily="34" charset="0"/>
              <a:ea typeface="仿宋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208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6876</TotalTime>
  <Words>217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等线</vt:lpstr>
      <vt:lpstr>仿宋</vt:lpstr>
      <vt:lpstr>华文中宋</vt:lpstr>
      <vt:lpstr>楷体_GB2312</vt:lpstr>
      <vt:lpstr>微软雅黑</vt:lpstr>
      <vt:lpstr>Arial</vt:lpstr>
      <vt:lpstr>Times New Roman</vt:lpstr>
      <vt:lpstr>Trebuchet MS</vt:lpstr>
      <vt:lpstr>Wingdings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ZengXY</cp:lastModifiedBy>
  <cp:revision>511</cp:revision>
  <dcterms:created xsi:type="dcterms:W3CDTF">2020-09-18T07:14:51Z</dcterms:created>
  <dcterms:modified xsi:type="dcterms:W3CDTF">2021-05-02T02:09:42Z</dcterms:modified>
</cp:coreProperties>
</file>