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1" r:id="rId7"/>
    <p:sldId id="259" r:id="rId8"/>
    <p:sldId id="263" r:id="rId9"/>
    <p:sldId id="264" r:id="rId10"/>
    <p:sldId id="265" r:id="rId11"/>
    <p:sldId id="266" r:id="rId12"/>
    <p:sldId id="268" r:id="rId13"/>
    <p:sldId id="267"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421575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C03510-3E19-480D-9B48-7FBE5C343392}"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81560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C03510-3E19-480D-9B48-7FBE5C343392}"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47AD29-9D96-452D-9ACF-317222B29665}"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832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3275763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6193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3868852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4044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04575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C03510-3E19-480D-9B48-7FBE5C343392}"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40553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C03510-3E19-480D-9B48-7FBE5C343392}"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61354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7C03510-3E19-480D-9B48-7FBE5C343392}"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48028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7C03510-3E19-480D-9B48-7FBE5C343392}" type="datetimeFigureOut">
              <a:rPr lang="fr-FR" smtClean="0"/>
              <a:t>21/11/2024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59184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7C03510-3E19-480D-9B48-7FBE5C343392}" type="datetimeFigureOut">
              <a:rPr lang="fr-FR" smtClean="0"/>
              <a:t>21/11/2024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110971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03510-3E19-480D-9B48-7FBE5C343392}" type="datetimeFigureOut">
              <a:rPr lang="fr-FR" smtClean="0"/>
              <a:t>21/11/2024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372264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25360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C03510-3E19-480D-9B48-7FBE5C343392}"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47AD29-9D96-452D-9ACF-317222B29665}" type="slidenum">
              <a:rPr lang="fr-FR" smtClean="0"/>
              <a:t>‹N°›</a:t>
            </a:fld>
            <a:endParaRPr lang="fr-FR"/>
          </a:p>
        </p:txBody>
      </p:sp>
    </p:spTree>
    <p:extLst>
      <p:ext uri="{BB962C8B-B14F-4D97-AF65-F5344CB8AC3E}">
        <p14:creationId xmlns:p14="http://schemas.microsoft.com/office/powerpoint/2010/main" val="232854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C03510-3E19-480D-9B48-7FBE5C343392}" type="datetimeFigureOut">
              <a:rPr lang="fr-FR" smtClean="0"/>
              <a:t>21/11/2024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47AD29-9D96-452D-9ACF-317222B29665}" type="slidenum">
              <a:rPr lang="fr-FR" smtClean="0"/>
              <a:t>‹N°›</a:t>
            </a:fld>
            <a:endParaRPr lang="fr-FR"/>
          </a:p>
        </p:txBody>
      </p:sp>
    </p:spTree>
    <p:extLst>
      <p:ext uri="{BB962C8B-B14F-4D97-AF65-F5344CB8AC3E}">
        <p14:creationId xmlns:p14="http://schemas.microsoft.com/office/powerpoint/2010/main" val="506551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ouestin.com/actualite/2022/09/02/resultats-concours-inphb-2022-proclamations-sur-inphb-ci-le-6-septemb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80860-018B-4A8B-9A4C-DBFA016E4B7D}"/>
              </a:ext>
            </a:extLst>
          </p:cNvPr>
          <p:cNvSpPr>
            <a:spLocks noGrp="1"/>
          </p:cNvSpPr>
          <p:nvPr>
            <p:ph type="ctrTitle"/>
          </p:nvPr>
        </p:nvSpPr>
        <p:spPr>
          <a:xfrm>
            <a:off x="2589214" y="4211321"/>
            <a:ext cx="6014460" cy="953994"/>
          </a:xfrm>
        </p:spPr>
        <p:txBody>
          <a:bodyPr>
            <a:normAutofit/>
          </a:bodyPr>
          <a:lstStyle/>
          <a:p>
            <a:r>
              <a:rPr lang="fr-FR" sz="4000" dirty="0"/>
              <a:t>BI Dataviz Consulting</a:t>
            </a:r>
          </a:p>
        </p:txBody>
      </p:sp>
      <p:sp>
        <p:nvSpPr>
          <p:cNvPr id="3" name="Sous-titre 2">
            <a:extLst>
              <a:ext uri="{FF2B5EF4-FFF2-40B4-BE49-F238E27FC236}">
                <a16:creationId xmlns:a16="http://schemas.microsoft.com/office/drawing/2014/main" id="{D191DB3C-3E29-183B-B7B2-62539832C531}"/>
              </a:ext>
            </a:extLst>
          </p:cNvPr>
          <p:cNvSpPr>
            <a:spLocks noGrp="1"/>
          </p:cNvSpPr>
          <p:nvPr>
            <p:ph type="subTitle" idx="1"/>
          </p:nvPr>
        </p:nvSpPr>
        <p:spPr>
          <a:xfrm>
            <a:off x="2589213" y="5179160"/>
            <a:ext cx="8915399" cy="1126283"/>
          </a:xfrm>
        </p:spPr>
        <p:txBody>
          <a:bodyPr/>
          <a:lstStyle/>
          <a:p>
            <a:r>
              <a:rPr lang="fr-FR" dirty="0"/>
              <a:t>Cahier des Charges pour le Projet BI : Création d'une Base de Données Hypermarché et Conception de Tableaux de Bord.</a:t>
            </a:r>
          </a:p>
        </p:txBody>
      </p:sp>
      <p:sp>
        <p:nvSpPr>
          <p:cNvPr id="8" name="Titre 1">
            <a:extLst>
              <a:ext uri="{FF2B5EF4-FFF2-40B4-BE49-F238E27FC236}">
                <a16:creationId xmlns:a16="http://schemas.microsoft.com/office/drawing/2014/main" id="{010468E4-B78E-5595-86F0-B4F9E139A959}"/>
              </a:ext>
            </a:extLst>
          </p:cNvPr>
          <p:cNvSpPr txBox="1">
            <a:spLocks/>
          </p:cNvSpPr>
          <p:nvPr/>
        </p:nvSpPr>
        <p:spPr>
          <a:xfrm>
            <a:off x="2589214" y="2952003"/>
            <a:ext cx="8452860" cy="953994"/>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PROJET: </a:t>
            </a:r>
            <a:r>
              <a:rPr lang="fr-FR" sz="6300" dirty="0"/>
              <a:t>BUSINESS INTELLIGENCE</a:t>
            </a:r>
            <a:endParaRPr lang="fr-FR" dirty="0"/>
          </a:p>
        </p:txBody>
      </p:sp>
      <p:grpSp>
        <p:nvGrpSpPr>
          <p:cNvPr id="11" name="Groupe 10">
            <a:extLst>
              <a:ext uri="{FF2B5EF4-FFF2-40B4-BE49-F238E27FC236}">
                <a16:creationId xmlns:a16="http://schemas.microsoft.com/office/drawing/2014/main" id="{DA31D0E4-3768-52BB-176B-67CF7E458ACC}"/>
              </a:ext>
            </a:extLst>
          </p:cNvPr>
          <p:cNvGrpSpPr/>
          <p:nvPr/>
        </p:nvGrpSpPr>
        <p:grpSpPr>
          <a:xfrm>
            <a:off x="1981200" y="430648"/>
            <a:ext cx="9296400" cy="1664170"/>
            <a:chOff x="0" y="0"/>
            <a:chExt cx="8409145" cy="1187511"/>
          </a:xfrm>
        </p:grpSpPr>
        <p:pic>
          <p:nvPicPr>
            <p:cNvPr id="12" name="Image 11">
              <a:extLst>
                <a:ext uri="{FF2B5EF4-FFF2-40B4-BE49-F238E27FC236}">
                  <a16:creationId xmlns:a16="http://schemas.microsoft.com/office/drawing/2014/main" id="{C96C7DA8-7453-DD43-D690-DBD6BFA67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873"/>
              <a:ext cx="1330555" cy="610969"/>
            </a:xfrm>
            <a:prstGeom prst="rect">
              <a:avLst/>
            </a:prstGeom>
          </p:spPr>
        </p:pic>
        <p:pic>
          <p:nvPicPr>
            <p:cNvPr id="13" name="Image 12">
              <a:extLst>
                <a:ext uri="{FF2B5EF4-FFF2-40B4-BE49-F238E27FC236}">
                  <a16:creationId xmlns:a16="http://schemas.microsoft.com/office/drawing/2014/main" id="{0836AE56-0430-2D3D-4344-36044D575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788" y="0"/>
              <a:ext cx="2074357" cy="740842"/>
            </a:xfrm>
            <a:prstGeom prst="rect">
              <a:avLst/>
            </a:prstGeom>
          </p:spPr>
        </p:pic>
        <p:pic>
          <p:nvPicPr>
            <p:cNvPr id="14" name="Image 13">
              <a:extLst>
                <a:ext uri="{FF2B5EF4-FFF2-40B4-BE49-F238E27FC236}">
                  <a16:creationId xmlns:a16="http://schemas.microsoft.com/office/drawing/2014/main" id="{8F5492C9-3530-E9F6-4975-0FC1BFD3C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909" y="608725"/>
              <a:ext cx="4376895" cy="578786"/>
            </a:xfrm>
            <a:prstGeom prst="rect">
              <a:avLst/>
            </a:prstGeom>
          </p:spPr>
        </p:pic>
      </p:grpSp>
    </p:spTree>
    <p:extLst>
      <p:ext uri="{BB962C8B-B14F-4D97-AF65-F5344CB8AC3E}">
        <p14:creationId xmlns:p14="http://schemas.microsoft.com/office/powerpoint/2010/main" val="3022676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6" name="voltag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08E0FE-4478-FEC0-5240-B77793B120BD}"/>
              </a:ext>
            </a:extLst>
          </p:cNvPr>
          <p:cNvSpPr>
            <a:spLocks noGrp="1"/>
          </p:cNvSpPr>
          <p:nvPr>
            <p:ph type="title"/>
          </p:nvPr>
        </p:nvSpPr>
        <p:spPr/>
        <p:txBody>
          <a:bodyPr>
            <a:normAutofit/>
          </a:bodyPr>
          <a:lstStyle/>
          <a:p>
            <a:r>
              <a:rPr lang="fr-FR" b="1" dirty="0"/>
              <a:t>Exigences Non Fonctionnelles</a:t>
            </a:r>
            <a:endParaRPr lang="fr-FR" dirty="0"/>
          </a:p>
        </p:txBody>
      </p:sp>
      <p:sp>
        <p:nvSpPr>
          <p:cNvPr id="3" name="Espace réservé du contenu 2">
            <a:extLst>
              <a:ext uri="{FF2B5EF4-FFF2-40B4-BE49-F238E27FC236}">
                <a16:creationId xmlns:a16="http://schemas.microsoft.com/office/drawing/2014/main" id="{DAD4BD37-8E40-3961-A380-E910B43BECF8}"/>
              </a:ext>
            </a:extLst>
          </p:cNvPr>
          <p:cNvSpPr>
            <a:spLocks noGrp="1"/>
          </p:cNvSpPr>
          <p:nvPr>
            <p:ph idx="1"/>
          </p:nvPr>
        </p:nvSpPr>
        <p:spPr/>
        <p:txBody>
          <a:bodyPr/>
          <a:lstStyle/>
          <a:p>
            <a:pPr>
              <a:buFont typeface="Arial" panose="020B0604020202020204" pitchFamily="34" charset="0"/>
              <a:buChar char="•"/>
            </a:pPr>
            <a:r>
              <a:rPr lang="fr-FR" b="1" dirty="0"/>
              <a:t>Performance</a:t>
            </a:r>
            <a:r>
              <a:rPr lang="fr-FR" dirty="0"/>
              <a:t>: Les tableaux de bord doivent se charger rapidement et être réactifs.</a:t>
            </a:r>
          </a:p>
          <a:p>
            <a:pPr>
              <a:buFont typeface="Arial" panose="020B0604020202020204" pitchFamily="34" charset="0"/>
              <a:buChar char="•"/>
            </a:pPr>
            <a:r>
              <a:rPr lang="fr-FR" b="1" dirty="0"/>
              <a:t>Sécurité</a:t>
            </a:r>
            <a:r>
              <a:rPr lang="fr-FR" dirty="0"/>
              <a:t>: Les données doivent être protégées contre les accès non autorisés.</a:t>
            </a:r>
          </a:p>
          <a:p>
            <a:pPr>
              <a:buFont typeface="Arial" panose="020B0604020202020204" pitchFamily="34" charset="0"/>
              <a:buChar char="•"/>
            </a:pPr>
            <a:r>
              <a:rPr lang="fr-FR" b="1" dirty="0"/>
              <a:t>Scalabilité</a:t>
            </a:r>
            <a:r>
              <a:rPr lang="fr-FR" dirty="0"/>
              <a:t>: La solution doit pouvoir évoluer pour gérer des volumes de données plus importants. </a:t>
            </a:r>
            <a:r>
              <a:rPr lang="fr-FR" b="1" dirty="0"/>
              <a:t>Visuel</a:t>
            </a:r>
            <a:r>
              <a:rPr lang="fr-FR" dirty="0"/>
              <a:t>: Icônes représentant la performance, la sécurité, et la scalabilité.</a:t>
            </a:r>
          </a:p>
          <a:p>
            <a:endParaRPr lang="fr-FR" dirty="0"/>
          </a:p>
        </p:txBody>
      </p:sp>
    </p:spTree>
    <p:extLst>
      <p:ext uri="{BB962C8B-B14F-4D97-AF65-F5344CB8AC3E}">
        <p14:creationId xmlns:p14="http://schemas.microsoft.com/office/powerpoint/2010/main" val="2475694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08E0FE-4478-FEC0-5240-B77793B120BD}"/>
              </a:ext>
            </a:extLst>
          </p:cNvPr>
          <p:cNvSpPr>
            <a:spLocks noGrp="1"/>
          </p:cNvSpPr>
          <p:nvPr>
            <p:ph type="title"/>
          </p:nvPr>
        </p:nvSpPr>
        <p:spPr/>
        <p:txBody>
          <a:bodyPr>
            <a:normAutofit/>
          </a:bodyPr>
          <a:lstStyle/>
          <a:p>
            <a:r>
              <a:rPr lang="fr-FR" b="1" dirty="0"/>
              <a:t>Livrables</a:t>
            </a:r>
            <a:endParaRPr lang="fr-FR" dirty="0"/>
          </a:p>
        </p:txBody>
      </p:sp>
      <p:sp>
        <p:nvSpPr>
          <p:cNvPr id="3" name="Espace réservé du contenu 2">
            <a:extLst>
              <a:ext uri="{FF2B5EF4-FFF2-40B4-BE49-F238E27FC236}">
                <a16:creationId xmlns:a16="http://schemas.microsoft.com/office/drawing/2014/main" id="{DAD4BD37-8E40-3961-A380-E910B43BECF8}"/>
              </a:ext>
            </a:extLst>
          </p:cNvPr>
          <p:cNvSpPr>
            <a:spLocks noGrp="1"/>
          </p:cNvSpPr>
          <p:nvPr>
            <p:ph idx="1"/>
          </p:nvPr>
        </p:nvSpPr>
        <p:spPr>
          <a:xfrm>
            <a:off x="2589212" y="1620978"/>
            <a:ext cx="8915400" cy="4766257"/>
          </a:xfrm>
        </p:spPr>
        <p:txBody>
          <a:bodyPr/>
          <a:lstStyle/>
          <a:p>
            <a:pPr>
              <a:buFont typeface="Arial" panose="020B0604020202020204" pitchFamily="34" charset="0"/>
              <a:buChar char="•"/>
            </a:pPr>
            <a:r>
              <a:rPr lang="fr-FR" b="1" dirty="0"/>
              <a:t>Données</a:t>
            </a:r>
            <a:r>
              <a:rPr lang="fr-FR" dirty="0"/>
              <a:t>: Données extraites et transformées.</a:t>
            </a:r>
          </a:p>
          <a:p>
            <a:pPr>
              <a:buFont typeface="Arial" panose="020B0604020202020204" pitchFamily="34" charset="0"/>
              <a:buChar char="•"/>
            </a:pPr>
            <a:r>
              <a:rPr lang="fr-FR" b="1" dirty="0"/>
              <a:t>Datamart</a:t>
            </a:r>
            <a:r>
              <a:rPr lang="fr-FR" dirty="0"/>
              <a:t>: Datamart hypermarché.</a:t>
            </a:r>
          </a:p>
          <a:p>
            <a:pPr>
              <a:buFont typeface="Arial" panose="020B0604020202020204" pitchFamily="34" charset="0"/>
              <a:buChar char="•"/>
            </a:pPr>
            <a:r>
              <a:rPr lang="fr-FR" b="1" dirty="0"/>
              <a:t>États</a:t>
            </a:r>
            <a:r>
              <a:rPr lang="fr-FR" dirty="0"/>
              <a:t>: États de ventes.</a:t>
            </a:r>
          </a:p>
          <a:p>
            <a:pPr>
              <a:buFont typeface="Arial" panose="020B0604020202020204" pitchFamily="34" charset="0"/>
              <a:buChar char="•"/>
            </a:pPr>
            <a:r>
              <a:rPr lang="fr-FR" b="1" dirty="0"/>
              <a:t>Tableaux de Bord</a:t>
            </a:r>
            <a:r>
              <a:rPr lang="fr-FR" dirty="0"/>
              <a:t>: Tableaux de bord interactifs.</a:t>
            </a:r>
          </a:p>
          <a:p>
            <a:pPr>
              <a:buFont typeface="Arial" panose="020B0604020202020204" pitchFamily="34" charset="0"/>
              <a:buChar char="•"/>
            </a:pPr>
            <a:r>
              <a:rPr lang="fr-FR" b="1" dirty="0"/>
              <a:t>Documentation</a:t>
            </a:r>
            <a:r>
              <a:rPr lang="fr-FR" dirty="0"/>
              <a:t>: Documentation technique et utilisateur. </a:t>
            </a:r>
          </a:p>
          <a:p>
            <a:pPr>
              <a:buFont typeface="Arial" panose="020B0604020202020204" pitchFamily="34" charset="0"/>
              <a:buChar char="•"/>
            </a:pPr>
            <a:r>
              <a:rPr lang="fr-FR" b="1" dirty="0"/>
              <a:t>Visuel</a:t>
            </a:r>
            <a:r>
              <a:rPr lang="fr-FR" dirty="0"/>
              <a:t>: Icônes représentant chaque livrable.</a:t>
            </a:r>
          </a:p>
          <a:p>
            <a:endParaRPr lang="fr-FR" dirty="0"/>
          </a:p>
        </p:txBody>
      </p:sp>
      <p:pic>
        <p:nvPicPr>
          <p:cNvPr id="1026" name="Picture 2">
            <a:extLst>
              <a:ext uri="{FF2B5EF4-FFF2-40B4-BE49-F238E27FC236}">
                <a16:creationId xmlns:a16="http://schemas.microsoft.com/office/drawing/2014/main" id="{CECBF290-5BDE-97C7-1EDE-5890F0C88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552" y="4299502"/>
            <a:ext cx="3916074" cy="204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356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4" name="voltag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3883E-D30F-EFA0-9A5F-9FDF1030C56B}"/>
              </a:ext>
            </a:extLst>
          </p:cNvPr>
          <p:cNvSpPr>
            <a:spLocks noGrp="1"/>
          </p:cNvSpPr>
          <p:nvPr>
            <p:ph type="title"/>
          </p:nvPr>
        </p:nvSpPr>
        <p:spPr/>
        <p:txBody>
          <a:bodyPr>
            <a:normAutofit/>
          </a:bodyPr>
          <a:lstStyle/>
          <a:p>
            <a:r>
              <a:rPr lang="fr-FR" b="1" dirty="0"/>
              <a:t>Planification</a:t>
            </a:r>
            <a:endParaRPr lang="fr-FR" dirty="0"/>
          </a:p>
        </p:txBody>
      </p:sp>
      <p:sp>
        <p:nvSpPr>
          <p:cNvPr id="3" name="Espace réservé du contenu 2">
            <a:extLst>
              <a:ext uri="{FF2B5EF4-FFF2-40B4-BE49-F238E27FC236}">
                <a16:creationId xmlns:a16="http://schemas.microsoft.com/office/drawing/2014/main" id="{295F7E95-158D-AE7E-4E35-35DA590FB56C}"/>
              </a:ext>
            </a:extLst>
          </p:cNvPr>
          <p:cNvSpPr>
            <a:spLocks noGrp="1"/>
          </p:cNvSpPr>
          <p:nvPr>
            <p:ph idx="1"/>
          </p:nvPr>
        </p:nvSpPr>
        <p:spPr/>
        <p:txBody>
          <a:bodyPr>
            <a:normAutofit/>
          </a:bodyPr>
          <a:lstStyle/>
          <a:p>
            <a:pPr>
              <a:buFont typeface="Arial" panose="020B0604020202020204" pitchFamily="34" charset="0"/>
              <a:buChar char="•"/>
            </a:pPr>
            <a:r>
              <a:rPr lang="fr-FR" b="1" dirty="0"/>
              <a:t>Phase 1</a:t>
            </a:r>
            <a:r>
              <a:rPr lang="fr-FR" dirty="0"/>
              <a:t> : Extraction et transformation des données (1 journée).</a:t>
            </a:r>
          </a:p>
          <a:p>
            <a:pPr>
              <a:buFont typeface="Arial" panose="020B0604020202020204" pitchFamily="34" charset="0"/>
              <a:buChar char="•"/>
            </a:pPr>
            <a:r>
              <a:rPr lang="fr-FR" b="1" dirty="0"/>
              <a:t>Phase 2</a:t>
            </a:r>
            <a:r>
              <a:rPr lang="fr-FR" dirty="0"/>
              <a:t> : Création du datamart (1 journée).</a:t>
            </a:r>
          </a:p>
          <a:p>
            <a:pPr>
              <a:buFont typeface="Arial" panose="020B0604020202020204" pitchFamily="34" charset="0"/>
              <a:buChar char="•"/>
            </a:pPr>
            <a:r>
              <a:rPr lang="fr-FR" b="1" dirty="0"/>
              <a:t>Phase 3</a:t>
            </a:r>
            <a:r>
              <a:rPr lang="fr-FR" dirty="0"/>
              <a:t> : Conception des états (1 journée).</a:t>
            </a:r>
          </a:p>
          <a:p>
            <a:pPr>
              <a:buFont typeface="Arial" panose="020B0604020202020204" pitchFamily="34" charset="0"/>
              <a:buChar char="•"/>
            </a:pPr>
            <a:r>
              <a:rPr lang="fr-FR" b="1" dirty="0"/>
              <a:t>Phase 4</a:t>
            </a:r>
            <a:r>
              <a:rPr lang="fr-FR" dirty="0"/>
              <a:t> : Conception des tableaux de bord (1 journée).</a:t>
            </a:r>
          </a:p>
          <a:p>
            <a:pPr>
              <a:buFont typeface="Arial" panose="020B0604020202020204" pitchFamily="34" charset="0"/>
              <a:buChar char="•"/>
            </a:pPr>
            <a:r>
              <a:rPr lang="fr-FR" b="1" dirty="0"/>
              <a:t>Phase 5</a:t>
            </a:r>
            <a:r>
              <a:rPr lang="fr-FR" dirty="0"/>
              <a:t> : Création des hiérarchies et filtres (1 journée).</a:t>
            </a:r>
          </a:p>
          <a:p>
            <a:pPr>
              <a:buFont typeface="Arial" panose="020B0604020202020204" pitchFamily="34" charset="0"/>
              <a:buChar char="•"/>
            </a:pPr>
            <a:r>
              <a:rPr lang="fr-FR" b="1" dirty="0"/>
              <a:t>Phase 6</a:t>
            </a:r>
            <a:r>
              <a:rPr lang="fr-FR" dirty="0"/>
              <a:t> : Validation et test (1 semaine).</a:t>
            </a:r>
          </a:p>
          <a:p>
            <a:pPr>
              <a:buFont typeface="Arial" panose="020B0604020202020204" pitchFamily="34" charset="0"/>
              <a:buChar char="•"/>
            </a:pPr>
            <a:r>
              <a:rPr lang="fr-FR" b="1" dirty="0"/>
              <a:t>Phase 7</a:t>
            </a:r>
            <a:r>
              <a:rPr lang="fr-FR" dirty="0"/>
              <a:t> : Mise en production (1 semaine).</a:t>
            </a:r>
          </a:p>
          <a:p>
            <a:pPr>
              <a:buFont typeface="Arial" panose="020B0604020202020204" pitchFamily="34" charset="0"/>
              <a:buChar char="•"/>
            </a:pPr>
            <a:r>
              <a:rPr lang="fr-FR" b="1" dirty="0"/>
              <a:t>Phase 8</a:t>
            </a:r>
            <a:r>
              <a:rPr lang="fr-FR" dirty="0"/>
              <a:t> : Formation et support (1 semaine). </a:t>
            </a:r>
            <a:r>
              <a:rPr lang="fr-FR" b="1" dirty="0"/>
              <a:t>Visuel</a:t>
            </a:r>
            <a:r>
              <a:rPr lang="fr-FR" dirty="0"/>
              <a:t>: Diagramme de Gantt ou une chronologie.</a:t>
            </a:r>
          </a:p>
          <a:p>
            <a:endParaRPr lang="fr-FR" dirty="0"/>
          </a:p>
        </p:txBody>
      </p:sp>
    </p:spTree>
    <p:extLst>
      <p:ext uri="{BB962C8B-B14F-4D97-AF65-F5344CB8AC3E}">
        <p14:creationId xmlns:p14="http://schemas.microsoft.com/office/powerpoint/2010/main" val="3314788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80C79-01BE-555D-CE06-2D81F6ABC36A}"/>
              </a:ext>
            </a:extLst>
          </p:cNvPr>
          <p:cNvSpPr>
            <a:spLocks noGrp="1"/>
          </p:cNvSpPr>
          <p:nvPr>
            <p:ph type="title"/>
          </p:nvPr>
        </p:nvSpPr>
        <p:spPr/>
        <p:txBody>
          <a:bodyPr>
            <a:normAutofit/>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15E5087E-F42E-48D8-30C8-3E8C5352FB57}"/>
              </a:ext>
            </a:extLst>
          </p:cNvPr>
          <p:cNvSpPr>
            <a:spLocks noGrp="1"/>
          </p:cNvSpPr>
          <p:nvPr>
            <p:ph idx="1"/>
          </p:nvPr>
        </p:nvSpPr>
        <p:spPr/>
        <p:txBody>
          <a:bodyPr>
            <a:normAutofit fontScale="92500"/>
          </a:bodyPr>
          <a:lstStyle/>
          <a:p>
            <a:pPr>
              <a:buFont typeface="Arial" panose="020B0604020202020204" pitchFamily="34" charset="0"/>
              <a:buChar char="•"/>
            </a:pPr>
            <a:r>
              <a:rPr lang="fr-FR" b="1" dirty="0"/>
              <a:t>Chef de Projet</a:t>
            </a:r>
            <a:r>
              <a:rPr lang="fr-FR" dirty="0"/>
              <a:t> : Responsable de la coordination et de la gestion du projet.</a:t>
            </a:r>
          </a:p>
          <a:p>
            <a:pPr>
              <a:buFont typeface="Arial" panose="020B0604020202020204" pitchFamily="34" charset="0"/>
              <a:buChar char="•"/>
            </a:pPr>
            <a:r>
              <a:rPr lang="fr-FR" b="1" dirty="0"/>
              <a:t>Équipe ETL</a:t>
            </a:r>
            <a:r>
              <a:rPr lang="fr-FR" dirty="0"/>
              <a:t> : Responsable de l'extraction et de la transformation des données.</a:t>
            </a:r>
          </a:p>
          <a:p>
            <a:pPr>
              <a:buFont typeface="Arial" panose="020B0604020202020204" pitchFamily="34" charset="0"/>
              <a:buChar char="•"/>
            </a:pPr>
            <a:r>
              <a:rPr lang="fr-FR" b="1" dirty="0"/>
              <a:t>Équipe Base de données</a:t>
            </a:r>
            <a:r>
              <a:rPr lang="fr-FR" dirty="0"/>
              <a:t> : Responsable de la création du datamart.</a:t>
            </a:r>
          </a:p>
          <a:p>
            <a:pPr>
              <a:buFont typeface="Arial" panose="020B0604020202020204" pitchFamily="34" charset="0"/>
              <a:buChar char="•"/>
            </a:pPr>
            <a:r>
              <a:rPr lang="fr-FR" b="1" dirty="0"/>
              <a:t>Équipe BI</a:t>
            </a:r>
            <a:r>
              <a:rPr lang="fr-FR" dirty="0"/>
              <a:t> : Responsable de la conception des états et des tableaux de bord.</a:t>
            </a:r>
          </a:p>
          <a:p>
            <a:pPr>
              <a:buFont typeface="Arial" panose="020B0604020202020204" pitchFamily="34" charset="0"/>
              <a:buChar char="•"/>
            </a:pPr>
            <a:r>
              <a:rPr lang="fr-FR" b="1" dirty="0"/>
              <a:t>Équipe QA</a:t>
            </a:r>
            <a:r>
              <a:rPr lang="fr-FR" dirty="0"/>
              <a:t> : Responsable de la validation et des tests.</a:t>
            </a:r>
          </a:p>
          <a:p>
            <a:pPr>
              <a:buFont typeface="Arial" panose="020B0604020202020204" pitchFamily="34" charset="0"/>
              <a:buChar char="•"/>
            </a:pPr>
            <a:r>
              <a:rPr lang="fr-FR" b="1" dirty="0"/>
              <a:t>Équipe Déploiement</a:t>
            </a:r>
            <a:r>
              <a:rPr lang="fr-FR" dirty="0"/>
              <a:t> : Responsable de la mise en production.</a:t>
            </a:r>
          </a:p>
          <a:p>
            <a:pPr>
              <a:buFont typeface="Arial" panose="020B0604020202020204" pitchFamily="34" charset="0"/>
              <a:buChar char="•"/>
            </a:pPr>
            <a:r>
              <a:rPr lang="fr-FR" b="1" dirty="0"/>
              <a:t>Équipe Formation et Support</a:t>
            </a:r>
            <a:r>
              <a:rPr lang="fr-FR" dirty="0"/>
              <a:t> : Responsable de la formation des utilisateurs et du support post-déploiement. </a:t>
            </a:r>
          </a:p>
          <a:p>
            <a:pPr>
              <a:buFont typeface="Arial" panose="020B0604020202020204" pitchFamily="34" charset="0"/>
              <a:buChar char="•"/>
            </a:pPr>
            <a:r>
              <a:rPr lang="fr-FR" b="1" dirty="0"/>
              <a:t>Visuel</a:t>
            </a:r>
            <a:r>
              <a:rPr lang="fr-FR" dirty="0"/>
              <a:t>: Photos ou avatars de chaque membre de l'équipe avec leurs rôles respectifs.</a:t>
            </a:r>
          </a:p>
          <a:p>
            <a:endParaRPr lang="fr-FR" dirty="0"/>
          </a:p>
        </p:txBody>
      </p:sp>
    </p:spTree>
    <p:extLst>
      <p:ext uri="{BB962C8B-B14F-4D97-AF65-F5344CB8AC3E}">
        <p14:creationId xmlns:p14="http://schemas.microsoft.com/office/powerpoint/2010/main" val="1915656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92112-B699-9B9E-E933-76629F546CEF}"/>
              </a:ext>
            </a:extLst>
          </p:cNvPr>
          <p:cNvSpPr>
            <a:spLocks noGrp="1"/>
          </p:cNvSpPr>
          <p:nvPr>
            <p:ph type="title"/>
          </p:nvPr>
        </p:nvSpPr>
        <p:spPr/>
        <p:txBody>
          <a:bodyPr/>
          <a:lstStyle/>
          <a:p>
            <a:r>
              <a:rPr lang="fr-FR" b="1" dirty="0"/>
              <a:t>Risques et Contraintes</a:t>
            </a:r>
            <a:endParaRPr lang="fr-FR" dirty="0"/>
          </a:p>
        </p:txBody>
      </p:sp>
      <p:sp>
        <p:nvSpPr>
          <p:cNvPr id="3" name="Espace réservé du contenu 2">
            <a:extLst>
              <a:ext uri="{FF2B5EF4-FFF2-40B4-BE49-F238E27FC236}">
                <a16:creationId xmlns:a16="http://schemas.microsoft.com/office/drawing/2014/main" id="{4F87F106-7F31-BCC6-AC29-95D22C09C6ED}"/>
              </a:ext>
            </a:extLst>
          </p:cNvPr>
          <p:cNvSpPr>
            <a:spLocks noGrp="1"/>
          </p:cNvSpPr>
          <p:nvPr>
            <p:ph idx="1"/>
          </p:nvPr>
        </p:nvSpPr>
        <p:spPr/>
        <p:txBody>
          <a:bodyPr/>
          <a:lstStyle/>
          <a:p>
            <a:pPr>
              <a:buFont typeface="Arial" panose="020B0604020202020204" pitchFamily="34" charset="0"/>
              <a:buChar char="•"/>
            </a:pPr>
            <a:r>
              <a:rPr lang="fr-FR" b="1" dirty="0"/>
              <a:t>Risques</a:t>
            </a:r>
            <a:r>
              <a:rPr lang="fr-FR" dirty="0"/>
              <a:t> : Retards dans l'extraction des données, problèmes de performance des tableaux de bord, erreurs de données.</a:t>
            </a:r>
          </a:p>
          <a:p>
            <a:pPr>
              <a:buFont typeface="Arial" panose="020B0604020202020204" pitchFamily="34" charset="0"/>
              <a:buChar char="•"/>
            </a:pPr>
            <a:r>
              <a:rPr lang="fr-FR" b="1" dirty="0"/>
              <a:t>Contraintes</a:t>
            </a:r>
            <a:r>
              <a:rPr lang="fr-FR" dirty="0"/>
              <a:t> : Respect des délais, gestion des ressources, compatibilité des outils. </a:t>
            </a:r>
          </a:p>
          <a:p>
            <a:pPr>
              <a:buFont typeface="Arial" panose="020B0604020202020204" pitchFamily="34" charset="0"/>
              <a:buChar char="•"/>
            </a:pPr>
            <a:r>
              <a:rPr lang="fr-FR" b="1" dirty="0"/>
              <a:t>Visuel</a:t>
            </a:r>
            <a:r>
              <a:rPr lang="fr-FR" dirty="0"/>
              <a:t>: Tableau des risques et contraintes avec des icônes.</a:t>
            </a:r>
          </a:p>
          <a:p>
            <a:endParaRPr lang="fr-FR" dirty="0"/>
          </a:p>
        </p:txBody>
      </p:sp>
    </p:spTree>
    <p:extLst>
      <p:ext uri="{BB962C8B-B14F-4D97-AF65-F5344CB8AC3E}">
        <p14:creationId xmlns:p14="http://schemas.microsoft.com/office/powerpoint/2010/main" val="95612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BF8B38-861E-4E78-4133-9DED69A1ACC5}"/>
              </a:ext>
            </a:extLst>
          </p:cNvPr>
          <p:cNvSpPr>
            <a:spLocks noGrp="1"/>
          </p:cNvSpPr>
          <p:nvPr>
            <p:ph type="title"/>
          </p:nvPr>
        </p:nvSpPr>
        <p:spPr/>
        <p:txBody>
          <a:bodyPr/>
          <a:lstStyle/>
          <a:p>
            <a:r>
              <a:rPr lang="fr-FR" b="1" dirty="0"/>
              <a:t>Conclusion</a:t>
            </a:r>
            <a:endParaRPr lang="fr-FR" dirty="0"/>
          </a:p>
        </p:txBody>
      </p:sp>
      <p:sp>
        <p:nvSpPr>
          <p:cNvPr id="3" name="Espace réservé du contenu 2">
            <a:extLst>
              <a:ext uri="{FF2B5EF4-FFF2-40B4-BE49-F238E27FC236}">
                <a16:creationId xmlns:a16="http://schemas.microsoft.com/office/drawing/2014/main" id="{2BBF423C-2A97-8DAC-90BC-F0554A74DFD2}"/>
              </a:ext>
            </a:extLst>
          </p:cNvPr>
          <p:cNvSpPr>
            <a:spLocks noGrp="1"/>
          </p:cNvSpPr>
          <p:nvPr>
            <p:ph idx="1"/>
          </p:nvPr>
        </p:nvSpPr>
        <p:spPr>
          <a:xfrm>
            <a:off x="2589212" y="2133599"/>
            <a:ext cx="8915400" cy="4350327"/>
          </a:xfrm>
        </p:spPr>
        <p:txBody>
          <a:bodyPr/>
          <a:lstStyle/>
          <a:p>
            <a:r>
              <a:rPr lang="fr-FR" dirty="0"/>
              <a:t>Ce cahier des charges définit les exigences et les spécifications pour la création d'une base de données hypermarché et la conception de tableaux de bord interactifs. Le projet vise à fournir des outils de visualisation efficaces pour analyser les ventes et aider les responsables de zone géographique et les analystes de données à prendre des décisions éclairées. </a:t>
            </a:r>
          </a:p>
        </p:txBody>
      </p:sp>
      <p:pic>
        <p:nvPicPr>
          <p:cNvPr id="5" name="Image 4" descr="Une image contenant personne, habits, Visage humain, sourire&#10;&#10;Description générée automatiquement">
            <a:extLst>
              <a:ext uri="{FF2B5EF4-FFF2-40B4-BE49-F238E27FC236}">
                <a16:creationId xmlns:a16="http://schemas.microsoft.com/office/drawing/2014/main" id="{0C37ED89-66C9-E7E8-C2D2-BE4731E03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574" y="3782291"/>
            <a:ext cx="4081897" cy="2930234"/>
          </a:xfrm>
          <a:prstGeom prst="rect">
            <a:avLst/>
          </a:prstGeom>
          <a:ln>
            <a:noFill/>
          </a:ln>
          <a:effectLst>
            <a:softEdge rad="112500"/>
          </a:effectLst>
        </p:spPr>
      </p:pic>
    </p:spTree>
    <p:extLst>
      <p:ext uri="{BB962C8B-B14F-4D97-AF65-F5344CB8AC3E}">
        <p14:creationId xmlns:p14="http://schemas.microsoft.com/office/powerpoint/2010/main" val="72891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4" name="voltag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310A9E-6770-0BBE-02CC-35616D95D9BD}"/>
              </a:ext>
            </a:extLst>
          </p:cNvPr>
          <p:cNvSpPr>
            <a:spLocks noGrp="1"/>
          </p:cNvSpPr>
          <p:nvPr>
            <p:ph type="title"/>
          </p:nvPr>
        </p:nvSpPr>
        <p:spPr/>
        <p:txBody>
          <a:bodyPr/>
          <a:lstStyle/>
          <a:p>
            <a:r>
              <a:rPr lang="fr-FR" b="1" dirty="0"/>
              <a:t>Équipe Projet</a:t>
            </a:r>
            <a:br>
              <a:rPr lang="fr-FR" b="1" dirty="0"/>
            </a:br>
            <a:endParaRPr lang="fr-FR" dirty="0"/>
          </a:p>
        </p:txBody>
      </p:sp>
      <p:sp>
        <p:nvSpPr>
          <p:cNvPr id="3" name="Espace réservé du contenu 2">
            <a:extLst>
              <a:ext uri="{FF2B5EF4-FFF2-40B4-BE49-F238E27FC236}">
                <a16:creationId xmlns:a16="http://schemas.microsoft.com/office/drawing/2014/main" id="{760EE397-9846-F5FE-AECF-CA4BBAC08671}"/>
              </a:ext>
            </a:extLst>
          </p:cNvPr>
          <p:cNvSpPr>
            <a:spLocks noGrp="1"/>
          </p:cNvSpPr>
          <p:nvPr>
            <p:ph idx="1"/>
          </p:nvPr>
        </p:nvSpPr>
        <p:spPr>
          <a:xfrm>
            <a:off x="2478376" y="2078182"/>
            <a:ext cx="8915400" cy="3777622"/>
          </a:xfrm>
        </p:spPr>
        <p:txBody>
          <a:bodyPr>
            <a:normAutofit/>
          </a:bodyPr>
          <a:lstStyle/>
          <a:p>
            <a:pPr marL="0" indent="0">
              <a:buNone/>
            </a:pPr>
            <a:endParaRPr lang="fr-FR" dirty="0"/>
          </a:p>
          <a:p>
            <a:r>
              <a:rPr lang="fr-FR" b="1" dirty="0"/>
              <a:t>Chef de Projet</a:t>
            </a:r>
            <a:endParaRPr lang="fr-FR" dirty="0"/>
          </a:p>
          <a:p>
            <a:pPr>
              <a:buFont typeface="Arial" panose="020B0604020202020204" pitchFamily="34" charset="0"/>
              <a:buChar char="•"/>
            </a:pPr>
            <a:r>
              <a:rPr lang="fr-FR" b="1" dirty="0"/>
              <a:t>Nom</a:t>
            </a:r>
            <a:r>
              <a:rPr lang="fr-FR" dirty="0"/>
              <a:t>: TONGAMARO Soavelo Dolina </a:t>
            </a:r>
          </a:p>
          <a:p>
            <a:pPr>
              <a:buFont typeface="Arial" panose="020B0604020202020204" pitchFamily="34" charset="0"/>
              <a:buChar char="•"/>
            </a:pPr>
            <a:r>
              <a:rPr lang="fr-FR" b="1" dirty="0"/>
              <a:t>Rôle</a:t>
            </a:r>
            <a:r>
              <a:rPr lang="fr-FR" dirty="0"/>
              <a:t>: Responsable de la coordination et de la gestion du projet.</a:t>
            </a:r>
          </a:p>
          <a:p>
            <a:pPr marL="0" indent="0">
              <a:buNone/>
            </a:pPr>
            <a:endParaRPr lang="fr-FR" dirty="0"/>
          </a:p>
          <a:p>
            <a:pPr>
              <a:buFont typeface="Arial" panose="020B0604020202020204" pitchFamily="34" charset="0"/>
              <a:buChar char="•"/>
            </a:pPr>
            <a:r>
              <a:rPr lang="fr-FR" b="1" dirty="0"/>
              <a:t>Avatar</a:t>
            </a:r>
            <a:r>
              <a:rPr lang="fr-FR" dirty="0"/>
              <a:t>:		 </a:t>
            </a:r>
          </a:p>
          <a:p>
            <a:pPr marL="0" indent="0">
              <a:buNone/>
            </a:pPr>
            <a:endParaRPr lang="fr-FR" dirty="0"/>
          </a:p>
          <a:p>
            <a:pPr>
              <a:buFont typeface="Arial" panose="020B0604020202020204" pitchFamily="34" charset="0"/>
              <a:buChar char="•"/>
            </a:pPr>
            <a:r>
              <a:rPr lang="fr-FR" b="1" dirty="0"/>
              <a:t>Bio</a:t>
            </a:r>
            <a:r>
              <a:rPr lang="fr-FR" dirty="0"/>
              <a:t>: Experte comptable et data analyste</a:t>
            </a:r>
          </a:p>
        </p:txBody>
      </p:sp>
      <p:pic>
        <p:nvPicPr>
          <p:cNvPr id="5" name="Image 4" descr="Une image contenant Visage humain, personne, habits, Accessoire de mode&#10;&#10;Description générée automatiquement">
            <a:extLst>
              <a:ext uri="{FF2B5EF4-FFF2-40B4-BE49-F238E27FC236}">
                <a16:creationId xmlns:a16="http://schemas.microsoft.com/office/drawing/2014/main" id="{A22AA27A-83CE-699F-52B8-9A8386795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206" y="3685309"/>
            <a:ext cx="1145376" cy="1189749"/>
          </a:xfrm>
          <a:prstGeom prst="rect">
            <a:avLst/>
          </a:prstGeom>
          <a:ln>
            <a:noFill/>
          </a:ln>
          <a:effectLst>
            <a:softEdge rad="112500"/>
          </a:effectLst>
        </p:spPr>
      </p:pic>
      <p:pic>
        <p:nvPicPr>
          <p:cNvPr id="9" name="Image 8" descr="Une image contenant logo, Graphique, cercle, Police&#10;&#10;Description générée automatiquement">
            <a:extLst>
              <a:ext uri="{FF2B5EF4-FFF2-40B4-BE49-F238E27FC236}">
                <a16:creationId xmlns:a16="http://schemas.microsoft.com/office/drawing/2014/main" id="{6189AF22-3C29-45F6-7048-3B05760E02B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59928" y="4302336"/>
            <a:ext cx="631666" cy="631666"/>
          </a:xfrm>
          <a:prstGeom prst="rect">
            <a:avLst/>
          </a:prstGeom>
        </p:spPr>
      </p:pic>
    </p:spTree>
    <p:extLst>
      <p:ext uri="{BB962C8B-B14F-4D97-AF65-F5344CB8AC3E}">
        <p14:creationId xmlns:p14="http://schemas.microsoft.com/office/powerpoint/2010/main" val="1314113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1ECAA-BC4A-B963-0674-5E4B5E1213C8}"/>
              </a:ext>
            </a:extLst>
          </p:cNvPr>
          <p:cNvSpPr>
            <a:spLocks noGrp="1"/>
          </p:cNvSpPr>
          <p:nvPr>
            <p:ph type="title"/>
          </p:nvPr>
        </p:nvSpPr>
        <p:spPr/>
        <p:txBody>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FD7680FC-2010-B8A2-9620-9C89B43BD1E4}"/>
              </a:ext>
            </a:extLst>
          </p:cNvPr>
          <p:cNvSpPr>
            <a:spLocks noGrp="1"/>
          </p:cNvSpPr>
          <p:nvPr>
            <p:ph idx="1"/>
          </p:nvPr>
        </p:nvSpPr>
        <p:spPr/>
        <p:txBody>
          <a:bodyPr>
            <a:normAutofit fontScale="85000" lnSpcReduction="10000"/>
          </a:bodyPr>
          <a:lstStyle/>
          <a:p>
            <a:pPr>
              <a:buFont typeface="Arial" panose="020B0604020202020204" pitchFamily="34" charset="0"/>
              <a:buChar char="•"/>
            </a:pPr>
            <a:endParaRPr lang="fr-FR" dirty="0"/>
          </a:p>
          <a:p>
            <a:r>
              <a:rPr lang="fr-FR" b="1" dirty="0"/>
              <a:t>Équipe ETL</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l'extraction et de la transformation des données.</a:t>
            </a:r>
          </a:p>
          <a:p>
            <a:pPr>
              <a:buFont typeface="Arial" panose="020B0604020202020204" pitchFamily="34" charset="0"/>
              <a:buChar char="•"/>
            </a:pPr>
            <a:r>
              <a:rPr lang="fr-FR" b="1" dirty="0"/>
              <a:t>Bio</a:t>
            </a:r>
            <a:r>
              <a:rPr lang="fr-FR" dirty="0"/>
              <a:t>: </a:t>
            </a:r>
            <a:r>
              <a:rPr lang="fr-FR" dirty="0" err="1"/>
              <a:t>Developpeur</a:t>
            </a:r>
            <a:r>
              <a:rPr lang="fr-FR" dirty="0"/>
              <a:t>, Data </a:t>
            </a:r>
            <a:r>
              <a:rPr lang="fr-FR" dirty="0" err="1"/>
              <a:t>analyst</a:t>
            </a:r>
            <a:r>
              <a:rPr lang="fr-FR" dirty="0"/>
              <a:t>, Ingénieur réseau, Comptable</a:t>
            </a:r>
          </a:p>
          <a:p>
            <a:r>
              <a:rPr lang="fr-FR" b="1" dirty="0"/>
              <a:t>Équipe Base de Données</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p:txBody>
      </p:sp>
    </p:spTree>
    <p:extLst>
      <p:ext uri="{BB962C8B-B14F-4D97-AF65-F5344CB8AC3E}">
        <p14:creationId xmlns:p14="http://schemas.microsoft.com/office/powerpoint/2010/main" val="36687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235608-F168-53F1-129C-4869DC655FA7}"/>
              </a:ext>
            </a:extLst>
          </p:cNvPr>
          <p:cNvSpPr>
            <a:spLocks noGrp="1"/>
          </p:cNvSpPr>
          <p:nvPr>
            <p:ph type="title"/>
          </p:nvPr>
        </p:nvSpPr>
        <p:spPr/>
        <p:txBody>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55EF4315-ADC4-E2CC-23F2-F8E86F522E28}"/>
              </a:ext>
            </a:extLst>
          </p:cNvPr>
          <p:cNvSpPr>
            <a:spLocks noGrp="1"/>
          </p:cNvSpPr>
          <p:nvPr>
            <p:ph idx="1"/>
          </p:nvPr>
        </p:nvSpPr>
        <p:spPr/>
        <p:txBody>
          <a:bodyPr>
            <a:normAutofit fontScale="85000" lnSpcReduction="10000"/>
          </a:bodyPr>
          <a:lstStyle/>
          <a:p>
            <a:pPr>
              <a:buFont typeface="Arial" panose="020B0604020202020204" pitchFamily="34" charset="0"/>
              <a:buChar char="•"/>
            </a:pPr>
            <a:endParaRPr lang="fr-FR" dirty="0"/>
          </a:p>
          <a:p>
            <a:r>
              <a:rPr lang="fr-FR" b="1" dirty="0"/>
              <a:t>Équipe BI</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a:p>
            <a:r>
              <a:rPr lang="fr-FR" b="1" dirty="0"/>
              <a:t>Équipe QA</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p:txBody>
      </p:sp>
    </p:spTree>
    <p:extLst>
      <p:ext uri="{BB962C8B-B14F-4D97-AF65-F5344CB8AC3E}">
        <p14:creationId xmlns:p14="http://schemas.microsoft.com/office/powerpoint/2010/main" val="2157005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DC4688-CE1B-CBCA-B0C5-CF1FC7FA2B5D}"/>
              </a:ext>
            </a:extLst>
          </p:cNvPr>
          <p:cNvSpPr>
            <a:spLocks noGrp="1"/>
          </p:cNvSpPr>
          <p:nvPr>
            <p:ph type="title"/>
          </p:nvPr>
        </p:nvSpPr>
        <p:spPr/>
        <p:txBody>
          <a:bodyPr/>
          <a:lstStyle/>
          <a:p>
            <a:r>
              <a:rPr lang="fr-FR" b="1" dirty="0"/>
              <a:t>Équipe Projet</a:t>
            </a:r>
            <a:endParaRPr lang="fr-FR" dirty="0"/>
          </a:p>
        </p:txBody>
      </p:sp>
      <p:sp>
        <p:nvSpPr>
          <p:cNvPr id="3" name="Espace réservé du contenu 2">
            <a:extLst>
              <a:ext uri="{FF2B5EF4-FFF2-40B4-BE49-F238E27FC236}">
                <a16:creationId xmlns:a16="http://schemas.microsoft.com/office/drawing/2014/main" id="{FEF731DF-23D1-7047-44F5-D3197C7808C0}"/>
              </a:ext>
            </a:extLst>
          </p:cNvPr>
          <p:cNvSpPr>
            <a:spLocks noGrp="1"/>
          </p:cNvSpPr>
          <p:nvPr>
            <p:ph idx="1"/>
          </p:nvPr>
        </p:nvSpPr>
        <p:spPr/>
        <p:txBody>
          <a:bodyPr>
            <a:normAutofit fontScale="85000" lnSpcReduction="10000"/>
          </a:bodyPr>
          <a:lstStyle/>
          <a:p>
            <a:pPr>
              <a:buFont typeface="Arial" panose="020B0604020202020204" pitchFamily="34" charset="0"/>
              <a:buChar char="•"/>
            </a:pPr>
            <a:endParaRPr lang="fr-FR" dirty="0"/>
          </a:p>
          <a:p>
            <a:r>
              <a:rPr lang="fr-FR" b="1" dirty="0"/>
              <a:t>Équipe Déploiement</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a:p>
            <a:r>
              <a:rPr lang="fr-FR" b="1" dirty="0"/>
              <a:t>Équipe Formation et Support</a:t>
            </a:r>
            <a:endParaRPr lang="fr-FR" dirty="0"/>
          </a:p>
          <a:p>
            <a:pPr>
              <a:buFont typeface="Arial" panose="020B0604020202020204" pitchFamily="34" charset="0"/>
              <a:buChar char="•"/>
            </a:pPr>
            <a:r>
              <a:rPr lang="fr-FR" b="1" dirty="0"/>
              <a:t>Nom(s)</a:t>
            </a:r>
            <a:r>
              <a:rPr lang="fr-FR" dirty="0"/>
              <a:t>:  AMA Flavie Euroline, YOUBOUET Joseph, TONGAMARO Soavelo Dolina,  LECKOSSA</a:t>
            </a:r>
            <a:br>
              <a:rPr lang="fr-FR" dirty="0"/>
            </a:br>
            <a:r>
              <a:rPr lang="fr-FR" dirty="0"/>
              <a:t>               Christ et KOUAME Ange-Ghislain.</a:t>
            </a:r>
          </a:p>
          <a:p>
            <a:pPr>
              <a:buFont typeface="Arial" panose="020B0604020202020204" pitchFamily="34" charset="0"/>
              <a:buChar char="•"/>
            </a:pPr>
            <a:r>
              <a:rPr lang="fr-FR" b="1" dirty="0"/>
              <a:t>Rôle</a:t>
            </a:r>
            <a:r>
              <a:rPr lang="fr-FR" dirty="0"/>
              <a:t>: Responsable de la création du datamart.</a:t>
            </a:r>
          </a:p>
          <a:p>
            <a:pPr>
              <a:buFont typeface="Arial" panose="020B0604020202020204" pitchFamily="34" charset="0"/>
              <a:buChar char="•"/>
            </a:pPr>
            <a:r>
              <a:rPr lang="fr-FR" b="1" dirty="0"/>
              <a:t>Bio</a:t>
            </a:r>
            <a:r>
              <a:rPr lang="fr-FR" dirty="0"/>
              <a:t>: : </a:t>
            </a:r>
            <a:r>
              <a:rPr lang="fr-FR" dirty="0" err="1"/>
              <a:t>Developpeur</a:t>
            </a:r>
            <a:r>
              <a:rPr lang="fr-FR" dirty="0"/>
              <a:t>, Data </a:t>
            </a:r>
            <a:r>
              <a:rPr lang="fr-FR" dirty="0" err="1"/>
              <a:t>analyst</a:t>
            </a:r>
            <a:r>
              <a:rPr lang="fr-FR" dirty="0"/>
              <a:t>, Ingénieur réseau, Comptable</a:t>
            </a:r>
          </a:p>
        </p:txBody>
      </p:sp>
    </p:spTree>
    <p:extLst>
      <p:ext uri="{BB962C8B-B14F-4D97-AF65-F5344CB8AC3E}">
        <p14:creationId xmlns:p14="http://schemas.microsoft.com/office/powerpoint/2010/main" val="304253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A60B9-4492-957D-F125-89AB7FA31548}"/>
              </a:ext>
            </a:extLst>
          </p:cNvPr>
          <p:cNvSpPr>
            <a:spLocks noGrp="1"/>
          </p:cNvSpPr>
          <p:nvPr>
            <p:ph type="title"/>
          </p:nvPr>
        </p:nvSpPr>
        <p:spPr/>
        <p:txBody>
          <a:bodyPr/>
          <a:lstStyle/>
          <a:p>
            <a:r>
              <a:rPr lang="fr-FR" b="1" dirty="0"/>
              <a:t>Introduction</a:t>
            </a:r>
            <a:endParaRPr lang="fr-FR" dirty="0"/>
          </a:p>
        </p:txBody>
      </p:sp>
      <p:sp>
        <p:nvSpPr>
          <p:cNvPr id="3" name="Espace réservé du contenu 2">
            <a:extLst>
              <a:ext uri="{FF2B5EF4-FFF2-40B4-BE49-F238E27FC236}">
                <a16:creationId xmlns:a16="http://schemas.microsoft.com/office/drawing/2014/main" id="{95B164C7-E926-24D1-737D-18493A2B5696}"/>
              </a:ext>
            </a:extLst>
          </p:cNvPr>
          <p:cNvSpPr>
            <a:spLocks noGrp="1"/>
          </p:cNvSpPr>
          <p:nvPr>
            <p:ph idx="1"/>
          </p:nvPr>
        </p:nvSpPr>
        <p:spPr>
          <a:xfrm>
            <a:off x="2589212" y="2133600"/>
            <a:ext cx="8915400" cy="3297382"/>
          </a:xfrm>
        </p:spPr>
        <p:txBody>
          <a:bodyPr>
            <a:normAutofit/>
          </a:bodyPr>
          <a:lstStyle/>
          <a:p>
            <a:pPr>
              <a:buFont typeface="Arial" panose="020B0604020202020204" pitchFamily="34" charset="0"/>
              <a:buChar char="•"/>
            </a:pPr>
            <a:r>
              <a:rPr lang="fr-FR" b="1" dirty="0"/>
              <a:t>Contexte</a:t>
            </a:r>
            <a:r>
              <a:rPr lang="fr-FR" dirty="0"/>
              <a:t>: Ce document énonce les exigences et spécifications pour la création d'une base de données hypermarché et la conception de tableaux de bord interactifs en Business Intelligence (BI).</a:t>
            </a:r>
          </a:p>
          <a:p>
            <a:pPr>
              <a:buFont typeface="Arial" panose="020B0604020202020204" pitchFamily="34" charset="0"/>
              <a:buChar char="•"/>
            </a:pPr>
            <a:r>
              <a:rPr lang="fr-FR" b="1" dirty="0"/>
              <a:t>Équipe</a:t>
            </a:r>
            <a:r>
              <a:rPr lang="fr-FR" dirty="0"/>
              <a:t>: Le projet sera exécuté par une équipe d'experts en BI, composée de cinq membres à savoir AMA Flavie Euroline, YOUBOUET Joseph, TONGAMARO Soavelo Dolina,  LECKOSSA Christ et KOUAME Ange-Ghislain.</a:t>
            </a:r>
          </a:p>
          <a:p>
            <a:pPr>
              <a:buFont typeface="Arial" panose="020B0604020202020204" pitchFamily="34" charset="0"/>
              <a:buChar char="•"/>
            </a:pPr>
            <a:r>
              <a:rPr lang="fr-FR" b="1" dirty="0"/>
              <a:t>Objectif</a:t>
            </a:r>
            <a:r>
              <a:rPr lang="fr-FR" dirty="0"/>
              <a:t>: Fournir des outils de visualisation performants et sophistiqués pour analyser les ventes et assister les responsables de zone géographique ainsi que les analystes de données dans leurs prises de décisions stratégiques. </a:t>
            </a:r>
          </a:p>
        </p:txBody>
      </p:sp>
    </p:spTree>
    <p:extLst>
      <p:ext uri="{BB962C8B-B14F-4D97-AF65-F5344CB8AC3E}">
        <p14:creationId xmlns:p14="http://schemas.microsoft.com/office/powerpoint/2010/main" val="111195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4F16-1337-A8E4-86F0-395B28049CAB}"/>
              </a:ext>
            </a:extLst>
          </p:cNvPr>
          <p:cNvSpPr>
            <a:spLocks noGrp="1"/>
          </p:cNvSpPr>
          <p:nvPr>
            <p:ph type="title"/>
          </p:nvPr>
        </p:nvSpPr>
        <p:spPr/>
        <p:txBody>
          <a:bodyPr>
            <a:normAutofit/>
          </a:bodyPr>
          <a:lstStyle/>
          <a:p>
            <a:r>
              <a:rPr lang="fr-FR" b="1" dirty="0"/>
              <a:t>Objectifs du Projet</a:t>
            </a:r>
            <a:endParaRPr lang="fr-FR" dirty="0"/>
          </a:p>
        </p:txBody>
      </p:sp>
      <p:sp>
        <p:nvSpPr>
          <p:cNvPr id="3" name="Espace réservé du contenu 2">
            <a:extLst>
              <a:ext uri="{FF2B5EF4-FFF2-40B4-BE49-F238E27FC236}">
                <a16:creationId xmlns:a16="http://schemas.microsoft.com/office/drawing/2014/main" id="{D7BB48E6-A399-B642-6D1A-47721B507698}"/>
              </a:ext>
            </a:extLst>
          </p:cNvPr>
          <p:cNvSpPr>
            <a:spLocks noGrp="1"/>
          </p:cNvSpPr>
          <p:nvPr>
            <p:ph idx="1"/>
          </p:nvPr>
        </p:nvSpPr>
        <p:spPr/>
        <p:txBody>
          <a:bodyPr>
            <a:normAutofit/>
          </a:bodyPr>
          <a:lstStyle/>
          <a:p>
            <a:pPr>
              <a:buFont typeface="Arial" panose="020B0604020202020204" pitchFamily="34" charset="0"/>
              <a:buChar char="•"/>
            </a:pPr>
            <a:r>
              <a:rPr lang="fr-FR" b="1" dirty="0"/>
              <a:t>Base de Données</a:t>
            </a:r>
            <a:r>
              <a:rPr lang="fr-FR" dirty="0"/>
              <a:t>: Créer une base de données hypermarché à partir de trois feuilles Excel.</a:t>
            </a:r>
          </a:p>
          <a:p>
            <a:pPr>
              <a:buFont typeface="Arial" panose="020B0604020202020204" pitchFamily="34" charset="0"/>
              <a:buChar char="•"/>
            </a:pPr>
            <a:r>
              <a:rPr lang="fr-FR" b="1" dirty="0"/>
              <a:t>États et Tableaux de Bord</a:t>
            </a:r>
            <a:r>
              <a:rPr lang="fr-FR" dirty="0"/>
              <a:t>: Concevoir des états et des tableaux de bord interactifs pour analyser les ventes.</a:t>
            </a:r>
          </a:p>
          <a:p>
            <a:pPr>
              <a:buFont typeface="Arial" panose="020B0604020202020204" pitchFamily="34" charset="0"/>
              <a:buChar char="•"/>
            </a:pPr>
            <a:r>
              <a:rPr lang="fr-FR" b="1" dirty="0"/>
              <a:t>Outils de Visualisation</a:t>
            </a:r>
            <a:r>
              <a:rPr lang="fr-FR" dirty="0"/>
              <a:t>: Fournir des outils de visualisation pour les responsables de zone géographique et les analystes de données. </a:t>
            </a:r>
            <a:r>
              <a:rPr lang="fr-FR" b="1" dirty="0"/>
              <a:t>Visuel</a:t>
            </a:r>
            <a:r>
              <a:rPr lang="fr-FR" dirty="0"/>
              <a:t>: Icones représentant une base de données, des graphiques, et des outils de visualisation.</a:t>
            </a:r>
          </a:p>
        </p:txBody>
      </p:sp>
    </p:spTree>
    <p:extLst>
      <p:ext uri="{BB962C8B-B14F-4D97-AF65-F5344CB8AC3E}">
        <p14:creationId xmlns:p14="http://schemas.microsoft.com/office/powerpoint/2010/main" val="4135754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4F16-1337-A8E4-86F0-395B28049CAB}"/>
              </a:ext>
            </a:extLst>
          </p:cNvPr>
          <p:cNvSpPr>
            <a:spLocks noGrp="1"/>
          </p:cNvSpPr>
          <p:nvPr>
            <p:ph type="title"/>
          </p:nvPr>
        </p:nvSpPr>
        <p:spPr/>
        <p:txBody>
          <a:bodyPr>
            <a:normAutofit/>
          </a:bodyPr>
          <a:lstStyle/>
          <a:p>
            <a:r>
              <a:rPr lang="fr-FR" b="1" dirty="0"/>
              <a:t>Périmètre du Projet</a:t>
            </a:r>
            <a:endParaRPr lang="fr-FR" dirty="0"/>
          </a:p>
        </p:txBody>
      </p:sp>
      <p:sp>
        <p:nvSpPr>
          <p:cNvPr id="3" name="Espace réservé du contenu 2">
            <a:extLst>
              <a:ext uri="{FF2B5EF4-FFF2-40B4-BE49-F238E27FC236}">
                <a16:creationId xmlns:a16="http://schemas.microsoft.com/office/drawing/2014/main" id="{D7BB48E6-A399-B642-6D1A-47721B507698}"/>
              </a:ext>
            </a:extLst>
          </p:cNvPr>
          <p:cNvSpPr>
            <a:spLocks noGrp="1"/>
          </p:cNvSpPr>
          <p:nvPr>
            <p:ph idx="1"/>
          </p:nvPr>
        </p:nvSpPr>
        <p:spPr/>
        <p:txBody>
          <a:bodyPr>
            <a:normAutofit/>
          </a:bodyPr>
          <a:lstStyle/>
          <a:p>
            <a:pPr>
              <a:buFont typeface="Arial" panose="020B0604020202020204" pitchFamily="34" charset="0"/>
              <a:buChar char="•"/>
            </a:pPr>
            <a:r>
              <a:rPr lang="fr-FR" b="1" dirty="0"/>
              <a:t>Extraction des Données</a:t>
            </a:r>
            <a:r>
              <a:rPr lang="fr-FR" dirty="0"/>
              <a:t>: Extraction des données des trois feuilles Excel.</a:t>
            </a:r>
          </a:p>
          <a:p>
            <a:pPr>
              <a:buFont typeface="Arial" panose="020B0604020202020204" pitchFamily="34" charset="0"/>
              <a:buChar char="•"/>
            </a:pPr>
            <a:r>
              <a:rPr lang="fr-FR" b="1" dirty="0"/>
              <a:t>Création du Datamart</a:t>
            </a:r>
            <a:r>
              <a:rPr lang="fr-FR" dirty="0"/>
              <a:t>: Création d'un datamart hypermarché.</a:t>
            </a:r>
          </a:p>
          <a:p>
            <a:pPr>
              <a:buFont typeface="Arial" panose="020B0604020202020204" pitchFamily="34" charset="0"/>
              <a:buChar char="•"/>
            </a:pPr>
            <a:r>
              <a:rPr lang="fr-FR" b="1" dirty="0"/>
              <a:t>Conception d'États de Ventes</a:t>
            </a:r>
            <a:r>
              <a:rPr lang="fr-FR" dirty="0"/>
              <a:t>: Conception de plusieurs états de ventes.</a:t>
            </a:r>
          </a:p>
          <a:p>
            <a:pPr>
              <a:buFont typeface="Arial" panose="020B0604020202020204" pitchFamily="34" charset="0"/>
              <a:buChar char="•"/>
            </a:pPr>
            <a:r>
              <a:rPr lang="fr-FR" b="1" dirty="0"/>
              <a:t>Tableaux de Bord Interactifs</a:t>
            </a:r>
            <a:r>
              <a:rPr lang="fr-FR" dirty="0"/>
              <a:t>: Conception de deux tableaux de bord interactifs.</a:t>
            </a:r>
          </a:p>
          <a:p>
            <a:pPr>
              <a:buFont typeface="Arial" panose="020B0604020202020204" pitchFamily="34" charset="0"/>
              <a:buChar char="•"/>
            </a:pPr>
            <a:r>
              <a:rPr lang="fr-FR" b="1" dirty="0"/>
              <a:t>Hiérarchies et Filtres</a:t>
            </a:r>
            <a:r>
              <a:rPr lang="fr-FR" dirty="0"/>
              <a:t>: Création de hiérarchies et de filtres pour les données. </a:t>
            </a:r>
            <a:r>
              <a:rPr lang="fr-FR" b="1" dirty="0"/>
              <a:t>Visuel</a:t>
            </a:r>
            <a:r>
              <a:rPr lang="fr-FR" dirty="0"/>
              <a:t>: Diagramme illustrant le périmètre du projet.</a:t>
            </a:r>
          </a:p>
          <a:p>
            <a:endParaRPr lang="fr-FR" dirty="0"/>
          </a:p>
        </p:txBody>
      </p:sp>
    </p:spTree>
    <p:extLst>
      <p:ext uri="{BB962C8B-B14F-4D97-AF65-F5344CB8AC3E}">
        <p14:creationId xmlns:p14="http://schemas.microsoft.com/office/powerpoint/2010/main" val="1672498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80860-018B-4A8B-9A4C-DBFA016E4B7D}"/>
              </a:ext>
            </a:extLst>
          </p:cNvPr>
          <p:cNvSpPr>
            <a:spLocks noGrp="1"/>
          </p:cNvSpPr>
          <p:nvPr>
            <p:ph type="ctrTitle"/>
          </p:nvPr>
        </p:nvSpPr>
        <p:spPr>
          <a:xfrm>
            <a:off x="1524000" y="1089818"/>
            <a:ext cx="9144000" cy="1528763"/>
          </a:xfrm>
        </p:spPr>
        <p:txBody>
          <a:bodyPr/>
          <a:lstStyle/>
          <a:p>
            <a:r>
              <a:rPr lang="fr-FR" b="1" dirty="0"/>
              <a:t>Exigences Fonctionnelles</a:t>
            </a:r>
            <a:endParaRPr lang="fr-FR" dirty="0"/>
          </a:p>
        </p:txBody>
      </p:sp>
      <p:sp>
        <p:nvSpPr>
          <p:cNvPr id="3" name="Sous-titre 2">
            <a:extLst>
              <a:ext uri="{FF2B5EF4-FFF2-40B4-BE49-F238E27FC236}">
                <a16:creationId xmlns:a16="http://schemas.microsoft.com/office/drawing/2014/main" id="{D191DB3C-3E29-183B-B7B2-62539832C531}"/>
              </a:ext>
            </a:extLst>
          </p:cNvPr>
          <p:cNvSpPr>
            <a:spLocks noGrp="1"/>
          </p:cNvSpPr>
          <p:nvPr>
            <p:ph type="subTitle" idx="1"/>
          </p:nvPr>
        </p:nvSpPr>
        <p:spPr>
          <a:xfrm>
            <a:off x="1524000" y="3010045"/>
            <a:ext cx="9144000" cy="536719"/>
          </a:xfrm>
        </p:spPr>
        <p:txBody>
          <a:bodyPr/>
          <a:lstStyle/>
          <a:p>
            <a:r>
              <a:rPr lang="fr-FR" dirty="0"/>
              <a:t>Extraction et Transformation des Données</a:t>
            </a:r>
          </a:p>
        </p:txBody>
      </p:sp>
      <p:sp>
        <p:nvSpPr>
          <p:cNvPr id="4" name="Espace réservé du contenu 2">
            <a:extLst>
              <a:ext uri="{FF2B5EF4-FFF2-40B4-BE49-F238E27FC236}">
                <a16:creationId xmlns:a16="http://schemas.microsoft.com/office/drawing/2014/main" id="{6657FA7C-F1FC-631E-71A2-4C387C257E16}"/>
              </a:ext>
            </a:extLst>
          </p:cNvPr>
          <p:cNvSpPr txBox="1">
            <a:spLocks/>
          </p:cNvSpPr>
          <p:nvPr/>
        </p:nvSpPr>
        <p:spPr>
          <a:xfrm>
            <a:off x="1524000" y="3938228"/>
            <a:ext cx="10515600" cy="27186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fr-FR" b="1" dirty="0"/>
              <a:t>Outil ETL</a:t>
            </a:r>
            <a:r>
              <a:rPr lang="fr-FR" dirty="0"/>
              <a:t>: Utiliser Talend Open Studio for Data </a:t>
            </a:r>
            <a:r>
              <a:rPr lang="fr-FR" dirty="0" err="1"/>
              <a:t>Integration</a:t>
            </a:r>
            <a:r>
              <a:rPr lang="fr-FR" dirty="0"/>
              <a:t> pour extraire</a:t>
            </a:r>
            <a:br>
              <a:rPr lang="fr-FR" dirty="0"/>
            </a:br>
            <a:r>
              <a:rPr lang="fr-FR" dirty="0"/>
              <a:t>	       les données des trois feuilles Excel.</a:t>
            </a:r>
          </a:p>
          <a:p>
            <a:pPr algn="l">
              <a:buFont typeface="Arial" panose="020B0604020202020204" pitchFamily="34" charset="0"/>
              <a:buChar char="•"/>
            </a:pPr>
            <a:r>
              <a:rPr lang="fr-FR" b="1" dirty="0"/>
              <a:t>Transformation des Données</a:t>
            </a:r>
            <a:r>
              <a:rPr lang="fr-FR" dirty="0"/>
              <a:t>: Transformer les données pour les rendre</a:t>
            </a:r>
            <a:br>
              <a:rPr lang="fr-FR" dirty="0"/>
            </a:br>
            <a:r>
              <a:rPr lang="fr-FR" dirty="0"/>
              <a:t>          				        compatibles avec le datamart. </a:t>
            </a:r>
          </a:p>
          <a:p>
            <a:pPr algn="l">
              <a:buFont typeface="Arial" panose="020B0604020202020204" pitchFamily="34" charset="0"/>
              <a:buChar char="•"/>
            </a:pPr>
            <a:r>
              <a:rPr lang="fr-FR" b="1" dirty="0"/>
              <a:t>Visuel</a:t>
            </a:r>
            <a:r>
              <a:rPr lang="fr-FR" dirty="0"/>
              <a:t>: Diagramme ETL.</a:t>
            </a:r>
          </a:p>
          <a:p>
            <a:endParaRPr lang="fr-FR" dirty="0"/>
          </a:p>
        </p:txBody>
      </p:sp>
    </p:spTree>
    <p:extLst>
      <p:ext uri="{BB962C8B-B14F-4D97-AF65-F5344CB8AC3E}">
        <p14:creationId xmlns:p14="http://schemas.microsoft.com/office/powerpoint/2010/main" val="3581705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34F16-1337-A8E4-86F0-395B28049CAB}"/>
              </a:ext>
            </a:extLst>
          </p:cNvPr>
          <p:cNvSpPr>
            <a:spLocks noGrp="1"/>
          </p:cNvSpPr>
          <p:nvPr>
            <p:ph type="title"/>
          </p:nvPr>
        </p:nvSpPr>
        <p:spPr/>
        <p:txBody>
          <a:bodyPr/>
          <a:lstStyle/>
          <a:p>
            <a:r>
              <a:rPr lang="fr-FR" dirty="0"/>
              <a:t>Exigences Fonctionnelles</a:t>
            </a:r>
          </a:p>
        </p:txBody>
      </p:sp>
      <p:sp>
        <p:nvSpPr>
          <p:cNvPr id="3" name="Espace réservé du contenu 2">
            <a:extLst>
              <a:ext uri="{FF2B5EF4-FFF2-40B4-BE49-F238E27FC236}">
                <a16:creationId xmlns:a16="http://schemas.microsoft.com/office/drawing/2014/main" id="{D7BB48E6-A399-B642-6D1A-47721B507698}"/>
              </a:ext>
            </a:extLst>
          </p:cNvPr>
          <p:cNvSpPr>
            <a:spLocks noGrp="1"/>
          </p:cNvSpPr>
          <p:nvPr>
            <p:ph idx="1"/>
          </p:nvPr>
        </p:nvSpPr>
        <p:spPr>
          <a:xfrm>
            <a:off x="838200" y="1825625"/>
            <a:ext cx="10515600" cy="2732520"/>
          </a:xfrm>
        </p:spPr>
        <p:txBody>
          <a:bodyPr/>
          <a:lstStyle/>
          <a:p>
            <a:r>
              <a:rPr lang="fr-FR" b="1" dirty="0"/>
              <a:t>Sous-titre</a:t>
            </a:r>
            <a:r>
              <a:rPr lang="fr-FR" dirty="0"/>
              <a:t>: Création du Datamart </a:t>
            </a:r>
            <a:endParaRPr lang="fr-FR" b="1" dirty="0"/>
          </a:p>
          <a:p>
            <a:pPr marL="0" indent="0">
              <a:buNone/>
            </a:pPr>
            <a:endParaRPr lang="fr-FR" dirty="0"/>
          </a:p>
          <a:p>
            <a:pPr>
              <a:buFont typeface="Arial" panose="020B0604020202020204" pitchFamily="34" charset="0"/>
              <a:buChar char="•"/>
            </a:pPr>
            <a:r>
              <a:rPr lang="fr-FR" b="1" dirty="0"/>
              <a:t>SGBD</a:t>
            </a:r>
            <a:r>
              <a:rPr lang="fr-FR" dirty="0"/>
              <a:t>: Utiliser MySQL pour créer la base de données.</a:t>
            </a:r>
          </a:p>
          <a:p>
            <a:pPr>
              <a:buFont typeface="Arial" panose="020B0604020202020204" pitchFamily="34" charset="0"/>
              <a:buChar char="•"/>
            </a:pPr>
            <a:r>
              <a:rPr lang="fr-FR" b="1" dirty="0"/>
              <a:t>Tables Principales</a:t>
            </a:r>
            <a:r>
              <a:rPr lang="fr-FR" dirty="0"/>
              <a:t>: Créer trois tables principales pour stocker les données extraites. </a:t>
            </a:r>
            <a:r>
              <a:rPr lang="fr-FR" b="1" dirty="0"/>
              <a:t>Visuel</a:t>
            </a:r>
            <a:r>
              <a:rPr lang="fr-FR" dirty="0"/>
              <a:t>: Schéma de la base de données.</a:t>
            </a:r>
          </a:p>
        </p:txBody>
      </p:sp>
    </p:spTree>
    <p:extLst>
      <p:ext uri="{BB962C8B-B14F-4D97-AF65-F5344CB8AC3E}">
        <p14:creationId xmlns:p14="http://schemas.microsoft.com/office/powerpoint/2010/main" val="2698556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0CDCC-C7A2-AF44-D4E7-D819973F035D}"/>
              </a:ext>
            </a:extLst>
          </p:cNvPr>
          <p:cNvSpPr>
            <a:spLocks noGrp="1"/>
          </p:cNvSpPr>
          <p:nvPr>
            <p:ph type="title"/>
          </p:nvPr>
        </p:nvSpPr>
        <p:spPr/>
        <p:txBody>
          <a:bodyPr/>
          <a:lstStyle/>
          <a:p>
            <a:r>
              <a:rPr lang="fr-FR" dirty="0"/>
              <a:t>Conception des États</a:t>
            </a:r>
          </a:p>
        </p:txBody>
      </p:sp>
      <p:sp>
        <p:nvSpPr>
          <p:cNvPr id="3" name="Espace réservé du contenu 2">
            <a:extLst>
              <a:ext uri="{FF2B5EF4-FFF2-40B4-BE49-F238E27FC236}">
                <a16:creationId xmlns:a16="http://schemas.microsoft.com/office/drawing/2014/main" id="{5136CABD-DFEE-F97E-8664-1FC9E64549BA}"/>
              </a:ext>
            </a:extLst>
          </p:cNvPr>
          <p:cNvSpPr>
            <a:spLocks noGrp="1"/>
          </p:cNvSpPr>
          <p:nvPr>
            <p:ph idx="1"/>
          </p:nvPr>
        </p:nvSpPr>
        <p:spPr/>
        <p:txBody>
          <a:bodyPr>
            <a:normAutofit fontScale="85000" lnSpcReduction="20000"/>
          </a:bodyPr>
          <a:lstStyle/>
          <a:p>
            <a:pPr marL="0" indent="0">
              <a:buNone/>
            </a:pPr>
            <a:endParaRPr lang="fr-FR" b="1" dirty="0"/>
          </a:p>
          <a:p>
            <a:pPr>
              <a:buFont typeface="Arial" panose="020B0604020202020204" pitchFamily="34" charset="0"/>
              <a:buChar char="•"/>
            </a:pPr>
            <a:r>
              <a:rPr lang="fr-FR" b="1" dirty="0"/>
              <a:t>État des Ventes par Segment et Responsable de Zone Géographique</a:t>
            </a:r>
            <a:r>
              <a:rPr lang="fr-FR" dirty="0"/>
              <a:t>: Graphiques en barres empilées, filtres par période et région.</a:t>
            </a:r>
          </a:p>
          <a:p>
            <a:pPr>
              <a:buFont typeface="Arial" panose="020B0604020202020204" pitchFamily="34" charset="0"/>
              <a:buChar char="•"/>
            </a:pPr>
            <a:r>
              <a:rPr lang="fr-FR" b="1" dirty="0"/>
              <a:t>État des Ventes par Catégorie de Produit</a:t>
            </a:r>
            <a:r>
              <a:rPr lang="fr-FR" dirty="0"/>
              <a:t>: Graphiques en secteurs ou en barres, filtres par période, région, et segment de marché.</a:t>
            </a:r>
          </a:p>
          <a:p>
            <a:pPr>
              <a:buFont typeface="Arial" panose="020B0604020202020204" pitchFamily="34" charset="0"/>
              <a:buChar char="•"/>
            </a:pPr>
            <a:r>
              <a:rPr lang="fr-FR" b="1" dirty="0"/>
              <a:t>État des Meilleurs Clients</a:t>
            </a:r>
            <a:r>
              <a:rPr lang="fr-FR" dirty="0"/>
              <a:t>: Tableaux croisés dynamiques, KPI.</a:t>
            </a:r>
          </a:p>
          <a:p>
            <a:pPr>
              <a:buFont typeface="Arial" panose="020B0604020202020204" pitchFamily="34" charset="0"/>
              <a:buChar char="•"/>
            </a:pPr>
            <a:r>
              <a:rPr lang="fr-FR" b="1" dirty="0"/>
              <a:t>État de la Répartition des Ventes par Catégorie</a:t>
            </a:r>
            <a:r>
              <a:rPr lang="fr-FR" dirty="0"/>
              <a:t>: Graphiques en secteurs, filtres par période et région.</a:t>
            </a:r>
          </a:p>
          <a:p>
            <a:pPr>
              <a:buFont typeface="Arial" panose="020B0604020202020204" pitchFamily="34" charset="0"/>
              <a:buChar char="•"/>
            </a:pPr>
            <a:r>
              <a:rPr lang="fr-FR" b="1" dirty="0"/>
              <a:t>État de la Cartographie des Ventes</a:t>
            </a:r>
            <a:r>
              <a:rPr lang="fr-FR" dirty="0"/>
              <a:t>: Cartes interactives, filtres par période, catégorie de produit, et segment de marché.</a:t>
            </a:r>
          </a:p>
          <a:p>
            <a:pPr>
              <a:buFont typeface="Arial" panose="020B0604020202020204" pitchFamily="34" charset="0"/>
              <a:buChar char="•"/>
            </a:pPr>
            <a:r>
              <a:rPr lang="fr-FR" b="1" dirty="0"/>
              <a:t>État des Tendances de Ventes</a:t>
            </a:r>
            <a:r>
              <a:rPr lang="fr-FR" dirty="0"/>
              <a:t>: Graphiques en ligne, filtres par région, catégorie de produit, et segment de marché.</a:t>
            </a:r>
          </a:p>
          <a:p>
            <a:pPr>
              <a:buFont typeface="Arial" panose="020B0604020202020204" pitchFamily="34" charset="0"/>
              <a:buChar char="•"/>
            </a:pPr>
            <a:r>
              <a:rPr lang="fr-FR" b="1" dirty="0"/>
              <a:t>État des Performances des Produits</a:t>
            </a:r>
            <a:r>
              <a:rPr lang="fr-FR" dirty="0"/>
              <a:t>: Graphiques en barres, filtres par période et région. </a:t>
            </a:r>
            <a:r>
              <a:rPr lang="fr-FR" b="1" dirty="0"/>
              <a:t>Visuel</a:t>
            </a:r>
            <a:r>
              <a:rPr lang="fr-FR" dirty="0"/>
              <a:t>: Exemples de graphiques et de tableaux.</a:t>
            </a:r>
          </a:p>
          <a:p>
            <a:endParaRPr lang="fr-FR" dirty="0"/>
          </a:p>
        </p:txBody>
      </p:sp>
    </p:spTree>
    <p:extLst>
      <p:ext uri="{BB962C8B-B14F-4D97-AF65-F5344CB8AC3E}">
        <p14:creationId xmlns:p14="http://schemas.microsoft.com/office/powerpoint/2010/main" val="2884126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6F1528-1FFA-6CE0-58B1-05F6FB86F90F}"/>
              </a:ext>
            </a:extLst>
          </p:cNvPr>
          <p:cNvSpPr>
            <a:spLocks noGrp="1"/>
          </p:cNvSpPr>
          <p:nvPr>
            <p:ph type="title"/>
          </p:nvPr>
        </p:nvSpPr>
        <p:spPr/>
        <p:txBody>
          <a:bodyPr/>
          <a:lstStyle/>
          <a:p>
            <a:r>
              <a:rPr lang="fr-FR" b="1" dirty="0"/>
              <a:t>Conception des Tableaux de Bord</a:t>
            </a:r>
            <a:endParaRPr lang="fr-FR" dirty="0"/>
          </a:p>
        </p:txBody>
      </p:sp>
      <p:sp>
        <p:nvSpPr>
          <p:cNvPr id="3" name="Espace réservé du contenu 2">
            <a:extLst>
              <a:ext uri="{FF2B5EF4-FFF2-40B4-BE49-F238E27FC236}">
                <a16:creationId xmlns:a16="http://schemas.microsoft.com/office/drawing/2014/main" id="{801AA920-F9F4-1AD1-71BB-20D59DA849A2}"/>
              </a:ext>
            </a:extLst>
          </p:cNvPr>
          <p:cNvSpPr>
            <a:spLocks noGrp="1"/>
          </p:cNvSpPr>
          <p:nvPr>
            <p:ph idx="1"/>
          </p:nvPr>
        </p:nvSpPr>
        <p:spPr/>
        <p:txBody>
          <a:bodyPr>
            <a:normAutofit/>
          </a:bodyPr>
          <a:lstStyle/>
          <a:p>
            <a:r>
              <a:rPr lang="fr-FR" b="1" dirty="0"/>
              <a:t>Ventes et Performances par Segment et Catégorie</a:t>
            </a:r>
            <a:r>
              <a:rPr lang="fr-FR" dirty="0"/>
              <a:t>: Graphiques en barres empilées, filtres, tableau croisé dynamique.</a:t>
            </a:r>
          </a:p>
          <a:p>
            <a:pPr>
              <a:buFont typeface="Arial" panose="020B0604020202020204" pitchFamily="34" charset="0"/>
              <a:buChar char="•"/>
            </a:pPr>
            <a:r>
              <a:rPr lang="fr-FR" b="1" dirty="0"/>
              <a:t>Meilleurs Clients et Performances des Produits</a:t>
            </a:r>
            <a:r>
              <a:rPr lang="fr-FR" dirty="0"/>
              <a:t>: Tableaux croisés dynamiques, KPI, graphiques en barres, filtres.</a:t>
            </a:r>
          </a:p>
          <a:p>
            <a:pPr>
              <a:buFont typeface="Arial" panose="020B0604020202020204" pitchFamily="34" charset="0"/>
              <a:buChar char="•"/>
            </a:pPr>
            <a:r>
              <a:rPr lang="fr-FR" b="1" dirty="0"/>
              <a:t>Répartition des Ventes et Tendances</a:t>
            </a:r>
            <a:r>
              <a:rPr lang="fr-FR" dirty="0"/>
              <a:t>: Graphiques en secteurs, graphiques en ligne, filtres, tableau croisé dynamique.</a:t>
            </a:r>
          </a:p>
          <a:p>
            <a:pPr>
              <a:buFont typeface="Arial" panose="020B0604020202020204" pitchFamily="34" charset="0"/>
              <a:buChar char="•"/>
            </a:pPr>
            <a:r>
              <a:rPr lang="fr-FR" b="1" dirty="0"/>
              <a:t>Cartographie des Ventes et Performances Régionales</a:t>
            </a:r>
            <a:r>
              <a:rPr lang="fr-FR" dirty="0"/>
              <a:t>: Cartes interactives, graphiques en barres, filtres, tableau croisé dynamique. </a:t>
            </a:r>
            <a:r>
              <a:rPr lang="fr-FR" b="1" dirty="0"/>
              <a:t>Visuel</a:t>
            </a:r>
            <a:r>
              <a:rPr lang="fr-FR" dirty="0"/>
              <a:t>: </a:t>
            </a:r>
            <a:r>
              <a:rPr lang="fr-FR" dirty="0" err="1"/>
              <a:t>Mockups</a:t>
            </a:r>
            <a:r>
              <a:rPr lang="fr-FR" dirty="0"/>
              <a:t> des tableaux de bord.</a:t>
            </a:r>
          </a:p>
          <a:p>
            <a:endParaRPr lang="fr-FR" dirty="0"/>
          </a:p>
        </p:txBody>
      </p:sp>
    </p:spTree>
    <p:extLst>
      <p:ext uri="{BB962C8B-B14F-4D97-AF65-F5344CB8AC3E}">
        <p14:creationId xmlns:p14="http://schemas.microsoft.com/office/powerpoint/2010/main" val="1574250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3019A-147B-AED1-1C33-6D2C2C11B134}"/>
              </a:ext>
            </a:extLst>
          </p:cNvPr>
          <p:cNvSpPr>
            <a:spLocks noGrp="1"/>
          </p:cNvSpPr>
          <p:nvPr>
            <p:ph type="title"/>
          </p:nvPr>
        </p:nvSpPr>
        <p:spPr/>
        <p:txBody>
          <a:bodyPr>
            <a:normAutofit/>
          </a:bodyPr>
          <a:lstStyle/>
          <a:p>
            <a:r>
              <a:rPr lang="fr-FR" b="1" dirty="0"/>
              <a:t>Hiérarchies et Filtres</a:t>
            </a:r>
            <a:endParaRPr lang="fr-FR" dirty="0"/>
          </a:p>
        </p:txBody>
      </p:sp>
      <p:sp>
        <p:nvSpPr>
          <p:cNvPr id="3" name="Espace réservé du contenu 2">
            <a:extLst>
              <a:ext uri="{FF2B5EF4-FFF2-40B4-BE49-F238E27FC236}">
                <a16:creationId xmlns:a16="http://schemas.microsoft.com/office/drawing/2014/main" id="{DE883B8E-EA06-92C8-935D-0F29F6C9EEA9}"/>
              </a:ext>
            </a:extLst>
          </p:cNvPr>
          <p:cNvSpPr>
            <a:spLocks noGrp="1"/>
          </p:cNvSpPr>
          <p:nvPr>
            <p:ph idx="1"/>
          </p:nvPr>
        </p:nvSpPr>
        <p:spPr/>
        <p:txBody>
          <a:bodyPr/>
          <a:lstStyle/>
          <a:p>
            <a:pPr>
              <a:buFont typeface="Arial" panose="020B0604020202020204" pitchFamily="34" charset="0"/>
              <a:buChar char="•"/>
            </a:pPr>
            <a:r>
              <a:rPr lang="fr-FR" b="1" dirty="0"/>
              <a:t>Hiérarchies</a:t>
            </a:r>
            <a:r>
              <a:rPr lang="fr-FR" dirty="0"/>
              <a:t>: Créez des hiérarchies entre les données pour permettre une navigation facile entre les niveaux de détail (par exemple, année &gt; trimestre &gt; mois).</a:t>
            </a:r>
          </a:p>
          <a:p>
            <a:pPr>
              <a:buFont typeface="Arial" panose="020B0604020202020204" pitchFamily="34" charset="0"/>
              <a:buChar char="•"/>
            </a:pPr>
            <a:r>
              <a:rPr lang="fr-FR" b="1" dirty="0"/>
              <a:t>Filtres</a:t>
            </a:r>
            <a:r>
              <a:rPr lang="fr-FR" dirty="0"/>
              <a:t>: Ajoutez des filtres pour permettre aux utilisateurs de personnaliser les vues en fonction de leurs besoins (par exemple, filtre par date, région, catégorie de produit). </a:t>
            </a:r>
            <a:r>
              <a:rPr lang="fr-FR" b="1" dirty="0"/>
              <a:t>Visuel</a:t>
            </a:r>
            <a:r>
              <a:rPr lang="fr-FR" dirty="0"/>
              <a:t>: Exemple de filtres et hiérarchies.</a:t>
            </a:r>
          </a:p>
          <a:p>
            <a:endParaRPr lang="fr-FR" dirty="0"/>
          </a:p>
        </p:txBody>
      </p:sp>
    </p:spTree>
    <p:extLst>
      <p:ext uri="{BB962C8B-B14F-4D97-AF65-F5344CB8AC3E}">
        <p14:creationId xmlns:p14="http://schemas.microsoft.com/office/powerpoint/2010/main" val="1249430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voltage.wav"/>
          </p:stSnd>
        </p:sndAc>
      </p:transition>
    </mc:Choice>
    <mc:Fallback xmlns="">
      <p:transition spd="slow">
        <p:fade/>
        <p:sndAc>
          <p:stSnd>
            <p:snd r:embed="rId3" name="voltage.wav"/>
          </p:stSnd>
        </p:sndAc>
      </p:transition>
    </mc:Fallback>
  </mc:AlternateContent>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1029</TotalTime>
  <Words>1430</Words>
  <Application>Microsoft Office PowerPoint</Application>
  <PresentationFormat>Grand écran</PresentationFormat>
  <Paragraphs>118</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Century Gothic</vt:lpstr>
      <vt:lpstr>Wingdings 3</vt:lpstr>
      <vt:lpstr>Brin</vt:lpstr>
      <vt:lpstr>BI Dataviz Consulting</vt:lpstr>
      <vt:lpstr>Introduction</vt:lpstr>
      <vt:lpstr>Objectifs du Projet</vt:lpstr>
      <vt:lpstr>Périmètre du Projet</vt:lpstr>
      <vt:lpstr>Exigences Fonctionnelles</vt:lpstr>
      <vt:lpstr>Exigences Fonctionnelles</vt:lpstr>
      <vt:lpstr>Conception des États</vt:lpstr>
      <vt:lpstr>Conception des Tableaux de Bord</vt:lpstr>
      <vt:lpstr>Hiérarchies et Filtres</vt:lpstr>
      <vt:lpstr>Exigences Non Fonctionnelles</vt:lpstr>
      <vt:lpstr>Livrables</vt:lpstr>
      <vt:lpstr>Planification</vt:lpstr>
      <vt:lpstr>Équipe Projet</vt:lpstr>
      <vt:lpstr>Risques et Contraintes</vt:lpstr>
      <vt:lpstr>Conclusion</vt:lpstr>
      <vt:lpstr>Équipe Projet </vt:lpstr>
      <vt:lpstr>Équipe Projet</vt:lpstr>
      <vt:lpstr>Équipe Projet</vt:lpstr>
      <vt:lpstr>Équipe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ange-ghislain KOUAME</dc:creator>
  <cp:lastModifiedBy>ange-ghislain KOUAME</cp:lastModifiedBy>
  <cp:revision>5</cp:revision>
  <dcterms:created xsi:type="dcterms:W3CDTF">2024-11-18T15:54:17Z</dcterms:created>
  <dcterms:modified xsi:type="dcterms:W3CDTF">2024-11-22T01:27:13Z</dcterms:modified>
</cp:coreProperties>
</file>