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Lato" panose="020B0604020202020204" charset="0"/>
      <p:regular r:id="rId10"/>
      <p:bold r:id="rId11"/>
      <p:italic r:id="rId12"/>
      <p:boldItalic r:id="rId13"/>
    </p:embeddedFont>
    <p:embeddedFont>
      <p:font typeface="Montserrat"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074" autoAdjust="0"/>
    <p:restoredTop sz="94660"/>
  </p:normalViewPr>
  <p:slideViewPr>
    <p:cSldViewPr snapToGrid="0">
      <p:cViewPr varScale="1">
        <p:scale>
          <a:sx n="106" d="100"/>
          <a:sy n="106" d="100"/>
        </p:scale>
        <p:origin x="792"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61054bcd1faf75e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461054bcd1faf75e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e5e8283b8d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e5e8283b8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461054bcd1faf75e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461054bcd1faf75e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461054bcd1faf75e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461054bcd1faf75e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61054bcd1faf75e_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461054bcd1faf75e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e5e8283b8d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e5e8283b8d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13"/>
          <p:cNvPicPr preferRelativeResize="0"/>
          <p:nvPr/>
        </p:nvPicPr>
        <p:blipFill>
          <a:blip r:embed="rId3">
            <a:alphaModFix/>
          </a:blip>
          <a:stretch>
            <a:fillRect/>
          </a:stretch>
        </p:blipFill>
        <p:spPr>
          <a:xfrm>
            <a:off x="1670713" y="1803038"/>
            <a:ext cx="5802576" cy="1537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just" rtl="0">
              <a:spcBef>
                <a:spcPts val="0"/>
              </a:spcBef>
              <a:spcAft>
                <a:spcPts val="0"/>
              </a:spcAft>
              <a:buNone/>
            </a:pPr>
            <a:r>
              <a:rPr lang="es"/>
              <a:t>Hay distintas formas de perfilar a las personas que utilizan tus servicios o soluciones digitales. Revisamos cuáles son las principales y qué tipo de información puedes obtener de cada una de ellas.</a:t>
            </a:r>
            <a:endParaRPr/>
          </a:p>
        </p:txBody>
      </p:sp>
      <p:pic>
        <p:nvPicPr>
          <p:cNvPr id="140" name="Google Shape;140;p14"/>
          <p:cNvPicPr preferRelativeResize="0"/>
          <p:nvPr/>
        </p:nvPicPr>
        <p:blipFill>
          <a:blip r:embed="rId3">
            <a:alphaModFix/>
          </a:blip>
          <a:stretch>
            <a:fillRect/>
          </a:stretch>
        </p:blipFill>
        <p:spPr>
          <a:xfrm>
            <a:off x="2728764" y="2363276"/>
            <a:ext cx="3686452" cy="2642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txBox="1"/>
          <p:nvPr/>
        </p:nvSpPr>
        <p:spPr>
          <a:xfrm>
            <a:off x="188550" y="1420571"/>
            <a:ext cx="8766900" cy="2089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a:solidFill>
                  <a:srgbClr val="FFFFFF"/>
                </a:solidFill>
              </a:rPr>
              <a:t>Cada método de investigación de usuarios te permitirá conocer cierta información, con grados de profundidad diferenciados según la complejidad que la herramienta que decidiste utilizar tenga.</a:t>
            </a:r>
            <a:endParaRPr>
              <a:solidFill>
                <a:srgbClr val="FFFFFF"/>
              </a:solidFill>
            </a:endParaRPr>
          </a:p>
          <a:p>
            <a:pPr marL="0" lvl="0" indent="0" algn="just" rtl="0">
              <a:spcBef>
                <a:spcPts val="0"/>
              </a:spcBef>
              <a:spcAft>
                <a:spcPts val="0"/>
              </a:spcAft>
              <a:buNone/>
            </a:pPr>
            <a:endParaRPr>
              <a:solidFill>
                <a:srgbClr val="FFFFFF"/>
              </a:solidFill>
            </a:endParaRPr>
          </a:p>
          <a:p>
            <a:pPr marL="0" lvl="0" indent="0" algn="just" rtl="0">
              <a:spcBef>
                <a:spcPts val="0"/>
              </a:spcBef>
              <a:spcAft>
                <a:spcPts val="0"/>
              </a:spcAft>
              <a:buNone/>
            </a:pPr>
            <a:r>
              <a:rPr lang="es">
                <a:solidFill>
                  <a:srgbClr val="FFFFFF"/>
                </a:solidFill>
              </a:rPr>
              <a:t>En el proceso de elección de un método por sobre otro, debes estar claro que la mayoría puede aplicarse de manera complementaria, permitiendo obtener más información sobre aspectos específicos que, en una encuesta, por ejemplo, no se pueden responder.</a:t>
            </a:r>
            <a:endParaRPr>
              <a:solidFill>
                <a:srgbClr val="FFFFFF"/>
              </a:solidFill>
            </a:endParaRPr>
          </a:p>
          <a:p>
            <a:pPr marL="0" lvl="0" indent="0" algn="just" rtl="0">
              <a:spcBef>
                <a:spcPts val="0"/>
              </a:spcBef>
              <a:spcAft>
                <a:spcPts val="0"/>
              </a:spcAft>
              <a:buNone/>
            </a:pPr>
            <a:endParaRPr>
              <a:solidFill>
                <a:srgbClr val="FFFFFF"/>
              </a:solidFill>
            </a:endParaRPr>
          </a:p>
          <a:p>
            <a:pPr marL="0" lvl="0" indent="0" algn="just" rtl="0">
              <a:spcBef>
                <a:spcPts val="0"/>
              </a:spcBef>
              <a:spcAft>
                <a:spcPts val="0"/>
              </a:spcAft>
              <a:buNone/>
            </a:pPr>
            <a:r>
              <a:rPr lang="es">
                <a:solidFill>
                  <a:srgbClr val="FFFFFF"/>
                </a:solidFill>
              </a:rPr>
              <a:t>Definir cuál es el más adecuado dependerá del objetivo del estudio de usuarios que se está realizando y de las expectativas de recolección de información que tiene el proyecto.</a:t>
            </a:r>
            <a:endParaRPr>
              <a:solidFill>
                <a:srgbClr val="FFFFFF"/>
              </a:solidFill>
            </a:endParaRPr>
          </a:p>
        </p:txBody>
      </p:sp>
      <p:pic>
        <p:nvPicPr>
          <p:cNvPr id="146" name="Google Shape;146;p15"/>
          <p:cNvPicPr preferRelativeResize="0"/>
          <p:nvPr/>
        </p:nvPicPr>
        <p:blipFill>
          <a:blip r:embed="rId3">
            <a:alphaModFix/>
          </a:blip>
          <a:stretch>
            <a:fillRect/>
          </a:stretch>
        </p:blipFill>
        <p:spPr>
          <a:xfrm>
            <a:off x="6074520" y="2995790"/>
            <a:ext cx="3384670" cy="242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6"/>
          <p:cNvSpPr txBox="1"/>
          <p:nvPr/>
        </p:nvSpPr>
        <p:spPr>
          <a:xfrm>
            <a:off x="333300" y="1555100"/>
            <a:ext cx="8477400" cy="3359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b="1">
                <a:solidFill>
                  <a:schemeClr val="lt1"/>
                </a:solidFill>
              </a:rPr>
              <a:t>Métodos directos.</a:t>
            </a:r>
            <a:r>
              <a:rPr lang="es">
                <a:solidFill>
                  <a:schemeClr val="lt1"/>
                </a:solidFill>
              </a:rPr>
              <a:t> Son aquellos que permiten analizar las características de los usuarios que son objeto del estudio, a través de la información que ellos mismos aportan al responder a distintas preguntas planteadas. Este método se utiliza cuando se quiere obtener una información profunda, que provenga directamente del sujeto analizado, pues será este mismo el que la proporcione. Ello significa que el usuario participa de forma activa en el estudio, y las distintas técnicas pueden aplicarse en cualquiera de los lugares planteados anteriormente: en la residencia del usuario, en el lugar de trabajo, o en el centro de información. </a:t>
            </a:r>
            <a:endParaRPr>
              <a:solidFill>
                <a:schemeClr val="lt1"/>
              </a:solidFill>
            </a:endParaRPr>
          </a:p>
          <a:p>
            <a:pPr marL="0" lvl="0" indent="0" algn="just" rtl="0">
              <a:spcBef>
                <a:spcPts val="0"/>
              </a:spcBef>
              <a:spcAft>
                <a:spcPts val="0"/>
              </a:spcAft>
              <a:buNone/>
            </a:pPr>
            <a:endParaRPr>
              <a:solidFill>
                <a:schemeClr val="lt1"/>
              </a:solidFill>
            </a:endParaRPr>
          </a:p>
          <a:p>
            <a:pPr marL="0" lvl="0" indent="0" algn="just" rtl="0">
              <a:spcBef>
                <a:spcPts val="0"/>
              </a:spcBef>
              <a:spcAft>
                <a:spcPts val="0"/>
              </a:spcAft>
              <a:buNone/>
            </a:pPr>
            <a:r>
              <a:rPr lang="es" b="1">
                <a:solidFill>
                  <a:schemeClr val="lt1"/>
                </a:solidFill>
              </a:rPr>
              <a:t>Métodos indirectos.</a:t>
            </a:r>
            <a:r>
              <a:rPr lang="es">
                <a:solidFill>
                  <a:schemeClr val="lt1"/>
                </a:solidFill>
              </a:rPr>
              <a:t> Son los que permiten deducir las características de los usuarios, y obtener la información sobre sus hábitos, necesidades o uso de la información, a través de sus trabajos, o de la información que demandan a un centro de información. Es decir, aunque el objeto de estudio es el usuario, este solo interviene de forma indirecta, pues la información se obtiene sin consultarlos, extrayéndola de documentos generados con un propósito distinto al de realizar un estudio de usuarios, Puede tratarse de peticiones de documentos solicitados a un centro de información, de fotodocumentación, o de aquellos que utiliza el usuario en su investigación</a:t>
            </a:r>
            <a:endParaRPr>
              <a:solidFill>
                <a:schemeClr val="lt1"/>
              </a:solidFill>
            </a:endParaRPr>
          </a:p>
        </p:txBody>
      </p:sp>
      <p:pic>
        <p:nvPicPr>
          <p:cNvPr id="152" name="Google Shape;152;p16"/>
          <p:cNvPicPr preferRelativeResize="0"/>
          <p:nvPr/>
        </p:nvPicPr>
        <p:blipFill>
          <a:blip r:embed="rId3">
            <a:alphaModFix/>
          </a:blip>
          <a:stretch>
            <a:fillRect/>
          </a:stretch>
        </p:blipFill>
        <p:spPr>
          <a:xfrm>
            <a:off x="6506325" y="-209949"/>
            <a:ext cx="2941750" cy="1765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p:nvPr/>
        </p:nvSpPr>
        <p:spPr>
          <a:xfrm>
            <a:off x="181500" y="786302"/>
            <a:ext cx="8781000" cy="3570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rgbClr val="FFFFFF"/>
                </a:solidFill>
              </a:rPr>
              <a:t>El estudio de los hábitos y necesidades de información de los usuarios puede llevarse a cabo mediante distintas técnicas, entre las que se encuentran: </a:t>
            </a:r>
            <a:endParaRPr>
              <a:solidFill>
                <a:srgbClr val="FFFFFF"/>
              </a:solidFill>
            </a:endParaRPr>
          </a:p>
          <a:p>
            <a:pPr marL="0" lvl="0" indent="457200" algn="l" rtl="0">
              <a:spcBef>
                <a:spcPts val="0"/>
              </a:spcBef>
              <a:spcAft>
                <a:spcPts val="0"/>
              </a:spcAft>
              <a:buNone/>
            </a:pPr>
            <a:r>
              <a:rPr lang="es">
                <a:solidFill>
                  <a:srgbClr val="FFFFFF"/>
                </a:solidFill>
              </a:rPr>
              <a:t>• </a:t>
            </a:r>
            <a:r>
              <a:rPr lang="es" b="1">
                <a:solidFill>
                  <a:srgbClr val="FFFFFF"/>
                </a:solidFill>
              </a:rPr>
              <a:t>Encuestas</a:t>
            </a:r>
            <a:r>
              <a:rPr lang="es">
                <a:solidFill>
                  <a:srgbClr val="FFFFFF"/>
                </a:solidFill>
              </a:rPr>
              <a:t>. Las más utilizadas son las autoadministradas. </a:t>
            </a:r>
            <a:endParaRPr>
              <a:solidFill>
                <a:srgbClr val="FFFFFF"/>
              </a:solidFill>
            </a:endParaRPr>
          </a:p>
          <a:p>
            <a:pPr marL="0" lvl="0" indent="457200" algn="l" rtl="0">
              <a:spcBef>
                <a:spcPts val="0"/>
              </a:spcBef>
              <a:spcAft>
                <a:spcPts val="0"/>
              </a:spcAft>
              <a:buNone/>
            </a:pPr>
            <a:r>
              <a:rPr lang="es">
                <a:solidFill>
                  <a:srgbClr val="FFFFFF"/>
                </a:solidFill>
              </a:rPr>
              <a:t>• </a:t>
            </a:r>
            <a:r>
              <a:rPr lang="es" b="1">
                <a:solidFill>
                  <a:srgbClr val="FFFFFF"/>
                </a:solidFill>
              </a:rPr>
              <a:t>Entrevistas</a:t>
            </a:r>
            <a:r>
              <a:rPr lang="es">
                <a:solidFill>
                  <a:srgbClr val="FFFFFF"/>
                </a:solidFill>
              </a:rPr>
              <a:t>. En las que interviene un especialista en información encargado de aclarar al usuario las dudas que puede tener sobre las distintas preguntas del cuestionario. </a:t>
            </a:r>
            <a:endParaRPr>
              <a:solidFill>
                <a:srgbClr val="FFFFFF"/>
              </a:solidFill>
            </a:endParaRPr>
          </a:p>
          <a:p>
            <a:pPr marL="0" lvl="0" indent="457200" algn="l" rtl="0">
              <a:spcBef>
                <a:spcPts val="0"/>
              </a:spcBef>
              <a:spcAft>
                <a:spcPts val="0"/>
              </a:spcAft>
              <a:buNone/>
            </a:pPr>
            <a:r>
              <a:rPr lang="es">
                <a:solidFill>
                  <a:srgbClr val="FFFFFF"/>
                </a:solidFill>
              </a:rPr>
              <a:t>• </a:t>
            </a:r>
            <a:r>
              <a:rPr lang="es" b="1">
                <a:solidFill>
                  <a:srgbClr val="FFFFFF"/>
                </a:solidFill>
              </a:rPr>
              <a:t>Análisis de expertos</a:t>
            </a:r>
            <a:r>
              <a:rPr lang="es">
                <a:solidFill>
                  <a:srgbClr val="FFFFFF"/>
                </a:solidFill>
              </a:rPr>
              <a:t>. Que pueden ser internos o externos. </a:t>
            </a:r>
            <a:endParaRPr>
              <a:solidFill>
                <a:srgbClr val="FFFFFF"/>
              </a:solidFill>
            </a:endParaRPr>
          </a:p>
          <a:p>
            <a:pPr marL="0" lvl="0" indent="457200" algn="l" rtl="0">
              <a:spcBef>
                <a:spcPts val="0"/>
              </a:spcBef>
              <a:spcAft>
                <a:spcPts val="0"/>
              </a:spcAft>
              <a:buNone/>
            </a:pPr>
            <a:r>
              <a:rPr lang="es">
                <a:solidFill>
                  <a:srgbClr val="FFFFFF"/>
                </a:solidFill>
              </a:rPr>
              <a:t>• </a:t>
            </a:r>
            <a:r>
              <a:rPr lang="es" b="1">
                <a:solidFill>
                  <a:srgbClr val="FFFFFF"/>
                </a:solidFill>
              </a:rPr>
              <a:t>Foros o Reuniones</a:t>
            </a:r>
            <a:r>
              <a:rPr lang="es">
                <a:solidFill>
                  <a:srgbClr val="FFFFFF"/>
                </a:solidFill>
              </a:rPr>
              <a:t>. Donde usuarios o especialistas discuten distintos aspectos vinculados al uso de la información en los centros. </a:t>
            </a:r>
            <a:endParaRPr>
              <a:solidFill>
                <a:srgbClr val="FFFFFF"/>
              </a:solidFill>
            </a:endParaRPr>
          </a:p>
          <a:p>
            <a:pPr marL="0" lvl="0" indent="457200" algn="l" rtl="0">
              <a:spcBef>
                <a:spcPts val="0"/>
              </a:spcBef>
              <a:spcAft>
                <a:spcPts val="0"/>
              </a:spcAft>
              <a:buNone/>
            </a:pPr>
            <a:r>
              <a:rPr lang="es">
                <a:solidFill>
                  <a:srgbClr val="FFFFFF"/>
                </a:solidFill>
              </a:rPr>
              <a:t>• </a:t>
            </a:r>
            <a:r>
              <a:rPr lang="es" b="1">
                <a:solidFill>
                  <a:srgbClr val="FFFFFF"/>
                </a:solidFill>
              </a:rPr>
              <a:t>Indicadores Sociales.</a:t>
            </a:r>
            <a:r>
              <a:rPr lang="es">
                <a:solidFill>
                  <a:srgbClr val="FFFFFF"/>
                </a:solidFill>
              </a:rPr>
              <a:t> Para conocer la capacidad adquisitiva del usuario, nivel de educación, edad, etc. </a:t>
            </a:r>
            <a:endParaRPr>
              <a:solidFill>
                <a:srgbClr val="FFFFFF"/>
              </a:solidFill>
            </a:endParaRPr>
          </a:p>
          <a:p>
            <a:pPr marL="0" lvl="0" indent="457200" algn="l" rtl="0">
              <a:spcBef>
                <a:spcPts val="0"/>
              </a:spcBef>
              <a:spcAft>
                <a:spcPts val="0"/>
              </a:spcAft>
              <a:buNone/>
            </a:pPr>
            <a:r>
              <a:rPr lang="es">
                <a:solidFill>
                  <a:srgbClr val="FFFFFF"/>
                </a:solidFill>
              </a:rPr>
              <a:t>• </a:t>
            </a:r>
            <a:r>
              <a:rPr lang="es" b="1">
                <a:solidFill>
                  <a:srgbClr val="FFFFFF"/>
                </a:solidFill>
              </a:rPr>
              <a:t>Referencias Bibliográficas.</a:t>
            </a:r>
            <a:r>
              <a:rPr lang="es">
                <a:solidFill>
                  <a:srgbClr val="FFFFFF"/>
                </a:solidFill>
              </a:rPr>
              <a:t> Se analiza la bibliografía que utiliza el usuario para llevar a cabo su actividad (normalmente científica). </a:t>
            </a:r>
            <a:endParaRPr>
              <a:solidFill>
                <a:srgbClr val="FFFFFF"/>
              </a:solidFill>
            </a:endParaRPr>
          </a:p>
          <a:p>
            <a:pPr marL="0" lvl="0" indent="457200" algn="l" rtl="0">
              <a:spcBef>
                <a:spcPts val="0"/>
              </a:spcBef>
              <a:spcAft>
                <a:spcPts val="0"/>
              </a:spcAft>
              <a:buNone/>
            </a:pPr>
            <a:r>
              <a:rPr lang="es">
                <a:solidFill>
                  <a:srgbClr val="FFFFFF"/>
                </a:solidFill>
              </a:rPr>
              <a:t>• </a:t>
            </a:r>
            <a:r>
              <a:rPr lang="es" b="1">
                <a:solidFill>
                  <a:srgbClr val="FFFFFF"/>
                </a:solidFill>
              </a:rPr>
              <a:t>Demanda de Documentos.</a:t>
            </a:r>
            <a:r>
              <a:rPr lang="es">
                <a:solidFill>
                  <a:srgbClr val="FFFFFF"/>
                </a:solidFill>
              </a:rPr>
              <a:t> Generados para otros fines, como las consultas o préstamos realizados en el centro. </a:t>
            </a:r>
            <a:endParaRPr>
              <a:solidFill>
                <a:srgbClr val="FFFFFF"/>
              </a:solidFill>
            </a:endParaRPr>
          </a:p>
          <a:p>
            <a:pPr marL="0" lvl="0" indent="457200" algn="l" rtl="0">
              <a:spcBef>
                <a:spcPts val="0"/>
              </a:spcBef>
              <a:spcAft>
                <a:spcPts val="0"/>
              </a:spcAft>
              <a:buNone/>
            </a:pPr>
            <a:r>
              <a:rPr lang="es">
                <a:solidFill>
                  <a:srgbClr val="FFFFFF"/>
                </a:solidFill>
              </a:rPr>
              <a:t>• </a:t>
            </a:r>
            <a:r>
              <a:rPr lang="es" b="1">
                <a:solidFill>
                  <a:srgbClr val="FFFFFF"/>
                </a:solidFill>
              </a:rPr>
              <a:t>Utilización conjunta de varios métodos.</a:t>
            </a:r>
            <a:r>
              <a:rPr lang="es">
                <a:solidFill>
                  <a:srgbClr val="FFFFFF"/>
                </a:solidFill>
              </a:rPr>
              <a:t> Aunque pueda parecer complicado, en muchos estudios de usuarios se han utilizado de forma conjunta varias de las técnicas nombradas.</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p:nvPr/>
        </p:nvSpPr>
        <p:spPr>
          <a:xfrm>
            <a:off x="107400" y="990744"/>
            <a:ext cx="8929200" cy="3782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solidFill>
                <a:srgbClr val="FFFFFF"/>
              </a:solidFill>
            </a:endParaRPr>
          </a:p>
          <a:p>
            <a:pPr marL="0" lvl="0" indent="0" algn="just" rtl="0">
              <a:spcBef>
                <a:spcPts val="0"/>
              </a:spcBef>
              <a:spcAft>
                <a:spcPts val="0"/>
              </a:spcAft>
              <a:buNone/>
            </a:pPr>
            <a:r>
              <a:rPr lang="es">
                <a:solidFill>
                  <a:srgbClr val="FFFFFF"/>
                </a:solidFill>
              </a:rPr>
              <a:t>No hay métodos buenos o malos, sino métodos más adecuados para el objetivo de la investigación.</a:t>
            </a:r>
            <a:endParaRPr>
              <a:solidFill>
                <a:srgbClr val="FFFFFF"/>
              </a:solidFill>
            </a:endParaRPr>
          </a:p>
          <a:p>
            <a:pPr marL="0" lvl="0" indent="0" algn="just" rtl="0">
              <a:spcBef>
                <a:spcPts val="0"/>
              </a:spcBef>
              <a:spcAft>
                <a:spcPts val="0"/>
              </a:spcAft>
              <a:buNone/>
            </a:pPr>
            <a:endParaRPr>
              <a:solidFill>
                <a:srgbClr val="FFFFFF"/>
              </a:solidFill>
            </a:endParaRPr>
          </a:p>
          <a:p>
            <a:pPr marL="0" lvl="0" indent="0" algn="just" rtl="0">
              <a:spcBef>
                <a:spcPts val="0"/>
              </a:spcBef>
              <a:spcAft>
                <a:spcPts val="0"/>
              </a:spcAft>
              <a:buNone/>
            </a:pPr>
            <a:r>
              <a:rPr lang="es">
                <a:solidFill>
                  <a:srgbClr val="FFFFFF"/>
                </a:solidFill>
              </a:rPr>
              <a:t>Cuando, por ejemplo, se está haciendo un estudio de usuarios de un sitio web, lo que hacemos es realizar una encuesta a la base de datos de esos usuarios y luego se identifican los arquetipos preliminares. Con esa segmentación se contacta a algunas personas representativas para poder realizar con ellos una entrevista en profundidad.</a:t>
            </a:r>
            <a:endParaRPr>
              <a:solidFill>
                <a:srgbClr val="FFFFFF"/>
              </a:solidFill>
            </a:endParaRPr>
          </a:p>
          <a:p>
            <a:pPr marL="0" lvl="0" indent="0" algn="just" rtl="0">
              <a:spcBef>
                <a:spcPts val="0"/>
              </a:spcBef>
              <a:spcAft>
                <a:spcPts val="0"/>
              </a:spcAft>
              <a:buNone/>
            </a:pPr>
            <a:endParaRPr>
              <a:solidFill>
                <a:srgbClr val="FFFFFF"/>
              </a:solidFill>
            </a:endParaRPr>
          </a:p>
          <a:p>
            <a:pPr marL="0" lvl="0" indent="0" algn="just" rtl="0">
              <a:spcBef>
                <a:spcPts val="0"/>
              </a:spcBef>
              <a:spcAft>
                <a:spcPts val="0"/>
              </a:spcAft>
              <a:buNone/>
            </a:pPr>
            <a:r>
              <a:rPr lang="es">
                <a:solidFill>
                  <a:srgbClr val="FFFFFF"/>
                </a:solidFill>
              </a:rPr>
              <a:t>En el caso de proyectos que se relacionan con diseño de servicios o soluciones multicanal, la observación in situ y las entrevistas son claves para poder armar una visión panorámica de la manera en que la empresa funciona. Por ejemplo, conocer la rutina de un colaborador estratégico y, luego, contrastar esa información con la obtenida de entrevistas con clientes representativos de segmentos clave puede ser mucho más relevante que realizar una encuesta.</a:t>
            </a:r>
            <a:endParaRPr>
              <a:solidFill>
                <a:srgbClr val="FFFFFF"/>
              </a:solidFill>
            </a:endParaRPr>
          </a:p>
          <a:p>
            <a:pPr marL="0" lvl="0" indent="0" algn="just" rtl="0">
              <a:spcBef>
                <a:spcPts val="0"/>
              </a:spcBef>
              <a:spcAft>
                <a:spcPts val="0"/>
              </a:spcAft>
              <a:buNone/>
            </a:pPr>
            <a:endParaRPr>
              <a:solidFill>
                <a:srgbClr val="FFFFFF"/>
              </a:solidFill>
            </a:endParaRPr>
          </a:p>
          <a:p>
            <a:pPr marL="0" lvl="0" indent="0" algn="just" rtl="0">
              <a:spcBef>
                <a:spcPts val="0"/>
              </a:spcBef>
              <a:spcAft>
                <a:spcPts val="0"/>
              </a:spcAft>
              <a:buNone/>
            </a:pPr>
            <a:r>
              <a:rPr lang="es">
                <a:solidFill>
                  <a:srgbClr val="FFFFFF"/>
                </a:solidFill>
              </a:rPr>
              <a:t>El método elegido siempre debe estar alineado con los objetivos del proyecto que se está ejecutando. Además, debe ser capaz de entregar nueva información o confirmar hipótesis planteadas al comienzo de la investigación, a través de la aplicación de estas herramientas.</a:t>
            </a:r>
            <a:endParaRPr>
              <a:solidFill>
                <a:srgbClr val="FFFFFF"/>
              </a:solidFill>
            </a:endParaRPr>
          </a:p>
        </p:txBody>
      </p:sp>
      <p:sp>
        <p:nvSpPr>
          <p:cNvPr id="163" name="Google Shape;163;p18"/>
          <p:cNvSpPr txBox="1"/>
          <p:nvPr/>
        </p:nvSpPr>
        <p:spPr>
          <a:xfrm>
            <a:off x="886200" y="262787"/>
            <a:ext cx="7371600" cy="55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400">
                <a:solidFill>
                  <a:srgbClr val="FFFFFF"/>
                </a:solidFill>
              </a:rPr>
              <a:t>¿Cuál método para conocer a usuarios es mejor?</a:t>
            </a:r>
            <a:endParaRPr sz="24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19"/>
          <p:cNvPicPr preferRelativeResize="0"/>
          <p:nvPr/>
        </p:nvPicPr>
        <p:blipFill>
          <a:blip r:embed="rId3">
            <a:alphaModFix/>
          </a:blip>
          <a:stretch>
            <a:fillRect/>
          </a:stretch>
        </p:blipFill>
        <p:spPr>
          <a:xfrm>
            <a:off x="-9054" y="131925"/>
            <a:ext cx="9144000" cy="5143500"/>
          </a:xfrm>
          <a:prstGeom prst="rect">
            <a:avLst/>
          </a:prstGeom>
          <a:noFill/>
          <a:ln>
            <a:noFill/>
          </a:ln>
        </p:spPr>
      </p:pic>
      <p:sp>
        <p:nvSpPr>
          <p:cNvPr id="169" name="Google Shape;169;p19"/>
          <p:cNvSpPr txBox="1"/>
          <p:nvPr/>
        </p:nvSpPr>
        <p:spPr>
          <a:xfrm>
            <a:off x="5225550" y="696100"/>
            <a:ext cx="204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70" name="Google Shape;170;p19"/>
          <p:cNvSpPr/>
          <p:nvPr/>
        </p:nvSpPr>
        <p:spPr>
          <a:xfrm>
            <a:off x="5004002" y="415481"/>
            <a:ext cx="2467800" cy="739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9"/>
          <p:cNvSpPr txBox="1"/>
          <p:nvPr/>
        </p:nvSpPr>
        <p:spPr>
          <a:xfrm>
            <a:off x="5024925" y="371725"/>
            <a:ext cx="26145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900" dirty="0">
                <a:latin typeface="Lato"/>
                <a:ea typeface="Lato"/>
                <a:cs typeface="Lato"/>
                <a:sym typeface="Lato"/>
              </a:rPr>
              <a:t>Pagar de manera expedita, sin colas, con su tarjeta de crédito o debito</a:t>
            </a:r>
            <a:endParaRPr sz="900" dirty="0">
              <a:latin typeface="Lato"/>
              <a:ea typeface="Lato"/>
              <a:cs typeface="Lato"/>
              <a:sym typeface="Lato"/>
            </a:endParaRPr>
          </a:p>
          <a:p>
            <a:pPr marL="0" lvl="0" indent="0" algn="l" rtl="0">
              <a:spcBef>
                <a:spcPts val="0"/>
              </a:spcBef>
              <a:spcAft>
                <a:spcPts val="0"/>
              </a:spcAft>
              <a:buNone/>
            </a:pPr>
            <a:r>
              <a:rPr lang="es" sz="900" dirty="0">
                <a:latin typeface="Lato"/>
                <a:ea typeface="Lato"/>
                <a:cs typeface="Lato"/>
                <a:sym typeface="Lato"/>
              </a:rPr>
              <a:t>Libertad de no andar con efectivo para pagar el est.</a:t>
            </a:r>
            <a:endParaRPr sz="900" dirty="0">
              <a:latin typeface="Lato"/>
              <a:ea typeface="Lato"/>
              <a:cs typeface="Lato"/>
              <a:sym typeface="Lato"/>
            </a:endParaRPr>
          </a:p>
        </p:txBody>
      </p:sp>
      <p:sp>
        <p:nvSpPr>
          <p:cNvPr id="172" name="Google Shape;172;p19"/>
          <p:cNvSpPr/>
          <p:nvPr/>
        </p:nvSpPr>
        <p:spPr>
          <a:xfrm>
            <a:off x="6971252" y="1402267"/>
            <a:ext cx="2044200" cy="98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9"/>
          <p:cNvSpPr txBox="1"/>
          <p:nvPr/>
        </p:nvSpPr>
        <p:spPr>
          <a:xfrm>
            <a:off x="6924000" y="1409559"/>
            <a:ext cx="22200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800" dirty="0">
                <a:latin typeface="Lato"/>
                <a:ea typeface="Lato"/>
                <a:cs typeface="Lato"/>
                <a:sym typeface="Lato"/>
              </a:rPr>
              <a:t>Los usuarios ven que los estacionamientos cada vez poseen mas servicios, pero aun deben acudir a las cajas y hacer filas </a:t>
            </a:r>
            <a:endParaRPr sz="800" dirty="0">
              <a:latin typeface="Lato"/>
              <a:ea typeface="Lato"/>
              <a:cs typeface="Lato"/>
              <a:sym typeface="Lato"/>
            </a:endParaRPr>
          </a:p>
          <a:p>
            <a:pPr marL="0" lvl="0" indent="0" algn="l" rtl="0">
              <a:spcBef>
                <a:spcPts val="0"/>
              </a:spcBef>
              <a:spcAft>
                <a:spcPts val="0"/>
              </a:spcAft>
              <a:buNone/>
            </a:pPr>
            <a:r>
              <a:rPr lang="es" sz="800" dirty="0">
                <a:latin typeface="Lato"/>
                <a:ea typeface="Lato"/>
                <a:cs typeface="Lato"/>
                <a:sym typeface="Lato"/>
              </a:rPr>
              <a:t>cuando, se dañan los cobradores automaticos, se deb buscar otro, teniendo que caminar más,  teniendo una mala experiencia de uso </a:t>
            </a:r>
            <a:endParaRPr sz="800" dirty="0">
              <a:latin typeface="Lato"/>
              <a:ea typeface="Lato"/>
              <a:cs typeface="Lato"/>
              <a:sym typeface="Lato"/>
            </a:endParaRPr>
          </a:p>
        </p:txBody>
      </p:sp>
      <p:sp>
        <p:nvSpPr>
          <p:cNvPr id="174" name="Google Shape;174;p19"/>
          <p:cNvSpPr/>
          <p:nvPr/>
        </p:nvSpPr>
        <p:spPr>
          <a:xfrm>
            <a:off x="6977775" y="2647497"/>
            <a:ext cx="1899600" cy="98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9"/>
          <p:cNvSpPr txBox="1"/>
          <p:nvPr/>
        </p:nvSpPr>
        <p:spPr>
          <a:xfrm>
            <a:off x="6931231" y="2596906"/>
            <a:ext cx="20442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800" dirty="0">
                <a:latin typeface="Lato"/>
                <a:ea typeface="Lato"/>
                <a:cs typeface="Lato"/>
                <a:sym typeface="Lato"/>
              </a:rPr>
              <a:t>reclaman cuando, el lector no funciona</a:t>
            </a:r>
            <a:endParaRPr sz="800" dirty="0">
              <a:latin typeface="Lato"/>
              <a:ea typeface="Lato"/>
              <a:cs typeface="Lato"/>
              <a:sym typeface="Lato"/>
            </a:endParaRPr>
          </a:p>
          <a:p>
            <a:pPr marL="0" lvl="0" indent="0" algn="l" rtl="0">
              <a:spcBef>
                <a:spcPts val="0"/>
              </a:spcBef>
              <a:spcAft>
                <a:spcPts val="0"/>
              </a:spcAft>
              <a:buNone/>
            </a:pPr>
            <a:r>
              <a:rPr lang="es" sz="800" dirty="0">
                <a:latin typeface="Lato"/>
                <a:ea typeface="Lato"/>
                <a:cs typeface="Lato"/>
                <a:sym typeface="Lato"/>
              </a:rPr>
              <a:t>Reclaman cuando, el sistema no tiene vuelto.</a:t>
            </a:r>
            <a:endParaRPr sz="800" dirty="0">
              <a:latin typeface="Lato"/>
              <a:ea typeface="Lato"/>
              <a:cs typeface="Lato"/>
              <a:sym typeface="Lato"/>
            </a:endParaRPr>
          </a:p>
          <a:p>
            <a:pPr marL="0" lvl="0" indent="0" algn="l" rtl="0">
              <a:spcBef>
                <a:spcPts val="0"/>
              </a:spcBef>
              <a:spcAft>
                <a:spcPts val="0"/>
              </a:spcAft>
              <a:buNone/>
            </a:pPr>
            <a:r>
              <a:rPr lang="es" sz="800" dirty="0">
                <a:latin typeface="Lato"/>
                <a:ea typeface="Lato"/>
                <a:cs typeface="Lato"/>
                <a:sym typeface="Lato"/>
              </a:rPr>
              <a:t>Reclaman  cuando hay fila y tienen un inconveniente, por que el equipo no funcionan y deben esperar a que llegue el funcionario.</a:t>
            </a:r>
            <a:endParaRPr sz="800" dirty="0">
              <a:latin typeface="Lato"/>
              <a:ea typeface="Lato"/>
              <a:cs typeface="Lato"/>
              <a:sym typeface="Lato"/>
            </a:endParaRPr>
          </a:p>
        </p:txBody>
      </p:sp>
      <p:sp>
        <p:nvSpPr>
          <p:cNvPr id="176" name="Google Shape;176;p19"/>
          <p:cNvSpPr/>
          <p:nvPr/>
        </p:nvSpPr>
        <p:spPr>
          <a:xfrm>
            <a:off x="1425824" y="369975"/>
            <a:ext cx="2044200" cy="83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9"/>
          <p:cNvSpPr txBox="1"/>
          <p:nvPr/>
        </p:nvSpPr>
        <p:spPr>
          <a:xfrm>
            <a:off x="1537913" y="326650"/>
            <a:ext cx="19491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900" dirty="0">
                <a:latin typeface="Lato"/>
                <a:ea typeface="Lato"/>
                <a:cs typeface="Lato"/>
                <a:sym typeface="Lato"/>
              </a:rPr>
              <a:t>Conductor.</a:t>
            </a:r>
            <a:endParaRPr sz="900" dirty="0">
              <a:latin typeface="Lato"/>
              <a:ea typeface="Lato"/>
              <a:cs typeface="Lato"/>
              <a:sym typeface="Lato"/>
            </a:endParaRPr>
          </a:p>
          <a:p>
            <a:pPr marL="0" lvl="0" indent="0" algn="l" rtl="0">
              <a:spcBef>
                <a:spcPts val="0"/>
              </a:spcBef>
              <a:spcAft>
                <a:spcPts val="0"/>
              </a:spcAft>
              <a:buNone/>
            </a:pPr>
            <a:r>
              <a:rPr lang="es" sz="900" dirty="0">
                <a:latin typeface="Lato"/>
                <a:ea typeface="Lato"/>
                <a:cs typeface="Lato"/>
                <a:sym typeface="Lato"/>
              </a:rPr>
              <a:t>Auto Propio</a:t>
            </a:r>
            <a:endParaRPr sz="900" dirty="0">
              <a:latin typeface="Lato"/>
              <a:ea typeface="Lato"/>
              <a:cs typeface="Lato"/>
              <a:sym typeface="Lato"/>
            </a:endParaRPr>
          </a:p>
          <a:p>
            <a:pPr marL="0" lvl="0" indent="0" algn="l" rtl="0">
              <a:spcBef>
                <a:spcPts val="0"/>
              </a:spcBef>
              <a:spcAft>
                <a:spcPts val="0"/>
              </a:spcAft>
              <a:buNone/>
            </a:pPr>
            <a:r>
              <a:rPr lang="es" sz="900" dirty="0">
                <a:latin typeface="Lato"/>
                <a:ea typeface="Lato"/>
                <a:cs typeface="Lato"/>
                <a:sym typeface="Lato"/>
              </a:rPr>
              <a:t>No Necesariamente Viaja</a:t>
            </a:r>
            <a:endParaRPr sz="900" dirty="0">
              <a:latin typeface="Lato"/>
              <a:ea typeface="Lato"/>
              <a:cs typeface="Lato"/>
              <a:sym typeface="Lato"/>
            </a:endParaRPr>
          </a:p>
          <a:p>
            <a:pPr marL="0" lvl="0" indent="0" algn="l" rtl="0">
              <a:spcBef>
                <a:spcPts val="0"/>
              </a:spcBef>
              <a:spcAft>
                <a:spcPts val="0"/>
              </a:spcAft>
              <a:buNone/>
            </a:pPr>
            <a:r>
              <a:rPr lang="es" sz="900" dirty="0">
                <a:latin typeface="Lato"/>
                <a:ea typeface="Lato"/>
                <a:cs typeface="Lato"/>
                <a:sym typeface="Lato"/>
              </a:rPr>
              <a:t>Tiene Tarjeta de Crédito/ debito </a:t>
            </a:r>
            <a:endParaRPr sz="900" dirty="0">
              <a:latin typeface="Lato"/>
              <a:ea typeface="Lato"/>
              <a:cs typeface="Lato"/>
              <a:sym typeface="Lato"/>
            </a:endParaRPr>
          </a:p>
        </p:txBody>
      </p:sp>
      <p:sp>
        <p:nvSpPr>
          <p:cNvPr id="178" name="Google Shape;178;p19"/>
          <p:cNvSpPr/>
          <p:nvPr/>
        </p:nvSpPr>
        <p:spPr>
          <a:xfrm>
            <a:off x="266625" y="2241975"/>
            <a:ext cx="2374500" cy="557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9"/>
          <p:cNvSpPr txBox="1"/>
          <p:nvPr/>
        </p:nvSpPr>
        <p:spPr>
          <a:xfrm>
            <a:off x="266625" y="2241975"/>
            <a:ext cx="2374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900">
                <a:latin typeface="Lato"/>
                <a:ea typeface="Lato"/>
                <a:cs typeface="Lato"/>
                <a:sym typeface="Lato"/>
              </a:rPr>
              <a:t>Todos se quejan de que la maquina cobra mucho y que no se puede perder el ticket</a:t>
            </a:r>
            <a:endParaRPr sz="900">
              <a:latin typeface="Lato"/>
              <a:ea typeface="Lato"/>
              <a:cs typeface="Lato"/>
              <a:sym typeface="Lato"/>
            </a:endParaRPr>
          </a:p>
        </p:txBody>
      </p:sp>
      <p:sp>
        <p:nvSpPr>
          <p:cNvPr id="180" name="Google Shape;180;p19"/>
          <p:cNvSpPr/>
          <p:nvPr/>
        </p:nvSpPr>
        <p:spPr>
          <a:xfrm>
            <a:off x="1299750" y="3666000"/>
            <a:ext cx="1788600" cy="98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9"/>
          <p:cNvSpPr txBox="1"/>
          <p:nvPr/>
        </p:nvSpPr>
        <p:spPr>
          <a:xfrm>
            <a:off x="1256250" y="3766750"/>
            <a:ext cx="1875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a:latin typeface="Lato"/>
                <a:ea typeface="Lato"/>
                <a:cs typeface="Lato"/>
                <a:sym typeface="Lato"/>
              </a:rPr>
              <a:t>Viaja fuera de la ciudad y no tiene tiempo de preocuparse por el sencillo</a:t>
            </a:r>
            <a:endParaRPr sz="1000">
              <a:latin typeface="Lato"/>
              <a:ea typeface="Lato"/>
              <a:cs typeface="Lato"/>
              <a:sym typeface="Lato"/>
            </a:endParaRPr>
          </a:p>
        </p:txBody>
      </p:sp>
      <p:sp>
        <p:nvSpPr>
          <p:cNvPr id="182" name="Google Shape;182;p19"/>
          <p:cNvSpPr/>
          <p:nvPr/>
        </p:nvSpPr>
        <p:spPr>
          <a:xfrm>
            <a:off x="5353350" y="3599650"/>
            <a:ext cx="1788600" cy="98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9"/>
          <p:cNvSpPr txBox="1"/>
          <p:nvPr/>
        </p:nvSpPr>
        <p:spPr>
          <a:xfrm>
            <a:off x="5498325" y="3704575"/>
            <a:ext cx="16677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900">
                <a:latin typeface="Lato"/>
                <a:ea typeface="Lato"/>
                <a:cs typeface="Lato"/>
                <a:sym typeface="Lato"/>
              </a:rPr>
              <a:t>Va a dejar a su familia o colegas y está preocupado de otros detalles</a:t>
            </a:r>
            <a:endParaRPr sz="900">
              <a:latin typeface="Lato"/>
              <a:ea typeface="Lato"/>
              <a:cs typeface="Lato"/>
              <a:sym typeface="Lato"/>
            </a:endParaRPr>
          </a:p>
          <a:p>
            <a:pPr marL="0" lvl="0" indent="0" algn="l" rtl="0">
              <a:spcBef>
                <a:spcPts val="0"/>
              </a:spcBef>
              <a:spcAft>
                <a:spcPts val="0"/>
              </a:spcAft>
              <a:buNone/>
            </a:pPr>
            <a:endParaRPr sz="900">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931</Words>
  <Application>Microsoft Office PowerPoint</Application>
  <PresentationFormat>Presentación en pantalla (16:9)</PresentationFormat>
  <Paragraphs>41</Paragraphs>
  <Slides>7</Slides>
  <Notes>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Lato</vt:lpstr>
      <vt:lpstr>Montserrat</vt:lpstr>
      <vt:lpstr>Focus</vt:lpstr>
      <vt:lpstr>Presentación de PowerPoint</vt:lpstr>
      <vt:lpstr>Hay distintas formas de perfilar a las personas que utilizan tus servicios o soluciones digitales. Revisamos cuáles son las principales y qué tipo de información puedes obtener de cada una de ellas.</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Christian Baez</dc:creator>
  <cp:lastModifiedBy>Christian Baez</cp:lastModifiedBy>
  <cp:revision>3</cp:revision>
  <dcterms:modified xsi:type="dcterms:W3CDTF">2021-07-22T02:19:08Z</dcterms:modified>
</cp:coreProperties>
</file>