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76" r:id="rId2"/>
    <p:sldId id="277" r:id="rId3"/>
    <p:sldId id="279" r:id="rId4"/>
    <p:sldId id="280" r:id="rId5"/>
    <p:sldId id="281" r:id="rId6"/>
    <p:sldId id="282" r:id="rId7"/>
    <p:sldId id="283" r:id="rId8"/>
    <p:sldId id="28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3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1a5ee6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61a5ee6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609e2ff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609e2ff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8358867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8358867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97122546990cf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97122546990cf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3d37b8f1d5185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23d37b8f1d5185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3d37b8f1d5185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23d37b8f1d5185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6567cd9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6567cd9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f768166cd99bfe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f768166cd99bfe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cuesta.com/survey/Azd43FprzV/servicio-de-transpor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/>
        </p:nvSpPr>
        <p:spPr>
          <a:xfrm>
            <a:off x="1251100" y="1440450"/>
            <a:ext cx="73548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Cómo fue su última experiencia al utilizar el aeropuerto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¿Cual es la sensación que tiene una vez que llega al aeropuerto?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Cual es el la forma de movilización que más usa para llegar al aeropuerto?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Cual ha sido su mejor experiencia en un aeropuerto?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Qué tipo de servicios son los que más usa o considera más necesarios en el aeropuerto?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Cual es el mejor servicio que encuentra en el aeropuerto?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Cual es el peor servicio o el que sacarías del aeropuerto?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Cual ha sido su peor experiencia en un aeropuerto? 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1375250" y="155550"/>
            <a:ext cx="70389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Entrevistas a personas que usan el Aeropuerto.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11075" y="155550"/>
            <a:ext cx="132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2021-07-23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title"/>
          </p:nvPr>
        </p:nvSpPr>
        <p:spPr>
          <a:xfrm>
            <a:off x="377700" y="846100"/>
            <a:ext cx="8598300" cy="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Esta clase se realizó 5 entrevistas a distintas personas las cuales fueron grabadas para su posterior procesamiento.</a:t>
            </a:r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246975" y="2067950"/>
            <a:ext cx="7038900" cy="22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nombre de las personas entrevistas son: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Victor Muñoz 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Diana Muñoz 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Susan Holzapfel Inzunza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Jessica Scheu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Jesus Seiler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625" y="1063350"/>
            <a:ext cx="4680050" cy="13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/>
        </p:nvSpPr>
        <p:spPr>
          <a:xfrm>
            <a:off x="1850300" y="2571750"/>
            <a:ext cx="5176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Levantamiento de hipótesis a partir de las entrevistas realizadas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1233100" y="299950"/>
            <a:ext cx="128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2021-07-24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/>
        </p:nvSpPr>
        <p:spPr>
          <a:xfrm>
            <a:off x="238975" y="494850"/>
            <a:ext cx="10911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fue llevada y recogida. Taxi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37"/>
          <p:cNvSpPr txBox="1"/>
          <p:nvPr/>
        </p:nvSpPr>
        <p:spPr>
          <a:xfrm>
            <a:off x="238975" y="1049550"/>
            <a:ext cx="1091100" cy="33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bien temperado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2923326" y="549000"/>
            <a:ext cx="1648800" cy="323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viaja desde fuera de la ciudad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238976" y="1432725"/>
            <a:ext cx="10911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larga espera. llegada 3 horas antes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238976" y="2123688"/>
            <a:ext cx="10911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no hay entretencion para la espera.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238976" y="2814675"/>
            <a:ext cx="10911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no queda otra que comer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6528378" y="587250"/>
            <a:ext cx="2331900" cy="307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no había wifi gratis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6528375" y="955700"/>
            <a:ext cx="23319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se puede producir stress por los tiempos de esperas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6528375" y="1404175"/>
            <a:ext cx="2331900" cy="434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desconfianza con el cuidado del auto cuando se debe dejar en el estacionamiento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528375" y="1856250"/>
            <a:ext cx="2331900" cy="434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costos altos por custodia de los autos  en el estacionamiento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844300" y="111100"/>
            <a:ext cx="7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4040575" y="111100"/>
            <a:ext cx="7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javier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7570150" y="111100"/>
            <a:ext cx="7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christ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2923327" y="909788"/>
            <a:ext cx="1648800" cy="461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No hay modalidad de guardar el auto del pasajero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4614927" y="2514250"/>
            <a:ext cx="1648800" cy="453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No hay modalidad de guardar el auto del pasajero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1457401" y="1432300"/>
            <a:ext cx="13386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entrenimiento en brasil, Bowling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1457401" y="1954800"/>
            <a:ext cx="13386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más usado baño y comida. Vuelos sin comida o muy poca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2923327" y="1409200"/>
            <a:ext cx="1648800" cy="600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Servicios más usados:  Baño y Comida.  Comida en avión es cada dia menor y más mala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4614927" y="525750"/>
            <a:ext cx="1648800" cy="461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No hay modalidad de guardar el auto del pasajero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4614927" y="1033900"/>
            <a:ext cx="1648800" cy="461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compras innecesarias por aburrimiento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7"/>
          <p:cNvSpPr txBox="1"/>
          <p:nvPr/>
        </p:nvSpPr>
        <p:spPr>
          <a:xfrm>
            <a:off x="1457401" y="909800"/>
            <a:ext cx="13386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no hay nada innecesario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4614927" y="1542038"/>
            <a:ext cx="1648800" cy="319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No hay biblioteca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1457396" y="541200"/>
            <a:ext cx="1338600" cy="33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retraso en vuelo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4614927" y="1908000"/>
            <a:ext cx="1648800" cy="559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AEROPUERTOS ABURRIDOS SE REQUIERE ENTRETENIMIENTO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/>
        </p:nvSpPr>
        <p:spPr>
          <a:xfrm>
            <a:off x="283726" y="587250"/>
            <a:ext cx="1271700" cy="33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vuelo retrasado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38"/>
          <p:cNvSpPr txBox="1"/>
          <p:nvPr/>
        </p:nvSpPr>
        <p:spPr>
          <a:xfrm>
            <a:off x="3107478" y="587250"/>
            <a:ext cx="2276400" cy="307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Bus de acercamiento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283726" y="1540863"/>
            <a:ext cx="12717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stress, mucha gente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38"/>
          <p:cNvSpPr txBox="1"/>
          <p:nvPr/>
        </p:nvSpPr>
        <p:spPr>
          <a:xfrm>
            <a:off x="3083028" y="971000"/>
            <a:ext cx="2331900" cy="307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Lo Mejor es cuando lo atienden rápido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38"/>
          <p:cNvSpPr txBox="1"/>
          <p:nvPr/>
        </p:nvSpPr>
        <p:spPr>
          <a:xfrm>
            <a:off x="3083028" y="1738500"/>
            <a:ext cx="2331900" cy="307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Money Exchange es uno de los mejores servicios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3079726" y="2122250"/>
            <a:ext cx="2331900" cy="30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fue en auto y no hay buen acceso a est.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38"/>
          <p:cNvSpPr txBox="1"/>
          <p:nvPr/>
        </p:nvSpPr>
        <p:spPr>
          <a:xfrm>
            <a:off x="3079728" y="2506000"/>
            <a:ext cx="2331900" cy="30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Bus de acercamiento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3079728" y="1354750"/>
            <a:ext cx="2331900" cy="307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Comida y Baño lo más necesario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5909150" y="525675"/>
            <a:ext cx="1438200" cy="33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retraso en el vuelo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5918625" y="893850"/>
            <a:ext cx="15510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complicaciones para estacionar el auto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5917625" y="1415925"/>
            <a:ext cx="15510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stress por espera y ansiedad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5916975" y="1953113"/>
            <a:ext cx="1551000" cy="33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cordialidad del personal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38"/>
          <p:cNvSpPr txBox="1"/>
          <p:nvPr/>
        </p:nvSpPr>
        <p:spPr>
          <a:xfrm>
            <a:off x="5909150" y="2335775"/>
            <a:ext cx="1551000" cy="492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nerviosismos y ansiedad por el viaje y trámites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38"/>
          <p:cNvSpPr txBox="1"/>
          <p:nvPr/>
        </p:nvSpPr>
        <p:spPr>
          <a:xfrm>
            <a:off x="5914763" y="2884313"/>
            <a:ext cx="1497000" cy="338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largas esperas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844300" y="111100"/>
            <a:ext cx="7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38"/>
          <p:cNvSpPr txBox="1"/>
          <p:nvPr/>
        </p:nvSpPr>
        <p:spPr>
          <a:xfrm>
            <a:off x="4040575" y="111100"/>
            <a:ext cx="7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javier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38"/>
          <p:cNvSpPr txBox="1"/>
          <p:nvPr/>
        </p:nvSpPr>
        <p:spPr>
          <a:xfrm>
            <a:off x="6800978" y="111100"/>
            <a:ext cx="1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christ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283726" y="2094625"/>
            <a:ext cx="12717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bus, taxi menos auto propio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38"/>
          <p:cNvSpPr txBox="1"/>
          <p:nvPr/>
        </p:nvSpPr>
        <p:spPr>
          <a:xfrm>
            <a:off x="1681725" y="1001900"/>
            <a:ext cx="1271700" cy="492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sacaría el cobro del estacionamiento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38"/>
          <p:cNvSpPr txBox="1"/>
          <p:nvPr/>
        </p:nvSpPr>
        <p:spPr>
          <a:xfrm>
            <a:off x="283726" y="2648375"/>
            <a:ext cx="12717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estacionamiento es el mas necesario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 flipH="1">
            <a:off x="1655625" y="1570442"/>
            <a:ext cx="1271700" cy="800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la espera es muy larga debido a la llegada 2 horas antes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 flipH="1">
            <a:off x="283725" y="3909875"/>
            <a:ext cx="12717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lo peor los vendedores ambulantes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 rot="811" flipH="1">
            <a:off x="283784" y="3202180"/>
            <a:ext cx="12717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lo mejor, atención rapida, atencion al cliente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5852752" y="3775563"/>
            <a:ext cx="1497000" cy="338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cobro estacionamiento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5879752" y="4134250"/>
            <a:ext cx="1497000" cy="492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casa de cambio en aeropuerto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38"/>
          <p:cNvSpPr txBox="1"/>
          <p:nvPr/>
        </p:nvSpPr>
        <p:spPr>
          <a:xfrm>
            <a:off x="3079729" y="2889750"/>
            <a:ext cx="2331900" cy="30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aburrimiento por esperar vuelo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7647000" y="464100"/>
            <a:ext cx="1497000" cy="492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servicio al cliente en la orientación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38"/>
          <p:cNvSpPr txBox="1"/>
          <p:nvPr/>
        </p:nvSpPr>
        <p:spPr>
          <a:xfrm>
            <a:off x="3083026" y="3227700"/>
            <a:ext cx="1372200" cy="30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pérdida de objetos lo peor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1681726" y="2446800"/>
            <a:ext cx="1219500" cy="492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conocio gente famosa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5852762" y="3262975"/>
            <a:ext cx="1551000" cy="492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servicios más utilizados comida y baños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1681726" y="3015350"/>
            <a:ext cx="1219500" cy="492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higiene y comida + necesario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1681726" y="3574800"/>
            <a:ext cx="1219500" cy="492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sacaria la comida rapida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38"/>
          <p:cNvSpPr txBox="1"/>
          <p:nvPr/>
        </p:nvSpPr>
        <p:spPr>
          <a:xfrm flipH="1">
            <a:off x="1681725" y="4134250"/>
            <a:ext cx="1219500" cy="492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atención al cliente el mejor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7647000" y="926900"/>
            <a:ext cx="1497000" cy="338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falta comida saludable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3110774" y="3565650"/>
            <a:ext cx="2276400" cy="30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Largas filas y espera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38"/>
          <p:cNvSpPr txBox="1"/>
          <p:nvPr/>
        </p:nvSpPr>
        <p:spPr>
          <a:xfrm>
            <a:off x="3110774" y="3914725"/>
            <a:ext cx="2276400" cy="30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Baño, Farmacia y Comida ATM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38"/>
          <p:cNvSpPr txBox="1"/>
          <p:nvPr/>
        </p:nvSpPr>
        <p:spPr>
          <a:xfrm>
            <a:off x="7644975" y="1310250"/>
            <a:ext cx="1438200" cy="338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Espera y largas filas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38"/>
          <p:cNvSpPr txBox="1"/>
          <p:nvPr/>
        </p:nvSpPr>
        <p:spPr>
          <a:xfrm>
            <a:off x="7595175" y="1693588"/>
            <a:ext cx="1610700" cy="492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falta señalización para estacionar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7588575" y="2214350"/>
            <a:ext cx="1551000" cy="492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farmacia y cajeros automático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7588575" y="2735100"/>
            <a:ext cx="1551000" cy="492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el pago de estacionamiento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38"/>
          <p:cNvSpPr txBox="1"/>
          <p:nvPr/>
        </p:nvSpPr>
        <p:spPr>
          <a:xfrm>
            <a:off x="7595125" y="3313750"/>
            <a:ext cx="1551000" cy="492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espera por cancelación de vuelos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38"/>
          <p:cNvSpPr txBox="1"/>
          <p:nvPr/>
        </p:nvSpPr>
        <p:spPr>
          <a:xfrm flipH="1">
            <a:off x="7595125" y="4259249"/>
            <a:ext cx="1551000" cy="492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faltan medios de pago para el estacionamiento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flipH="1">
            <a:off x="139756" y="4617425"/>
            <a:ext cx="2276400" cy="492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vuelos cortos en auto particular y ocupa estacionamiento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2458646" y="4751850"/>
            <a:ext cx="2661600" cy="338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ningun servicio se destaca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1681726" y="541050"/>
            <a:ext cx="12717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Estacionamiento muy lejano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2169887" y="122200"/>
            <a:ext cx="4666342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Agrupación de Respuestas</a:t>
            </a:r>
            <a:endParaRPr sz="17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238975" y="494850"/>
            <a:ext cx="10911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fue llevada y recogida. Taxi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39"/>
          <p:cNvSpPr txBox="1"/>
          <p:nvPr/>
        </p:nvSpPr>
        <p:spPr>
          <a:xfrm>
            <a:off x="238976" y="1042155"/>
            <a:ext cx="1091100" cy="64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hay entretencion para la espera.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3880890" y="647913"/>
            <a:ext cx="12717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stress, mucha gente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39"/>
          <p:cNvSpPr txBox="1"/>
          <p:nvPr/>
        </p:nvSpPr>
        <p:spPr>
          <a:xfrm>
            <a:off x="3741250" y="1198288"/>
            <a:ext cx="1551000" cy="646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nerviosismos y ansiedad por el viaje y trámites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6517575" y="806875"/>
            <a:ext cx="1610700" cy="43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costos altos por custodia de los autos  en el estacionamiento 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238975" y="1743350"/>
            <a:ext cx="11871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entretenimiento en brasil, Bowling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6517575" y="1363613"/>
            <a:ext cx="16107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falta señalización para estacionar 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39"/>
          <p:cNvSpPr txBox="1"/>
          <p:nvPr/>
        </p:nvSpPr>
        <p:spPr>
          <a:xfrm flipH="1">
            <a:off x="6547425" y="1981874"/>
            <a:ext cx="15510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faltan medios de pago para el estacionamiento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>
            <a:off x="222064" y="3368975"/>
            <a:ext cx="1648800" cy="31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 hay biblioteca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1451477" y="909725"/>
            <a:ext cx="1648800" cy="453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compras innecesarias por aburrimiento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39"/>
          <p:cNvSpPr txBox="1"/>
          <p:nvPr/>
        </p:nvSpPr>
        <p:spPr>
          <a:xfrm>
            <a:off x="3741250" y="2070725"/>
            <a:ext cx="1551000" cy="43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Money Exchange es uno de los mejores servicios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39"/>
          <p:cNvSpPr txBox="1"/>
          <p:nvPr/>
        </p:nvSpPr>
        <p:spPr>
          <a:xfrm>
            <a:off x="264376" y="4261175"/>
            <a:ext cx="1187100" cy="30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 de acercamiento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39"/>
          <p:cNvSpPr txBox="1"/>
          <p:nvPr/>
        </p:nvSpPr>
        <p:spPr>
          <a:xfrm>
            <a:off x="6547425" y="2571750"/>
            <a:ext cx="15510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complicaciones para estacionar el auto 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39"/>
          <p:cNvSpPr txBox="1"/>
          <p:nvPr/>
        </p:nvSpPr>
        <p:spPr>
          <a:xfrm>
            <a:off x="565625" y="2486700"/>
            <a:ext cx="2276400" cy="309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lo + necesario Baño, Farmacia y Comida ATM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39"/>
          <p:cNvSpPr txBox="1"/>
          <p:nvPr/>
        </p:nvSpPr>
        <p:spPr>
          <a:xfrm>
            <a:off x="2789800" y="3986350"/>
            <a:ext cx="1091100" cy="30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Largas filas y espera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6547375" y="3628200"/>
            <a:ext cx="15510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estacionamiento es el más necesario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39"/>
          <p:cNvSpPr txBox="1"/>
          <p:nvPr/>
        </p:nvSpPr>
        <p:spPr>
          <a:xfrm>
            <a:off x="222076" y="3768575"/>
            <a:ext cx="12717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bus, taxi menos auto propio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39"/>
          <p:cNvSpPr txBox="1"/>
          <p:nvPr/>
        </p:nvSpPr>
        <p:spPr>
          <a:xfrm>
            <a:off x="4548313" y="3829325"/>
            <a:ext cx="1331700" cy="309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cordialidad del personal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39"/>
          <p:cNvSpPr txBox="1"/>
          <p:nvPr/>
        </p:nvSpPr>
        <p:spPr>
          <a:xfrm>
            <a:off x="6547425" y="3161625"/>
            <a:ext cx="1551000" cy="3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Estacionamiento muy lejano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 rot="689" flipH="1">
            <a:off x="4465675" y="4314180"/>
            <a:ext cx="1497000" cy="434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lo mejor, atención rapida, atención al cliente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1527375" y="1928925"/>
            <a:ext cx="1497000" cy="338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falta comida saludable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39"/>
          <p:cNvSpPr txBox="1"/>
          <p:nvPr/>
        </p:nvSpPr>
        <p:spPr>
          <a:xfrm>
            <a:off x="1869000" y="3986350"/>
            <a:ext cx="869100" cy="3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largas esperas 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39"/>
          <p:cNvSpPr txBox="1"/>
          <p:nvPr/>
        </p:nvSpPr>
        <p:spPr>
          <a:xfrm>
            <a:off x="1879975" y="3594350"/>
            <a:ext cx="2001000" cy="307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larga espera. llegada 3 horas antes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39"/>
          <p:cNvSpPr txBox="1"/>
          <p:nvPr/>
        </p:nvSpPr>
        <p:spPr>
          <a:xfrm flipH="1">
            <a:off x="1879900" y="4378350"/>
            <a:ext cx="2001000" cy="4311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la espera es muy larga debido a la llegada 2 horas antes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39"/>
          <p:cNvSpPr txBox="1"/>
          <p:nvPr/>
        </p:nvSpPr>
        <p:spPr>
          <a:xfrm>
            <a:off x="3741252" y="2625550"/>
            <a:ext cx="14970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casa de cambio en aeropuerto </a:t>
            </a:r>
            <a:endParaRPr sz="1000">
              <a:solidFill>
                <a:srgbClr val="FFFFFF"/>
              </a:solidFill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"/>
          <p:cNvSpPr txBox="1"/>
          <p:nvPr/>
        </p:nvSpPr>
        <p:spPr>
          <a:xfrm>
            <a:off x="44450" y="0"/>
            <a:ext cx="264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Hipótesis Generadas </a:t>
            </a:r>
            <a:endParaRPr sz="1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40"/>
          <p:cNvSpPr txBox="1"/>
          <p:nvPr/>
        </p:nvSpPr>
        <p:spPr>
          <a:xfrm>
            <a:off x="3152813" y="2748050"/>
            <a:ext cx="1279500" cy="80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costos altos por custodia de los autos  en el estacionamiento 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655956" y="1177563"/>
            <a:ext cx="12075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falta señalización para estacionar 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40"/>
          <p:cNvSpPr txBox="1"/>
          <p:nvPr/>
        </p:nvSpPr>
        <p:spPr>
          <a:xfrm flipH="1">
            <a:off x="3152816" y="1192550"/>
            <a:ext cx="1279500" cy="64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faltan medios de pago para el estacionamiento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40"/>
          <p:cNvSpPr txBox="1"/>
          <p:nvPr/>
        </p:nvSpPr>
        <p:spPr>
          <a:xfrm>
            <a:off x="1655968" y="1879300"/>
            <a:ext cx="1207500" cy="64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complicaciones para estacionar el auto 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1655968" y="2682100"/>
            <a:ext cx="1207500" cy="64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estacionamiento es el más necesario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3152817" y="1956250"/>
            <a:ext cx="12795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Estacionamiento muy lejano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220126" y="1168205"/>
            <a:ext cx="1091100" cy="6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hay entretencion para la espera.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220125" y="1853075"/>
            <a:ext cx="10911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 hay biblioteca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220125" y="2384050"/>
            <a:ext cx="10911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 de acercamiento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220125" y="2915025"/>
            <a:ext cx="10911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casa de cambio en aeropuerto </a:t>
            </a:r>
            <a:endParaRPr sz="1000">
              <a:solidFill>
                <a:srgbClr val="FFFFFF"/>
              </a:solidFill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220125" y="3470600"/>
            <a:ext cx="1091100" cy="3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largas esperas 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1757915" y="522050"/>
            <a:ext cx="2643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Estructura principal  </a:t>
            </a:r>
            <a:endParaRPr sz="17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5969350" y="235550"/>
            <a:ext cx="19845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Posibles Mejoras para dar solución al dolor 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-226575" y="476400"/>
            <a:ext cx="198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Estructura suplementaria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5969349" y="3208900"/>
            <a:ext cx="120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Hacer check-in en la aplicación.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7377724" y="2167800"/>
            <a:ext cx="1279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Darte los horarios de los buses de acercamiento.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5969349" y="2118775"/>
            <a:ext cx="1207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Tener valores de cambio de monedas extranjeras.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40"/>
          <p:cNvSpPr txBox="1"/>
          <p:nvPr/>
        </p:nvSpPr>
        <p:spPr>
          <a:xfrm>
            <a:off x="7413724" y="946725"/>
            <a:ext cx="1207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mapa de estacionamientos disponibles y costos de los mismo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5895324" y="901650"/>
            <a:ext cx="1207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Tener libros digitales gratuitos para leer en la espera.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9" name="Google Shape;439;p40"/>
          <p:cNvCxnSpPr/>
          <p:nvPr/>
        </p:nvCxnSpPr>
        <p:spPr>
          <a:xfrm>
            <a:off x="1488625" y="566575"/>
            <a:ext cx="44400" cy="439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0"/>
          <p:cNvCxnSpPr/>
          <p:nvPr/>
        </p:nvCxnSpPr>
        <p:spPr>
          <a:xfrm>
            <a:off x="4976875" y="506950"/>
            <a:ext cx="44400" cy="439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40"/>
          <p:cNvCxnSpPr/>
          <p:nvPr/>
        </p:nvCxnSpPr>
        <p:spPr>
          <a:xfrm rot="10800000" flipH="1">
            <a:off x="4976875" y="2455050"/>
            <a:ext cx="744300" cy="9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>
            <a:spLocks noGrp="1"/>
          </p:cNvSpPr>
          <p:nvPr>
            <p:ph type="title"/>
          </p:nvPr>
        </p:nvSpPr>
        <p:spPr>
          <a:xfrm>
            <a:off x="1052550" y="3790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ENCUESTA</a:t>
            </a:r>
            <a:endParaRPr/>
          </a:p>
        </p:txBody>
      </p:sp>
      <p:sp>
        <p:nvSpPr>
          <p:cNvPr id="447" name="Google Shape;447;p41"/>
          <p:cNvSpPr txBox="1"/>
          <p:nvPr/>
        </p:nvSpPr>
        <p:spPr>
          <a:xfrm>
            <a:off x="203400" y="2302350"/>
            <a:ext cx="87372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u="sng">
                <a:solidFill>
                  <a:schemeClr val="hlink"/>
                </a:solidFill>
                <a:hlinkClick r:id="rId3"/>
              </a:rPr>
              <a:t>https://encuesta.com/survey/Azd43FprzV/servicio-de-transporte</a:t>
            </a:r>
            <a:endParaRPr sz="23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Presentación en pantalla (16:9)</PresentationFormat>
  <Paragraphs>141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Lato</vt:lpstr>
      <vt:lpstr>Montserrat</vt:lpstr>
      <vt:lpstr>Focus</vt:lpstr>
      <vt:lpstr>Presentación de PowerPoint</vt:lpstr>
      <vt:lpstr>Entrevistas a personas que usan el Aeropuerto.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ENCUESTA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Javier Andrés Salgado</cp:lastModifiedBy>
  <cp:revision>1</cp:revision>
  <dcterms:modified xsi:type="dcterms:W3CDTF">2021-07-27T01:25:06Z</dcterms:modified>
</cp:coreProperties>
</file>