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1EB10-B7FA-4404-AA5B-9AF51CC78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1AF7C-CC2E-4AB3-926C-9A7A2C7DF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39EEF-A209-41CE-A3A1-42CA0C4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DC5BD-D47F-4E00-8E4F-7F9D143E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92E937-4339-41E6-96CB-3EC10D8E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321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7B70-3E9B-42CE-81DE-B43F679A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0A9ECA-FA89-4F84-A45F-24D6C95A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CA335D-3B5E-4EED-8EE9-8CC58E76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F2DCF7-1E7F-4205-8D8F-43A3AEF5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06DD2-45E1-4DC8-87BD-C6DFE08D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85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FE476C-2688-4ACB-9AED-4BF5C49F8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6EEFD2-D58C-403C-9115-117C9F325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81956-3063-406F-A8E4-FAEAFFA4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B4715D-7BFC-4844-9190-9900E6DE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D0BA2-EFB5-4AC4-97CA-48F9EA42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994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88451-260D-456E-B220-235D369E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2404C-A751-41EE-A411-5131C26F5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97284-5A01-4FB6-9D4C-46EC9036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5C296-7C8F-41B1-AD86-C686AF06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22C8E-D444-4FE0-A2A8-D2E75EE8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713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7ECC-199B-4CC0-8773-E88DB0DC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07EB73-853D-4FDD-8A0E-DAD22788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F0146-CA17-43AE-8956-8CCDA50A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50F2B-3F92-488D-8470-3AC23108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59F0ED-6FD8-4667-B821-6B0F4AA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590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9B95D-BAB4-4B53-A9E0-9F84FE7F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258C8-C9E9-42FE-9CAD-C947F6727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A12327-D46F-4AED-B609-B7C509B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1A88BE-E953-48F4-AE6C-B9515D95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F686B4-FFD5-4E70-8921-867A5AA0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E0FC16-6E56-4613-AB47-32F51104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002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8CCE-3DA5-4309-BA1D-69DD57F4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E65D54-343B-4B06-AEE9-8EFD0375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015AAA-EEFB-420E-9640-56CAAF904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4AA4C6-75A8-461C-A98B-F1A222B1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BC6FED-AD67-42A3-9FAD-41D1D8E56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AEB9BD-A6FB-403E-9262-96866885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29BB34-A7BE-4837-8EDD-72054275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D8861F-0DE4-455F-A736-C063C371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207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9CD1-CEAE-4890-8D32-BA270432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CD5423-FC46-4F08-AE90-6A27CDE5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AC8B8A-636C-4693-A0B5-0D9A3107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0B7C66-399B-4EA0-9705-335A9D49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06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EA6C87-3281-4104-9EED-ADD82EA8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2FCDE2-6F16-4285-9E40-BA1E8849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A13475-C716-4A12-8A90-268B383E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79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9E293-D937-4F15-BE81-B05C0DE8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8A970-8571-4F5F-829A-EDA67728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010D7-0950-4B94-82DA-FA174EBA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8538D7-3E5D-4018-821F-B519A6C3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224379-FFF2-4190-9ED2-0934F06C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551FDE-1616-412F-AE41-F30744F6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88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A2D11-8BCF-4216-BE48-00622610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3CF14D-BC36-4192-ABAF-067A7AA46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BB8606-45D7-4C60-8D6B-0F6DC124F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19D8FC-AAD9-4735-A9EE-D150F92F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9557DA-667A-4028-9E13-3384E60E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435A5-7AC7-41BF-B1C3-B1BD9E41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841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616A4C-E0E3-4007-BC18-67B96E41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02B4D7-99D5-4CBE-B8E9-9544B034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3B035-76CC-4821-878B-376C9E4C3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4145-64BA-4A0E-ACF0-A467BC4B489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D3F0D-FED2-4F19-A43F-D919C906D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95CD5-43FF-4A81-B098-CA513E26C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153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12B676F-4196-40CD-A4A1-60BE047BFB59}"/>
              </a:ext>
            </a:extLst>
          </p:cNvPr>
          <p:cNvSpPr txBox="1"/>
          <p:nvPr/>
        </p:nvSpPr>
        <p:spPr>
          <a:xfrm>
            <a:off x="557764" y="457454"/>
            <a:ext cx="609834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sz="1200" b="0" i="0" u="none" strike="noStrike" baseline="0" dirty="0"/>
          </a:p>
          <a:p>
            <a:endParaRPr lang="es-CL" sz="1200" b="0" i="0" u="none" strike="noStrike" baseline="0" dirty="0">
              <a:latin typeface="Times New Roman" panose="02020603050405020304" pitchFamily="18" charset="0"/>
            </a:endParaRPr>
          </a:p>
          <a:p>
            <a:endParaRPr lang="es-CL" sz="800" b="0" i="0" u="none" strike="noStrike" baseline="0" dirty="0">
              <a:latin typeface="Times New Roman" panose="02020603050405020304" pitchFamily="18" charset="0"/>
            </a:endParaRPr>
          </a:p>
          <a:p>
            <a:pPr marR="47220"/>
            <a:r>
              <a:rPr lang="es-CL" sz="1800" b="1" i="0" u="none" strike="noStrike" baseline="0" dirty="0" err="1">
                <a:latin typeface="Calibri" panose="020F0502020204030204" pitchFamily="34" charset="0"/>
              </a:rPr>
              <a:t>Ins$tuto</a:t>
            </a:r>
            <a:r>
              <a:rPr lang="es-CL" sz="1800" b="1" i="0" u="none" strike="noStrike" baseline="0" dirty="0">
                <a:latin typeface="Calibri" panose="020F0502020204030204" pitchFamily="34" charset="0"/>
              </a:rPr>
              <a:t> Profesional AIEP Spa.  </a:t>
            </a:r>
            <a:r>
              <a:rPr lang="es-CL" sz="1800" b="0" i="0" u="none" strike="noStrike" baseline="0" dirty="0">
                <a:latin typeface="Calibri" panose="020F0502020204030204" pitchFamily="34" charset="0"/>
              </a:rPr>
              <a:t>Dirección Nacional de Educación Continua </a:t>
            </a:r>
            <a:r>
              <a:rPr lang="es-CL" sz="1800" b="1" i="0" u="none" strike="noStrike" baseline="0" dirty="0">
                <a:latin typeface="Calibri" panose="020F0502020204030204" pitchFamily="34" charset="0"/>
              </a:rPr>
              <a:t>Programa Talento Digital 2021</a:t>
            </a:r>
            <a:endParaRPr lang="es-CL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3D03C5-5E2A-4BED-81B6-68CF502F7FF3}"/>
              </a:ext>
            </a:extLst>
          </p:cNvPr>
          <p:cNvSpPr txBox="1"/>
          <p:nvPr/>
        </p:nvSpPr>
        <p:spPr>
          <a:xfrm>
            <a:off x="689113" y="1862166"/>
            <a:ext cx="6096000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1050" b="0" i="0" u="none" strike="noStrike" baseline="0" dirty="0">
                <a:latin typeface="Calibri" panose="020F0502020204030204" pitchFamily="34" charset="0"/>
              </a:rPr>
              <a:t>Curso Emprendimiento Digital con Tecnologías Web</a:t>
            </a:r>
          </a:p>
          <a:p>
            <a:pPr algn="l"/>
            <a:r>
              <a:rPr lang="es-CL" sz="1800" b="1" i="0" u="none" strike="noStrike" baseline="0" dirty="0">
                <a:latin typeface="Calibri-Bold"/>
              </a:rPr>
              <a:t>Módulo 1: Introducción a los negocios con</a:t>
            </a:r>
          </a:p>
          <a:p>
            <a:pPr algn="l"/>
            <a:r>
              <a:rPr lang="es-CL" sz="1800" b="1" i="0" u="none" strike="noStrike" baseline="0" dirty="0">
                <a:latin typeface="Calibri-Bold"/>
              </a:rPr>
              <a:t>productos tecnológicos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25F8B0-D826-4F9E-9A54-EB2D94087A8F}"/>
              </a:ext>
            </a:extLst>
          </p:cNvPr>
          <p:cNvSpPr txBox="1"/>
          <p:nvPr/>
        </p:nvSpPr>
        <p:spPr>
          <a:xfrm>
            <a:off x="689113" y="288324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1800" b="1" i="0" u="none" strike="noStrike" baseline="0" dirty="0">
                <a:latin typeface="Calibri-Bold"/>
              </a:rPr>
              <a:t>EJERCICIO DE EVALUACIÓN</a:t>
            </a:r>
          </a:p>
          <a:p>
            <a:pPr algn="l"/>
            <a:r>
              <a:rPr lang="es-CL" sz="1800" b="1" i="0" u="none" strike="noStrike" baseline="0" dirty="0">
                <a:latin typeface="Calibri-Bold"/>
              </a:rPr>
              <a:t>Descripción del ejercicio</a:t>
            </a:r>
          </a:p>
          <a:p>
            <a:pPr algn="l"/>
            <a:r>
              <a:rPr lang="es-CL" sz="1800" b="0" i="0" u="none" strike="noStrike" baseline="0" dirty="0">
                <a:latin typeface="Calibri" panose="020F0502020204030204" pitchFamily="34" charset="0"/>
              </a:rPr>
              <a:t>El ejercicio a desarrollar </a:t>
            </a:r>
            <a:r>
              <a:rPr lang="es-CL" sz="1800" b="1" i="0" u="none" strike="noStrike" baseline="0" dirty="0">
                <a:latin typeface="Calibri-Bold"/>
              </a:rPr>
              <a:t>debe contemplar el desempeño del </a:t>
            </a:r>
            <a:r>
              <a:rPr lang="es-CL" sz="1800" b="1" i="0" u="none" strike="noStrike" baseline="0" dirty="0" err="1">
                <a:latin typeface="Calibri-Bold"/>
              </a:rPr>
              <a:t>par$cipante</a:t>
            </a:r>
            <a:r>
              <a:rPr lang="es-CL" sz="1800" b="1" i="0" u="none" strike="noStrike" baseline="0" dirty="0">
                <a:latin typeface="Calibri-Bold"/>
              </a:rPr>
              <a:t> a evaluar, en la</a:t>
            </a:r>
          </a:p>
          <a:p>
            <a:pPr algn="l"/>
            <a:r>
              <a:rPr lang="es-CL" sz="1800" b="1" i="0" u="none" strike="noStrike" baseline="0" dirty="0">
                <a:latin typeface="Calibri-Bold"/>
              </a:rPr>
              <a:t>totalidad de las competencias del módulo.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3268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143ABC4-4797-489B-9620-BC0879AB3E6F}"/>
              </a:ext>
            </a:extLst>
          </p:cNvPr>
          <p:cNvSpPr txBox="1"/>
          <p:nvPr/>
        </p:nvSpPr>
        <p:spPr>
          <a:xfrm>
            <a:off x="689112" y="485217"/>
            <a:ext cx="107607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0" i="0" u="none" strike="noStrike" baseline="0" dirty="0">
                <a:latin typeface="Calibri" panose="020F0502020204030204" pitchFamily="34" charset="0"/>
              </a:rPr>
              <a:t>Realizar una un plan para desarrollar tu startup que considere escribe dos hojas mínimo:</a:t>
            </a:r>
          </a:p>
          <a:p>
            <a:endParaRPr lang="es-CL" dirty="0">
              <a:latin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</a:rPr>
              <a:t>El Startup, seria de producción y venta de aceite de nuez.</a:t>
            </a:r>
          </a:p>
          <a:p>
            <a:pPr algn="l"/>
            <a:r>
              <a:rPr lang="es-CL" dirty="0">
                <a:latin typeface="Calibri" panose="020F0502020204030204" pitchFamily="34" charset="0"/>
              </a:rPr>
              <a:t>Para ello tenemos algunos contactos con los que conseguiremos los equipos para fabricar los primero prototipos (PMV) de aceite y así empezar a </a:t>
            </a:r>
            <a:r>
              <a:rPr lang="es-CL" sz="1800" b="0" i="0" u="none" strike="noStrike" baseline="0" dirty="0">
                <a:latin typeface="ArialMT"/>
              </a:rPr>
              <a:t>llegar a los primeros clientes/usuarios y,  obtener, las</a:t>
            </a:r>
          </a:p>
          <a:p>
            <a:pPr algn="l"/>
            <a:r>
              <a:rPr lang="es-CL" sz="1800" b="0" i="0" u="none" strike="noStrike" baseline="0" dirty="0">
                <a:latin typeface="ArialMT"/>
              </a:rPr>
              <a:t>primeras métricas,  con la retroalimentación de los clientes sobre el producto. Con estas métricas la idea es mejorar el producto e innovador a través de un proceso iterativo, corrigiendo lo errores y ajustando la calidad.</a:t>
            </a:r>
          </a:p>
          <a:p>
            <a:pPr algn="l"/>
            <a:r>
              <a:rPr lang="es-CL" sz="1800" b="0" i="0" u="none" strike="noStrike" baseline="0" dirty="0">
                <a:latin typeface="ArialMT"/>
              </a:rPr>
              <a:t>Luego empezar a obtener relaciones o acuerdos comerciales de cara al futuro y plantear de manera adecuada la estrategia de crecimiento.</a:t>
            </a:r>
          </a:p>
          <a:p>
            <a:pPr algn="l"/>
            <a:r>
              <a:rPr lang="es-CL" dirty="0">
                <a:latin typeface="ArialMT"/>
              </a:rPr>
              <a:t>Posteriormente se debe pensar en </a:t>
            </a:r>
            <a:r>
              <a:rPr lang="es-CL" sz="1800" b="0" i="0" u="none" strike="noStrike" baseline="0" dirty="0">
                <a:latin typeface="ArialMT"/>
              </a:rPr>
              <a:t>contrataciones del equipo.</a:t>
            </a:r>
          </a:p>
          <a:p>
            <a:pPr algn="l"/>
            <a:r>
              <a:rPr lang="es-CL" dirty="0">
                <a:latin typeface="ArialMT"/>
              </a:rPr>
              <a:t>Y estrategias de marketing y posicionamiento</a:t>
            </a:r>
          </a:p>
          <a:p>
            <a:pPr algn="l"/>
            <a:r>
              <a:rPr lang="es-CL" dirty="0">
                <a:latin typeface="ArialMT"/>
              </a:rPr>
              <a:t>Hemos realizado un análisis de </a:t>
            </a:r>
            <a:r>
              <a:rPr lang="es-CL" dirty="0" err="1">
                <a:latin typeface="ArialMT"/>
              </a:rPr>
              <a:t>aritas</a:t>
            </a:r>
            <a:r>
              <a:rPr lang="es-CL" dirty="0">
                <a:latin typeface="ArialMT"/>
              </a:rPr>
              <a:t> y mapa de actores con la finalidad de ver nuestras posibilidades.</a:t>
            </a:r>
          </a:p>
          <a:p>
            <a:pPr algn="l"/>
            <a:r>
              <a:rPr lang="es-CL" dirty="0">
                <a:latin typeface="ArialMT"/>
              </a:rPr>
              <a:t>Ver imagen 1 y 2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8293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E30224-5E95-4E3B-9B4D-32A01B2F48A2}"/>
              </a:ext>
            </a:extLst>
          </p:cNvPr>
          <p:cNvSpPr txBox="1"/>
          <p:nvPr/>
        </p:nvSpPr>
        <p:spPr>
          <a:xfrm>
            <a:off x="516834" y="1028343"/>
            <a:ext cx="105752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18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s-CL" sz="1800" b="1" i="0" u="none" strike="noStrike" baseline="0" dirty="0">
                <a:latin typeface="Calibri" panose="020F0502020204030204" pitchFamily="34" charset="0"/>
              </a:rPr>
              <a:t>1.-¿Qué tipo de financiamiento buscarás al inicio?</a:t>
            </a:r>
          </a:p>
          <a:p>
            <a:r>
              <a:rPr lang="es-CL" sz="1800" b="0" i="0" u="none" strike="noStrike" baseline="0" dirty="0">
                <a:latin typeface="ArialMT"/>
              </a:rPr>
              <a:t>Utilizare recursos </a:t>
            </a:r>
            <a:r>
              <a:rPr lang="es-CL" dirty="0">
                <a:latin typeface="ArialMT"/>
              </a:rPr>
              <a:t>BOOTSTRAPPING</a:t>
            </a:r>
          </a:p>
          <a:p>
            <a:pPr algn="l"/>
            <a:r>
              <a:rPr lang="es-CL" sz="1800" b="0" i="0" u="none" strike="noStrike" baseline="0" dirty="0" err="1">
                <a:latin typeface="ArialMT"/>
              </a:rPr>
              <a:t>ropios</a:t>
            </a:r>
            <a:r>
              <a:rPr lang="es-CL" sz="1800" b="0" i="0" u="none" strike="noStrike" baseline="0" dirty="0">
                <a:latin typeface="ArialMT"/>
              </a:rPr>
              <a:t>, viviendo de ahorros mientras se desarrolla el producto, o realizando trabajos </a:t>
            </a:r>
            <a:r>
              <a:rPr lang="es-CL" sz="1800" b="0" i="1" u="none" strike="noStrike" baseline="0" dirty="0">
                <a:latin typeface="Arial-ItalicMT"/>
              </a:rPr>
              <a:t>freelance </a:t>
            </a:r>
            <a:r>
              <a:rPr lang="es-CL" sz="1800" b="0" i="0" u="none" strike="noStrike" baseline="0" dirty="0">
                <a:latin typeface="ArialMT"/>
              </a:rPr>
              <a:t>mientras despega el negocio, la idea es no involucrar a terceros en el proyecto. </a:t>
            </a:r>
          </a:p>
          <a:p>
            <a:pPr algn="l"/>
            <a:endParaRPr lang="es-CL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s-CL" sz="1800" b="1" i="0" u="none" strike="noStrike" baseline="0" dirty="0">
                <a:latin typeface="Calibri" panose="020F0502020204030204" pitchFamily="34" charset="0"/>
              </a:rPr>
              <a:t>2.-Qué puestos </a:t>
            </a:r>
            <a:r>
              <a:rPr lang="es-CL" sz="1800" b="1" i="0" u="none" strike="noStrike" baseline="0" dirty="0" err="1">
                <a:latin typeface="Calibri" panose="020F0502020204030204" pitchFamily="34" charset="0"/>
              </a:rPr>
              <a:t>criticos</a:t>
            </a:r>
            <a:r>
              <a:rPr lang="es-CL" sz="1800" b="1" i="0" u="none" strike="noStrike" baseline="0" dirty="0">
                <a:latin typeface="Calibri" panose="020F0502020204030204" pitchFamily="34" charset="0"/>
              </a:rPr>
              <a:t> buscarás en tu equipo para arrancar (CEO, CFO:CTO otros</a:t>
            </a:r>
            <a:r>
              <a:rPr lang="es-CL" sz="1800" b="1" i="0" u="none" strike="noStrike" baseline="0" dirty="0">
                <a:latin typeface="Gautami" panose="020B0502040204020203" pitchFamily="34" charset="0"/>
              </a:rPr>
              <a:t>…</a:t>
            </a:r>
          </a:p>
          <a:p>
            <a:pPr algn="l"/>
            <a:r>
              <a:rPr lang="es-CL" sz="1800" b="1" i="0" u="none" strike="noStrike" baseline="0" dirty="0">
                <a:latin typeface="Calibri" panose="020F0502020204030204" pitchFamily="34" charset="0"/>
              </a:rPr>
              <a:t>porqué?</a:t>
            </a:r>
          </a:p>
          <a:p>
            <a:pPr algn="l"/>
            <a:r>
              <a:rPr lang="es-CL" dirty="0">
                <a:solidFill>
                  <a:srgbClr val="303030"/>
                </a:solidFill>
                <a:latin typeface="ArialMT"/>
              </a:rPr>
              <a:t>Ceo o responsable del negocio / </a:t>
            </a:r>
            <a:r>
              <a:rPr lang="es-CL" dirty="0" err="1">
                <a:solidFill>
                  <a:srgbClr val="303030"/>
                </a:solidFill>
                <a:latin typeface="ArialMT"/>
              </a:rPr>
              <a:t>Chief</a:t>
            </a:r>
            <a:r>
              <a:rPr lang="es-CL" dirty="0">
                <a:solidFill>
                  <a:srgbClr val="303030"/>
                </a:solidFill>
                <a:latin typeface="ArialMT"/>
              </a:rPr>
              <a:t> </a:t>
            </a:r>
            <a:r>
              <a:rPr lang="es-CL" dirty="0" err="1">
                <a:solidFill>
                  <a:srgbClr val="303030"/>
                </a:solidFill>
                <a:latin typeface="ArialMT"/>
              </a:rPr>
              <a:t>executive</a:t>
            </a:r>
            <a:r>
              <a:rPr lang="es-CL" dirty="0">
                <a:solidFill>
                  <a:srgbClr val="303030"/>
                </a:solidFill>
                <a:latin typeface="ArialMT"/>
              </a:rPr>
              <a:t> </a:t>
            </a:r>
            <a:r>
              <a:rPr lang="es-CL" dirty="0" err="1">
                <a:solidFill>
                  <a:srgbClr val="303030"/>
                </a:solidFill>
                <a:latin typeface="ArialMT"/>
              </a:rPr>
              <a:t>officier</a:t>
            </a:r>
            <a:r>
              <a:rPr lang="es-CL" dirty="0">
                <a:solidFill>
                  <a:srgbClr val="303030"/>
                </a:solidFill>
                <a:latin typeface="ArialMT"/>
              </a:rPr>
              <a:t> “CEO”: </a:t>
            </a:r>
          </a:p>
          <a:p>
            <a:pPr algn="l"/>
            <a:r>
              <a:rPr lang="es-CL" dirty="0">
                <a:solidFill>
                  <a:srgbClr val="303030"/>
                </a:solidFill>
                <a:latin typeface="ArialMT"/>
              </a:rPr>
              <a:t>Sin duda este cargo debe estar presente ya que su</a:t>
            </a:r>
            <a:r>
              <a:rPr lang="es-CL" sz="1800" b="0" i="0" u="none" strike="noStrike" baseline="0" dirty="0">
                <a:solidFill>
                  <a:srgbClr val="303030"/>
                </a:solidFill>
                <a:latin typeface="ArialMT"/>
              </a:rPr>
              <a:t>ele ser la cara visible de la empresa, quien asume el liderazgo dentro y fuera de la organización, crear la visión y estrategia de la compañía y comunicarla a los distintos actores.</a:t>
            </a:r>
          </a:p>
          <a:p>
            <a:pPr algn="l"/>
            <a:r>
              <a:rPr lang="es-CL" dirty="0">
                <a:solidFill>
                  <a:srgbClr val="333333"/>
                </a:solidFill>
                <a:latin typeface="Roboto-Regular"/>
              </a:rPr>
              <a:t>Encargado o responsable de producto: ya que al ser </a:t>
            </a:r>
            <a:r>
              <a:rPr lang="es-CL" sz="1800" b="0" i="0" u="none" strike="noStrike" baseline="0" dirty="0">
                <a:solidFill>
                  <a:srgbClr val="333333"/>
                </a:solidFill>
                <a:latin typeface="Roboto-Regular"/>
              </a:rPr>
              <a:t>encargado </a:t>
            </a:r>
            <a:r>
              <a:rPr lang="es-CL" sz="1800" b="0" i="0" u="none" strike="noStrike" baseline="0" dirty="0" err="1">
                <a:solidFill>
                  <a:srgbClr val="333333"/>
                </a:solidFill>
                <a:latin typeface="Roboto-Regular"/>
              </a:rPr>
              <a:t>de,maximizar</a:t>
            </a:r>
            <a:r>
              <a:rPr lang="es-CL" sz="1800" b="0" i="0" u="none" strike="noStrike" baseline="0" dirty="0">
                <a:solidFill>
                  <a:srgbClr val="333333"/>
                </a:solidFill>
                <a:latin typeface="Roboto-Regular"/>
              </a:rPr>
              <a:t> el valor de trabajo entregado y del retorno de inversión. Es el representante del cliente dentro del equipo, su voz, representa a las partes interesadas internas y es responsable de entregar el valor más alto posible al negocio.</a:t>
            </a:r>
            <a:endParaRPr lang="es-CL" b="1" i="1" dirty="0">
              <a:latin typeface="Arial-BoldItalicMT"/>
            </a:endParaRPr>
          </a:p>
          <a:p>
            <a:pPr algn="l"/>
            <a:endParaRPr lang="es-CL" sz="18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5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A3F304B-D926-4B40-B23C-CDE4069DA6DE}"/>
              </a:ext>
            </a:extLst>
          </p:cNvPr>
          <p:cNvSpPr txBox="1"/>
          <p:nvPr/>
        </p:nvSpPr>
        <p:spPr>
          <a:xfrm>
            <a:off x="0" y="368257"/>
            <a:ext cx="1194020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1800" b="1" i="0" u="none" strike="noStrike" baseline="0" dirty="0">
                <a:latin typeface="Calibri" panose="020F0502020204030204" pitchFamily="34" charset="0"/>
              </a:rPr>
              <a:t>3.- Describe con claridad los cuatro encajes que debes hacer para validar tu idea de</a:t>
            </a:r>
          </a:p>
          <a:p>
            <a:pPr algn="l"/>
            <a:r>
              <a:rPr lang="es-CL" sz="1800" b="1" i="0" u="none" strike="noStrike" baseline="0" dirty="0">
                <a:latin typeface="Calibri" panose="020F0502020204030204" pitchFamily="34" charset="0"/>
              </a:rPr>
              <a:t>negocios.</a:t>
            </a:r>
          </a:p>
          <a:p>
            <a:pPr fontAlgn="base">
              <a:buFont typeface="+mj-lt"/>
              <a:buAutoNum type="arabicPeriod"/>
            </a:pPr>
            <a:r>
              <a:rPr lang="es-CL" dirty="0">
                <a:solidFill>
                  <a:srgbClr val="333333"/>
                </a:solidFill>
                <a:latin typeface="Roboto-Regular"/>
              </a:rPr>
              <a:t>ENCAJEPROBLEMA-SOLUCIÓN</a:t>
            </a:r>
            <a:br>
              <a:rPr lang="es-CL" dirty="0">
                <a:solidFill>
                  <a:srgbClr val="333333"/>
                </a:solidFill>
                <a:latin typeface="Roboto-Regular"/>
              </a:rPr>
            </a:br>
            <a:r>
              <a:rPr lang="es-CL" dirty="0">
                <a:solidFill>
                  <a:srgbClr val="333333"/>
                </a:solidFill>
                <a:latin typeface="Roboto-Regular"/>
              </a:rPr>
              <a:t>buscamos resolver la necesidad  de una alimentación sana y con sentido, considerando que existe una gran cantidad de personas que buscar el alimentarse con productos mas </a:t>
            </a:r>
            <a:r>
              <a:rPr lang="es-CL" dirty="0" err="1">
                <a:solidFill>
                  <a:srgbClr val="333333"/>
                </a:solidFill>
                <a:latin typeface="Roboto-Regular"/>
              </a:rPr>
              <a:t>sanpos</a:t>
            </a:r>
            <a:endParaRPr lang="es-CL" dirty="0">
              <a:solidFill>
                <a:srgbClr val="333333"/>
              </a:solidFill>
              <a:latin typeface="Roboto-Regular"/>
            </a:endParaRPr>
          </a:p>
          <a:p>
            <a:pPr fontAlgn="base"/>
            <a:r>
              <a:rPr lang="es-CL" dirty="0">
                <a:solidFill>
                  <a:srgbClr val="333333"/>
                </a:solidFill>
                <a:latin typeface="Roboto-Regular"/>
              </a:rPr>
              <a:t>2. ENCAJE PRODUCTO-MERCADO</a:t>
            </a:r>
            <a:br>
              <a:rPr lang="es-CL" dirty="0">
                <a:solidFill>
                  <a:srgbClr val="333333"/>
                </a:solidFill>
                <a:latin typeface="Roboto-Regular"/>
              </a:rPr>
            </a:br>
            <a:r>
              <a:rPr lang="es-CL" dirty="0">
                <a:solidFill>
                  <a:srgbClr val="333333"/>
                </a:solidFill>
                <a:latin typeface="Roboto-Regular"/>
              </a:rPr>
              <a:t>En esta fase buscaremos vender y visualizar si el producto cumple con la expectativas que el clientes haya tenido.</a:t>
            </a:r>
          </a:p>
          <a:p>
            <a:pPr fontAlgn="base"/>
            <a:r>
              <a:rPr lang="es-CL" dirty="0">
                <a:solidFill>
                  <a:srgbClr val="333333"/>
                </a:solidFill>
                <a:latin typeface="Roboto-Regular"/>
              </a:rPr>
              <a:t>3. CONDUCCIÓN DE LA DEMANDA</a:t>
            </a:r>
            <a:br>
              <a:rPr lang="es-CL" dirty="0">
                <a:solidFill>
                  <a:srgbClr val="333333"/>
                </a:solidFill>
                <a:latin typeface="Roboto-Regular"/>
              </a:rPr>
            </a:br>
            <a:r>
              <a:rPr lang="es-CL" dirty="0">
                <a:solidFill>
                  <a:srgbClr val="333333"/>
                </a:solidFill>
                <a:latin typeface="Roboto-Regular"/>
              </a:rPr>
              <a:t>En esta  fase realizaremos inversión en marketing y captación de cliente.</a:t>
            </a:r>
          </a:p>
          <a:p>
            <a:pPr fontAlgn="base"/>
            <a:r>
              <a:rPr lang="es-CL" dirty="0">
                <a:solidFill>
                  <a:srgbClr val="333333"/>
                </a:solidFill>
                <a:latin typeface="Roboto-Regular"/>
              </a:rPr>
              <a:t>4, CRECIMIENTO</a:t>
            </a:r>
            <a:br>
              <a:rPr lang="es-CL" dirty="0">
                <a:solidFill>
                  <a:srgbClr val="333333"/>
                </a:solidFill>
                <a:latin typeface="Roboto-Regular"/>
              </a:rPr>
            </a:br>
            <a:r>
              <a:rPr lang="es-CL" dirty="0">
                <a:solidFill>
                  <a:srgbClr val="333333"/>
                </a:solidFill>
                <a:latin typeface="Roboto-Regular"/>
              </a:rPr>
              <a:t>En esta fase realizaremos la transición de ser un experimento (startup) a convertirse en una empresa. Para ello es necesario empezaremos  a trabajar en optimizar procesos, pisar el acelerador de marketing/ventas para conseguir más clientes</a:t>
            </a:r>
          </a:p>
          <a:p>
            <a:pPr fontAlgn="base"/>
            <a:endParaRPr lang="es-CL" dirty="0">
              <a:solidFill>
                <a:srgbClr val="333333"/>
              </a:solidFill>
              <a:latin typeface="Roboto-Regular"/>
            </a:endParaRPr>
          </a:p>
          <a:p>
            <a:pPr fontAlgn="base"/>
            <a:endParaRPr lang="es-CL" dirty="0">
              <a:solidFill>
                <a:srgbClr val="333333"/>
              </a:solidFill>
              <a:latin typeface="Roboto-Regular"/>
            </a:endParaRPr>
          </a:p>
          <a:p>
            <a:pPr fontAlgn="base"/>
            <a:endParaRPr lang="es-CL" dirty="0">
              <a:solidFill>
                <a:srgbClr val="333333"/>
              </a:solidFill>
              <a:latin typeface="Roboto-Regular"/>
            </a:endParaRPr>
          </a:p>
          <a:p>
            <a:pPr algn="l"/>
            <a:r>
              <a:rPr lang="es-CL" sz="1800" b="1" i="0" u="none" strike="noStrike" baseline="0" dirty="0">
                <a:latin typeface="Calibri" panose="020F0502020204030204" pitchFamily="34" charset="0"/>
              </a:rPr>
              <a:t>4.-en qué tipo de nube alojarás tu MVP para comenzar</a:t>
            </a:r>
            <a:r>
              <a:rPr lang="es-CL" sz="1800" b="1" i="0" u="none" strike="noStrike" baseline="0" dirty="0">
                <a:latin typeface="Gautami" panose="020B0502040204020203" pitchFamily="34" charset="0"/>
              </a:rPr>
              <a:t>…</a:t>
            </a:r>
            <a:r>
              <a:rPr lang="es-CL" sz="1800" b="1" i="0" u="none" strike="noStrike" baseline="0" dirty="0">
                <a:latin typeface="Calibri" panose="020F0502020204030204" pitchFamily="34" charset="0"/>
              </a:rPr>
              <a:t>?</a:t>
            </a:r>
          </a:p>
          <a:p>
            <a:pPr algn="l"/>
            <a:r>
              <a:rPr lang="es-CL" dirty="0">
                <a:solidFill>
                  <a:srgbClr val="111111"/>
                </a:solidFill>
                <a:latin typeface="ArialMT"/>
              </a:rPr>
              <a:t>En una nube con tecnología PAAS, así poder </a:t>
            </a:r>
            <a:r>
              <a:rPr lang="es-CL" sz="1800" b="0" i="0" u="none" strike="noStrike" baseline="0" dirty="0">
                <a:solidFill>
                  <a:srgbClr val="111111"/>
                </a:solidFill>
                <a:latin typeface="ArialMT"/>
              </a:rPr>
              <a:t>centrarse en la implementación y</a:t>
            </a:r>
          </a:p>
          <a:p>
            <a:pPr algn="l"/>
            <a:r>
              <a:rPr lang="es-CL" sz="1800" b="0" i="0" u="none" strike="noStrike" baseline="0" dirty="0">
                <a:solidFill>
                  <a:srgbClr val="111111"/>
                </a:solidFill>
                <a:latin typeface="ArialMT"/>
              </a:rPr>
              <a:t>administración de sus aplicaciones. Al no tener que preocuparse por los recursos de hardware y software.</a:t>
            </a:r>
          </a:p>
        </p:txBody>
      </p:sp>
    </p:spTree>
    <p:extLst>
      <p:ext uri="{BB962C8B-B14F-4D97-AF65-F5344CB8AC3E}">
        <p14:creationId xmlns:p14="http://schemas.microsoft.com/office/powerpoint/2010/main" val="118066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448EB-A76C-4CCC-A161-65200EC75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110" y="53458"/>
            <a:ext cx="9144000" cy="827314"/>
          </a:xfrm>
        </p:spPr>
        <p:txBody>
          <a:bodyPr>
            <a:normAutofit/>
          </a:bodyPr>
          <a:lstStyle/>
          <a:p>
            <a:r>
              <a:rPr lang="es-CL" sz="4400" b="1" dirty="0"/>
              <a:t>Mapa de Aristas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4CCF27B-4327-48ED-BC6F-1A9122C722B2}"/>
              </a:ext>
            </a:extLst>
          </p:cNvPr>
          <p:cNvSpPr txBox="1">
            <a:spLocks/>
          </p:cNvSpPr>
          <p:nvPr/>
        </p:nvSpPr>
        <p:spPr>
          <a:xfrm>
            <a:off x="0" y="6168570"/>
            <a:ext cx="12191999" cy="689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600" b="1" dirty="0">
                <a:solidFill>
                  <a:schemeClr val="bg1"/>
                </a:solidFill>
              </a:rPr>
              <a:t>Cambiar el concepto del sabor y la salud “Aceite de Nuez”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D4662266-205B-4F45-BC46-CB0B996CF371}"/>
              </a:ext>
            </a:extLst>
          </p:cNvPr>
          <p:cNvSpPr/>
          <p:nvPr/>
        </p:nvSpPr>
        <p:spPr>
          <a:xfrm>
            <a:off x="5121410" y="3956251"/>
            <a:ext cx="2430894" cy="2193312"/>
          </a:xfrm>
          <a:prstGeom prst="flowChartConnector">
            <a:avLst/>
          </a:prstGeom>
          <a:solidFill>
            <a:srgbClr val="D0B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Movimiento de conciencia por alimentación saludable 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A9B2BD1E-4F4E-4DD8-BC0D-1A4425D9AC1A}"/>
              </a:ext>
            </a:extLst>
          </p:cNvPr>
          <p:cNvSpPr/>
          <p:nvPr/>
        </p:nvSpPr>
        <p:spPr>
          <a:xfrm>
            <a:off x="2592820" y="632066"/>
            <a:ext cx="2595824" cy="236396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Crecimiento de las personas por valorar su salud 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52C1E2D6-EB00-491A-B381-CF907612B7C1}"/>
              </a:ext>
            </a:extLst>
          </p:cNvPr>
          <p:cNvSpPr/>
          <p:nvPr/>
        </p:nvSpPr>
        <p:spPr>
          <a:xfrm>
            <a:off x="7684506" y="722363"/>
            <a:ext cx="2595824" cy="24903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Plataformas de ventas online  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6EB892E0-95F6-426E-9163-4568189D8459}"/>
              </a:ext>
            </a:extLst>
          </p:cNvPr>
          <p:cNvSpPr/>
          <p:nvPr/>
        </p:nvSpPr>
        <p:spPr>
          <a:xfrm>
            <a:off x="2561138" y="3371609"/>
            <a:ext cx="2539441" cy="233445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Personas con mas información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22B812-9E40-48D7-A665-04E39098C028}"/>
              </a:ext>
            </a:extLst>
          </p:cNvPr>
          <p:cNvSpPr txBox="1"/>
          <p:nvPr/>
        </p:nvSpPr>
        <p:spPr>
          <a:xfrm>
            <a:off x="350379" y="2996028"/>
            <a:ext cx="1641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Loreto Quiroga </a:t>
            </a:r>
          </a:p>
          <a:p>
            <a:r>
              <a:rPr lang="es-CL" dirty="0"/>
              <a:t>Yaritza Pinto </a:t>
            </a:r>
          </a:p>
          <a:p>
            <a:r>
              <a:rPr lang="es-CL" dirty="0" err="1"/>
              <a:t>Nilza</a:t>
            </a:r>
            <a:r>
              <a:rPr lang="es-CL" dirty="0"/>
              <a:t> Rojas </a:t>
            </a:r>
          </a:p>
          <a:p>
            <a:r>
              <a:rPr lang="es-CL" dirty="0"/>
              <a:t>Christian Baez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D0ED0C4A-039B-49CD-98AB-B5EBA9B8BC04}"/>
              </a:ext>
            </a:extLst>
          </p:cNvPr>
          <p:cNvSpPr/>
          <p:nvPr/>
        </p:nvSpPr>
        <p:spPr>
          <a:xfrm>
            <a:off x="7876345" y="3381136"/>
            <a:ext cx="2595824" cy="249037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Ferias gourmet enfocadas a la salud</a:t>
            </a: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F3A0E514-2707-427A-AC1E-8EDD379FE683}"/>
              </a:ext>
            </a:extLst>
          </p:cNvPr>
          <p:cNvSpPr/>
          <p:nvPr/>
        </p:nvSpPr>
        <p:spPr>
          <a:xfrm>
            <a:off x="4988965" y="1442959"/>
            <a:ext cx="2895220" cy="27533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Acercar el sabor y la salud a través de aceite de nuez 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2D780F0-3813-4020-93B1-E4634261F37F}"/>
              </a:ext>
            </a:extLst>
          </p:cNvPr>
          <p:cNvSpPr txBox="1">
            <a:spLocks/>
          </p:cNvSpPr>
          <p:nvPr/>
        </p:nvSpPr>
        <p:spPr>
          <a:xfrm>
            <a:off x="9805945" y="5331753"/>
            <a:ext cx="266033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4400" b="1" dirty="0"/>
              <a:t>Imagen 1</a:t>
            </a:r>
          </a:p>
        </p:txBody>
      </p:sp>
    </p:spTree>
    <p:extLst>
      <p:ext uri="{BB962C8B-B14F-4D97-AF65-F5344CB8AC3E}">
        <p14:creationId xmlns:p14="http://schemas.microsoft.com/office/powerpoint/2010/main" val="314594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EE19F363-6847-4FD4-B23F-4F9E3B9DCC91}"/>
              </a:ext>
            </a:extLst>
          </p:cNvPr>
          <p:cNvSpPr/>
          <p:nvPr/>
        </p:nvSpPr>
        <p:spPr>
          <a:xfrm>
            <a:off x="3222172" y="362857"/>
            <a:ext cx="6589485" cy="613228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27277D06-19DB-439F-9D58-A6E040878891}"/>
              </a:ext>
            </a:extLst>
          </p:cNvPr>
          <p:cNvSpPr/>
          <p:nvPr/>
        </p:nvSpPr>
        <p:spPr>
          <a:xfrm>
            <a:off x="3991429" y="1219200"/>
            <a:ext cx="4891314" cy="460102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D732BC7-9F66-4723-92B8-08BD2A91E34A}"/>
              </a:ext>
            </a:extLst>
          </p:cNvPr>
          <p:cNvSpPr/>
          <p:nvPr/>
        </p:nvSpPr>
        <p:spPr>
          <a:xfrm>
            <a:off x="5112656" y="2046514"/>
            <a:ext cx="2772230" cy="2489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52D5A0D4-8A35-4943-ACAD-D6BA8D113236}"/>
              </a:ext>
            </a:extLst>
          </p:cNvPr>
          <p:cNvSpPr/>
          <p:nvPr/>
        </p:nvSpPr>
        <p:spPr>
          <a:xfrm>
            <a:off x="5856514" y="2663513"/>
            <a:ext cx="1284514" cy="13062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C33518-2B11-47A1-AEAC-4444B2F20489}"/>
              </a:ext>
            </a:extLst>
          </p:cNvPr>
          <p:cNvSpPr txBox="1"/>
          <p:nvPr/>
        </p:nvSpPr>
        <p:spPr>
          <a:xfrm>
            <a:off x="5796643" y="2854991"/>
            <a:ext cx="144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Mercado de alimentos  saludable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F9F790-17DA-410A-85ED-6891C9C3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98" y="1468663"/>
            <a:ext cx="949616" cy="65042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8F4FF78-946C-4A51-815A-F0AA79C71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358" y="1317864"/>
            <a:ext cx="815683" cy="83024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706BDA-6E44-47C2-80D7-4F41E7B76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5920216"/>
            <a:ext cx="769257" cy="982939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E3C2E61-93D9-438A-B9D8-A12F9E8BE70D}"/>
              </a:ext>
            </a:extLst>
          </p:cNvPr>
          <p:cNvCxnSpPr>
            <a:stCxn id="4" idx="0"/>
            <a:endCxn id="7" idx="0"/>
          </p:cNvCxnSpPr>
          <p:nvPr/>
        </p:nvCxnSpPr>
        <p:spPr>
          <a:xfrm flipH="1">
            <a:off x="6498771" y="362857"/>
            <a:ext cx="18144" cy="230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15D960C-38F1-47E8-9723-6D783CC71995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H="1">
            <a:off x="4187180" y="3778498"/>
            <a:ext cx="1857447" cy="181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5B0461C-A9E6-410A-9BB9-9ABA729AB98D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984471" y="3737987"/>
            <a:ext cx="1862178" cy="185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ACC1738-A19E-45C8-A5BE-3CDD34321ABD}"/>
              </a:ext>
            </a:extLst>
          </p:cNvPr>
          <p:cNvSpPr txBox="1"/>
          <p:nvPr/>
        </p:nvSpPr>
        <p:spPr>
          <a:xfrm>
            <a:off x="4558848" y="1871324"/>
            <a:ext cx="1280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Gente que valora su salud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17BF156-ABDE-452B-AD93-CCE5D239BA0B}"/>
              </a:ext>
            </a:extLst>
          </p:cNvPr>
          <p:cNvSpPr txBox="1"/>
          <p:nvPr/>
        </p:nvSpPr>
        <p:spPr>
          <a:xfrm>
            <a:off x="4994918" y="555639"/>
            <a:ext cx="1280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Gente que valora nuevos sabores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2E43D9-BF30-4C06-87F7-8294B233CE63}"/>
              </a:ext>
            </a:extLst>
          </p:cNvPr>
          <p:cNvSpPr txBox="1"/>
          <p:nvPr/>
        </p:nvSpPr>
        <p:spPr>
          <a:xfrm>
            <a:off x="4178299" y="3471741"/>
            <a:ext cx="1280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Gente que busca nutrirse sanamente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5872AED-078A-4427-8E4D-407214333436}"/>
              </a:ext>
            </a:extLst>
          </p:cNvPr>
          <p:cNvSpPr txBox="1"/>
          <p:nvPr/>
        </p:nvSpPr>
        <p:spPr>
          <a:xfrm>
            <a:off x="3253730" y="2746775"/>
            <a:ext cx="128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Todas las personas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2AB5568-FD79-4F7F-9F1D-14F1C22A748B}"/>
              </a:ext>
            </a:extLst>
          </p:cNvPr>
          <p:cNvSpPr txBox="1"/>
          <p:nvPr/>
        </p:nvSpPr>
        <p:spPr>
          <a:xfrm>
            <a:off x="7483929" y="1751779"/>
            <a:ext cx="1280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Regulaciones sanitarias y alimenticias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7E8F252-6694-4237-ABF8-0791DC9D8295}"/>
              </a:ext>
            </a:extLst>
          </p:cNvPr>
          <p:cNvSpPr txBox="1"/>
          <p:nvPr/>
        </p:nvSpPr>
        <p:spPr>
          <a:xfrm>
            <a:off x="7944757" y="2976280"/>
            <a:ext cx="1280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Constantes reformas para lograr un país sostenible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929024-B215-4722-91C2-800B95005710}"/>
              </a:ext>
            </a:extLst>
          </p:cNvPr>
          <p:cNvSpPr txBox="1"/>
          <p:nvPr/>
        </p:nvSpPr>
        <p:spPr>
          <a:xfrm>
            <a:off x="5225223" y="4701600"/>
            <a:ext cx="128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Ferias gourmet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5472790-4368-448B-870A-71635F895B35}"/>
              </a:ext>
            </a:extLst>
          </p:cNvPr>
          <p:cNvSpPr txBox="1"/>
          <p:nvPr/>
        </p:nvSpPr>
        <p:spPr>
          <a:xfrm>
            <a:off x="6031592" y="3906409"/>
            <a:ext cx="128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Tiendas veganas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F3A4261-D165-40EA-BD6C-0350235DE666}"/>
              </a:ext>
            </a:extLst>
          </p:cNvPr>
          <p:cNvSpPr txBox="1"/>
          <p:nvPr/>
        </p:nvSpPr>
        <p:spPr>
          <a:xfrm>
            <a:off x="6672034" y="4756263"/>
            <a:ext cx="1566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Tiendas</a:t>
            </a:r>
          </a:p>
          <a:p>
            <a:r>
              <a:rPr lang="es-CL" sz="1600" dirty="0"/>
              <a:t> e-</a:t>
            </a:r>
            <a:r>
              <a:rPr lang="es-CL" sz="1600" dirty="0" err="1"/>
              <a:t>commerces</a:t>
            </a:r>
            <a:endParaRPr lang="es-CL" sz="16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CBEF31E-9B3D-4FF9-A860-84327C6C2E81}"/>
              </a:ext>
            </a:extLst>
          </p:cNvPr>
          <p:cNvSpPr txBox="1"/>
          <p:nvPr/>
        </p:nvSpPr>
        <p:spPr>
          <a:xfrm>
            <a:off x="4860100" y="5623581"/>
            <a:ext cx="128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Centro comerciales 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88DC73B1-C168-4DC7-8B5E-E86E90CC497A}"/>
              </a:ext>
            </a:extLst>
          </p:cNvPr>
          <p:cNvSpPr txBox="1">
            <a:spLocks/>
          </p:cNvSpPr>
          <p:nvPr/>
        </p:nvSpPr>
        <p:spPr>
          <a:xfrm>
            <a:off x="0" y="70785"/>
            <a:ext cx="4891314" cy="827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/>
              <a:t>Mapa de Actores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19FE9EE-E718-424C-BF00-A66F72F6B716}"/>
              </a:ext>
            </a:extLst>
          </p:cNvPr>
          <p:cNvSpPr txBox="1"/>
          <p:nvPr/>
        </p:nvSpPr>
        <p:spPr>
          <a:xfrm>
            <a:off x="350379" y="2996028"/>
            <a:ext cx="1641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Loreto Quiroga </a:t>
            </a:r>
          </a:p>
          <a:p>
            <a:r>
              <a:rPr lang="es-CL" dirty="0"/>
              <a:t>Yaritza Pinto </a:t>
            </a:r>
          </a:p>
          <a:p>
            <a:r>
              <a:rPr lang="es-CL" dirty="0" err="1"/>
              <a:t>Nilza</a:t>
            </a:r>
            <a:r>
              <a:rPr lang="es-CL" dirty="0"/>
              <a:t> Rojas </a:t>
            </a:r>
          </a:p>
          <a:p>
            <a:r>
              <a:rPr lang="es-CL" dirty="0"/>
              <a:t>Christian Baez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7BB7A4C-D515-46FC-BA77-A7E7E0524D22}"/>
              </a:ext>
            </a:extLst>
          </p:cNvPr>
          <p:cNvSpPr txBox="1"/>
          <p:nvPr/>
        </p:nvSpPr>
        <p:spPr>
          <a:xfrm>
            <a:off x="7224581" y="714760"/>
            <a:ext cx="128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Ley REP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9B39215E-2EC3-4A44-A8C9-4F4C4B813BA0}"/>
              </a:ext>
            </a:extLst>
          </p:cNvPr>
          <p:cNvSpPr txBox="1">
            <a:spLocks/>
          </p:cNvSpPr>
          <p:nvPr/>
        </p:nvSpPr>
        <p:spPr>
          <a:xfrm>
            <a:off x="9350163" y="5931999"/>
            <a:ext cx="266033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4400" b="1" dirty="0"/>
              <a:t>Imagen 2</a:t>
            </a:r>
          </a:p>
        </p:txBody>
      </p:sp>
    </p:spTree>
    <p:extLst>
      <p:ext uri="{BB962C8B-B14F-4D97-AF65-F5344CB8AC3E}">
        <p14:creationId xmlns:p14="http://schemas.microsoft.com/office/powerpoint/2010/main" val="2954925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709</Words>
  <Application>Microsoft Office PowerPoint</Application>
  <PresentationFormat>Panorámica</PresentationFormat>
  <Paragraphs>75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Arial</vt:lpstr>
      <vt:lpstr>Arial-BoldItalicMT</vt:lpstr>
      <vt:lpstr>Arial-ItalicMT</vt:lpstr>
      <vt:lpstr>ArialMT</vt:lpstr>
      <vt:lpstr>Calibri</vt:lpstr>
      <vt:lpstr>Calibri Light</vt:lpstr>
      <vt:lpstr>Calibri-Bold</vt:lpstr>
      <vt:lpstr>Gautami</vt:lpstr>
      <vt:lpstr>Roboto-Regular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Mapa de Aristas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de Aristas</dc:title>
  <dc:creator>Christian Baez</dc:creator>
  <cp:lastModifiedBy>Christian Baez</cp:lastModifiedBy>
  <cp:revision>14</cp:revision>
  <dcterms:created xsi:type="dcterms:W3CDTF">2021-06-26T15:14:29Z</dcterms:created>
  <dcterms:modified xsi:type="dcterms:W3CDTF">2021-06-26T18:34:41Z</dcterms:modified>
</cp:coreProperties>
</file>