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3AE3F-E3EB-4383-B2CB-C1B78B986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40BA4A-AB88-4B7C-B92C-880D97E72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5F03AB-B43E-439E-AB76-943752F0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9826-78EB-4368-864A-5902DD9319A5}" type="datetimeFigureOut">
              <a:rPr lang="es-CL" smtClean="0"/>
              <a:t>30-06-2021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F0A79F-A64F-41D0-BC67-960B7839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D383EA-A1C7-4312-83BD-1DE20182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A426-84E1-4B01-A4FA-A8FFAE7C960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931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EA918-1D50-49F0-B2B1-ED5A78AF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748B23-DB9D-4A48-BE84-8900BDFCB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CB3C51-EEA6-47CE-AAA8-E03E3803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9826-78EB-4368-864A-5902DD9319A5}" type="datetimeFigureOut">
              <a:rPr lang="es-CL" smtClean="0"/>
              <a:t>30-06-2021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2D04C9-6172-4266-9B92-53A3725A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7CC9FF-A94F-4C68-9A54-D8E343AD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A426-84E1-4B01-A4FA-A8FFAE7C960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169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42FF00-F58A-419C-846A-6073F3BD5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030D3B-3F40-478D-A57C-7B7BD11C8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00B4AC-BE29-4B86-8352-C27F02A5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9826-78EB-4368-864A-5902DD9319A5}" type="datetimeFigureOut">
              <a:rPr lang="es-CL" smtClean="0"/>
              <a:t>30-06-2021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CBAF04-BFC0-44C9-BA34-3B1AFAC3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2D9397-2234-4E2C-8210-7CCC051F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A426-84E1-4B01-A4FA-A8FFAE7C960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121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E4314-A8F3-4836-973E-ADD351F5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45999-41C8-4D55-877A-91E57D0E5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0E353C-7A55-42B0-979F-70FF7F71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9826-78EB-4368-864A-5902DD9319A5}" type="datetimeFigureOut">
              <a:rPr lang="es-CL" smtClean="0"/>
              <a:t>30-06-2021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B9EFC4-D268-4F96-BBFF-68459E4E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3EB11F-92A3-44E4-B4BD-85283400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A426-84E1-4B01-A4FA-A8FFAE7C960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281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2CF7F-EE0A-4189-8835-E60AE7D2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1A475B-85A4-4115-8AF8-498169B3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027E82-646E-4131-BBC4-1BDD6821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9826-78EB-4368-864A-5902DD9319A5}" type="datetimeFigureOut">
              <a:rPr lang="es-CL" smtClean="0"/>
              <a:t>30-06-2021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B3532-2DBD-4342-BAAF-F94D4775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3D9AF2-3D9E-4D59-8C70-BC67E66D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A426-84E1-4B01-A4FA-A8FFAE7C960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742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98AC6-4524-4DCE-8A0D-59CB55C5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1B95C8-BF09-4231-A7B8-31BBF472D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4B2902-5907-4103-91C8-84F3CC0B1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1391E8-17A7-4435-9BAA-878FA731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9826-78EB-4368-864A-5902DD9319A5}" type="datetimeFigureOut">
              <a:rPr lang="es-CL" smtClean="0"/>
              <a:t>30-06-2021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8C0119-8787-46A5-9F2A-511A017B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B94FE2-45CA-4402-89AA-720E3C3C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A426-84E1-4B01-A4FA-A8FFAE7C960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468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702EE-65D2-40EB-88B3-6A3BC5BB7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FFAA24-231D-491E-9D00-933BDBF07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0E7430-83E2-4638-8EE1-3BA3BBB74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D587C2-74A5-4279-9473-C7A1C318F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84711D-E2AF-4ADB-AD28-42811806D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F45BED-6E30-4EC6-9D7F-32F9EC5F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9826-78EB-4368-864A-5902DD9319A5}" type="datetimeFigureOut">
              <a:rPr lang="es-CL" smtClean="0"/>
              <a:t>30-06-2021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65F9D2E-0232-4969-B989-4824616A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99533D-48FF-44A6-BFAA-D6AEDB72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A426-84E1-4B01-A4FA-A8FFAE7C960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572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57B63-DEED-4688-9A5F-C4AD8C7D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BB7471-2FB0-4BAE-B238-202B3043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9826-78EB-4368-864A-5902DD9319A5}" type="datetimeFigureOut">
              <a:rPr lang="es-CL" smtClean="0"/>
              <a:t>30-06-2021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D92E95-7CB8-489A-8941-DEF6C772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7AD62A-2895-41C6-B418-FF6650F8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A426-84E1-4B01-A4FA-A8FFAE7C960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813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F4F4B53-3D66-4EA0-AB3F-7DBEA827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9826-78EB-4368-864A-5902DD9319A5}" type="datetimeFigureOut">
              <a:rPr lang="es-CL" smtClean="0"/>
              <a:t>30-06-2021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1D44F2-CE65-4F20-A444-623C8AB8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3AB9E6-ABE0-44BD-8A95-657BA71B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A426-84E1-4B01-A4FA-A8FFAE7C960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892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B0EF4-CCA5-4495-8243-6D66CBDB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AC9A74-C581-4382-BBEF-486CFB482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FD1107-9842-4662-94D7-2DA1FE1A4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83F30E-9BEB-41AC-B431-84B2DF36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9826-78EB-4368-864A-5902DD9319A5}" type="datetimeFigureOut">
              <a:rPr lang="es-CL" smtClean="0"/>
              <a:t>30-06-2021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61A0C9-5DEB-4790-A8BF-6E19B87C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66E51A-B346-4E73-8F28-5316991C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A426-84E1-4B01-A4FA-A8FFAE7C960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179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7BC84-638A-42C3-BD60-9507D929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6A690B-26EF-42DF-9E27-95CEBAA8D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5C380B-DB4C-4CC9-84FE-19228D62F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335CBB-5D53-43EF-85A8-55A49DF2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9826-78EB-4368-864A-5902DD9319A5}" type="datetimeFigureOut">
              <a:rPr lang="es-CL" smtClean="0"/>
              <a:t>30-06-2021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17011C-C4EC-4B10-B3CB-45D618C3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14A012-9FAA-4B4B-9B90-483574F0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1A426-84E1-4B01-A4FA-A8FFAE7C960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148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7310CE-4C8B-469E-87BF-565F5D74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2707C9-3C66-4F37-98C4-F64D73C49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AC862D-EC6D-4008-B41B-E38C0B944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69826-78EB-4368-864A-5902DD9319A5}" type="datetimeFigureOut">
              <a:rPr lang="es-CL" smtClean="0"/>
              <a:t>30-06-2021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8B36AB-F156-4598-ACCA-41E127DE0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2F449-1484-411C-9C0E-B766FDDC7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1A426-84E1-4B01-A4FA-A8FFAE7C960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402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5E82FEF-3A98-4BF1-91D4-937BE06AF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278" y="43583"/>
            <a:ext cx="5023596" cy="150136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FDB5D2D-8361-45FE-ACC5-D00121D80CC2}"/>
              </a:ext>
            </a:extLst>
          </p:cNvPr>
          <p:cNvSpPr txBox="1"/>
          <p:nvPr/>
        </p:nvSpPr>
        <p:spPr>
          <a:xfrm>
            <a:off x="477078" y="609600"/>
            <a:ext cx="239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Nombre: Christian Báez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DC401213-E69F-4D99-9087-1FB6A451C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29379"/>
              </p:ext>
            </p:extLst>
          </p:nvPr>
        </p:nvGraphicFramePr>
        <p:xfrm>
          <a:off x="477078" y="2112072"/>
          <a:ext cx="6299200" cy="2028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5415">
                  <a:extLst>
                    <a:ext uri="{9D8B030D-6E8A-4147-A177-3AD203B41FA5}">
                      <a16:colId xmlns:a16="http://schemas.microsoft.com/office/drawing/2014/main" val="3050617373"/>
                    </a:ext>
                  </a:extLst>
                </a:gridCol>
                <a:gridCol w="903964">
                  <a:extLst>
                    <a:ext uri="{9D8B030D-6E8A-4147-A177-3AD203B41FA5}">
                      <a16:colId xmlns:a16="http://schemas.microsoft.com/office/drawing/2014/main" val="3146196202"/>
                    </a:ext>
                  </a:extLst>
                </a:gridCol>
                <a:gridCol w="761233">
                  <a:extLst>
                    <a:ext uri="{9D8B030D-6E8A-4147-A177-3AD203B41FA5}">
                      <a16:colId xmlns:a16="http://schemas.microsoft.com/office/drawing/2014/main" val="134412341"/>
                    </a:ext>
                  </a:extLst>
                </a:gridCol>
                <a:gridCol w="799294">
                  <a:extLst>
                    <a:ext uri="{9D8B030D-6E8A-4147-A177-3AD203B41FA5}">
                      <a16:colId xmlns:a16="http://schemas.microsoft.com/office/drawing/2014/main" val="2231587064"/>
                    </a:ext>
                  </a:extLst>
                </a:gridCol>
                <a:gridCol w="799294">
                  <a:extLst>
                    <a:ext uri="{9D8B030D-6E8A-4147-A177-3AD203B41FA5}">
                      <a16:colId xmlns:a16="http://schemas.microsoft.com/office/drawing/2014/main" val="315790162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>
                          <a:effectLst/>
                        </a:rPr>
                        <a:t>Marzo </a:t>
                      </a:r>
                      <a:endParaRPr lang="es-C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>
                          <a:effectLst/>
                        </a:rPr>
                        <a:t>Abril</a:t>
                      </a:r>
                      <a:endParaRPr lang="es-C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>
                          <a:effectLst/>
                        </a:rPr>
                        <a:t>Mayo</a:t>
                      </a:r>
                      <a:endParaRPr lang="es-C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0351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Inversión 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 $     -1.000.000 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41808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Ingresos por ventas 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</a:rPr>
                        <a:t> 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 $     900.000 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 $   1.400.000 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</a:rPr>
                        <a:t> $   1.400.000 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49979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Costos por producción 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>
                          <a:effectLst/>
                        </a:rPr>
                        <a:t>-550000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>
                          <a:effectLst/>
                        </a:rPr>
                        <a:t>-750000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>
                          <a:effectLst/>
                        </a:rPr>
                        <a:t>-700000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11599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Utilidad antes de Impuesto 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>
                          <a:effectLst/>
                        </a:rPr>
                        <a:t>350000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>
                          <a:effectLst/>
                        </a:rPr>
                        <a:t>650000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>
                          <a:effectLst/>
                        </a:rPr>
                        <a:t>700000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35355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Impuesto (19%)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>
                          <a:effectLst/>
                        </a:rPr>
                        <a:t>-66500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>
                          <a:effectLst/>
                        </a:rPr>
                        <a:t>-123500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>
                          <a:effectLst/>
                        </a:rPr>
                        <a:t>-133000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838728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utilidad despues de impuesto 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 $     -1.000.000 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>
                          <a:effectLst/>
                        </a:rPr>
                        <a:t>283500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>
                          <a:effectLst/>
                        </a:rPr>
                        <a:t>526500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>
                          <a:effectLst/>
                        </a:rPr>
                        <a:t>567000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745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9821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VAN ( con tasa de interes de 3%)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>
                          <a:effectLst/>
                        </a:rPr>
                        <a:t>$281.946,39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9273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TIR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>
                          <a:effectLst/>
                        </a:rPr>
                        <a:t>16%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7522859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86BD4FDF-93AE-4865-BEA0-80AF4E30C667}"/>
              </a:ext>
            </a:extLst>
          </p:cNvPr>
          <p:cNvSpPr txBox="1"/>
          <p:nvPr/>
        </p:nvSpPr>
        <p:spPr>
          <a:xfrm>
            <a:off x="477078" y="1742740"/>
            <a:ext cx="516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Flujo de Caja y calculo de VAN y TIR de la panadería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BC6CFA2-9540-47BB-ACEB-823387A53AAA}"/>
              </a:ext>
            </a:extLst>
          </p:cNvPr>
          <p:cNvSpPr txBox="1"/>
          <p:nvPr/>
        </p:nvSpPr>
        <p:spPr>
          <a:xfrm>
            <a:off x="477078" y="4338688"/>
            <a:ext cx="8998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Análisis: los datos nos muestras que la panadería usando un capital inicial de $1.000.000.- con una tasa de interés del 3% nos permite tener utilidades y recuperar la inversión, también la TRI nos permite estimar que la inversión puede ser recuperada incluso solicitando una tasa de </a:t>
            </a:r>
            <a:r>
              <a:rPr lang="es-CL"/>
              <a:t>interés cercana al 16%. 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97817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150</Words>
  <Application>Microsoft Office PowerPoint</Application>
  <PresentationFormat>Panorámica</PresentationFormat>
  <Paragraphs>40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Baez</dc:creator>
  <cp:lastModifiedBy>Christian Baez</cp:lastModifiedBy>
  <cp:revision>4</cp:revision>
  <dcterms:created xsi:type="dcterms:W3CDTF">2021-06-30T23:35:49Z</dcterms:created>
  <dcterms:modified xsi:type="dcterms:W3CDTF">2021-07-01T02:04:13Z</dcterms:modified>
</cp:coreProperties>
</file>