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8" r:id="rId12"/>
    <p:sldId id="266" r:id="rId13"/>
    <p:sldId id="267"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61943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E66C6A-7220-4E5F-8812-0755AB03AD3B}" type="datetimeFigureOut">
              <a:rPr lang="es-CO" smtClean="0"/>
              <a:t>21/06/2019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25384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273594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8525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68226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407740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2184521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421689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7573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404901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12828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FE66C6A-7220-4E5F-8812-0755AB03AD3B}" type="datetimeFigureOut">
              <a:rPr lang="es-CO" smtClean="0"/>
              <a:t>21/06/2019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325264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FE66C6A-7220-4E5F-8812-0755AB03AD3B}" type="datetimeFigureOut">
              <a:rPr lang="es-CO" smtClean="0"/>
              <a:t>21/06/2019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8108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6091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52824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8FE66C6A-7220-4E5F-8812-0755AB03AD3B}" type="datetimeFigureOut">
              <a:rPr lang="es-CO" smtClean="0"/>
              <a:t>21/06/2019</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184981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FE66C6A-7220-4E5F-8812-0755AB03AD3B}" type="datetimeFigureOut">
              <a:rPr lang="es-CO" smtClean="0"/>
              <a:t>21/06/2019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1AD209E-A244-4AF6-B2C2-64594C0E5CB3}" type="slidenum">
              <a:rPr lang="es-CO" smtClean="0"/>
              <a:t>‹Nº›</a:t>
            </a:fld>
            <a:endParaRPr lang="es-CO"/>
          </a:p>
        </p:txBody>
      </p:sp>
    </p:spTree>
    <p:extLst>
      <p:ext uri="{BB962C8B-B14F-4D97-AF65-F5344CB8AC3E}">
        <p14:creationId xmlns:p14="http://schemas.microsoft.com/office/powerpoint/2010/main" val="2620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E66C6A-7220-4E5F-8812-0755AB03AD3B}" type="datetimeFigureOut">
              <a:rPr lang="es-CO" smtClean="0"/>
              <a:t>21/06/2019</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AD209E-A244-4AF6-B2C2-64594C0E5CB3}" type="slidenum">
              <a:rPr lang="es-CO" smtClean="0"/>
              <a:t>‹Nº›</a:t>
            </a:fld>
            <a:endParaRPr lang="es-CO"/>
          </a:p>
        </p:txBody>
      </p:sp>
    </p:spTree>
    <p:extLst>
      <p:ext uri="{BB962C8B-B14F-4D97-AF65-F5344CB8AC3E}">
        <p14:creationId xmlns:p14="http://schemas.microsoft.com/office/powerpoint/2010/main" val="28940735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CO" dirty="0" smtClean="0"/>
              <a:t>Informe proyecto Control de Velocidad</a:t>
            </a:r>
            <a:endParaRPr lang="es-CO" dirty="0"/>
          </a:p>
        </p:txBody>
      </p:sp>
      <p:sp>
        <p:nvSpPr>
          <p:cNvPr id="4" name="Subtítulo 2"/>
          <p:cNvSpPr txBox="1">
            <a:spLocks/>
          </p:cNvSpPr>
          <p:nvPr/>
        </p:nvSpPr>
        <p:spPr>
          <a:xfrm>
            <a:off x="3009513" y="5135841"/>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r"/>
            <a:r>
              <a:rPr lang="es-CO" dirty="0" smtClean="0"/>
              <a:t>Christian Daniel </a:t>
            </a:r>
            <a:r>
              <a:rPr lang="es-CO" dirty="0" err="1" smtClean="0"/>
              <a:t>núñez</a:t>
            </a:r>
            <a:endParaRPr lang="es-CO" dirty="0" smtClean="0"/>
          </a:p>
          <a:p>
            <a:pPr algn="r"/>
            <a:r>
              <a:rPr lang="es-CO" dirty="0" smtClean="0"/>
              <a:t>Sebastián rave</a:t>
            </a:r>
            <a:endParaRPr lang="es-CO" dirty="0"/>
          </a:p>
        </p:txBody>
      </p:sp>
    </p:spTree>
    <p:extLst>
      <p:ext uri="{BB962C8B-B14F-4D97-AF65-F5344CB8AC3E}">
        <p14:creationId xmlns:p14="http://schemas.microsoft.com/office/powerpoint/2010/main" val="3755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Sistema Experto	</a:t>
            </a:r>
            <a:endParaRPr lang="es-CO" dirty="0"/>
          </a:p>
        </p:txBody>
      </p:sp>
      <p:sp>
        <p:nvSpPr>
          <p:cNvPr id="3" name="Marcador de contenido 2"/>
          <p:cNvSpPr>
            <a:spLocks noGrp="1"/>
          </p:cNvSpPr>
          <p:nvPr>
            <p:ph idx="1"/>
          </p:nvPr>
        </p:nvSpPr>
        <p:spPr/>
        <p:txBody>
          <a:bodyPr>
            <a:normAutofit/>
          </a:bodyPr>
          <a:lstStyle/>
          <a:p>
            <a:r>
              <a:rPr lang="es-CO" dirty="0" smtClean="0"/>
              <a:t>El sistema experto es la fase del proyecto en la cual obtengo el resultado final. La velocidad sugerida por el sistema experto depende de la accidentalidad que haya generado la red neuronal. Se hace uso del la librería </a:t>
            </a:r>
            <a:r>
              <a:rPr lang="es-CO" dirty="0" err="1" smtClean="0"/>
              <a:t>pyDatalog</a:t>
            </a:r>
            <a:r>
              <a:rPr lang="es-CO" dirty="0" smtClean="0"/>
              <a:t> la cual nos permite crear una base del </a:t>
            </a:r>
            <a:r>
              <a:rPr lang="es-CO" dirty="0" err="1" smtClean="0"/>
              <a:t>conociemiento</a:t>
            </a:r>
            <a:r>
              <a:rPr lang="es-CO" dirty="0" smtClean="0"/>
              <a:t> que tiene </a:t>
            </a:r>
            <a:r>
              <a:rPr lang="es-CO" dirty="0" err="1" smtClean="0"/>
              <a:t>ascociado</a:t>
            </a:r>
            <a:r>
              <a:rPr lang="es-CO" dirty="0" smtClean="0"/>
              <a:t> un nivel de </a:t>
            </a:r>
            <a:r>
              <a:rPr lang="es-CO" dirty="0" err="1" smtClean="0"/>
              <a:t>accidentaliad</a:t>
            </a:r>
            <a:r>
              <a:rPr lang="es-CO" dirty="0" smtClean="0"/>
              <a:t> con una velocidad sugerida.</a:t>
            </a:r>
          </a:p>
          <a:p>
            <a:pPr lvl="7"/>
            <a:endParaRPr lang="es-CO" dirty="0"/>
          </a:p>
          <a:p>
            <a:pPr marL="3086100" lvl="7" indent="0">
              <a:lnSpc>
                <a:spcPct val="110000"/>
              </a:lnSpc>
              <a:buNone/>
            </a:pPr>
            <a:r>
              <a:rPr lang="es-CO" dirty="0"/>
              <a:t>#Base del conocimiento</a:t>
            </a:r>
          </a:p>
          <a:p>
            <a:pPr marL="3086100" lvl="7" indent="0">
              <a:lnSpc>
                <a:spcPct val="110000"/>
              </a:lnSpc>
              <a:buNone/>
            </a:pPr>
            <a:r>
              <a:rPr lang="es-CO" dirty="0"/>
              <a:t>+Velocidad(0,"80-90")</a:t>
            </a:r>
          </a:p>
          <a:p>
            <a:pPr marL="3086100" lvl="7" indent="0">
              <a:lnSpc>
                <a:spcPct val="110000"/>
              </a:lnSpc>
              <a:buNone/>
            </a:pPr>
            <a:r>
              <a:rPr lang="es-CO" dirty="0"/>
              <a:t>+Velocidad(1,"60-70")</a:t>
            </a:r>
          </a:p>
          <a:p>
            <a:pPr marL="3086100" lvl="7" indent="0">
              <a:lnSpc>
                <a:spcPct val="110000"/>
              </a:lnSpc>
              <a:buNone/>
            </a:pPr>
            <a:r>
              <a:rPr lang="es-CO" dirty="0"/>
              <a:t>+Velocidad(2,"40-50")</a:t>
            </a:r>
          </a:p>
          <a:p>
            <a:pPr marL="3086100" lvl="7" indent="0">
              <a:lnSpc>
                <a:spcPct val="110000"/>
              </a:lnSpc>
              <a:buNone/>
            </a:pPr>
            <a:r>
              <a:rPr lang="es-CO" dirty="0"/>
              <a:t>+Velocidad(3,"20-30")</a:t>
            </a:r>
          </a:p>
        </p:txBody>
      </p:sp>
    </p:spTree>
    <p:extLst>
      <p:ext uri="{BB962C8B-B14F-4D97-AF65-F5344CB8AC3E}">
        <p14:creationId xmlns:p14="http://schemas.microsoft.com/office/powerpoint/2010/main" val="413224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Librerias</a:t>
            </a:r>
            <a:r>
              <a:rPr lang="es-CO" dirty="0" smtClean="0"/>
              <a:t> utilizadas</a:t>
            </a:r>
            <a:endParaRPr lang="es-CO" dirty="0"/>
          </a:p>
        </p:txBody>
      </p:sp>
      <p:sp>
        <p:nvSpPr>
          <p:cNvPr id="3" name="Marcador de contenido 2"/>
          <p:cNvSpPr>
            <a:spLocks noGrp="1"/>
          </p:cNvSpPr>
          <p:nvPr>
            <p:ph idx="1"/>
          </p:nvPr>
        </p:nvSpPr>
        <p:spPr/>
        <p:txBody>
          <a:bodyPr/>
          <a:lstStyle/>
          <a:p>
            <a:r>
              <a:rPr lang="es-CO" dirty="0" err="1" smtClean="0"/>
              <a:t>Numpy</a:t>
            </a:r>
            <a:endParaRPr lang="es-CO" dirty="0" smtClean="0"/>
          </a:p>
          <a:p>
            <a:r>
              <a:rPr lang="es-CO" dirty="0" err="1" smtClean="0"/>
              <a:t>Scikit-fuzzy</a:t>
            </a:r>
            <a:endParaRPr lang="es-CO" dirty="0" smtClean="0"/>
          </a:p>
          <a:p>
            <a:r>
              <a:rPr lang="es-CO" dirty="0" err="1" smtClean="0"/>
              <a:t>Math</a:t>
            </a:r>
            <a:endParaRPr lang="es-CO" dirty="0" smtClean="0"/>
          </a:p>
          <a:p>
            <a:r>
              <a:rPr lang="es-CO" dirty="0" err="1" smtClean="0"/>
              <a:t>Random</a:t>
            </a:r>
            <a:endParaRPr lang="es-CO" dirty="0" smtClean="0"/>
          </a:p>
          <a:p>
            <a:r>
              <a:rPr lang="es-CO" dirty="0" err="1" smtClean="0"/>
              <a:t>pyDatalog</a:t>
            </a:r>
            <a:endParaRPr lang="es-CO" dirty="0" smtClean="0"/>
          </a:p>
          <a:p>
            <a:r>
              <a:rPr lang="es-CO" dirty="0" err="1" smtClean="0"/>
              <a:t>Tkinter</a:t>
            </a:r>
            <a:endParaRPr lang="es-CO" dirty="0" smtClean="0"/>
          </a:p>
          <a:p>
            <a:r>
              <a:rPr lang="es-CO" dirty="0" err="1" smtClean="0"/>
              <a:t>Geopy</a:t>
            </a:r>
            <a:endParaRPr lang="es-CO" dirty="0" smtClean="0"/>
          </a:p>
          <a:p>
            <a:endParaRPr lang="es-CO" dirty="0"/>
          </a:p>
        </p:txBody>
      </p:sp>
    </p:spTree>
    <p:extLst>
      <p:ext uri="{BB962C8B-B14F-4D97-AF65-F5344CB8AC3E}">
        <p14:creationId xmlns:p14="http://schemas.microsoft.com/office/powerpoint/2010/main" val="415717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Interfaz del sistema</a:t>
            </a:r>
            <a:endParaRPr lang="es-CO" dirty="0"/>
          </a:p>
        </p:txBody>
      </p:sp>
      <p:pic>
        <p:nvPicPr>
          <p:cNvPr id="4" name="Marcador de contenido 3"/>
          <p:cNvPicPr>
            <a:picLocks noGrp="1" noChangeAspect="1"/>
          </p:cNvPicPr>
          <p:nvPr>
            <p:ph idx="1"/>
          </p:nvPr>
        </p:nvPicPr>
        <p:blipFill rotWithShape="1">
          <a:blip r:embed="rId2"/>
          <a:srcRect l="9958" t="16151" r="55182" b="12022"/>
          <a:stretch/>
        </p:blipFill>
        <p:spPr>
          <a:xfrm>
            <a:off x="1017431" y="1853248"/>
            <a:ext cx="3858959" cy="4470279"/>
          </a:xfrm>
          <a:prstGeom prst="rect">
            <a:avLst/>
          </a:prstGeom>
        </p:spPr>
      </p:pic>
      <p:sp>
        <p:nvSpPr>
          <p:cNvPr id="5" name="Flecha derecha 4"/>
          <p:cNvSpPr/>
          <p:nvPr/>
        </p:nvSpPr>
        <p:spPr>
          <a:xfrm>
            <a:off x="5125791" y="3155324"/>
            <a:ext cx="1468192" cy="199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p:cNvPicPr>
            <a:picLocks noChangeAspect="1"/>
          </p:cNvPicPr>
          <p:nvPr/>
        </p:nvPicPr>
        <p:blipFill rotWithShape="1">
          <a:blip r:embed="rId3"/>
          <a:srcRect l="9824" t="16886" r="54049" b="12282"/>
          <a:stretch/>
        </p:blipFill>
        <p:spPr>
          <a:xfrm>
            <a:off x="6735650" y="1660720"/>
            <a:ext cx="4229922" cy="4662807"/>
          </a:xfrm>
          <a:prstGeom prst="rect">
            <a:avLst/>
          </a:prstGeom>
        </p:spPr>
      </p:pic>
    </p:spTree>
    <p:extLst>
      <p:ext uri="{BB962C8B-B14F-4D97-AF65-F5344CB8AC3E}">
        <p14:creationId xmlns:p14="http://schemas.microsoft.com/office/powerpoint/2010/main" val="184205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Resultados</a:t>
            </a:r>
            <a:endParaRPr lang="es-CO" dirty="0"/>
          </a:p>
        </p:txBody>
      </p:sp>
      <p:sp>
        <p:nvSpPr>
          <p:cNvPr id="3" name="Marcador de contenido 2"/>
          <p:cNvSpPr>
            <a:spLocks noGrp="1"/>
          </p:cNvSpPr>
          <p:nvPr>
            <p:ph idx="1"/>
          </p:nvPr>
        </p:nvSpPr>
        <p:spPr/>
        <p:txBody>
          <a:bodyPr/>
          <a:lstStyle/>
          <a:p>
            <a:pPr marL="0" indent="0">
              <a:buNone/>
            </a:pPr>
            <a:r>
              <a:rPr lang="es-CO" dirty="0" smtClean="0"/>
              <a:t>La integración  de éstas tres tecnologías nos permite modelar problemas de alta complejidad. La lógica difusa nos posibilita darle valores numéricos a sus variables lingüísticas con las que comúnmente nos comunicamos nosotros pero una maquina no lo entendería. A su vez la red neuronal trabaja con miles de datos que permiten predecir situaciones, en nuestro caso un grado de accidentalidad y con la </a:t>
            </a:r>
            <a:r>
              <a:rPr lang="es-CO" dirty="0" err="1" smtClean="0"/>
              <a:t>incluisión</a:t>
            </a:r>
            <a:r>
              <a:rPr lang="es-CO" dirty="0" smtClean="0"/>
              <a:t> de un sistema experto podemos basarnos en datos verídicos y comprobados para ajustar y recomendar una velocidad dependiendo de todas las variables de entrada</a:t>
            </a:r>
            <a:endParaRPr lang="es-CO" dirty="0"/>
          </a:p>
        </p:txBody>
      </p:sp>
    </p:spTree>
    <p:extLst>
      <p:ext uri="{BB962C8B-B14F-4D97-AF65-F5344CB8AC3E}">
        <p14:creationId xmlns:p14="http://schemas.microsoft.com/office/powerpoint/2010/main" val="288532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 del proyecto</a:t>
            </a:r>
            <a:endParaRPr lang="es-CO" dirty="0"/>
          </a:p>
        </p:txBody>
      </p:sp>
      <p:sp>
        <p:nvSpPr>
          <p:cNvPr id="3" name="Marcador de contenido 2"/>
          <p:cNvSpPr>
            <a:spLocks noGrp="1"/>
          </p:cNvSpPr>
          <p:nvPr>
            <p:ph idx="1"/>
          </p:nvPr>
        </p:nvSpPr>
        <p:spPr>
          <a:xfrm>
            <a:off x="1103312" y="2678806"/>
            <a:ext cx="8946541" cy="2112135"/>
          </a:xfrm>
        </p:spPr>
        <p:txBody>
          <a:bodyPr/>
          <a:lstStyle/>
          <a:p>
            <a:r>
              <a:rPr lang="es-CO" dirty="0" smtClean="0"/>
              <a:t>Se requiere definir un sistema de control de velocidad con base en los niveles de accidentalidad, los cuales dependen de aspectos como la hora del día, lluvia, el día, el estado de la carretera y el mes</a:t>
            </a:r>
            <a:endParaRPr lang="es-CO" dirty="0"/>
          </a:p>
        </p:txBody>
      </p:sp>
    </p:spTree>
    <p:extLst>
      <p:ext uri="{BB962C8B-B14F-4D97-AF65-F5344CB8AC3E}">
        <p14:creationId xmlns:p14="http://schemas.microsoft.com/office/powerpoint/2010/main" val="409861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Descripción del proyecto	</a:t>
            </a:r>
            <a:endParaRPr lang="es-CO" dirty="0"/>
          </a:p>
        </p:txBody>
      </p:sp>
      <p:sp>
        <p:nvSpPr>
          <p:cNvPr id="3" name="Marcador de contenido 2"/>
          <p:cNvSpPr>
            <a:spLocks noGrp="1"/>
          </p:cNvSpPr>
          <p:nvPr>
            <p:ph idx="1"/>
          </p:nvPr>
        </p:nvSpPr>
        <p:spPr/>
        <p:txBody>
          <a:bodyPr/>
          <a:lstStyle/>
          <a:p>
            <a:r>
              <a:rPr lang="es-CO" dirty="0" smtClean="0"/>
              <a:t>Para llevar a cabo la solución del proyecto se necesita emplear tres tipos de sistemas diferentes integrados entre sí. Los sistemas a utilizar son:</a:t>
            </a:r>
          </a:p>
          <a:p>
            <a:endParaRPr lang="es-CO" dirty="0"/>
          </a:p>
          <a:p>
            <a:pPr>
              <a:buFont typeface="Wingdings" panose="05000000000000000000" pitchFamily="2" charset="2"/>
              <a:buChar char="ü"/>
            </a:pPr>
            <a:r>
              <a:rPr lang="es-CO" dirty="0" smtClean="0"/>
              <a:t>Lógica Difusa</a:t>
            </a:r>
          </a:p>
          <a:p>
            <a:pPr>
              <a:buFont typeface="Wingdings" panose="05000000000000000000" pitchFamily="2" charset="2"/>
              <a:buChar char="ü"/>
            </a:pPr>
            <a:r>
              <a:rPr lang="es-CO" dirty="0" smtClean="0"/>
              <a:t>Redes Neuronales</a:t>
            </a:r>
          </a:p>
          <a:p>
            <a:pPr>
              <a:buFont typeface="Wingdings" panose="05000000000000000000" pitchFamily="2" charset="2"/>
              <a:buChar char="ü"/>
            </a:pPr>
            <a:r>
              <a:rPr lang="es-CO" dirty="0" smtClean="0"/>
              <a:t>Sistemas Experto</a:t>
            </a:r>
            <a:endParaRPr lang="es-CO" dirty="0"/>
          </a:p>
        </p:txBody>
      </p:sp>
    </p:spTree>
    <p:extLst>
      <p:ext uri="{BB962C8B-B14F-4D97-AF65-F5344CB8AC3E}">
        <p14:creationId xmlns:p14="http://schemas.microsoft.com/office/powerpoint/2010/main" val="232019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Arquitectura Integrada</a:t>
            </a:r>
            <a:endParaRPr lang="es-CO" dirty="0"/>
          </a:p>
        </p:txBody>
      </p:sp>
      <p:pic>
        <p:nvPicPr>
          <p:cNvPr id="4" name="Marcador de contenido 3"/>
          <p:cNvPicPr>
            <a:picLocks noGrp="1" noChangeAspect="1"/>
          </p:cNvPicPr>
          <p:nvPr>
            <p:ph idx="1"/>
          </p:nvPr>
        </p:nvPicPr>
        <p:blipFill rotWithShape="1">
          <a:blip r:embed="rId2"/>
          <a:srcRect l="16861" t="26895" r="35853" b="22151"/>
          <a:stretch/>
        </p:blipFill>
        <p:spPr>
          <a:xfrm>
            <a:off x="2665925" y="2305319"/>
            <a:ext cx="6349285" cy="3846646"/>
          </a:xfrm>
          <a:prstGeom prst="rect">
            <a:avLst/>
          </a:prstGeom>
        </p:spPr>
      </p:pic>
    </p:spTree>
    <p:extLst>
      <p:ext uri="{BB962C8B-B14F-4D97-AF65-F5344CB8AC3E}">
        <p14:creationId xmlns:p14="http://schemas.microsoft.com/office/powerpoint/2010/main" val="244401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Lógica Difusa</a:t>
            </a:r>
            <a:endParaRPr lang="es-CO" dirty="0"/>
          </a:p>
        </p:txBody>
      </p:sp>
      <p:sp>
        <p:nvSpPr>
          <p:cNvPr id="3" name="Marcador de contenido 2"/>
          <p:cNvSpPr>
            <a:spLocks noGrp="1"/>
          </p:cNvSpPr>
          <p:nvPr>
            <p:ph idx="1"/>
          </p:nvPr>
        </p:nvSpPr>
        <p:spPr/>
        <p:txBody>
          <a:bodyPr>
            <a:normAutofit/>
          </a:bodyPr>
          <a:lstStyle/>
          <a:p>
            <a:pPr marL="0" indent="0">
              <a:buNone/>
            </a:pPr>
            <a:r>
              <a:rPr lang="es-CO" dirty="0" smtClean="0"/>
              <a:t>Para el desarrollo de la lógica difusa primero identificamos las variables del problema que podría ser difusas. Entre las identificadas están:</a:t>
            </a:r>
          </a:p>
          <a:p>
            <a:pPr marL="0" indent="0">
              <a:buNone/>
            </a:pPr>
            <a:endParaRPr lang="es-CO" dirty="0"/>
          </a:p>
          <a:p>
            <a:pPr>
              <a:buFont typeface="Courier New" panose="02070309020205020404" pitchFamily="49" charset="0"/>
              <a:buChar char="o"/>
            </a:pPr>
            <a:r>
              <a:rPr lang="es-CO" dirty="0" smtClean="0"/>
              <a:t>Hora del día</a:t>
            </a:r>
          </a:p>
          <a:p>
            <a:pPr>
              <a:buFont typeface="Courier New" panose="02070309020205020404" pitchFamily="49" charset="0"/>
              <a:buChar char="o"/>
            </a:pPr>
            <a:r>
              <a:rPr lang="es-CO" dirty="0" smtClean="0"/>
              <a:t>Lluvia</a:t>
            </a:r>
          </a:p>
          <a:p>
            <a:pPr>
              <a:buFont typeface="Courier New" panose="02070309020205020404" pitchFamily="49" charset="0"/>
              <a:buChar char="o"/>
            </a:pPr>
            <a:r>
              <a:rPr lang="es-CO" dirty="0" smtClean="0"/>
              <a:t>El día</a:t>
            </a:r>
          </a:p>
          <a:p>
            <a:pPr>
              <a:buFont typeface="Courier New" panose="02070309020205020404" pitchFamily="49" charset="0"/>
              <a:buChar char="o"/>
            </a:pPr>
            <a:r>
              <a:rPr lang="es-CO" dirty="0" smtClean="0"/>
              <a:t>Estado de la carretera</a:t>
            </a:r>
          </a:p>
          <a:p>
            <a:pPr>
              <a:buFont typeface="Courier New" panose="02070309020205020404" pitchFamily="49" charset="0"/>
              <a:buChar char="o"/>
            </a:pPr>
            <a:r>
              <a:rPr lang="es-CO" dirty="0" smtClean="0"/>
              <a:t>El mes</a:t>
            </a:r>
            <a:endParaRPr lang="es-CO" dirty="0"/>
          </a:p>
        </p:txBody>
      </p:sp>
    </p:spTree>
    <p:extLst>
      <p:ext uri="{BB962C8B-B14F-4D97-AF65-F5344CB8AC3E}">
        <p14:creationId xmlns:p14="http://schemas.microsoft.com/office/powerpoint/2010/main" val="46649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2" y="901522"/>
            <a:ext cx="8946541" cy="5346878"/>
          </a:xfrm>
        </p:spPr>
        <p:txBody>
          <a:bodyPr/>
          <a:lstStyle/>
          <a:p>
            <a:r>
              <a:rPr lang="es-CO" dirty="0" smtClean="0"/>
              <a:t>Mediante el uso de la librería </a:t>
            </a:r>
            <a:r>
              <a:rPr lang="es-CO" dirty="0" err="1" smtClean="0"/>
              <a:t>Scikit-Fuzzy</a:t>
            </a:r>
            <a:r>
              <a:rPr lang="es-CO" dirty="0" smtClean="0"/>
              <a:t> se logra que estas variables lingüísticas tengas ciertos valores en unos rangos, lo cual permite hacer una </a:t>
            </a:r>
            <a:r>
              <a:rPr lang="es-CO" dirty="0" err="1" smtClean="0"/>
              <a:t>fuzzificación</a:t>
            </a:r>
            <a:r>
              <a:rPr lang="es-CO" dirty="0" smtClean="0"/>
              <a:t> de las variables que intervienen y generar así una salida que en nuestro caso será </a:t>
            </a:r>
            <a:r>
              <a:rPr lang="es-CO" b="1" dirty="0" smtClean="0"/>
              <a:t>Riesgo.</a:t>
            </a:r>
          </a:p>
          <a:p>
            <a:endParaRPr lang="es-CO" b="1" dirty="0"/>
          </a:p>
          <a:p>
            <a:endParaRPr lang="es-CO" b="1" dirty="0"/>
          </a:p>
        </p:txBody>
      </p:sp>
      <p:pic>
        <p:nvPicPr>
          <p:cNvPr id="4" name="Imagen 3"/>
          <p:cNvPicPr>
            <a:picLocks noChangeAspect="1"/>
          </p:cNvPicPr>
          <p:nvPr/>
        </p:nvPicPr>
        <p:blipFill rotWithShape="1">
          <a:blip r:embed="rId2"/>
          <a:srcRect l="634" t="30413" r="43697" b="24683"/>
          <a:stretch/>
        </p:blipFill>
        <p:spPr>
          <a:xfrm>
            <a:off x="2182999" y="2691684"/>
            <a:ext cx="6787166" cy="3078051"/>
          </a:xfrm>
          <a:prstGeom prst="rect">
            <a:avLst/>
          </a:prstGeom>
        </p:spPr>
      </p:pic>
    </p:spTree>
    <p:extLst>
      <p:ext uri="{BB962C8B-B14F-4D97-AF65-F5344CB8AC3E}">
        <p14:creationId xmlns:p14="http://schemas.microsoft.com/office/powerpoint/2010/main" val="102560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89262" y="542082"/>
            <a:ext cx="3746693" cy="2523090"/>
          </a:xfrm>
          <a:prstGeom prst="rect">
            <a:avLst/>
          </a:prstGeom>
        </p:spPr>
      </p:pic>
      <p:pic>
        <p:nvPicPr>
          <p:cNvPr id="5" name="Imagen 4"/>
          <p:cNvPicPr>
            <a:picLocks noChangeAspect="1"/>
          </p:cNvPicPr>
          <p:nvPr/>
        </p:nvPicPr>
        <p:blipFill>
          <a:blip r:embed="rId3"/>
          <a:stretch>
            <a:fillRect/>
          </a:stretch>
        </p:blipFill>
        <p:spPr>
          <a:xfrm>
            <a:off x="4385140" y="542082"/>
            <a:ext cx="3689781" cy="2523090"/>
          </a:xfrm>
          <a:prstGeom prst="rect">
            <a:avLst/>
          </a:prstGeom>
        </p:spPr>
      </p:pic>
      <p:pic>
        <p:nvPicPr>
          <p:cNvPr id="6" name="Imagen 5"/>
          <p:cNvPicPr>
            <a:picLocks noChangeAspect="1"/>
          </p:cNvPicPr>
          <p:nvPr/>
        </p:nvPicPr>
        <p:blipFill>
          <a:blip r:embed="rId4"/>
          <a:stretch>
            <a:fillRect/>
          </a:stretch>
        </p:blipFill>
        <p:spPr>
          <a:xfrm>
            <a:off x="389262" y="3381660"/>
            <a:ext cx="3761556" cy="2542622"/>
          </a:xfrm>
          <a:prstGeom prst="rect">
            <a:avLst/>
          </a:prstGeom>
        </p:spPr>
      </p:pic>
      <p:pic>
        <p:nvPicPr>
          <p:cNvPr id="7" name="Imagen 6"/>
          <p:cNvPicPr>
            <a:picLocks noChangeAspect="1"/>
          </p:cNvPicPr>
          <p:nvPr/>
        </p:nvPicPr>
        <p:blipFill>
          <a:blip r:embed="rId5"/>
          <a:stretch>
            <a:fillRect/>
          </a:stretch>
        </p:blipFill>
        <p:spPr>
          <a:xfrm>
            <a:off x="4352023" y="3355902"/>
            <a:ext cx="3756014" cy="2568380"/>
          </a:xfrm>
          <a:prstGeom prst="rect">
            <a:avLst/>
          </a:prstGeom>
        </p:spPr>
      </p:pic>
      <p:pic>
        <p:nvPicPr>
          <p:cNvPr id="8" name="Imagen 7"/>
          <p:cNvPicPr>
            <a:picLocks noChangeAspect="1"/>
          </p:cNvPicPr>
          <p:nvPr/>
        </p:nvPicPr>
        <p:blipFill>
          <a:blip r:embed="rId6"/>
          <a:stretch>
            <a:fillRect/>
          </a:stretch>
        </p:blipFill>
        <p:spPr>
          <a:xfrm>
            <a:off x="8275089" y="542082"/>
            <a:ext cx="3718237" cy="2523090"/>
          </a:xfrm>
          <a:prstGeom prst="rect">
            <a:avLst/>
          </a:prstGeom>
        </p:spPr>
      </p:pic>
      <p:pic>
        <p:nvPicPr>
          <p:cNvPr id="9" name="Imagen 8"/>
          <p:cNvPicPr>
            <a:picLocks noChangeAspect="1"/>
          </p:cNvPicPr>
          <p:nvPr/>
        </p:nvPicPr>
        <p:blipFill>
          <a:blip r:embed="rId7"/>
          <a:stretch>
            <a:fillRect/>
          </a:stretch>
        </p:blipFill>
        <p:spPr>
          <a:xfrm>
            <a:off x="8275089" y="3355902"/>
            <a:ext cx="3813947" cy="2568380"/>
          </a:xfrm>
          <a:prstGeom prst="rect">
            <a:avLst/>
          </a:prstGeom>
        </p:spPr>
      </p:pic>
    </p:spTree>
    <p:extLst>
      <p:ext uri="{BB962C8B-B14F-4D97-AF65-F5344CB8AC3E}">
        <p14:creationId xmlns:p14="http://schemas.microsoft.com/office/powerpoint/2010/main" val="203395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r>
              <a:rPr lang="es-CO" dirty="0" smtClean="0"/>
              <a:t>Para el cálculo del riesgo se utilizan ciertas reglas que me permiten tener combinaciones de las variables lingüísticas que influyan a tener o no un nivel de riesgo de accidentalidad.</a:t>
            </a:r>
          </a:p>
          <a:p>
            <a:r>
              <a:rPr lang="es-CO" dirty="0" smtClean="0"/>
              <a:t>EN la imagen se puede observar algunas de las reglas utilizadas</a:t>
            </a:r>
            <a:endParaRPr lang="es-CO" dirty="0"/>
          </a:p>
        </p:txBody>
      </p:sp>
      <p:pic>
        <p:nvPicPr>
          <p:cNvPr id="4" name="Imagen 3"/>
          <p:cNvPicPr>
            <a:picLocks noChangeAspect="1"/>
          </p:cNvPicPr>
          <p:nvPr/>
        </p:nvPicPr>
        <p:blipFill rotWithShape="1">
          <a:blip r:embed="rId2"/>
          <a:srcRect l="2958" t="30038" r="54049" b="48356"/>
          <a:stretch/>
        </p:blipFill>
        <p:spPr>
          <a:xfrm>
            <a:off x="2833828" y="3837904"/>
            <a:ext cx="5743084" cy="1622738"/>
          </a:xfrm>
          <a:prstGeom prst="rect">
            <a:avLst/>
          </a:prstGeom>
        </p:spPr>
      </p:pic>
    </p:spTree>
    <p:extLst>
      <p:ext uri="{BB962C8B-B14F-4D97-AF65-F5344CB8AC3E}">
        <p14:creationId xmlns:p14="http://schemas.microsoft.com/office/powerpoint/2010/main" val="57037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Red Neuronal</a:t>
            </a:r>
            <a:endParaRPr lang="es-CO" dirty="0"/>
          </a:p>
        </p:txBody>
      </p:sp>
      <p:sp>
        <p:nvSpPr>
          <p:cNvPr id="3" name="Marcador de contenido 2"/>
          <p:cNvSpPr>
            <a:spLocks noGrp="1"/>
          </p:cNvSpPr>
          <p:nvPr>
            <p:ph idx="1"/>
          </p:nvPr>
        </p:nvSpPr>
        <p:spPr/>
        <p:txBody>
          <a:bodyPr>
            <a:normAutofit lnSpcReduction="10000"/>
          </a:bodyPr>
          <a:lstStyle/>
          <a:p>
            <a:r>
              <a:rPr lang="es-CO" dirty="0" smtClean="0"/>
              <a:t>La Red Neuronal que utilizamos en este proyecto es una RN tipo </a:t>
            </a:r>
            <a:r>
              <a:rPr lang="es-CO" dirty="0" err="1"/>
              <a:t>Backpropagation</a:t>
            </a:r>
            <a:r>
              <a:rPr lang="es-CO" dirty="0"/>
              <a:t> (RNBP) </a:t>
            </a:r>
            <a:r>
              <a:rPr lang="es-CO" dirty="0" smtClean="0"/>
              <a:t>la cual recibe como entrada el </a:t>
            </a:r>
            <a:r>
              <a:rPr lang="es-CO" b="1" dirty="0" smtClean="0"/>
              <a:t>Riesgo </a:t>
            </a:r>
            <a:r>
              <a:rPr lang="es-CO" dirty="0" smtClean="0"/>
              <a:t>que me generó la lógica difusa. El proceso del entrenamiento se realiza por cada una de las direcciones que se están trabajando. El patrón de entrenamiento se realiza de manera binaria. Finalmente me entrega una accidentalidad basada en los datos ya entrenados y puede ser [0,1,2,3].</a:t>
            </a:r>
          </a:p>
          <a:p>
            <a:endParaRPr lang="es-CO" dirty="0"/>
          </a:p>
          <a:p>
            <a:r>
              <a:rPr lang="es-CO" dirty="0" smtClean="0"/>
              <a:t> </a:t>
            </a:r>
            <a:r>
              <a:rPr lang="es-CO" dirty="0"/>
              <a:t>Este algoritmo consta de dos fases </a:t>
            </a:r>
            <a:r>
              <a:rPr lang="es-CO" i="1" dirty="0"/>
              <a:t>propagación</a:t>
            </a:r>
            <a:r>
              <a:rPr lang="es-CO" dirty="0"/>
              <a:t> y </a:t>
            </a:r>
            <a:r>
              <a:rPr lang="es-CO" i="1" dirty="0"/>
              <a:t>actualización de pesos. </a:t>
            </a:r>
            <a:endParaRPr lang="es-CO" i="1" dirty="0" smtClean="0"/>
          </a:p>
          <a:p>
            <a:endParaRPr lang="es-CO" dirty="0"/>
          </a:p>
          <a:p>
            <a:pPr marL="0" indent="0">
              <a:buNone/>
            </a:pPr>
            <a:r>
              <a:rPr lang="es-CO" dirty="0"/>
              <a:t/>
            </a:r>
            <a:br>
              <a:rPr lang="es-CO" dirty="0"/>
            </a:br>
            <a:endParaRPr lang="es-CO" dirty="0"/>
          </a:p>
        </p:txBody>
      </p:sp>
    </p:spTree>
    <p:extLst>
      <p:ext uri="{BB962C8B-B14F-4D97-AF65-F5344CB8AC3E}">
        <p14:creationId xmlns:p14="http://schemas.microsoft.com/office/powerpoint/2010/main" val="3839976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TotalTime>
  <Words>494</Words>
  <Application>Microsoft Office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Century Gothic</vt:lpstr>
      <vt:lpstr>Courier New</vt:lpstr>
      <vt:lpstr>Wingdings</vt:lpstr>
      <vt:lpstr>Wingdings 3</vt:lpstr>
      <vt:lpstr>Ion</vt:lpstr>
      <vt:lpstr>Informe proyecto Control de Velocidad</vt:lpstr>
      <vt:lpstr>Objetivo del proyecto</vt:lpstr>
      <vt:lpstr>Descripción del proyecto </vt:lpstr>
      <vt:lpstr>Arquitectura Integrada</vt:lpstr>
      <vt:lpstr>Lógica Difusa</vt:lpstr>
      <vt:lpstr>Presentación de PowerPoint</vt:lpstr>
      <vt:lpstr>Presentación de PowerPoint</vt:lpstr>
      <vt:lpstr>Presentación de PowerPoint</vt:lpstr>
      <vt:lpstr>Red Neuronal</vt:lpstr>
      <vt:lpstr>Sistema Experto </vt:lpstr>
      <vt:lpstr>Librerias utilizadas</vt:lpstr>
      <vt:lpstr>Interfaz del sistema</vt:lpstr>
      <vt:lpstr>Resultados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del proyecto Control de Velocidad</dc:title>
  <dc:creator>Sebastian Rave</dc:creator>
  <cp:lastModifiedBy>Sebastian Rave</cp:lastModifiedBy>
  <cp:revision>8</cp:revision>
  <dcterms:created xsi:type="dcterms:W3CDTF">2019-06-21T13:15:22Z</dcterms:created>
  <dcterms:modified xsi:type="dcterms:W3CDTF">2019-06-21T14:30:32Z</dcterms:modified>
</cp:coreProperties>
</file>