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4" r:id="rId9"/>
    <p:sldId id="263" r:id="rId10"/>
    <p:sldId id="265" r:id="rId11"/>
    <p:sldId id="266" r:id="rId12"/>
    <p:sldId id="272" r:id="rId13"/>
    <p:sldId id="273" r:id="rId14"/>
    <p:sldId id="267" r:id="rId15"/>
    <p:sldId id="271" r:id="rId16"/>
    <p:sldId id="268" r:id="rId17"/>
    <p:sldId id="269" r:id="rId18"/>
    <p:sldId id="270"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51C04-6204-46EF-983D-5DC169566B3B}" type="datetimeFigureOut">
              <a:rPr lang="en-US" smtClean="0"/>
              <a:t>7/24/2019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199830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551C04-6204-46EF-983D-5DC169566B3B}"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14039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51C04-6204-46EF-983D-5DC169566B3B}"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3508192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51C04-6204-46EF-983D-5DC169566B3B}"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88980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51C04-6204-46EF-983D-5DC169566B3B}"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1338072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51C04-6204-46EF-983D-5DC169566B3B}"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228520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51C04-6204-46EF-983D-5DC169566B3B}"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394097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51C04-6204-46EF-983D-5DC169566B3B}"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3206503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51C04-6204-46EF-983D-5DC169566B3B}"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50861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51C04-6204-46EF-983D-5DC169566B3B}"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421471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51C04-6204-46EF-983D-5DC169566B3B}"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146511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551C04-6204-46EF-983D-5DC169566B3B}"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1785643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551C04-6204-46EF-983D-5DC169566B3B}" type="datetimeFigureOut">
              <a:rPr lang="en-US" smtClean="0"/>
              <a:t>7/24/2019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326087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51C04-6204-46EF-983D-5DC169566B3B}" type="datetimeFigureOut">
              <a:rPr lang="en-US" smtClean="0"/>
              <a:t>7/24/2019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53153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51C04-6204-46EF-983D-5DC169566B3B}" type="datetimeFigureOut">
              <a:rPr lang="en-US" smtClean="0"/>
              <a:t>7/24/2019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55782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551C04-6204-46EF-983D-5DC169566B3B}"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358822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551C04-6204-46EF-983D-5DC169566B3B}"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B5248-8EAA-4F5B-967F-39CC0155AD1A}" type="slidenum">
              <a:rPr lang="en-US" smtClean="0"/>
              <a:t>‹#›</a:t>
            </a:fld>
            <a:endParaRPr lang="en-US"/>
          </a:p>
        </p:txBody>
      </p:sp>
    </p:spTree>
    <p:extLst>
      <p:ext uri="{BB962C8B-B14F-4D97-AF65-F5344CB8AC3E}">
        <p14:creationId xmlns:p14="http://schemas.microsoft.com/office/powerpoint/2010/main" val="111979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551C04-6204-46EF-983D-5DC169566B3B}" type="datetimeFigureOut">
              <a:rPr lang="en-US" smtClean="0"/>
              <a:t>7/24/2019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1B5248-8EAA-4F5B-967F-39CC0155AD1A}" type="slidenum">
              <a:rPr lang="en-US" smtClean="0"/>
              <a:t>‹#›</a:t>
            </a:fld>
            <a:endParaRPr lang="en-US"/>
          </a:p>
        </p:txBody>
      </p:sp>
    </p:spTree>
    <p:extLst>
      <p:ext uri="{BB962C8B-B14F-4D97-AF65-F5344CB8AC3E}">
        <p14:creationId xmlns:p14="http://schemas.microsoft.com/office/powerpoint/2010/main" val="683096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3590-0A79-4465-9364-058E2CDB75D8}"/>
              </a:ext>
            </a:extLst>
          </p:cNvPr>
          <p:cNvSpPr>
            <a:spLocks noGrp="1"/>
          </p:cNvSpPr>
          <p:nvPr>
            <p:ph type="ctrTitle"/>
          </p:nvPr>
        </p:nvSpPr>
        <p:spPr/>
        <p:txBody>
          <a:bodyPr/>
          <a:lstStyle/>
          <a:p>
            <a:r>
              <a:rPr lang="en-US" dirty="0"/>
              <a:t>An Introduction to PHP</a:t>
            </a:r>
          </a:p>
        </p:txBody>
      </p:sp>
      <p:sp>
        <p:nvSpPr>
          <p:cNvPr id="3" name="Subtitle 2">
            <a:extLst>
              <a:ext uri="{FF2B5EF4-FFF2-40B4-BE49-F238E27FC236}">
                <a16:creationId xmlns:a16="http://schemas.microsoft.com/office/drawing/2014/main" id="{6BC1CF9A-6151-43CB-9FB8-A6F471936A04}"/>
              </a:ext>
            </a:extLst>
          </p:cNvPr>
          <p:cNvSpPr>
            <a:spLocks noGrp="1"/>
          </p:cNvSpPr>
          <p:nvPr>
            <p:ph type="subTitle" idx="1"/>
          </p:nvPr>
        </p:nvSpPr>
        <p:spPr/>
        <p:txBody>
          <a:bodyPr/>
          <a:lstStyle/>
          <a:p>
            <a:r>
              <a:rPr lang="en-US" dirty="0"/>
              <a:t>By Adam Curl</a:t>
            </a:r>
          </a:p>
        </p:txBody>
      </p:sp>
    </p:spTree>
    <p:extLst>
      <p:ext uri="{BB962C8B-B14F-4D97-AF65-F5344CB8AC3E}">
        <p14:creationId xmlns:p14="http://schemas.microsoft.com/office/powerpoint/2010/main" val="348467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919E-E2F2-4FE1-A23F-FCF2D676A1A4}"/>
              </a:ext>
            </a:extLst>
          </p:cNvPr>
          <p:cNvSpPr>
            <a:spLocks noGrp="1"/>
          </p:cNvSpPr>
          <p:nvPr>
            <p:ph type="title"/>
          </p:nvPr>
        </p:nvSpPr>
        <p:spPr/>
        <p:txBody>
          <a:bodyPr/>
          <a:lstStyle/>
          <a:p>
            <a:r>
              <a:rPr lang="en-US" dirty="0"/>
              <a:t>Concatenation Operations</a:t>
            </a:r>
          </a:p>
        </p:txBody>
      </p:sp>
      <p:sp>
        <p:nvSpPr>
          <p:cNvPr id="3" name="Content Placeholder 2">
            <a:extLst>
              <a:ext uri="{FF2B5EF4-FFF2-40B4-BE49-F238E27FC236}">
                <a16:creationId xmlns:a16="http://schemas.microsoft.com/office/drawing/2014/main" id="{9040C6EE-AB90-4EE8-A3E3-E31600CC4479}"/>
              </a:ext>
            </a:extLst>
          </p:cNvPr>
          <p:cNvSpPr>
            <a:spLocks noGrp="1"/>
          </p:cNvSpPr>
          <p:nvPr>
            <p:ph idx="1"/>
          </p:nvPr>
        </p:nvSpPr>
        <p:spPr/>
        <p:txBody>
          <a:bodyPr/>
          <a:lstStyle/>
          <a:p>
            <a:r>
              <a:rPr lang="en-US" dirty="0"/>
              <a:t>Concatenation Ops combine two strings into one string</a:t>
            </a:r>
          </a:p>
          <a:p>
            <a:r>
              <a:rPr lang="en-US" dirty="0"/>
              <a:t>$str = “Hello “;</a:t>
            </a:r>
          </a:p>
          <a:p>
            <a:r>
              <a:rPr lang="en-US" dirty="0"/>
              <a:t>$</a:t>
            </a:r>
            <a:r>
              <a:rPr lang="en-US" dirty="0" err="1"/>
              <a:t>second_str</a:t>
            </a:r>
            <a:r>
              <a:rPr lang="en-US" dirty="0"/>
              <a:t> = $string . “World!”; #stores “Hello World!” in $</a:t>
            </a:r>
            <a:r>
              <a:rPr lang="en-US" dirty="0" err="1"/>
              <a:t>second_str</a:t>
            </a:r>
            <a:endParaRPr lang="en-US" dirty="0"/>
          </a:p>
        </p:txBody>
      </p:sp>
    </p:spTree>
    <p:extLst>
      <p:ext uri="{BB962C8B-B14F-4D97-AF65-F5344CB8AC3E}">
        <p14:creationId xmlns:p14="http://schemas.microsoft.com/office/powerpoint/2010/main" val="110959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2889-3988-4888-BC99-04DC54D08E47}"/>
              </a:ext>
            </a:extLst>
          </p:cNvPr>
          <p:cNvSpPr>
            <a:spLocks noGrp="1"/>
          </p:cNvSpPr>
          <p:nvPr>
            <p:ph type="title"/>
          </p:nvPr>
        </p:nvSpPr>
        <p:spPr/>
        <p:txBody>
          <a:bodyPr/>
          <a:lstStyle/>
          <a:p>
            <a:r>
              <a:rPr lang="en-US" dirty="0"/>
              <a:t>Condition Statements</a:t>
            </a:r>
          </a:p>
        </p:txBody>
      </p:sp>
      <p:sp>
        <p:nvSpPr>
          <p:cNvPr id="3" name="Content Placeholder 2">
            <a:extLst>
              <a:ext uri="{FF2B5EF4-FFF2-40B4-BE49-F238E27FC236}">
                <a16:creationId xmlns:a16="http://schemas.microsoft.com/office/drawing/2014/main" id="{51EDCE17-7DA7-40CD-AEB5-089509675F2F}"/>
              </a:ext>
            </a:extLst>
          </p:cNvPr>
          <p:cNvSpPr>
            <a:spLocks noGrp="1"/>
          </p:cNvSpPr>
          <p:nvPr>
            <p:ph idx="1"/>
          </p:nvPr>
        </p:nvSpPr>
        <p:spPr>
          <a:xfrm>
            <a:off x="1484311" y="2051900"/>
            <a:ext cx="10018713" cy="4433741"/>
          </a:xfrm>
        </p:spPr>
        <p:txBody>
          <a:bodyPr>
            <a:normAutofit fontScale="92500" lnSpcReduction="10000"/>
          </a:bodyPr>
          <a:lstStyle/>
          <a:p>
            <a:r>
              <a:rPr lang="en-US" dirty="0"/>
              <a:t>Condition statements compare two items and decide what should happen based on the result</a:t>
            </a:r>
          </a:p>
          <a:p>
            <a:r>
              <a:rPr lang="en-US" dirty="0"/>
              <a:t>Ex) For a vending machine, if the money inside of it equals the cost of a candy bar, then give out a candy bar</a:t>
            </a:r>
          </a:p>
          <a:p>
            <a:r>
              <a:rPr lang="en-US" dirty="0"/>
              <a:t>We compare two items in PHP using condition operators:</a:t>
            </a:r>
          </a:p>
          <a:p>
            <a:pPr lvl="1"/>
            <a:r>
              <a:rPr lang="en-US" dirty="0"/>
              <a:t>== for ‘equal to’</a:t>
            </a:r>
          </a:p>
          <a:p>
            <a:pPr lvl="1"/>
            <a:r>
              <a:rPr lang="en-US" dirty="0"/>
              <a:t>!= for ‘not equal to’</a:t>
            </a:r>
          </a:p>
          <a:p>
            <a:pPr lvl="1"/>
            <a:r>
              <a:rPr lang="en-US" dirty="0"/>
              <a:t>&gt; for ‘greater than’</a:t>
            </a:r>
          </a:p>
          <a:p>
            <a:pPr lvl="1"/>
            <a:r>
              <a:rPr lang="en-US" dirty="0"/>
              <a:t>&lt; for ‘less than’</a:t>
            </a:r>
          </a:p>
          <a:p>
            <a:pPr lvl="1"/>
            <a:r>
              <a:rPr lang="en-US" dirty="0"/>
              <a:t>&gt;= for ‘greater than or equal to’</a:t>
            </a:r>
          </a:p>
          <a:p>
            <a:pPr lvl="1"/>
            <a:r>
              <a:rPr lang="en-US" dirty="0"/>
              <a:t>&lt;= for ‘less than or equal to’</a:t>
            </a:r>
          </a:p>
        </p:txBody>
      </p:sp>
    </p:spTree>
    <p:extLst>
      <p:ext uri="{BB962C8B-B14F-4D97-AF65-F5344CB8AC3E}">
        <p14:creationId xmlns:p14="http://schemas.microsoft.com/office/powerpoint/2010/main" val="1339977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2A17-71F4-452F-8A37-5D0B8B9E0BD7}"/>
              </a:ext>
            </a:extLst>
          </p:cNvPr>
          <p:cNvSpPr>
            <a:spLocks noGrp="1"/>
          </p:cNvSpPr>
          <p:nvPr>
            <p:ph type="title"/>
          </p:nvPr>
        </p:nvSpPr>
        <p:spPr/>
        <p:txBody>
          <a:bodyPr/>
          <a:lstStyle/>
          <a:p>
            <a:r>
              <a:rPr lang="en-US" dirty="0"/>
              <a:t>If Statement Example</a:t>
            </a:r>
          </a:p>
        </p:txBody>
      </p:sp>
      <p:sp>
        <p:nvSpPr>
          <p:cNvPr id="3" name="Content Placeholder 2">
            <a:extLst>
              <a:ext uri="{FF2B5EF4-FFF2-40B4-BE49-F238E27FC236}">
                <a16:creationId xmlns:a16="http://schemas.microsoft.com/office/drawing/2014/main" id="{0FF6A70A-C9FD-4312-AE1F-BD756BB8F246}"/>
              </a:ext>
            </a:extLst>
          </p:cNvPr>
          <p:cNvSpPr>
            <a:spLocks noGrp="1"/>
          </p:cNvSpPr>
          <p:nvPr>
            <p:ph idx="1"/>
          </p:nvPr>
        </p:nvSpPr>
        <p:spPr/>
        <p:txBody>
          <a:bodyPr/>
          <a:lstStyle/>
          <a:p>
            <a:r>
              <a:rPr lang="en-US" dirty="0"/>
              <a:t>In PHP, it would look like this: </a:t>
            </a:r>
            <a:br>
              <a:rPr lang="en-US" dirty="0"/>
            </a:br>
            <a:r>
              <a:rPr lang="en-US" dirty="0"/>
              <a:t>    if ($money == 1.50) {</a:t>
            </a:r>
            <a:br>
              <a:rPr lang="en-US" dirty="0"/>
            </a:br>
            <a:r>
              <a:rPr lang="en-US" dirty="0"/>
              <a:t>        echo “Here’s your candy bar!”;</a:t>
            </a:r>
            <a:br>
              <a:rPr lang="en-US" dirty="0"/>
            </a:br>
            <a:r>
              <a:rPr lang="en-US" dirty="0"/>
              <a:t>    }</a:t>
            </a:r>
            <a:br>
              <a:rPr lang="en-US" dirty="0"/>
            </a:br>
            <a:r>
              <a:rPr lang="en-US" dirty="0"/>
              <a:t>    else {</a:t>
            </a:r>
            <a:br>
              <a:rPr lang="en-US" dirty="0"/>
            </a:br>
            <a:r>
              <a:rPr lang="en-US" dirty="0"/>
              <a:t>        echo “Insufficient funds.”;</a:t>
            </a:r>
            <a:br>
              <a:rPr lang="en-US" dirty="0"/>
            </a:br>
            <a:r>
              <a:rPr lang="en-US" dirty="0"/>
              <a:t>    }</a:t>
            </a:r>
          </a:p>
          <a:p>
            <a:endParaRPr lang="en-US" dirty="0"/>
          </a:p>
        </p:txBody>
      </p:sp>
    </p:spTree>
    <p:extLst>
      <p:ext uri="{BB962C8B-B14F-4D97-AF65-F5344CB8AC3E}">
        <p14:creationId xmlns:p14="http://schemas.microsoft.com/office/powerpoint/2010/main" val="2258328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B2DE-0AD0-4145-8E8F-EE02A572B1EE}"/>
              </a:ext>
            </a:extLst>
          </p:cNvPr>
          <p:cNvSpPr>
            <a:spLocks noGrp="1"/>
          </p:cNvSpPr>
          <p:nvPr>
            <p:ph type="title"/>
          </p:nvPr>
        </p:nvSpPr>
        <p:spPr/>
        <p:txBody>
          <a:bodyPr/>
          <a:lstStyle/>
          <a:p>
            <a:r>
              <a:rPr lang="en-US" dirty="0"/>
              <a:t>Switch Statement Example</a:t>
            </a:r>
          </a:p>
        </p:txBody>
      </p:sp>
      <p:sp>
        <p:nvSpPr>
          <p:cNvPr id="3" name="Content Placeholder 2">
            <a:extLst>
              <a:ext uri="{FF2B5EF4-FFF2-40B4-BE49-F238E27FC236}">
                <a16:creationId xmlns:a16="http://schemas.microsoft.com/office/drawing/2014/main" id="{9F72C54D-76A0-46B6-A97C-4083DFB4ED56}"/>
              </a:ext>
            </a:extLst>
          </p:cNvPr>
          <p:cNvSpPr>
            <a:spLocks noGrp="1"/>
          </p:cNvSpPr>
          <p:nvPr>
            <p:ph idx="1"/>
          </p:nvPr>
        </p:nvSpPr>
        <p:spPr/>
        <p:txBody>
          <a:bodyPr>
            <a:normAutofit fontScale="92500" lnSpcReduction="20000"/>
          </a:bodyPr>
          <a:lstStyle/>
          <a:p>
            <a:r>
              <a:rPr lang="en-US" dirty="0"/>
              <a:t>switch($money) {</a:t>
            </a:r>
            <a:br>
              <a:rPr lang="en-US" dirty="0"/>
            </a:br>
            <a:r>
              <a:rPr lang="en-US" dirty="0"/>
              <a:t>    case 1.00:</a:t>
            </a:r>
            <a:br>
              <a:rPr lang="en-US" dirty="0"/>
            </a:br>
            <a:r>
              <a:rPr lang="en-US" dirty="0"/>
              <a:t>        echo “Snickers”;</a:t>
            </a:r>
            <a:br>
              <a:rPr lang="en-US" dirty="0"/>
            </a:br>
            <a:r>
              <a:rPr lang="en-US" dirty="0"/>
              <a:t>        break;</a:t>
            </a:r>
            <a:br>
              <a:rPr lang="en-US" dirty="0"/>
            </a:br>
            <a:r>
              <a:rPr lang="en-US" dirty="0"/>
              <a:t>    case 1.50:</a:t>
            </a:r>
            <a:br>
              <a:rPr lang="en-US" dirty="0"/>
            </a:br>
            <a:r>
              <a:rPr lang="en-US" dirty="0"/>
              <a:t>        echo “Hershey's”;</a:t>
            </a:r>
            <a:br>
              <a:rPr lang="en-US" dirty="0"/>
            </a:br>
            <a:r>
              <a:rPr lang="en-US" dirty="0"/>
              <a:t>        break;</a:t>
            </a:r>
            <a:br>
              <a:rPr lang="en-US" dirty="0"/>
            </a:br>
            <a:r>
              <a:rPr lang="en-US" dirty="0"/>
              <a:t>    case 1.75:</a:t>
            </a:r>
            <a:br>
              <a:rPr lang="en-US" dirty="0"/>
            </a:br>
            <a:r>
              <a:rPr lang="en-US" dirty="0"/>
              <a:t>        echo “Baby Ruth”;</a:t>
            </a:r>
            <a:br>
              <a:rPr lang="en-US" dirty="0"/>
            </a:br>
            <a:r>
              <a:rPr lang="en-US" dirty="0"/>
              <a:t>        break;</a:t>
            </a:r>
            <a:br>
              <a:rPr lang="en-US" dirty="0"/>
            </a:br>
            <a:r>
              <a:rPr lang="en-US" dirty="0"/>
              <a:t>}</a:t>
            </a:r>
          </a:p>
        </p:txBody>
      </p:sp>
    </p:spTree>
    <p:extLst>
      <p:ext uri="{BB962C8B-B14F-4D97-AF65-F5344CB8AC3E}">
        <p14:creationId xmlns:p14="http://schemas.microsoft.com/office/powerpoint/2010/main" val="314817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388E-AF54-4149-A02E-6AB195D2A3D7}"/>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5EC64D86-B600-42D5-862C-F42508477C95}"/>
              </a:ext>
            </a:extLst>
          </p:cNvPr>
          <p:cNvSpPr>
            <a:spLocks noGrp="1"/>
          </p:cNvSpPr>
          <p:nvPr>
            <p:ph idx="1"/>
          </p:nvPr>
        </p:nvSpPr>
        <p:spPr/>
        <p:txBody>
          <a:bodyPr>
            <a:normAutofit/>
          </a:bodyPr>
          <a:lstStyle/>
          <a:p>
            <a:r>
              <a:rPr lang="en-US" dirty="0"/>
              <a:t>Loops are a way to continue operations until a condition is met</a:t>
            </a:r>
          </a:p>
          <a:p>
            <a:r>
              <a:rPr lang="en-US" dirty="0"/>
              <a:t>Ex) A vending machine continues to give out candy as long as it has candy stored inside of it</a:t>
            </a:r>
          </a:p>
          <a:p>
            <a:r>
              <a:rPr lang="en-US" dirty="0"/>
              <a:t>Two types of loops are </a:t>
            </a:r>
            <a:r>
              <a:rPr lang="en-US" b="1" dirty="0"/>
              <a:t>while </a:t>
            </a:r>
            <a:r>
              <a:rPr lang="en-US" dirty="0"/>
              <a:t>loops and </a:t>
            </a:r>
            <a:r>
              <a:rPr lang="en-US" b="1" dirty="0"/>
              <a:t>for </a:t>
            </a:r>
            <a:r>
              <a:rPr lang="en-US" dirty="0"/>
              <a:t>loops</a:t>
            </a:r>
          </a:p>
          <a:p>
            <a:r>
              <a:rPr lang="en-US" dirty="0"/>
              <a:t>A </a:t>
            </a:r>
            <a:r>
              <a:rPr lang="en-US" b="1" dirty="0"/>
              <a:t>while </a:t>
            </a:r>
            <a:r>
              <a:rPr lang="en-US" dirty="0"/>
              <a:t>loop should be used if the number of iterations is unknown</a:t>
            </a:r>
          </a:p>
          <a:p>
            <a:r>
              <a:rPr lang="en-US" dirty="0"/>
              <a:t>A </a:t>
            </a:r>
            <a:r>
              <a:rPr lang="en-US" b="1" dirty="0"/>
              <a:t>for </a:t>
            </a:r>
            <a:r>
              <a:rPr lang="en-US" dirty="0"/>
              <a:t>loop should be used if the number of iterations is known</a:t>
            </a:r>
          </a:p>
          <a:p>
            <a:endParaRPr lang="en-US" dirty="0"/>
          </a:p>
        </p:txBody>
      </p:sp>
    </p:spTree>
    <p:extLst>
      <p:ext uri="{BB962C8B-B14F-4D97-AF65-F5344CB8AC3E}">
        <p14:creationId xmlns:p14="http://schemas.microsoft.com/office/powerpoint/2010/main" val="48693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B345-136D-4E8D-BF2D-1F982F0C8B90}"/>
              </a:ext>
            </a:extLst>
          </p:cNvPr>
          <p:cNvSpPr>
            <a:spLocks noGrp="1"/>
          </p:cNvSpPr>
          <p:nvPr>
            <p:ph type="title"/>
          </p:nvPr>
        </p:nvSpPr>
        <p:spPr/>
        <p:txBody>
          <a:bodyPr/>
          <a:lstStyle/>
          <a:p>
            <a:r>
              <a:rPr lang="en-US" dirty="0"/>
              <a:t>Loop Example</a:t>
            </a:r>
          </a:p>
        </p:txBody>
      </p:sp>
      <p:sp>
        <p:nvSpPr>
          <p:cNvPr id="3" name="Content Placeholder 2">
            <a:extLst>
              <a:ext uri="{FF2B5EF4-FFF2-40B4-BE49-F238E27FC236}">
                <a16:creationId xmlns:a16="http://schemas.microsoft.com/office/drawing/2014/main" id="{D5A5D684-AC52-4354-92D8-1895D20A196A}"/>
              </a:ext>
            </a:extLst>
          </p:cNvPr>
          <p:cNvSpPr>
            <a:spLocks noGrp="1"/>
          </p:cNvSpPr>
          <p:nvPr>
            <p:ph idx="1"/>
          </p:nvPr>
        </p:nvSpPr>
        <p:spPr/>
        <p:txBody>
          <a:bodyPr>
            <a:normAutofit lnSpcReduction="10000"/>
          </a:bodyPr>
          <a:lstStyle/>
          <a:p>
            <a:r>
              <a:rPr lang="en-US" dirty="0"/>
              <a:t>$candy = 5;</a:t>
            </a:r>
            <a:br>
              <a:rPr lang="en-US" dirty="0"/>
            </a:br>
            <a:r>
              <a:rPr lang="en-US" dirty="0"/>
              <a:t>while($candy&gt;0) {</a:t>
            </a:r>
            <a:br>
              <a:rPr lang="en-US" dirty="0"/>
            </a:br>
            <a:r>
              <a:rPr lang="en-US" dirty="0"/>
              <a:t>    print(“Here’s a candy bar!”);</a:t>
            </a:r>
            <a:br>
              <a:rPr lang="en-US" dirty="0"/>
            </a:br>
            <a:r>
              <a:rPr lang="en-US" dirty="0"/>
              <a:t>    $candy-=1;</a:t>
            </a:r>
            <a:br>
              <a:rPr lang="en-US" dirty="0"/>
            </a:br>
            <a:r>
              <a:rPr lang="en-US" dirty="0"/>
              <a:t>}</a:t>
            </a:r>
          </a:p>
          <a:p>
            <a:r>
              <a:rPr lang="en-US" dirty="0"/>
              <a:t>for($candy=5; $candy&gt;0; $candy-=1) {</a:t>
            </a:r>
            <a:br>
              <a:rPr lang="en-US" dirty="0"/>
            </a:br>
            <a:r>
              <a:rPr lang="en-US" dirty="0"/>
              <a:t>    print(“Here’s a candy bar!”);</a:t>
            </a:r>
            <a:br>
              <a:rPr lang="en-US" dirty="0"/>
            </a:br>
            <a:r>
              <a:rPr lang="en-US" dirty="0"/>
              <a:t>}</a:t>
            </a:r>
          </a:p>
        </p:txBody>
      </p:sp>
    </p:spTree>
    <p:extLst>
      <p:ext uri="{BB962C8B-B14F-4D97-AF65-F5344CB8AC3E}">
        <p14:creationId xmlns:p14="http://schemas.microsoft.com/office/powerpoint/2010/main" val="2255065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30B8-4413-47EC-BBB1-536539C5681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4DC8ECDD-B29C-4078-B4DD-251794EF00E8}"/>
              </a:ext>
            </a:extLst>
          </p:cNvPr>
          <p:cNvSpPr>
            <a:spLocks noGrp="1"/>
          </p:cNvSpPr>
          <p:nvPr>
            <p:ph idx="1"/>
          </p:nvPr>
        </p:nvSpPr>
        <p:spPr/>
        <p:txBody>
          <a:bodyPr/>
          <a:lstStyle/>
          <a:p>
            <a:r>
              <a:rPr lang="en-US" b="1" dirty="0"/>
              <a:t>Functions</a:t>
            </a:r>
            <a:r>
              <a:rPr lang="en-US" dirty="0"/>
              <a:t> are data structures that contain reusable code. Functions can also accept various arguments to suit a multitude of scenarios.</a:t>
            </a:r>
          </a:p>
          <a:p>
            <a:r>
              <a:rPr lang="en-US" dirty="0"/>
              <a:t>Ex) For our vending machine, we can have a function that adds the amount of money already in the machine and the money just added.</a:t>
            </a:r>
          </a:p>
          <a:p>
            <a:r>
              <a:rPr lang="en-US" dirty="0"/>
              <a:t>function($</a:t>
            </a:r>
            <a:r>
              <a:rPr lang="en-US" dirty="0" err="1"/>
              <a:t>current_money</a:t>
            </a:r>
            <a:r>
              <a:rPr lang="en-US" dirty="0"/>
              <a:t>, $</a:t>
            </a:r>
            <a:r>
              <a:rPr lang="en-US" dirty="0" err="1"/>
              <a:t>new_money</a:t>
            </a:r>
            <a:r>
              <a:rPr lang="en-US" dirty="0"/>
              <a:t>) {</a:t>
            </a:r>
            <a:br>
              <a:rPr lang="en-US" dirty="0"/>
            </a:br>
            <a:r>
              <a:rPr lang="en-US" dirty="0"/>
              <a:t>    return $</a:t>
            </a:r>
            <a:r>
              <a:rPr lang="en-US" dirty="0" err="1"/>
              <a:t>current_money</a:t>
            </a:r>
            <a:r>
              <a:rPr lang="en-US" dirty="0"/>
              <a:t> + $</a:t>
            </a:r>
            <a:r>
              <a:rPr lang="en-US" dirty="0" err="1"/>
              <a:t>new_money</a:t>
            </a:r>
            <a:r>
              <a:rPr lang="en-US" dirty="0"/>
              <a:t>;</a:t>
            </a:r>
            <a:br>
              <a:rPr lang="en-US" dirty="0"/>
            </a:br>
            <a:r>
              <a:rPr lang="en-US" dirty="0"/>
              <a:t>}</a:t>
            </a:r>
          </a:p>
        </p:txBody>
      </p:sp>
    </p:spTree>
    <p:extLst>
      <p:ext uri="{BB962C8B-B14F-4D97-AF65-F5344CB8AC3E}">
        <p14:creationId xmlns:p14="http://schemas.microsoft.com/office/powerpoint/2010/main" val="29553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68A6-1188-47FD-84BF-E8263BD59CBD}"/>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AE54A8D9-7503-4C2B-BED8-6FC0F09872A2}"/>
              </a:ext>
            </a:extLst>
          </p:cNvPr>
          <p:cNvSpPr>
            <a:spLocks noGrp="1"/>
          </p:cNvSpPr>
          <p:nvPr>
            <p:ph idx="1"/>
          </p:nvPr>
        </p:nvSpPr>
        <p:spPr/>
        <p:txBody>
          <a:bodyPr/>
          <a:lstStyle/>
          <a:p>
            <a:r>
              <a:rPr lang="en-US" b="1" dirty="0"/>
              <a:t>Arrays</a:t>
            </a:r>
            <a:r>
              <a:rPr lang="en-US" dirty="0"/>
              <a:t> are a special data type that isn’t primitive to every language.</a:t>
            </a:r>
          </a:p>
          <a:p>
            <a:r>
              <a:rPr lang="en-US" dirty="0"/>
              <a:t>If variables are like boxes, then arrays are shelves to hold those boxes</a:t>
            </a:r>
          </a:p>
          <a:p>
            <a:r>
              <a:rPr lang="en-US" dirty="0"/>
              <a:t>Ex) We can store the types of snacks in our vending machine by using an array</a:t>
            </a:r>
          </a:p>
          <a:p>
            <a:r>
              <a:rPr lang="en-US" dirty="0"/>
              <a:t>$machine = array(‘snickers’, ‘</a:t>
            </a:r>
            <a:r>
              <a:rPr lang="en-US" dirty="0" err="1"/>
              <a:t>hersheys</a:t>
            </a:r>
            <a:r>
              <a:rPr lang="en-US" dirty="0"/>
              <a:t>’, ‘</a:t>
            </a:r>
            <a:r>
              <a:rPr lang="en-US" dirty="0" err="1"/>
              <a:t>oreos</a:t>
            </a:r>
            <a:r>
              <a:rPr lang="en-US" dirty="0"/>
              <a:t>’);</a:t>
            </a:r>
          </a:p>
        </p:txBody>
      </p:sp>
    </p:spTree>
    <p:extLst>
      <p:ext uri="{BB962C8B-B14F-4D97-AF65-F5344CB8AC3E}">
        <p14:creationId xmlns:p14="http://schemas.microsoft.com/office/powerpoint/2010/main" val="1064951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2ECC-71AD-41DE-804E-F08BBF0B0461}"/>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FF0A1715-96BE-4B0C-903C-B081755A010E}"/>
              </a:ext>
            </a:extLst>
          </p:cNvPr>
          <p:cNvSpPr>
            <a:spLocks noGrp="1"/>
          </p:cNvSpPr>
          <p:nvPr>
            <p:ph idx="1"/>
          </p:nvPr>
        </p:nvSpPr>
        <p:spPr>
          <a:xfrm>
            <a:off x="1484311" y="2176805"/>
            <a:ext cx="10018713" cy="4563360"/>
          </a:xfrm>
        </p:spPr>
        <p:txBody>
          <a:bodyPr>
            <a:normAutofit lnSpcReduction="10000"/>
          </a:bodyPr>
          <a:lstStyle/>
          <a:p>
            <a:r>
              <a:rPr lang="en-US" b="1" dirty="0"/>
              <a:t>Objects</a:t>
            </a:r>
            <a:r>
              <a:rPr lang="en-US" dirty="0"/>
              <a:t> are a complex data type that not every language supports</a:t>
            </a:r>
          </a:p>
          <a:p>
            <a:r>
              <a:rPr lang="en-US" dirty="0"/>
              <a:t>Objects can store their own variables and functions, making it a strong data type to use if you want to organize your code.</a:t>
            </a:r>
          </a:p>
          <a:p>
            <a:r>
              <a:rPr lang="en-US" dirty="0"/>
              <a:t>Ex) We can have a Snack object to store the properties of a snack and the actions we can take with a snack</a:t>
            </a:r>
          </a:p>
          <a:p>
            <a:r>
              <a:rPr lang="en-US" dirty="0"/>
              <a:t>class Snack {</a:t>
            </a:r>
            <a:br>
              <a:rPr lang="en-US" dirty="0"/>
            </a:br>
            <a:r>
              <a:rPr lang="en-US" dirty="0"/>
              <a:t>    public $name;</a:t>
            </a:r>
            <a:br>
              <a:rPr lang="en-US" dirty="0"/>
            </a:br>
            <a:r>
              <a:rPr lang="en-US" dirty="0"/>
              <a:t>    public $price;</a:t>
            </a:r>
            <a:br>
              <a:rPr lang="en-US" dirty="0"/>
            </a:br>
            <a:r>
              <a:rPr lang="en-US" dirty="0"/>
              <a:t>    function eat() {</a:t>
            </a:r>
            <a:br>
              <a:rPr lang="en-US" dirty="0"/>
            </a:br>
            <a:r>
              <a:rPr lang="en-US" dirty="0"/>
              <a:t>        echo ‘Munch, munch!’;</a:t>
            </a:r>
            <a:br>
              <a:rPr lang="en-US" dirty="0"/>
            </a:br>
            <a:r>
              <a:rPr lang="en-US" dirty="0"/>
              <a:t>    }</a:t>
            </a:r>
            <a:br>
              <a:rPr lang="en-US" dirty="0"/>
            </a:br>
            <a:r>
              <a:rPr lang="en-US" dirty="0"/>
              <a:t>}</a:t>
            </a:r>
          </a:p>
        </p:txBody>
      </p:sp>
    </p:spTree>
    <p:extLst>
      <p:ext uri="{BB962C8B-B14F-4D97-AF65-F5344CB8AC3E}">
        <p14:creationId xmlns:p14="http://schemas.microsoft.com/office/powerpoint/2010/main" val="29958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43A9-2C69-43BA-9D0C-E83B2C052D31}"/>
              </a:ext>
            </a:extLst>
          </p:cNvPr>
          <p:cNvSpPr>
            <a:spLocks noGrp="1"/>
          </p:cNvSpPr>
          <p:nvPr>
            <p:ph type="title"/>
          </p:nvPr>
        </p:nvSpPr>
        <p:spPr/>
        <p:txBody>
          <a:bodyPr/>
          <a:lstStyle/>
          <a:p>
            <a:r>
              <a:rPr lang="en-US" dirty="0"/>
              <a:t>Advanced – Global Variables</a:t>
            </a:r>
          </a:p>
        </p:txBody>
      </p:sp>
      <p:sp>
        <p:nvSpPr>
          <p:cNvPr id="3" name="Content Placeholder 2">
            <a:extLst>
              <a:ext uri="{FF2B5EF4-FFF2-40B4-BE49-F238E27FC236}">
                <a16:creationId xmlns:a16="http://schemas.microsoft.com/office/drawing/2014/main" id="{D36FDE94-9F92-46BC-8F10-926614BA3A97}"/>
              </a:ext>
            </a:extLst>
          </p:cNvPr>
          <p:cNvSpPr>
            <a:spLocks noGrp="1"/>
          </p:cNvSpPr>
          <p:nvPr>
            <p:ph idx="1"/>
          </p:nvPr>
        </p:nvSpPr>
        <p:spPr/>
        <p:txBody>
          <a:bodyPr>
            <a:normAutofit fontScale="92500" lnSpcReduction="10000"/>
          </a:bodyPr>
          <a:lstStyle/>
          <a:p>
            <a:r>
              <a:rPr lang="en-US" b="1" dirty="0"/>
              <a:t>$GLOBALS </a:t>
            </a:r>
            <a:r>
              <a:rPr lang="en-US" dirty="0"/>
              <a:t>is an array that stores global variables</a:t>
            </a:r>
          </a:p>
          <a:p>
            <a:pPr lvl="1"/>
            <a:r>
              <a:rPr lang="en-US" dirty="0"/>
              <a:t>$x = 1;</a:t>
            </a:r>
            <a:br>
              <a:rPr lang="en-US" dirty="0"/>
            </a:br>
            <a:r>
              <a:rPr lang="en-US" dirty="0"/>
              <a:t>function f() {</a:t>
            </a:r>
            <a:br>
              <a:rPr lang="en-US" dirty="0"/>
            </a:br>
            <a:r>
              <a:rPr lang="en-US" dirty="0"/>
              <a:t>    $GLOBALS[‘x’] = 3;</a:t>
            </a:r>
            <a:br>
              <a:rPr lang="en-US" dirty="0"/>
            </a:br>
            <a:r>
              <a:rPr lang="en-US" dirty="0"/>
              <a:t>}</a:t>
            </a:r>
          </a:p>
          <a:p>
            <a:r>
              <a:rPr lang="en-US" b="1" dirty="0"/>
              <a:t>$_SERVER </a:t>
            </a:r>
            <a:r>
              <a:rPr lang="en-US" dirty="0"/>
              <a:t>contacts the Apache server for global variables and is used in forms</a:t>
            </a:r>
          </a:p>
          <a:p>
            <a:r>
              <a:rPr lang="en-US" b="1" dirty="0"/>
              <a:t>$_POST </a:t>
            </a:r>
            <a:r>
              <a:rPr lang="en-US" dirty="0"/>
              <a:t>and </a:t>
            </a:r>
            <a:r>
              <a:rPr lang="en-US" b="1" dirty="0"/>
              <a:t>$_GET </a:t>
            </a:r>
            <a:r>
              <a:rPr lang="en-US" dirty="0"/>
              <a:t>will retrieve variables in the URL</a:t>
            </a:r>
          </a:p>
          <a:p>
            <a:pPr lvl="1"/>
            <a:r>
              <a:rPr lang="en-US" dirty="0"/>
              <a:t>If the URL is </a:t>
            </a:r>
            <a:r>
              <a:rPr lang="en-US" b="1" dirty="0" err="1"/>
              <a:t>example.com?name</a:t>
            </a:r>
            <a:r>
              <a:rPr lang="en-US" b="1" dirty="0"/>
              <a:t>=me</a:t>
            </a:r>
            <a:br>
              <a:rPr lang="en-US" dirty="0"/>
            </a:br>
            <a:r>
              <a:rPr lang="en-US" dirty="0"/>
              <a:t>Then, &lt;?php echo $_POST[‘name’] ?&gt; will output </a:t>
            </a:r>
            <a:r>
              <a:rPr lang="en-US" b="1" dirty="0"/>
              <a:t>me</a:t>
            </a:r>
            <a:endParaRPr lang="en-US" dirty="0"/>
          </a:p>
        </p:txBody>
      </p:sp>
    </p:spTree>
    <p:extLst>
      <p:ext uri="{BB962C8B-B14F-4D97-AF65-F5344CB8AC3E}">
        <p14:creationId xmlns:p14="http://schemas.microsoft.com/office/powerpoint/2010/main" val="74297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643C-B0BC-4444-9537-9997A26587A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6209489-39A3-45A2-AC33-D5BD8B934AE8}"/>
              </a:ext>
            </a:extLst>
          </p:cNvPr>
          <p:cNvSpPr>
            <a:spLocks noGrp="1"/>
          </p:cNvSpPr>
          <p:nvPr>
            <p:ph idx="1"/>
          </p:nvPr>
        </p:nvSpPr>
        <p:spPr/>
        <p:txBody>
          <a:bodyPr/>
          <a:lstStyle/>
          <a:p>
            <a:r>
              <a:rPr lang="en-US" dirty="0"/>
              <a:t>PHP stands for “PHP: Hypertext Preprocessor”</a:t>
            </a:r>
          </a:p>
          <a:p>
            <a:r>
              <a:rPr lang="en-US" dirty="0"/>
              <a:t>Used to generate web pages with different data</a:t>
            </a:r>
          </a:p>
          <a:p>
            <a:r>
              <a:rPr lang="en-US" dirty="0"/>
              <a:t>Weak-dynamic typed language</a:t>
            </a:r>
          </a:p>
        </p:txBody>
      </p:sp>
    </p:spTree>
    <p:extLst>
      <p:ext uri="{BB962C8B-B14F-4D97-AF65-F5344CB8AC3E}">
        <p14:creationId xmlns:p14="http://schemas.microsoft.com/office/powerpoint/2010/main" val="2295372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33C8-92E9-416E-962D-50B5B8847272}"/>
              </a:ext>
            </a:extLst>
          </p:cNvPr>
          <p:cNvSpPr>
            <a:spLocks noGrp="1"/>
          </p:cNvSpPr>
          <p:nvPr>
            <p:ph type="title"/>
          </p:nvPr>
        </p:nvSpPr>
        <p:spPr/>
        <p:txBody>
          <a:bodyPr/>
          <a:lstStyle/>
          <a:p>
            <a:r>
              <a:rPr lang="en-US" dirty="0"/>
              <a:t>Advanced - Forms</a:t>
            </a:r>
          </a:p>
        </p:txBody>
      </p:sp>
      <p:sp>
        <p:nvSpPr>
          <p:cNvPr id="3" name="Content Placeholder 2">
            <a:extLst>
              <a:ext uri="{FF2B5EF4-FFF2-40B4-BE49-F238E27FC236}">
                <a16:creationId xmlns:a16="http://schemas.microsoft.com/office/drawing/2014/main" id="{AD9B9FB6-8875-4F2A-97CF-53BB3927D43D}"/>
              </a:ext>
            </a:extLst>
          </p:cNvPr>
          <p:cNvSpPr>
            <a:spLocks noGrp="1"/>
          </p:cNvSpPr>
          <p:nvPr>
            <p:ph idx="1"/>
          </p:nvPr>
        </p:nvSpPr>
        <p:spPr/>
        <p:txBody>
          <a:bodyPr/>
          <a:lstStyle/>
          <a:p>
            <a:r>
              <a:rPr lang="en-US" dirty="0"/>
              <a:t>Forms are one of the main ways that PHP ties in to HTML for webpages.</a:t>
            </a:r>
          </a:p>
          <a:p>
            <a:r>
              <a:rPr lang="en-US" dirty="0"/>
              <a:t>$_SERVER, $_POST, and $_GET are used in just about every PHP form</a:t>
            </a:r>
          </a:p>
          <a:p>
            <a:endParaRPr lang="en-US" dirty="0"/>
          </a:p>
        </p:txBody>
      </p:sp>
    </p:spTree>
    <p:extLst>
      <p:ext uri="{BB962C8B-B14F-4D97-AF65-F5344CB8AC3E}">
        <p14:creationId xmlns:p14="http://schemas.microsoft.com/office/powerpoint/2010/main" val="156882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6228-B5D3-4CEB-9E4B-87756B1B0508}"/>
              </a:ext>
            </a:extLst>
          </p:cNvPr>
          <p:cNvSpPr>
            <a:spLocks noGrp="1"/>
          </p:cNvSpPr>
          <p:nvPr>
            <p:ph type="title"/>
          </p:nvPr>
        </p:nvSpPr>
        <p:spPr/>
        <p:txBody>
          <a:bodyPr/>
          <a:lstStyle/>
          <a:p>
            <a:r>
              <a:rPr lang="en-US" dirty="0"/>
              <a:t>Advanced - Date</a:t>
            </a:r>
          </a:p>
        </p:txBody>
      </p:sp>
      <p:sp>
        <p:nvSpPr>
          <p:cNvPr id="3" name="Content Placeholder 2">
            <a:extLst>
              <a:ext uri="{FF2B5EF4-FFF2-40B4-BE49-F238E27FC236}">
                <a16:creationId xmlns:a16="http://schemas.microsoft.com/office/drawing/2014/main" id="{213FB6C3-B43D-48CF-B763-FB574A79896C}"/>
              </a:ext>
            </a:extLst>
          </p:cNvPr>
          <p:cNvSpPr>
            <a:spLocks noGrp="1"/>
          </p:cNvSpPr>
          <p:nvPr>
            <p:ph idx="1"/>
          </p:nvPr>
        </p:nvSpPr>
        <p:spPr>
          <a:xfrm>
            <a:off x="1484310" y="2288751"/>
            <a:ext cx="10018713" cy="4261702"/>
          </a:xfrm>
        </p:spPr>
        <p:txBody>
          <a:bodyPr>
            <a:normAutofit fontScale="85000" lnSpcReduction="20000"/>
          </a:bodyPr>
          <a:lstStyle/>
          <a:p>
            <a:r>
              <a:rPr lang="en-US" dirty="0"/>
              <a:t>The </a:t>
            </a:r>
            <a:r>
              <a:rPr lang="en-US" b="1" dirty="0"/>
              <a:t>date() </a:t>
            </a:r>
            <a:r>
              <a:rPr lang="en-US" dirty="0"/>
              <a:t>function is a built in PHP function that can display the current time and date</a:t>
            </a:r>
          </a:p>
          <a:p>
            <a:pPr fontAlgn="base"/>
            <a:r>
              <a:rPr lang="en-US" sz="2600" dirty="0"/>
              <a:t>‘d’ represents the day of the month from 01 to 31</a:t>
            </a:r>
          </a:p>
          <a:p>
            <a:pPr fontAlgn="base"/>
            <a:r>
              <a:rPr lang="en-US" sz="2600" dirty="0"/>
              <a:t>‘m’ represents the month from 01 to 12</a:t>
            </a:r>
          </a:p>
          <a:p>
            <a:pPr fontAlgn="base"/>
            <a:r>
              <a:rPr lang="en-US" sz="2600" dirty="0"/>
              <a:t>‘Y’ represents the year in a four digit format</a:t>
            </a:r>
          </a:p>
          <a:p>
            <a:pPr fontAlgn="base"/>
            <a:r>
              <a:rPr lang="en-US" sz="2600" dirty="0"/>
              <a:t>‘l’ represents what day of the week it is</a:t>
            </a:r>
          </a:p>
          <a:p>
            <a:pPr fontAlgn="base"/>
            <a:r>
              <a:rPr lang="en-US" sz="2600" dirty="0"/>
              <a:t>‘H’ represents hours in a 24 hour format, while ‘h’ will represent hours in the 12 hour format with a leading zero for each.</a:t>
            </a:r>
          </a:p>
          <a:p>
            <a:pPr fontAlgn="base"/>
            <a:r>
              <a:rPr lang="en-US" sz="2600" dirty="0"/>
              <a:t>‘</a:t>
            </a:r>
            <a:r>
              <a:rPr lang="en-US" sz="2600" dirty="0" err="1"/>
              <a:t>i</a:t>
            </a:r>
            <a:r>
              <a:rPr lang="en-US" sz="2600" dirty="0"/>
              <a:t>’ will represent the minutes from 00 to 59</a:t>
            </a:r>
          </a:p>
          <a:p>
            <a:pPr fontAlgn="base"/>
            <a:r>
              <a:rPr lang="en-US" sz="2600" dirty="0"/>
              <a:t>‘s’ will represent the seconds from 00 to 59</a:t>
            </a:r>
          </a:p>
          <a:p>
            <a:pPr fontAlgn="base"/>
            <a:r>
              <a:rPr lang="en-US" sz="2600" dirty="0"/>
              <a:t>‘a’ represents whether a given time is AM or PM</a:t>
            </a:r>
          </a:p>
          <a:p>
            <a:endParaRPr lang="en-US" b="1" dirty="0"/>
          </a:p>
        </p:txBody>
      </p:sp>
    </p:spTree>
    <p:extLst>
      <p:ext uri="{BB962C8B-B14F-4D97-AF65-F5344CB8AC3E}">
        <p14:creationId xmlns:p14="http://schemas.microsoft.com/office/powerpoint/2010/main" val="646003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6457-BE37-4BE0-8E38-DD1F7663485A}"/>
              </a:ext>
            </a:extLst>
          </p:cNvPr>
          <p:cNvSpPr>
            <a:spLocks noGrp="1"/>
          </p:cNvSpPr>
          <p:nvPr>
            <p:ph type="title"/>
          </p:nvPr>
        </p:nvSpPr>
        <p:spPr>
          <a:xfrm>
            <a:off x="1484311" y="534971"/>
            <a:ext cx="10018713" cy="1752599"/>
          </a:xfrm>
        </p:spPr>
        <p:txBody>
          <a:bodyPr/>
          <a:lstStyle/>
          <a:p>
            <a:r>
              <a:rPr lang="en-US" dirty="0"/>
              <a:t>Advanced - Files</a:t>
            </a:r>
          </a:p>
        </p:txBody>
      </p:sp>
      <p:sp>
        <p:nvSpPr>
          <p:cNvPr id="3" name="Content Placeholder 2">
            <a:extLst>
              <a:ext uri="{FF2B5EF4-FFF2-40B4-BE49-F238E27FC236}">
                <a16:creationId xmlns:a16="http://schemas.microsoft.com/office/drawing/2014/main" id="{11FEE899-8E71-44DC-AD44-F8A4BD406A03}"/>
              </a:ext>
            </a:extLst>
          </p:cNvPr>
          <p:cNvSpPr>
            <a:spLocks noGrp="1"/>
          </p:cNvSpPr>
          <p:nvPr>
            <p:ph idx="1"/>
          </p:nvPr>
        </p:nvSpPr>
        <p:spPr>
          <a:xfrm>
            <a:off x="1484311" y="1998482"/>
            <a:ext cx="10018713" cy="5250730"/>
          </a:xfrm>
        </p:spPr>
        <p:txBody>
          <a:bodyPr>
            <a:normAutofit fontScale="70000" lnSpcReduction="20000"/>
          </a:bodyPr>
          <a:lstStyle/>
          <a:p>
            <a:r>
              <a:rPr lang="en-US" dirty="0"/>
              <a:t>PHP can also read in files via the </a:t>
            </a:r>
            <a:r>
              <a:rPr lang="en-US" b="1" dirty="0" err="1"/>
              <a:t>readfile</a:t>
            </a:r>
            <a:r>
              <a:rPr lang="en-US" b="1" dirty="0"/>
              <a:t>(…) </a:t>
            </a:r>
            <a:r>
              <a:rPr lang="en-US" dirty="0"/>
              <a:t> function</a:t>
            </a:r>
          </a:p>
          <a:p>
            <a:r>
              <a:rPr lang="en-US" dirty="0"/>
              <a:t>You can pick and choose what you want to read via the </a:t>
            </a:r>
            <a:r>
              <a:rPr lang="en-US" b="1" dirty="0" err="1"/>
              <a:t>fopen</a:t>
            </a:r>
            <a:r>
              <a:rPr lang="en-US" b="1" dirty="0"/>
              <a:t>(…) </a:t>
            </a:r>
            <a:r>
              <a:rPr lang="en-US" dirty="0"/>
              <a:t>function with a parameter on what you want to do with the file</a:t>
            </a:r>
          </a:p>
          <a:p>
            <a:pPr fontAlgn="base"/>
            <a:r>
              <a:rPr lang="en-US" dirty="0"/>
              <a:t>‘</a:t>
            </a:r>
            <a:r>
              <a:rPr lang="en-US" b="1" dirty="0"/>
              <a:t>r</a:t>
            </a:r>
            <a:r>
              <a:rPr lang="en-US" dirty="0"/>
              <a:t>’ will simply open the file in read only mode</a:t>
            </a:r>
          </a:p>
          <a:p>
            <a:pPr fontAlgn="base"/>
            <a:r>
              <a:rPr lang="en-US" dirty="0"/>
              <a:t>‘</a:t>
            </a:r>
            <a:r>
              <a:rPr lang="en-US" b="1" dirty="0"/>
              <a:t>w</a:t>
            </a:r>
            <a:r>
              <a:rPr lang="en-US" dirty="0"/>
              <a:t>’ will delete all contents of the specified file and open write only mode</a:t>
            </a:r>
          </a:p>
          <a:p>
            <a:pPr fontAlgn="base"/>
            <a:r>
              <a:rPr lang="en-US" dirty="0"/>
              <a:t>‘</a:t>
            </a:r>
            <a:r>
              <a:rPr lang="en-US" b="1" dirty="0"/>
              <a:t>a</a:t>
            </a:r>
            <a:r>
              <a:rPr lang="en-US" dirty="0"/>
              <a:t>’ will open the specified file, placing the pointer at the end of the data stored within it, and allow for write only mode while protecting the previously saved data. It will create a new file if the designated file doesn’t exist.</a:t>
            </a:r>
          </a:p>
          <a:p>
            <a:pPr fontAlgn="base"/>
            <a:r>
              <a:rPr lang="en-US" dirty="0"/>
              <a:t>‘</a:t>
            </a:r>
            <a:r>
              <a:rPr lang="en-US" b="1" dirty="0"/>
              <a:t>x</a:t>
            </a:r>
            <a:r>
              <a:rPr lang="en-US" dirty="0"/>
              <a:t>’ will create a new file to be used in write only mode and will return an error if the designated file already exists.</a:t>
            </a:r>
          </a:p>
          <a:p>
            <a:pPr fontAlgn="base"/>
            <a:r>
              <a:rPr lang="en-US" dirty="0"/>
              <a:t>‘</a:t>
            </a:r>
            <a:r>
              <a:rPr lang="en-US" b="1" dirty="0"/>
              <a:t>r+’</a:t>
            </a:r>
            <a:r>
              <a:rPr lang="en-US" dirty="0"/>
              <a:t> opens a file in read and write mode with the pointer placed at the beginning of the file.</a:t>
            </a:r>
          </a:p>
          <a:p>
            <a:pPr fontAlgn="base"/>
            <a:r>
              <a:rPr lang="en-US" dirty="0"/>
              <a:t>‘</a:t>
            </a:r>
            <a:r>
              <a:rPr lang="en-US" b="1" dirty="0"/>
              <a:t>w+’</a:t>
            </a:r>
            <a:r>
              <a:rPr lang="en-US" dirty="0"/>
              <a:t> opens a file in read and write mode, erasing the data in the file if it exists, and makes a new file if the designated file did not exist.</a:t>
            </a:r>
          </a:p>
          <a:p>
            <a:pPr fontAlgn="base"/>
            <a:r>
              <a:rPr lang="en-US" dirty="0"/>
              <a:t>‘</a:t>
            </a:r>
            <a:r>
              <a:rPr lang="en-US" b="1" dirty="0"/>
              <a:t>a+’ </a:t>
            </a:r>
            <a:r>
              <a:rPr lang="en-US" dirty="0"/>
              <a:t>opens a file in read and write mode, preserves the previously stored data in the file, starts the pointer at the end of the file, and creates a new file if the designated name did not exist.</a:t>
            </a:r>
          </a:p>
          <a:p>
            <a:pPr fontAlgn="base"/>
            <a:r>
              <a:rPr lang="en-US" dirty="0"/>
              <a:t>‘</a:t>
            </a:r>
            <a:r>
              <a:rPr lang="en-US" b="1" dirty="0"/>
              <a:t>x+’ </a:t>
            </a:r>
            <a:r>
              <a:rPr lang="en-US" dirty="0"/>
              <a:t>opens a new file in read and write mode and returns an error if the file designated already exists.</a:t>
            </a:r>
          </a:p>
          <a:p>
            <a:r>
              <a:rPr lang="en-US" dirty="0"/>
              <a:t>Be sure to </a:t>
            </a:r>
            <a:r>
              <a:rPr lang="en-US" b="1" dirty="0" err="1"/>
              <a:t>fclose</a:t>
            </a:r>
            <a:r>
              <a:rPr lang="en-US" b="1" dirty="0"/>
              <a:t>() </a:t>
            </a:r>
            <a:r>
              <a:rPr lang="en-US" dirty="0"/>
              <a:t>the file when you’re done</a:t>
            </a:r>
          </a:p>
          <a:p>
            <a:endParaRPr lang="en-US" dirty="0"/>
          </a:p>
          <a:p>
            <a:endParaRPr lang="en-US" dirty="0"/>
          </a:p>
        </p:txBody>
      </p:sp>
    </p:spTree>
    <p:extLst>
      <p:ext uri="{BB962C8B-B14F-4D97-AF65-F5344CB8AC3E}">
        <p14:creationId xmlns:p14="http://schemas.microsoft.com/office/powerpoint/2010/main" val="3595218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C75E-4094-44A0-9A21-B9B5C8739943}"/>
              </a:ext>
            </a:extLst>
          </p:cNvPr>
          <p:cNvSpPr>
            <a:spLocks noGrp="1"/>
          </p:cNvSpPr>
          <p:nvPr>
            <p:ph type="title"/>
          </p:nvPr>
        </p:nvSpPr>
        <p:spPr/>
        <p:txBody>
          <a:bodyPr/>
          <a:lstStyle/>
          <a:p>
            <a:r>
              <a:rPr lang="en-US" dirty="0"/>
              <a:t>Advanced – Sessions &amp; Cookies</a:t>
            </a:r>
          </a:p>
        </p:txBody>
      </p:sp>
      <p:sp>
        <p:nvSpPr>
          <p:cNvPr id="3" name="Content Placeholder 2">
            <a:extLst>
              <a:ext uri="{FF2B5EF4-FFF2-40B4-BE49-F238E27FC236}">
                <a16:creationId xmlns:a16="http://schemas.microsoft.com/office/drawing/2014/main" id="{97307E43-9169-4437-95DB-49CB95CCEE8B}"/>
              </a:ext>
            </a:extLst>
          </p:cNvPr>
          <p:cNvSpPr>
            <a:spLocks noGrp="1"/>
          </p:cNvSpPr>
          <p:nvPr>
            <p:ph idx="1"/>
          </p:nvPr>
        </p:nvSpPr>
        <p:spPr/>
        <p:txBody>
          <a:bodyPr/>
          <a:lstStyle/>
          <a:p>
            <a:r>
              <a:rPr lang="en-US" b="1" dirty="0"/>
              <a:t>Cookies</a:t>
            </a:r>
            <a:r>
              <a:rPr lang="en-US" dirty="0"/>
              <a:t> are bits small files that stores bits of information on each user</a:t>
            </a:r>
          </a:p>
          <a:p>
            <a:pPr lvl="1"/>
            <a:r>
              <a:rPr lang="en-US" dirty="0"/>
              <a:t>Grabs information from the user’s $_SERVER variables</a:t>
            </a:r>
          </a:p>
          <a:p>
            <a:pPr lvl="1"/>
            <a:r>
              <a:rPr lang="en-US" dirty="0" err="1"/>
              <a:t>setcookie</a:t>
            </a:r>
            <a:r>
              <a:rPr lang="en-US" dirty="0"/>
              <a:t>($name, $value, $expire, $path, $domain, $secure, $</a:t>
            </a:r>
            <a:r>
              <a:rPr lang="en-US" dirty="0" err="1"/>
              <a:t>httponly</a:t>
            </a:r>
            <a:r>
              <a:rPr lang="en-US" dirty="0"/>
              <a:t>);</a:t>
            </a:r>
          </a:p>
          <a:p>
            <a:r>
              <a:rPr lang="en-US" dirty="0"/>
              <a:t>While cookies are semi-</a:t>
            </a:r>
            <a:r>
              <a:rPr lang="en-US" dirty="0" err="1"/>
              <a:t>permenant</a:t>
            </a:r>
            <a:r>
              <a:rPr lang="en-US" dirty="0"/>
              <a:t>, </a:t>
            </a:r>
            <a:r>
              <a:rPr lang="en-US" b="1" dirty="0"/>
              <a:t>Sessions </a:t>
            </a:r>
            <a:r>
              <a:rPr lang="en-US" dirty="0"/>
              <a:t>are temporary</a:t>
            </a:r>
          </a:p>
          <a:p>
            <a:pPr lvl="1"/>
            <a:r>
              <a:rPr lang="en-US" dirty="0"/>
              <a:t>Sessions use another </a:t>
            </a:r>
            <a:r>
              <a:rPr lang="en-US" dirty="0" err="1"/>
              <a:t>superglobal</a:t>
            </a:r>
            <a:r>
              <a:rPr lang="en-US" dirty="0"/>
              <a:t> variable called $_SESSION</a:t>
            </a:r>
          </a:p>
          <a:p>
            <a:pPr lvl="1"/>
            <a:r>
              <a:rPr lang="en-US" dirty="0" err="1"/>
              <a:t>session_start</a:t>
            </a:r>
            <a:r>
              <a:rPr lang="en-US" dirty="0"/>
              <a:t>();</a:t>
            </a:r>
            <a:br>
              <a:rPr lang="en-US" dirty="0"/>
            </a:br>
            <a:r>
              <a:rPr lang="en-US" dirty="0"/>
              <a:t>$_SESSION[‘name’] = ‘Johnny’;</a:t>
            </a:r>
          </a:p>
        </p:txBody>
      </p:sp>
    </p:spTree>
    <p:extLst>
      <p:ext uri="{BB962C8B-B14F-4D97-AF65-F5344CB8AC3E}">
        <p14:creationId xmlns:p14="http://schemas.microsoft.com/office/powerpoint/2010/main" val="382870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866C-D1D7-41CC-B5ED-4FE48CBB6EA2}"/>
              </a:ext>
            </a:extLst>
          </p:cNvPr>
          <p:cNvSpPr>
            <a:spLocks noGrp="1"/>
          </p:cNvSpPr>
          <p:nvPr>
            <p:ph type="title"/>
          </p:nvPr>
        </p:nvSpPr>
        <p:spPr/>
        <p:txBody>
          <a:bodyPr/>
          <a:lstStyle/>
          <a:p>
            <a:r>
              <a:rPr lang="en-US" dirty="0"/>
              <a:t>Who Uses PHP?</a:t>
            </a:r>
          </a:p>
        </p:txBody>
      </p:sp>
      <p:sp>
        <p:nvSpPr>
          <p:cNvPr id="3" name="Content Placeholder 2">
            <a:extLst>
              <a:ext uri="{FF2B5EF4-FFF2-40B4-BE49-F238E27FC236}">
                <a16:creationId xmlns:a16="http://schemas.microsoft.com/office/drawing/2014/main" id="{72F535F2-141C-4C9E-91A6-73E63F7B5187}"/>
              </a:ext>
            </a:extLst>
          </p:cNvPr>
          <p:cNvSpPr>
            <a:spLocks noGrp="1"/>
          </p:cNvSpPr>
          <p:nvPr>
            <p:ph idx="1"/>
          </p:nvPr>
        </p:nvSpPr>
        <p:spPr/>
        <p:txBody>
          <a:bodyPr/>
          <a:lstStyle/>
          <a:p>
            <a:r>
              <a:rPr lang="en-US" dirty="0"/>
              <a:t>Facebook</a:t>
            </a:r>
          </a:p>
          <a:p>
            <a:r>
              <a:rPr lang="en-US" dirty="0"/>
              <a:t>Wikipedia</a:t>
            </a:r>
          </a:p>
          <a:p>
            <a:r>
              <a:rPr lang="en-US" dirty="0"/>
              <a:t>Yahoo!</a:t>
            </a:r>
          </a:p>
          <a:p>
            <a:r>
              <a:rPr lang="en-US" dirty="0" err="1"/>
              <a:t>Wordpress</a:t>
            </a:r>
            <a:endParaRPr lang="en-US" dirty="0"/>
          </a:p>
          <a:p>
            <a:r>
              <a:rPr lang="en-US" dirty="0"/>
              <a:t>Tumblr</a:t>
            </a:r>
          </a:p>
        </p:txBody>
      </p:sp>
    </p:spTree>
    <p:extLst>
      <p:ext uri="{BB962C8B-B14F-4D97-AF65-F5344CB8AC3E}">
        <p14:creationId xmlns:p14="http://schemas.microsoft.com/office/powerpoint/2010/main" val="57250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2041-3F87-4DAC-8DFA-81319D0EC70A}"/>
              </a:ext>
            </a:extLst>
          </p:cNvPr>
          <p:cNvSpPr>
            <a:spLocks noGrp="1"/>
          </p:cNvSpPr>
          <p:nvPr>
            <p:ph type="title"/>
          </p:nvPr>
        </p:nvSpPr>
        <p:spPr/>
        <p:txBody>
          <a:bodyPr/>
          <a:lstStyle/>
          <a:p>
            <a:r>
              <a:rPr lang="en-US" dirty="0"/>
              <a:t>PHP Setup</a:t>
            </a:r>
          </a:p>
        </p:txBody>
      </p:sp>
      <p:sp>
        <p:nvSpPr>
          <p:cNvPr id="3" name="Content Placeholder 2">
            <a:extLst>
              <a:ext uri="{FF2B5EF4-FFF2-40B4-BE49-F238E27FC236}">
                <a16:creationId xmlns:a16="http://schemas.microsoft.com/office/drawing/2014/main" id="{320E448A-5AC2-4737-A186-6DA6366E3619}"/>
              </a:ext>
            </a:extLst>
          </p:cNvPr>
          <p:cNvSpPr>
            <a:spLocks noGrp="1"/>
          </p:cNvSpPr>
          <p:nvPr>
            <p:ph idx="1"/>
          </p:nvPr>
        </p:nvSpPr>
        <p:spPr/>
        <p:txBody>
          <a:bodyPr/>
          <a:lstStyle/>
          <a:p>
            <a:r>
              <a:rPr lang="en-US" dirty="0"/>
              <a:t>have a file that ends in </a:t>
            </a:r>
            <a:r>
              <a:rPr lang="en-US" b="1" dirty="0"/>
              <a:t>.php</a:t>
            </a:r>
            <a:r>
              <a:rPr lang="en-US" dirty="0"/>
              <a:t> such as </a:t>
            </a:r>
            <a:r>
              <a:rPr lang="en-US" dirty="0" err="1"/>
              <a:t>index.php</a:t>
            </a:r>
            <a:endParaRPr lang="en-US" dirty="0"/>
          </a:p>
          <a:p>
            <a:r>
              <a:rPr lang="en-US" dirty="0"/>
              <a:t>&lt;?php</a:t>
            </a:r>
            <a:br>
              <a:rPr lang="en-US" dirty="0"/>
            </a:br>
            <a:br>
              <a:rPr lang="en-US" dirty="0"/>
            </a:br>
            <a:r>
              <a:rPr lang="en-US" dirty="0"/>
              <a:t>?&gt;</a:t>
            </a:r>
          </a:p>
        </p:txBody>
      </p:sp>
    </p:spTree>
    <p:extLst>
      <p:ext uri="{BB962C8B-B14F-4D97-AF65-F5344CB8AC3E}">
        <p14:creationId xmlns:p14="http://schemas.microsoft.com/office/powerpoint/2010/main" val="393388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10FA-DC70-406E-951E-4EE1B661745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60ED8EB3-7A61-403C-8DAA-2F3BEEED70FA}"/>
              </a:ext>
            </a:extLst>
          </p:cNvPr>
          <p:cNvSpPr>
            <a:spLocks noGrp="1"/>
          </p:cNvSpPr>
          <p:nvPr>
            <p:ph idx="1"/>
          </p:nvPr>
        </p:nvSpPr>
        <p:spPr/>
        <p:txBody>
          <a:bodyPr/>
          <a:lstStyle/>
          <a:p>
            <a:r>
              <a:rPr lang="en-US" dirty="0"/>
              <a:t>A variable is a place, or box, you can store data in</a:t>
            </a:r>
          </a:p>
          <a:p>
            <a:r>
              <a:rPr lang="en-US" dirty="0"/>
              <a:t>Variables can be declared via the variable flag $</a:t>
            </a:r>
          </a:p>
          <a:p>
            <a:r>
              <a:rPr lang="en-US" dirty="0"/>
              <a:t>Ex) $variable = 2;</a:t>
            </a:r>
          </a:p>
        </p:txBody>
      </p:sp>
    </p:spTree>
    <p:extLst>
      <p:ext uri="{BB962C8B-B14F-4D97-AF65-F5344CB8AC3E}">
        <p14:creationId xmlns:p14="http://schemas.microsoft.com/office/powerpoint/2010/main" val="215224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3D6D-DF9C-4C27-9DFC-32E2CB6B4E60}"/>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C1BB3131-CAF1-420E-BC49-CC40AB528492}"/>
              </a:ext>
            </a:extLst>
          </p:cNvPr>
          <p:cNvSpPr>
            <a:spLocks noGrp="1"/>
          </p:cNvSpPr>
          <p:nvPr>
            <p:ph idx="1"/>
          </p:nvPr>
        </p:nvSpPr>
        <p:spPr>
          <a:xfrm>
            <a:off x="1484311" y="1981199"/>
            <a:ext cx="10018713" cy="4381894"/>
          </a:xfrm>
        </p:spPr>
        <p:txBody>
          <a:bodyPr>
            <a:normAutofit fontScale="92500" lnSpcReduction="10000"/>
          </a:bodyPr>
          <a:lstStyle/>
          <a:p>
            <a:r>
              <a:rPr lang="en-US" dirty="0"/>
              <a:t>A data type is a label that is put on the variable to specify what type of data that variable holds</a:t>
            </a:r>
          </a:p>
          <a:p>
            <a:r>
              <a:rPr lang="en-US" dirty="0"/>
              <a:t>PHP is weakly-dynamic-typed language, meaning that the variable is assigned a data type based on what data is inside of it, not by a keyword</a:t>
            </a:r>
          </a:p>
          <a:p>
            <a:r>
              <a:rPr lang="en-US" dirty="0"/>
              <a:t>Sometimes called “duck programming”</a:t>
            </a:r>
          </a:p>
          <a:p>
            <a:r>
              <a:rPr lang="en-US" dirty="0"/>
              <a:t>Integers: holds numbers</a:t>
            </a:r>
          </a:p>
          <a:p>
            <a:r>
              <a:rPr lang="en-US" dirty="0"/>
              <a:t>Strings: holds text</a:t>
            </a:r>
          </a:p>
          <a:p>
            <a:r>
              <a:rPr lang="en-US" dirty="0"/>
              <a:t>Floats: holds decimal numbers</a:t>
            </a:r>
          </a:p>
          <a:p>
            <a:r>
              <a:rPr lang="en-US" dirty="0"/>
              <a:t>Booleans: holds a true/false value</a:t>
            </a:r>
          </a:p>
          <a:p>
            <a:r>
              <a:rPr lang="en-US" dirty="0"/>
              <a:t>NULL: no data type</a:t>
            </a:r>
          </a:p>
        </p:txBody>
      </p:sp>
    </p:spTree>
    <p:extLst>
      <p:ext uri="{BB962C8B-B14F-4D97-AF65-F5344CB8AC3E}">
        <p14:creationId xmlns:p14="http://schemas.microsoft.com/office/powerpoint/2010/main" val="423144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318F-37DD-4399-B2CB-98526B207D31}"/>
              </a:ext>
            </a:extLst>
          </p:cNvPr>
          <p:cNvSpPr>
            <a:spLocks noGrp="1"/>
          </p:cNvSpPr>
          <p:nvPr>
            <p:ph type="title"/>
          </p:nvPr>
        </p:nvSpPr>
        <p:spPr/>
        <p:txBody>
          <a:bodyPr/>
          <a:lstStyle/>
          <a:p>
            <a:r>
              <a:rPr lang="en-US" dirty="0"/>
              <a:t>Arithmetic Operations</a:t>
            </a:r>
          </a:p>
        </p:txBody>
      </p:sp>
      <p:sp>
        <p:nvSpPr>
          <p:cNvPr id="3" name="Content Placeholder 2">
            <a:extLst>
              <a:ext uri="{FF2B5EF4-FFF2-40B4-BE49-F238E27FC236}">
                <a16:creationId xmlns:a16="http://schemas.microsoft.com/office/drawing/2014/main" id="{54ABB63E-53A1-4A8B-B0D5-CDCC4D971616}"/>
              </a:ext>
            </a:extLst>
          </p:cNvPr>
          <p:cNvSpPr>
            <a:spLocks noGrp="1"/>
          </p:cNvSpPr>
          <p:nvPr>
            <p:ph idx="1"/>
          </p:nvPr>
        </p:nvSpPr>
        <p:spPr>
          <a:xfrm>
            <a:off x="1484310" y="2666999"/>
            <a:ext cx="10018713" cy="3733801"/>
          </a:xfrm>
        </p:spPr>
        <p:txBody>
          <a:bodyPr>
            <a:normAutofit/>
          </a:bodyPr>
          <a:lstStyle/>
          <a:p>
            <a:r>
              <a:rPr lang="en-US" dirty="0"/>
              <a:t>Addition: $x = 2+3; #returns 5</a:t>
            </a:r>
          </a:p>
          <a:p>
            <a:r>
              <a:rPr lang="en-US" dirty="0"/>
              <a:t>Subtraction: $x =1-5; #returns -4</a:t>
            </a:r>
          </a:p>
          <a:p>
            <a:r>
              <a:rPr lang="en-US" dirty="0"/>
              <a:t>Multiplication: $x = 4*4; #returns 16</a:t>
            </a:r>
          </a:p>
          <a:p>
            <a:r>
              <a:rPr lang="en-US" dirty="0"/>
              <a:t>Division: $x = 12/2; #returns 6</a:t>
            </a:r>
          </a:p>
          <a:p>
            <a:r>
              <a:rPr lang="en-US" dirty="0"/>
              <a:t>Modulus: $x = 5%2; #returns 2</a:t>
            </a:r>
          </a:p>
          <a:p>
            <a:pPr lvl="1"/>
            <a:r>
              <a:rPr lang="en-US" dirty="0"/>
              <a:t>$x = 5%6; #returns 1</a:t>
            </a:r>
          </a:p>
          <a:p>
            <a:r>
              <a:rPr lang="en-US" dirty="0"/>
              <a:t>Exponent: x = 2**2 #returns 4</a:t>
            </a:r>
          </a:p>
        </p:txBody>
      </p:sp>
    </p:spTree>
    <p:extLst>
      <p:ext uri="{BB962C8B-B14F-4D97-AF65-F5344CB8AC3E}">
        <p14:creationId xmlns:p14="http://schemas.microsoft.com/office/powerpoint/2010/main" val="420957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3909-385D-45F4-B738-FF6E91DA6226}"/>
              </a:ext>
            </a:extLst>
          </p:cNvPr>
          <p:cNvSpPr>
            <a:spLocks noGrp="1"/>
          </p:cNvSpPr>
          <p:nvPr>
            <p:ph type="title"/>
          </p:nvPr>
        </p:nvSpPr>
        <p:spPr/>
        <p:txBody>
          <a:bodyPr/>
          <a:lstStyle/>
          <a:p>
            <a:r>
              <a:rPr lang="en-US" dirty="0"/>
              <a:t>Assignment Operations</a:t>
            </a:r>
          </a:p>
        </p:txBody>
      </p:sp>
      <p:sp>
        <p:nvSpPr>
          <p:cNvPr id="3" name="Content Placeholder 2">
            <a:extLst>
              <a:ext uri="{FF2B5EF4-FFF2-40B4-BE49-F238E27FC236}">
                <a16:creationId xmlns:a16="http://schemas.microsoft.com/office/drawing/2014/main" id="{67394D5B-65DD-41BD-957C-2260DB9DE594}"/>
              </a:ext>
            </a:extLst>
          </p:cNvPr>
          <p:cNvSpPr>
            <a:spLocks noGrp="1"/>
          </p:cNvSpPr>
          <p:nvPr>
            <p:ph idx="1"/>
          </p:nvPr>
        </p:nvSpPr>
        <p:spPr>
          <a:xfrm>
            <a:off x="1484310" y="2223939"/>
            <a:ext cx="10018713" cy="4191001"/>
          </a:xfrm>
        </p:spPr>
        <p:txBody>
          <a:bodyPr>
            <a:normAutofit/>
          </a:bodyPr>
          <a:lstStyle/>
          <a:p>
            <a:r>
              <a:rPr lang="en-US" dirty="0"/>
              <a:t>$x = 2;</a:t>
            </a:r>
          </a:p>
          <a:p>
            <a:r>
              <a:rPr lang="en-US" dirty="0"/>
              <a:t>$x +=2; #same as $x = $x + 2; Does 2+2 and stores it in x</a:t>
            </a:r>
          </a:p>
          <a:p>
            <a:r>
              <a:rPr lang="en-US" dirty="0"/>
              <a:t>$x -=2;</a:t>
            </a:r>
          </a:p>
          <a:p>
            <a:r>
              <a:rPr lang="en-US" dirty="0"/>
              <a:t>$x *=2;</a:t>
            </a:r>
          </a:p>
          <a:p>
            <a:r>
              <a:rPr lang="en-US" dirty="0"/>
              <a:t>$x /=2;</a:t>
            </a:r>
          </a:p>
          <a:p>
            <a:r>
              <a:rPr lang="en-US" dirty="0"/>
              <a:t>$x %=2;</a:t>
            </a:r>
          </a:p>
          <a:p>
            <a:r>
              <a:rPr lang="en-US" dirty="0"/>
              <a:t>$x **=2;</a:t>
            </a:r>
          </a:p>
        </p:txBody>
      </p:sp>
    </p:spTree>
    <p:extLst>
      <p:ext uri="{BB962C8B-B14F-4D97-AF65-F5344CB8AC3E}">
        <p14:creationId xmlns:p14="http://schemas.microsoft.com/office/powerpoint/2010/main" val="416546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5ACC-557D-4CBE-BDFA-430DA7133720}"/>
              </a:ext>
            </a:extLst>
          </p:cNvPr>
          <p:cNvSpPr>
            <a:spLocks noGrp="1"/>
          </p:cNvSpPr>
          <p:nvPr>
            <p:ph type="title"/>
          </p:nvPr>
        </p:nvSpPr>
        <p:spPr/>
        <p:txBody>
          <a:bodyPr/>
          <a:lstStyle/>
          <a:p>
            <a:r>
              <a:rPr lang="en-US" dirty="0"/>
              <a:t>Output Operations</a:t>
            </a:r>
          </a:p>
        </p:txBody>
      </p:sp>
      <p:sp>
        <p:nvSpPr>
          <p:cNvPr id="3" name="Content Placeholder 2">
            <a:extLst>
              <a:ext uri="{FF2B5EF4-FFF2-40B4-BE49-F238E27FC236}">
                <a16:creationId xmlns:a16="http://schemas.microsoft.com/office/drawing/2014/main" id="{298330E9-6E78-46E4-AF6F-9E99AFE9FA91}"/>
              </a:ext>
            </a:extLst>
          </p:cNvPr>
          <p:cNvSpPr>
            <a:spLocks noGrp="1"/>
          </p:cNvSpPr>
          <p:nvPr>
            <p:ph idx="1"/>
          </p:nvPr>
        </p:nvSpPr>
        <p:spPr>
          <a:xfrm>
            <a:off x="1484311" y="2299353"/>
            <a:ext cx="10018713" cy="3941191"/>
          </a:xfrm>
        </p:spPr>
        <p:txBody>
          <a:bodyPr>
            <a:normAutofit lnSpcReduction="10000"/>
          </a:bodyPr>
          <a:lstStyle/>
          <a:p>
            <a:r>
              <a:rPr lang="en-US" dirty="0"/>
              <a:t>Two output operations are </a:t>
            </a:r>
            <a:r>
              <a:rPr lang="en-US" b="1" dirty="0"/>
              <a:t>echo </a:t>
            </a:r>
            <a:r>
              <a:rPr lang="en-US" dirty="0"/>
              <a:t>and </a:t>
            </a:r>
            <a:r>
              <a:rPr lang="en-US" b="1" dirty="0"/>
              <a:t>print</a:t>
            </a:r>
            <a:endParaRPr lang="en-US" dirty="0"/>
          </a:p>
          <a:p>
            <a:r>
              <a:rPr lang="en-US" dirty="0"/>
              <a:t>Each operation allows the use of parenthesis</a:t>
            </a:r>
          </a:p>
          <a:p>
            <a:r>
              <a:rPr lang="en-US" dirty="0"/>
              <a:t>2 key differences:</a:t>
            </a:r>
          </a:p>
          <a:p>
            <a:pPr marL="914400" lvl="1" indent="-457200">
              <a:buFont typeface="+mj-lt"/>
              <a:buAutoNum type="arabicPeriod"/>
            </a:pPr>
            <a:r>
              <a:rPr lang="en-US" b="1" dirty="0"/>
              <a:t>Print </a:t>
            </a:r>
            <a:r>
              <a:rPr lang="en-US" dirty="0"/>
              <a:t>returns a value of 1, while </a:t>
            </a:r>
            <a:r>
              <a:rPr lang="en-US" b="1" dirty="0"/>
              <a:t>echo </a:t>
            </a:r>
            <a:r>
              <a:rPr lang="en-US" dirty="0"/>
              <a:t>returns no value</a:t>
            </a:r>
          </a:p>
          <a:p>
            <a:pPr marL="914400" lvl="1" indent="-457200">
              <a:buFont typeface="+mj-lt"/>
              <a:buAutoNum type="arabicPeriod"/>
            </a:pPr>
            <a:r>
              <a:rPr lang="en-US" b="1" dirty="0"/>
              <a:t>Echo </a:t>
            </a:r>
            <a:r>
              <a:rPr lang="en-US" dirty="0"/>
              <a:t>can accept multiple parameters, where </a:t>
            </a:r>
            <a:r>
              <a:rPr lang="en-US" b="1" dirty="0"/>
              <a:t>print</a:t>
            </a:r>
            <a:r>
              <a:rPr lang="en-US" dirty="0"/>
              <a:t> can only accept one</a:t>
            </a:r>
          </a:p>
          <a:p>
            <a:r>
              <a:rPr lang="en-US" dirty="0"/>
              <a:t>Ex) echo(“Hello World!”); #no return value</a:t>
            </a:r>
            <a:br>
              <a:rPr lang="en-US" dirty="0"/>
            </a:br>
            <a:r>
              <a:rPr lang="en-US" dirty="0"/>
              <a:t>	     print(“Hello World!”); #returns 1</a:t>
            </a:r>
          </a:p>
          <a:p>
            <a:r>
              <a:rPr lang="en-US" dirty="0"/>
              <a:t>Ex) $x = “World!”;</a:t>
            </a:r>
            <a:br>
              <a:rPr lang="en-US" dirty="0"/>
            </a:br>
            <a:r>
              <a:rPr lang="en-US" dirty="0"/>
              <a:t>        echo(“Hello”, $x); #will display </a:t>
            </a:r>
            <a:r>
              <a:rPr lang="en-US" b="1" dirty="0"/>
              <a:t>Hello World!</a:t>
            </a:r>
          </a:p>
        </p:txBody>
      </p:sp>
    </p:spTree>
    <p:extLst>
      <p:ext uri="{BB962C8B-B14F-4D97-AF65-F5344CB8AC3E}">
        <p14:creationId xmlns:p14="http://schemas.microsoft.com/office/powerpoint/2010/main" val="3377234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588</TotalTime>
  <Words>1294</Words>
  <Application>Microsoft Office PowerPoint</Application>
  <PresentationFormat>Widescreen</PresentationFormat>
  <Paragraphs>131</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Corbel</vt:lpstr>
      <vt:lpstr>Parallax</vt:lpstr>
      <vt:lpstr>An Introduction to PHP</vt:lpstr>
      <vt:lpstr>Background</vt:lpstr>
      <vt:lpstr>Who Uses PHP?</vt:lpstr>
      <vt:lpstr>PHP Setup</vt:lpstr>
      <vt:lpstr>Variables</vt:lpstr>
      <vt:lpstr>Data Types</vt:lpstr>
      <vt:lpstr>Arithmetic Operations</vt:lpstr>
      <vt:lpstr>Assignment Operations</vt:lpstr>
      <vt:lpstr>Output Operations</vt:lpstr>
      <vt:lpstr>Concatenation Operations</vt:lpstr>
      <vt:lpstr>Condition Statements</vt:lpstr>
      <vt:lpstr>If Statement Example</vt:lpstr>
      <vt:lpstr>Switch Statement Example</vt:lpstr>
      <vt:lpstr>Loops</vt:lpstr>
      <vt:lpstr>Loop Example</vt:lpstr>
      <vt:lpstr>Functions</vt:lpstr>
      <vt:lpstr>Arrays</vt:lpstr>
      <vt:lpstr>Objects</vt:lpstr>
      <vt:lpstr>Advanced – Global Variables</vt:lpstr>
      <vt:lpstr>Advanced - Forms</vt:lpstr>
      <vt:lpstr>Advanced - Date</vt:lpstr>
      <vt:lpstr>Advanced - Files</vt:lpstr>
      <vt:lpstr>Advanced – Sessions &amp; Cookies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PHP</dc:title>
  <dc:creator>Adam 👾</dc:creator>
  <cp:lastModifiedBy>Adam 👾</cp:lastModifiedBy>
  <cp:revision>22</cp:revision>
  <dcterms:created xsi:type="dcterms:W3CDTF">2019-07-23T14:36:09Z</dcterms:created>
  <dcterms:modified xsi:type="dcterms:W3CDTF">2019-07-24T18:39:56Z</dcterms:modified>
</cp:coreProperties>
</file>