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FA2C34-41D5-45B9-B496-FFE8435A505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A85A48-7896-4C21-A9AF-6CC0D2E9B2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nicide/wine-review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Wine Dataset for wine classification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172200" cy="1650522"/>
          </a:xfrm>
        </p:spPr>
        <p:txBody>
          <a:bodyPr>
            <a:normAutofit/>
          </a:bodyPr>
          <a:lstStyle/>
          <a:p>
            <a:r>
              <a:rPr lang="en-US" sz="1100" dirty="0" smtClean="0"/>
              <a:t>Prepared By: Manisha </a:t>
            </a:r>
            <a:r>
              <a:rPr lang="en-US" sz="1100" dirty="0" smtClean="0"/>
              <a:t>Khatri</a:t>
            </a:r>
          </a:p>
          <a:p>
            <a:r>
              <a:rPr lang="en-US" sz="1100" dirty="0" smtClean="0"/>
              <a:t>Under the guidance of:</a:t>
            </a:r>
          </a:p>
          <a:p>
            <a:r>
              <a:rPr lang="en-US" sz="1100" dirty="0" smtClean="0"/>
              <a:t>Dr. </a:t>
            </a:r>
            <a:r>
              <a:rPr lang="en-US" sz="1100" dirty="0" err="1" smtClean="0"/>
              <a:t>Vineetha</a:t>
            </a:r>
            <a:r>
              <a:rPr lang="en-US" sz="1100" dirty="0" smtClean="0"/>
              <a:t> </a:t>
            </a:r>
            <a:r>
              <a:rPr lang="en-US" sz="1100" dirty="0" err="1" smtClean="0"/>
              <a:t>Menon</a:t>
            </a:r>
            <a:endParaRPr lang="en-US" sz="1100" dirty="0" smtClean="0"/>
          </a:p>
          <a:p>
            <a:r>
              <a:rPr lang="en-US" sz="1100" dirty="0" smtClean="0"/>
              <a:t>CS588:Intro to Big Data Computing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Image10"/>
          <p:cNvPicPr>
            <a:picLocks noGrp="1"/>
          </p:cNvPicPr>
          <p:nvPr>
            <p:ph sz="quarter"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57200" y="1752600"/>
            <a:ext cx="7848600" cy="363117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/>
          <p:cNvSpPr txBox="1"/>
          <p:nvPr/>
        </p:nvSpPr>
        <p:spPr>
          <a:xfrm>
            <a:off x="3200400" y="5486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 Vs Variety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of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Dimensionality reduction:</a:t>
            </a:r>
            <a:endParaRPr lang="en-US" dirty="0" smtClean="0"/>
          </a:p>
          <a:p>
            <a:pPr lvl="1"/>
            <a:r>
              <a:rPr lang="en-US" b="1" dirty="0" smtClean="0"/>
              <a:t>PCA:</a:t>
            </a:r>
            <a:r>
              <a:rPr lang="en-US" dirty="0" smtClean="0"/>
              <a:t> F</a:t>
            </a:r>
            <a:r>
              <a:rPr lang="en-US" dirty="0" smtClean="0"/>
              <a:t>ind </a:t>
            </a:r>
            <a:r>
              <a:rPr lang="en-US" dirty="0" smtClean="0"/>
              <a:t>the directions of maximum variance in high-dimensional data and projects it onto a new subspace with equal or fewer dimensions than the original </a:t>
            </a:r>
            <a:r>
              <a:rPr lang="en-US" dirty="0" smtClean="0"/>
              <a:t>one</a:t>
            </a:r>
          </a:p>
          <a:p>
            <a:pPr lvl="1"/>
            <a:r>
              <a:rPr lang="en-US" b="1" dirty="0" smtClean="0"/>
              <a:t>LDA:</a:t>
            </a:r>
            <a:r>
              <a:rPr lang="en-US" dirty="0" smtClean="0"/>
              <a:t> It finds a new feature space to project the data in order to maximize class </a:t>
            </a:r>
            <a:r>
              <a:rPr lang="en-US" dirty="0" err="1" smtClean="0"/>
              <a:t>separability</a:t>
            </a:r>
            <a:r>
              <a:rPr lang="en-US" dirty="0" smtClean="0"/>
              <a:t> and minimizes inter-class variability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of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Classification Algorithms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K-Nearest Neighbor: </a:t>
            </a:r>
            <a:r>
              <a:rPr lang="en-US" dirty="0" smtClean="0"/>
              <a:t>KNN (K-Nearest Neighbor) is a simple supervised classification algorithm that implements the k-nearest neighbors </a:t>
            </a:r>
            <a:r>
              <a:rPr lang="en-US" dirty="0" smtClean="0"/>
              <a:t>vote</a:t>
            </a:r>
          </a:p>
          <a:p>
            <a:pPr lvl="1"/>
            <a:r>
              <a:rPr lang="en-US" b="1" dirty="0" smtClean="0"/>
              <a:t>Support Vector machines: </a:t>
            </a:r>
            <a:r>
              <a:rPr lang="en-US" dirty="0" smtClean="0"/>
              <a:t> The objective of the support vector machine algorithm is to find a </a:t>
            </a:r>
            <a:r>
              <a:rPr lang="en-US" dirty="0" err="1" smtClean="0"/>
              <a:t>hyperplane</a:t>
            </a:r>
            <a:r>
              <a:rPr lang="en-US" dirty="0" smtClean="0"/>
              <a:t> in an N-dimensional space(N — the number of features) that distinctly classifies the data points. </a:t>
            </a:r>
            <a:endParaRPr lang="en-US" dirty="0" smtClean="0"/>
          </a:p>
          <a:p>
            <a:pPr lvl="1"/>
            <a:r>
              <a:rPr lang="en-US" b="1" dirty="0" smtClean="0"/>
              <a:t>Naive </a:t>
            </a:r>
            <a:r>
              <a:rPr lang="en-US" b="1" dirty="0" err="1" smtClean="0"/>
              <a:t>Bayes</a:t>
            </a:r>
            <a:r>
              <a:rPr lang="en-US" b="1" dirty="0" smtClean="0"/>
              <a:t> classification: </a:t>
            </a:r>
            <a:r>
              <a:rPr lang="en-US" dirty="0" smtClean="0"/>
              <a:t>It predicts the probability of each class based on the feature vector for text classification for continuous big data with a prior distribution of the probability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PCA: </a:t>
            </a:r>
            <a:r>
              <a:rPr lang="en-US" dirty="0" smtClean="0"/>
              <a:t>Explained variance ratio (first two components</a:t>
            </a:r>
            <a:r>
              <a:rPr lang="en-US" dirty="0" smtClean="0"/>
              <a:t>):- 9.91225863e-01, 7.93060405e-04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Better performance </a:t>
            </a:r>
            <a:r>
              <a:rPr lang="en-US" dirty="0" smtClean="0"/>
              <a:t>after dimensionality </a:t>
            </a:r>
            <a:r>
              <a:rPr lang="en-US" dirty="0" smtClean="0"/>
              <a:t>reduction</a:t>
            </a:r>
          </a:p>
          <a:p>
            <a:r>
              <a:rPr lang="en-US" dirty="0" smtClean="0"/>
              <a:t>Performances </a:t>
            </a:r>
            <a:r>
              <a:rPr lang="en-US" dirty="0" smtClean="0"/>
              <a:t>are comparable </a:t>
            </a:r>
            <a:r>
              <a:rPr lang="en-US" dirty="0" smtClean="0"/>
              <a:t>for Naive </a:t>
            </a:r>
            <a:r>
              <a:rPr lang="en-US" dirty="0" err="1" smtClean="0"/>
              <a:t>bayes</a:t>
            </a:r>
            <a:r>
              <a:rPr lang="en-US" dirty="0" smtClean="0"/>
              <a:t> and </a:t>
            </a:r>
            <a:r>
              <a:rPr lang="en-US" dirty="0" smtClean="0"/>
              <a:t>KNN</a:t>
            </a:r>
          </a:p>
          <a:p>
            <a:r>
              <a:rPr lang="en-US" dirty="0" smtClean="0"/>
              <a:t>SVM gives the highest accuracy of classification of wine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ne_cheer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lum bright="-42000" contrast="2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787400" dist="139700" dir="2700000" algn="tl" rotWithShape="0">
              <a:srgbClr val="333333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adley Hand ITC" pitchFamily="66" charset="0"/>
              </a:rPr>
              <a:t>Now You can sit and enjoy while Big data finds the best wine for you!!</a:t>
            </a:r>
            <a:b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adley Hand ITC" pitchFamily="66" charset="0"/>
              </a:rPr>
            </a:br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adley Hand ITC" pitchFamily="66" charset="0"/>
              </a:rPr>
              <a:t>Cheers</a:t>
            </a:r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adley Hand ITC" pitchFamily="66" charset="0"/>
                <a:sym typeface="Wingdings" pitchFamily="2" charset="2"/>
              </a:rPr>
              <a:t></a:t>
            </a:r>
            <a:endParaRPr lang="en-US" sz="5400" b="1" dirty="0">
              <a:solidFill>
                <a:schemeClr val="accent5">
                  <a:lumMod val="20000"/>
                  <a:lumOff val="80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Discussion of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Results and analysis</a:t>
            </a:r>
          </a:p>
          <a:p>
            <a:r>
              <a:rPr lang="en-US" dirty="0" smtClean="0"/>
              <a:t>Conclusion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4248"/>
            <a:ext cx="7467600" cy="4873752"/>
          </a:xfrm>
        </p:spPr>
        <p:txBody>
          <a:bodyPr/>
          <a:lstStyle/>
          <a:p>
            <a:r>
              <a:rPr lang="en-US" dirty="0" smtClean="0"/>
              <a:t>There are more than a 1000 varieties </a:t>
            </a:r>
          </a:p>
          <a:p>
            <a:r>
              <a:rPr lang="en-US" dirty="0" smtClean="0"/>
              <a:t>A million reviews</a:t>
            </a:r>
            <a:endParaRPr lang="en-US" dirty="0" smtClean="0"/>
          </a:p>
          <a:p>
            <a:r>
              <a:rPr lang="en-US" dirty="0" smtClean="0"/>
              <a:t>And guess what, they are pricy too!</a:t>
            </a:r>
          </a:p>
          <a:p>
            <a:r>
              <a:rPr lang="en-US" dirty="0" smtClean="0"/>
              <a:t>How do we choose?</a:t>
            </a:r>
          </a:p>
          <a:p>
            <a:r>
              <a:rPr lang="en-US" dirty="0" smtClean="0"/>
              <a:t>Big data to rescue!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47800"/>
            <a:ext cx="259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800" y="1981200"/>
            <a:ext cx="22860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AM I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itchFamily="82" charset="0"/>
              </a:rPr>
              <a:t> </a:t>
            </a:r>
          </a:p>
          <a:p>
            <a:pPr algn="ctr"/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itchFamily="82" charset="0"/>
              </a:rPr>
              <a:t>Worth</a:t>
            </a:r>
          </a:p>
          <a:p>
            <a:pPr algn="ctr"/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itchFamily="82" charset="0"/>
              </a:rPr>
              <a:t>It?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</a:t>
            </a:r>
            <a:r>
              <a:rPr lang="en-US" b="1" dirty="0" smtClean="0"/>
              <a:t>Description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5105400" cy="4694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364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Source:-Wine Reviews </a:t>
            </a:r>
            <a:r>
              <a:rPr lang="en-US" u="sng" dirty="0">
                <a:hlinkClick r:id="rId3"/>
              </a:rPr>
              <a:t>https://www.kaggle.com/zynicide/wine-reviews</a:t>
            </a:r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334000" y="3200400"/>
            <a:ext cx="1676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86600" y="2667000"/>
            <a:ext cx="16764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Description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country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variety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2831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4" name="Image3"/>
          <p:cNvPicPr>
            <a:picLocks noGrp="1"/>
          </p:cNvPicPr>
          <p:nvPr>
            <p:ph sz="quarter"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57200" y="2057400"/>
            <a:ext cx="76962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617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Variety Vs Points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943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Variety Vs Points</a:t>
            </a:r>
            <a:endParaRPr lang="en-US" dirty="0"/>
          </a:p>
        </p:txBody>
      </p:sp>
      <p:pic>
        <p:nvPicPr>
          <p:cNvPr id="9" name="Image4"/>
          <p:cNvPicPr>
            <a:picLocks noGrp="1"/>
          </p:cNvPicPr>
          <p:nvPr>
            <p:ph sz="quarter"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09600" y="2133600"/>
            <a:ext cx="7772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4" name="Image1"/>
          <p:cNvPicPr>
            <a:picLocks noGrp="1"/>
          </p:cNvPicPr>
          <p:nvPr>
            <p:ph sz="quarter" idx="1"/>
          </p:nvPr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57200" y="2332657"/>
            <a:ext cx="7467600" cy="34087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/>
          <p:cNvSpPr txBox="1"/>
          <p:nvPr/>
        </p:nvSpPr>
        <p:spPr>
          <a:xfrm>
            <a:off x="2895600" y="5943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 Vs Points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Real-world data  can have missing values for important attributes, contain outliers or invalid data that can skew the results</a:t>
            </a:r>
          </a:p>
          <a:p>
            <a:pPr lvl="1"/>
            <a:r>
              <a:rPr lang="en-US" dirty="0" smtClean="0"/>
              <a:t>Make it compatible for big data processing</a:t>
            </a:r>
          </a:p>
          <a:p>
            <a:pPr lvl="0">
              <a:buClr>
                <a:srgbClr val="FE8637"/>
              </a:buClr>
            </a:pPr>
            <a:r>
              <a:rPr lang="en-US" dirty="0" smtClean="0">
                <a:solidFill>
                  <a:prstClr val="black"/>
                </a:solidFill>
              </a:rPr>
              <a:t>Steps :</a:t>
            </a:r>
          </a:p>
          <a:p>
            <a:pPr lvl="1">
              <a:buClr>
                <a:srgbClr val="FE8637"/>
              </a:buClr>
            </a:pPr>
            <a:r>
              <a:rPr lang="en-US" dirty="0" smtClean="0">
                <a:solidFill>
                  <a:prstClr val="black"/>
                </a:solidFill>
              </a:rPr>
              <a:t>Remove missing/duplicate values</a:t>
            </a:r>
          </a:p>
          <a:p>
            <a:pPr lvl="1">
              <a:buClr>
                <a:srgbClr val="FE8637"/>
              </a:buClr>
            </a:pPr>
            <a:r>
              <a:rPr lang="en-US" dirty="0" smtClean="0">
                <a:solidFill>
                  <a:prstClr val="black"/>
                </a:solidFill>
              </a:rPr>
              <a:t>Remove records with special characters</a:t>
            </a:r>
          </a:p>
          <a:p>
            <a:pPr lvl="1">
              <a:buClr>
                <a:srgbClr val="FE8637"/>
              </a:buClr>
            </a:pPr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dirty="0" smtClean="0"/>
              <a:t>he </a:t>
            </a:r>
            <a:r>
              <a:rPr lang="en-US" dirty="0" smtClean="0"/>
              <a:t>countries with more than 3764 records and varieties with more than 5000 are </a:t>
            </a:r>
            <a:r>
              <a:rPr lang="en-US" dirty="0" smtClean="0"/>
              <a:t>considered</a:t>
            </a:r>
          </a:p>
          <a:p>
            <a:pPr lvl="1">
              <a:buClr>
                <a:srgbClr val="FE8637"/>
              </a:buClr>
            </a:pPr>
            <a:r>
              <a:rPr lang="en-US" dirty="0" smtClean="0">
                <a:solidFill>
                  <a:prstClr val="black"/>
                </a:solidFill>
              </a:rPr>
              <a:t>Create 4 class labels from points(“Bad”, “Good”, “Better”, “Best”) </a:t>
            </a:r>
          </a:p>
          <a:p>
            <a:pPr lvl="1">
              <a:buClr>
                <a:srgbClr val="FE8637"/>
              </a:buClr>
            </a:pPr>
            <a:r>
              <a:rPr lang="en-US" dirty="0" err="1" smtClean="0">
                <a:solidFill>
                  <a:prstClr val="black"/>
                </a:solidFill>
              </a:rPr>
              <a:t>Vectorize</a:t>
            </a:r>
            <a:r>
              <a:rPr lang="en-US" dirty="0" smtClean="0">
                <a:solidFill>
                  <a:prstClr val="black"/>
                </a:solidFill>
              </a:rPr>
              <a:t> textual data</a:t>
            </a:r>
          </a:p>
          <a:p>
            <a:pPr lvl="1">
              <a:buClr>
                <a:srgbClr val="FE8637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FE8637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 Vs </a:t>
            </a:r>
            <a:r>
              <a:rPr lang="en-US" dirty="0" err="1" smtClean="0"/>
              <a:t>TFIDFVectorizer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79429"/>
            <a:ext cx="5333999" cy="340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Countvectorizer</a:t>
            </a:r>
            <a:r>
              <a:rPr lang="en-US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simple way to </a:t>
            </a:r>
            <a:r>
              <a:rPr lang="en-US" dirty="0" smtClean="0"/>
              <a:t>both tokenize </a:t>
            </a:r>
            <a:r>
              <a:rPr lang="en-US" dirty="0"/>
              <a:t>a collection of text documents and build a vocabulary of known words, but also to encode new documents using that </a:t>
            </a:r>
            <a:r>
              <a:rPr lang="en-US" dirty="0" smtClean="0"/>
              <a:t>vocabulary </a:t>
            </a:r>
            <a:r>
              <a:rPr lang="en-US" dirty="0"/>
              <a:t>It  counts the word frequencies in a document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TFIDFVectorizer</a:t>
            </a:r>
            <a:r>
              <a:rPr lang="en-US" dirty="0" smtClean="0"/>
              <a:t>: The </a:t>
            </a:r>
            <a:r>
              <a:rPr lang="en-US" dirty="0"/>
              <a:t>value increases proportionally to count, but is offset by the frequency of the word in the corpus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618</TotalTime>
  <Words>452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Analysis on Wine Dataset for wine classification </vt:lpstr>
      <vt:lpstr>Agenda:</vt:lpstr>
      <vt:lpstr>Introduction</vt:lpstr>
      <vt:lpstr>Dataset Description </vt:lpstr>
      <vt:lpstr>Data Visualizations</vt:lpstr>
      <vt:lpstr>Data Visualizations</vt:lpstr>
      <vt:lpstr>Data Visualizations</vt:lpstr>
      <vt:lpstr>Data Preprocessing</vt:lpstr>
      <vt:lpstr>Countvectorizer Vs TFIDFVectorizer </vt:lpstr>
      <vt:lpstr>Data Visualization</vt:lpstr>
      <vt:lpstr>Discussion of methods </vt:lpstr>
      <vt:lpstr>Discussion of methods </vt:lpstr>
      <vt:lpstr>Results and analysis </vt:lpstr>
      <vt:lpstr>Conclusion</vt:lpstr>
      <vt:lpstr>Now You can sit and enjoy while Big data finds the best wine for you!! Cheers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2019-11-13T12:41:03Z</dcterms:created>
  <dcterms:modified xsi:type="dcterms:W3CDTF">2019-11-13T22:59:39Z</dcterms:modified>
</cp:coreProperties>
</file>