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48" r:id="rId2"/>
    <p:sldMasterId id="2147483666" r:id="rId3"/>
    <p:sldMasterId id="2147483662" r:id="rId4"/>
    <p:sldMasterId id="2147483657" r:id="rId5"/>
    <p:sldMasterId id="2147483664" r:id="rId6"/>
    <p:sldMasterId id="2147483655" r:id="rId7"/>
    <p:sldMasterId id="2147483656" r:id="rId8"/>
  </p:sldMasterIdLst>
  <p:notesMasterIdLst>
    <p:notesMasterId r:id="rId23"/>
  </p:notesMasterIdLst>
  <p:sldIdLst>
    <p:sldId id="258" r:id="rId9"/>
    <p:sldId id="259" r:id="rId10"/>
    <p:sldId id="257" r:id="rId11"/>
    <p:sldId id="261" r:id="rId12"/>
    <p:sldId id="262" r:id="rId13"/>
    <p:sldId id="263" r:id="rId14"/>
    <p:sldId id="265" r:id="rId15"/>
    <p:sldId id="266" r:id="rId16"/>
    <p:sldId id="260" r:id="rId17"/>
    <p:sldId id="267" r:id="rId18"/>
    <p:sldId id="268" r:id="rId19"/>
    <p:sldId id="269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4"/>
    <p:restoredTop sz="95701"/>
  </p:normalViewPr>
  <p:slideViewPr>
    <p:cSldViewPr snapToGrid="0" snapToObjects="1">
      <p:cViewPr varScale="1">
        <p:scale>
          <a:sx n="99" d="100"/>
          <a:sy n="99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BA8E7-9E27-DB41-B0BD-885CBCEE9FC8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E1213-575F-3342-BA6B-6EB7A70B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6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6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4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1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0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5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1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NUL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NUL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Relationship Id="rId3" Type="http://schemas.openxmlformats.org/officeDocument/2006/relationships/image" Target="NUL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5.xml"/><Relationship Id="rId3" Type="http://schemas.openxmlformats.org/officeDocument/2006/relationships/image" Target="NUL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6.xml"/><Relationship Id="rId3" Type="http://schemas.openxmlformats.org/officeDocument/2006/relationships/image" Target="NUL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7.xml"/><Relationship Id="rId3" Type="http://schemas.openxmlformats.org/officeDocument/2006/relationships/image" Target="NUL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8.xml"/><Relationship Id="rId3" Type="http://schemas.openxmlformats.org/officeDocument/2006/relationships/image" Target="NUL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2587625"/>
            <a:ext cx="7061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88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98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53909" y="0"/>
            <a:ext cx="3238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2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06921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1"/>
            <a:ext cx="12192002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6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64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6693641" cy="6858000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492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7492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8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492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7492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3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24"/>
          <a:stretch/>
        </p:blipFill>
        <p:spPr>
          <a:xfrm>
            <a:off x="0" y="100"/>
            <a:ext cx="12231151" cy="68579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5876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5876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5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697894" cy="2387600"/>
          </a:xfrm>
        </p:spPr>
        <p:txBody>
          <a:bodyPr/>
          <a:lstStyle/>
          <a:p>
            <a:pPr algn="l"/>
            <a:r>
              <a:rPr lang="en-US" dirty="0" smtClean="0"/>
              <a:t>Project </a:t>
            </a:r>
            <a:r>
              <a:rPr lang="en-US" dirty="0" err="1" smtClean="0"/>
              <a:t>Jiak</a:t>
            </a:r>
            <a:r>
              <a:rPr lang="en-US" dirty="0" smtClean="0"/>
              <a:t>*Bot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697894" cy="1655762"/>
          </a:xfrm>
        </p:spPr>
        <p:txBody>
          <a:bodyPr/>
          <a:lstStyle/>
          <a:p>
            <a:pPr lvl="0" algn="l"/>
            <a:r>
              <a:rPr lang="en" sz="1600" i="1" dirty="0" smtClean="0">
                <a:solidFill>
                  <a:srgbClr val="D9D9D9"/>
                </a:solidFill>
                <a:latin typeface="Trebuchet MS" charset="0"/>
                <a:ea typeface="Trebuchet MS" charset="0"/>
                <a:cs typeface="Trebuchet MS" charset="0"/>
              </a:rPr>
              <a:t>*</a:t>
            </a:r>
            <a:r>
              <a:rPr lang="en" sz="1600" i="1" dirty="0" err="1" smtClean="0">
                <a:solidFill>
                  <a:srgbClr val="D9D9D9"/>
                </a:solidFill>
                <a:latin typeface="Trebuchet MS" charset="0"/>
                <a:ea typeface="Trebuchet MS" charset="0"/>
                <a:cs typeface="Trebuchet MS" charset="0"/>
              </a:rPr>
              <a:t>jiak</a:t>
            </a:r>
            <a:r>
              <a:rPr lang="en" sz="1600" i="1" dirty="0" smtClean="0">
                <a:solidFill>
                  <a:srgbClr val="D9D9D9"/>
                </a:solidFill>
                <a:latin typeface="Trebuchet MS" charset="0"/>
                <a:ea typeface="Trebuchet MS" charset="0"/>
                <a:cs typeface="Trebuchet MS" charset="0"/>
              </a:rPr>
              <a:t> - literal translation of the </a:t>
            </a:r>
            <a:r>
              <a:rPr lang="en" sz="1600" i="1" dirty="0" err="1" smtClean="0">
                <a:solidFill>
                  <a:srgbClr val="D9D9D9"/>
                </a:solidFill>
                <a:latin typeface="Trebuchet MS" charset="0"/>
                <a:ea typeface="Trebuchet MS" charset="0"/>
                <a:cs typeface="Trebuchet MS" charset="0"/>
              </a:rPr>
              <a:t>Hokkien</a:t>
            </a:r>
            <a:r>
              <a:rPr lang="en" sz="1600" i="1" dirty="0" smtClean="0">
                <a:solidFill>
                  <a:srgbClr val="D9D9D9"/>
                </a:solidFill>
                <a:latin typeface="Trebuchet MS" charset="0"/>
                <a:ea typeface="Trebuchet MS" charset="0"/>
                <a:cs typeface="Trebuchet MS" charset="0"/>
              </a:rPr>
              <a:t> verb “Eat” </a:t>
            </a:r>
          </a:p>
          <a:p>
            <a:pPr algn="l"/>
            <a:endParaRPr lang="en-US" sz="1600" dirty="0" smtClean="0">
              <a:solidFill>
                <a:schemeClr val="bg1"/>
              </a:solidFill>
            </a:endParaRPr>
          </a:p>
          <a:p>
            <a:pPr lvl="0" algn="l"/>
            <a:endParaRPr lang="en-US" sz="1600" dirty="0" smtClean="0">
              <a:solidFill>
                <a:srgbClr val="D9D9D9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0" algn="l"/>
            <a:r>
              <a:rPr lang="en" sz="1600" dirty="0" err="1" smtClean="0">
                <a:solidFill>
                  <a:schemeClr val="bg1">
                    <a:lumMod val="6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Brijesh</a:t>
            </a:r>
            <a:r>
              <a:rPr lang="en" sz="1600" dirty="0" smtClean="0">
                <a:solidFill>
                  <a:schemeClr val="bg1">
                    <a:lumMod val="6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 Gupta, Chan Wesley, </a:t>
            </a:r>
            <a:r>
              <a:rPr lang="en" sz="1600" dirty="0" err="1" smtClean="0">
                <a:solidFill>
                  <a:schemeClr val="bg1">
                    <a:lumMod val="6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Kuar</a:t>
            </a:r>
            <a:r>
              <a:rPr lang="en" sz="1600" dirty="0" smtClean="0">
                <a:solidFill>
                  <a:schemeClr val="bg1">
                    <a:lumMod val="6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" sz="1600" dirty="0" err="1" smtClean="0">
                <a:solidFill>
                  <a:schemeClr val="bg1">
                    <a:lumMod val="6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Kah</a:t>
            </a:r>
            <a:r>
              <a:rPr lang="en" sz="1600" dirty="0" smtClean="0">
                <a:solidFill>
                  <a:schemeClr val="bg1">
                    <a:lumMod val="6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 Ling, </a:t>
            </a:r>
            <a:r>
              <a:rPr lang="en" sz="1600" dirty="0" err="1" smtClean="0">
                <a:solidFill>
                  <a:schemeClr val="bg1">
                    <a:lumMod val="6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Tham</a:t>
            </a:r>
            <a:r>
              <a:rPr lang="en" sz="1600" dirty="0" smtClean="0">
                <a:solidFill>
                  <a:schemeClr val="bg1">
                    <a:lumMod val="6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 Jun Quan, </a:t>
            </a:r>
            <a:r>
              <a:rPr lang="en" sz="1600" dirty="0" err="1" smtClean="0">
                <a:solidFill>
                  <a:schemeClr val="bg1">
                    <a:lumMod val="6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Thng</a:t>
            </a:r>
            <a:r>
              <a:rPr lang="en" sz="1600" dirty="0" smtClean="0">
                <a:solidFill>
                  <a:schemeClr val="bg1">
                    <a:lumMod val="6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 Ren Jing Chris, Jiang Chen Yang Thomas</a:t>
            </a:r>
          </a:p>
          <a:p>
            <a:pPr algn="l"/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Evaluation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00800" cy="4351338"/>
          </a:xfrm>
        </p:spPr>
        <p:txBody>
          <a:bodyPr>
            <a:noAutofit/>
          </a:bodyPr>
          <a:lstStyle/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Release </a:t>
            </a:r>
            <a:r>
              <a:rPr lang="en" sz="1800" dirty="0" err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JiakBot</a:t>
            </a:r>
            <a:r>
              <a:rPr lang="en" sz="1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 v1.0 for evaluation</a:t>
            </a:r>
            <a:endParaRPr lang="en-US" sz="18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endParaRPr lang="en" sz="18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Prepare a list of </a:t>
            </a:r>
            <a:r>
              <a:rPr lang="en" sz="1800" dirty="0" err="1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JiakBot</a:t>
            </a:r>
            <a:r>
              <a:rPr lang="en-US" sz="1800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 responses mixed with</a:t>
            </a:r>
            <a:r>
              <a:rPr lang="en" sz="1800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 human </a:t>
            </a:r>
            <a:r>
              <a:rPr lang="en" sz="1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responses for eliminating </a:t>
            </a:r>
            <a:r>
              <a:rPr lang="en" sz="1800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bias</a:t>
            </a:r>
            <a:r>
              <a:rPr lang="en-US" sz="1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when evaluating</a:t>
            </a:r>
            <a:endParaRPr lang="en-US" sz="18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endParaRPr lang="en" sz="18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Compile the results (Inappropriate/Appropriate)</a:t>
            </a:r>
            <a:endParaRPr lang="en-US" sz="18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endParaRPr lang="en" sz="18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Identify weak areas of response (e.g. Greetings, Questions) </a:t>
            </a:r>
            <a:endParaRPr lang="en-US" sz="18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None/>
            </a:pPr>
            <a:endParaRPr lang="en" sz="18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Identify most asked questions and keywords </a:t>
            </a:r>
            <a:endParaRPr lang="en-US" sz="18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endParaRPr lang="en" sz="18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Improve </a:t>
            </a:r>
            <a:r>
              <a:rPr lang="en" sz="1800" dirty="0" err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Jiakbot’s</a:t>
            </a:r>
            <a:r>
              <a:rPr lang="en" sz="1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" sz="1800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vocabulary </a:t>
            </a:r>
            <a:r>
              <a:rPr lang="en" sz="1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&amp; logical design based on feedback</a:t>
            </a:r>
          </a:p>
        </p:txBody>
      </p:sp>
    </p:spTree>
    <p:extLst>
      <p:ext uri="{BB962C8B-B14F-4D97-AF65-F5344CB8AC3E}">
        <p14:creationId xmlns:p14="http://schemas.microsoft.com/office/powerpoint/2010/main" val="266806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5315" y="2959100"/>
            <a:ext cx="5322621" cy="33056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957" y="2971800"/>
            <a:ext cx="5306580" cy="32802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49212" cy="1325563"/>
          </a:xfrm>
        </p:spPr>
        <p:txBody>
          <a:bodyPr/>
          <a:lstStyle/>
          <a:p>
            <a:pPr algn="l"/>
            <a:r>
              <a:rPr lang="en-US" b="0" dirty="0" smtClean="0"/>
              <a:t>Evaluation</a:t>
            </a:r>
            <a:endParaRPr lang="en-US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415143"/>
            <a:ext cx="11049000" cy="47618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Results based on independent evaluation by 6 raters with </a:t>
            </a:r>
            <a:r>
              <a:rPr lang="en-US" sz="1800" b="1" u="sng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fixed set of statements </a:t>
            </a:r>
            <a:r>
              <a:rPr lang="en-US" sz="1800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for the bot to respond to.</a:t>
            </a: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endParaRPr lang="en-US" sz="18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Improvement seen in all areas except rhetorical questions (primarily due to the classifier accuracy). </a:t>
            </a:r>
          </a:p>
        </p:txBody>
      </p:sp>
    </p:spTree>
    <p:extLst>
      <p:ext uri="{BB962C8B-B14F-4D97-AF65-F5344CB8AC3E}">
        <p14:creationId xmlns:p14="http://schemas.microsoft.com/office/powerpoint/2010/main" val="2001445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149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9307" y="0"/>
            <a:ext cx="6022694" cy="68718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5875116" cy="4351338"/>
          </a:xfrm>
        </p:spPr>
        <p:txBody>
          <a:bodyPr>
            <a:noAutofit/>
          </a:bodyPr>
          <a:lstStyle/>
          <a:p>
            <a:pPr marL="425450" indent="-41275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400" dirty="0">
                <a:latin typeface="Calibri" charset="0"/>
                <a:ea typeface="Calibri" charset="0"/>
                <a:cs typeface="Calibri" charset="0"/>
              </a:rPr>
              <a:t>Getting distinct topics using out-of-the-box topic modeling techniques such as LDA </a:t>
            </a:r>
            <a:br>
              <a:rPr lang="en" sz="1400" dirty="0">
                <a:latin typeface="Calibri" charset="0"/>
                <a:ea typeface="Calibri" charset="0"/>
                <a:cs typeface="Calibri" charset="0"/>
              </a:rPr>
            </a:br>
            <a:endParaRPr lang="en" sz="1400" dirty="0">
              <a:latin typeface="Calibri" charset="0"/>
              <a:ea typeface="Calibri" charset="0"/>
              <a:cs typeface="Calibri" charset="0"/>
            </a:endParaRPr>
          </a:p>
          <a:p>
            <a:pPr marL="425450" lvl="1" indent="-412750">
              <a:lnSpc>
                <a:spcPct val="100000"/>
              </a:lnSpc>
              <a:spcBef>
                <a:spcPts val="0"/>
              </a:spcBef>
            </a:pPr>
            <a:r>
              <a:rPr lang="en" sz="1400" dirty="0">
                <a:latin typeface="Calibri" charset="0"/>
                <a:ea typeface="Calibri" charset="0"/>
                <a:cs typeface="Calibri" charset="0"/>
              </a:rPr>
              <a:t>Need to explore further if complementing it with </a:t>
            </a:r>
            <a:r>
              <a:rPr lang="en" sz="1400" dirty="0" err="1">
                <a:latin typeface="Calibri" charset="0"/>
                <a:ea typeface="Calibri" charset="0"/>
                <a:cs typeface="Calibri" charset="0"/>
              </a:rPr>
              <a:t>PoS</a:t>
            </a:r>
            <a:r>
              <a:rPr lang="en" sz="1400" dirty="0">
                <a:latin typeface="Calibri" charset="0"/>
                <a:ea typeface="Calibri" charset="0"/>
                <a:cs typeface="Calibri" charset="0"/>
              </a:rPr>
              <a:t> tags or custom features extraction will work better</a:t>
            </a:r>
            <a:br>
              <a:rPr lang="en" sz="1400" dirty="0">
                <a:latin typeface="Calibri" charset="0"/>
                <a:ea typeface="Calibri" charset="0"/>
                <a:cs typeface="Calibri" charset="0"/>
              </a:rPr>
            </a:b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marL="425450" indent="-41275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Spelling errors, different spellings of different 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cuisines</a:t>
            </a:r>
            <a:endParaRPr lang="en" sz="1400" dirty="0" smtClean="0">
              <a:latin typeface="Calibri" charset="0"/>
              <a:ea typeface="Calibri" charset="0"/>
              <a:cs typeface="Calibri" charset="0"/>
            </a:endParaRPr>
          </a:p>
          <a:p>
            <a:pPr marL="425450" indent="-412750">
              <a:lnSpc>
                <a:spcPct val="100000"/>
              </a:lnSpc>
              <a:spcBef>
                <a:spcPts val="0"/>
              </a:spcBef>
              <a:buSzPct val="100000"/>
            </a:pPr>
            <a:endParaRPr lang="en-US" sz="1400" dirty="0" smtClean="0">
              <a:latin typeface="Calibri" charset="0"/>
              <a:ea typeface="Calibri" charset="0"/>
              <a:cs typeface="Calibri" charset="0"/>
            </a:endParaRPr>
          </a:p>
          <a:p>
            <a:pPr marL="425450" indent="-41275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400" dirty="0" smtClean="0">
                <a:latin typeface="Calibri" charset="0"/>
                <a:ea typeface="Calibri" charset="0"/>
                <a:cs typeface="Calibri" charset="0"/>
              </a:rPr>
              <a:t>Generating an appropriate response based on the context</a:t>
            </a:r>
            <a:br>
              <a:rPr lang="en" sz="1400" dirty="0" smtClean="0">
                <a:latin typeface="Calibri" charset="0"/>
                <a:ea typeface="Calibri" charset="0"/>
                <a:cs typeface="Calibri" charset="0"/>
              </a:rPr>
            </a:br>
            <a:endParaRPr lang="en" sz="1400" dirty="0" smtClean="0">
              <a:latin typeface="Calibri" charset="0"/>
              <a:ea typeface="Calibri" charset="0"/>
              <a:cs typeface="Calibri" charset="0"/>
            </a:endParaRPr>
          </a:p>
          <a:p>
            <a:pPr marL="425450" indent="-41275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400" dirty="0" smtClean="0">
                <a:latin typeface="Calibri" charset="0"/>
                <a:ea typeface="Calibri" charset="0"/>
                <a:cs typeface="Calibri" charset="0"/>
              </a:rPr>
              <a:t>Understanding </a:t>
            </a:r>
            <a:r>
              <a:rPr lang="en" sz="1400" dirty="0">
                <a:latin typeface="Calibri" charset="0"/>
                <a:ea typeface="Calibri" charset="0"/>
                <a:cs typeface="Calibri" charset="0"/>
              </a:rPr>
              <a:t>user </a:t>
            </a:r>
            <a:r>
              <a:rPr lang="en" sz="1400" dirty="0" smtClean="0">
                <a:latin typeface="Calibri" charset="0"/>
                <a:ea typeface="Calibri" charset="0"/>
                <a:cs typeface="Calibri" charset="0"/>
              </a:rPr>
              <a:t>input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s in a Singapore Context. </a:t>
            </a:r>
            <a:r>
              <a:rPr lang="en" sz="1400" dirty="0" smtClean="0">
                <a:latin typeface="Calibri" charset="0"/>
                <a:ea typeface="Calibri" charset="0"/>
                <a:cs typeface="Calibri" charset="0"/>
              </a:rPr>
              <a:t>NLTK </a:t>
            </a:r>
            <a:r>
              <a:rPr lang="en" sz="1400" dirty="0">
                <a:latin typeface="Calibri" charset="0"/>
                <a:ea typeface="Calibri" charset="0"/>
                <a:cs typeface="Calibri" charset="0"/>
              </a:rPr>
              <a:t>is not strong in </a:t>
            </a:r>
            <a:r>
              <a:rPr lang="en" sz="1400" dirty="0" err="1">
                <a:latin typeface="Calibri" charset="0"/>
                <a:ea typeface="Calibri" charset="0"/>
                <a:cs typeface="Calibri" charset="0"/>
              </a:rPr>
              <a:t>recognising</a:t>
            </a:r>
            <a:r>
              <a:rPr lang="en" sz="1400" dirty="0">
                <a:latin typeface="Calibri" charset="0"/>
                <a:ea typeface="Calibri" charset="0"/>
                <a:cs typeface="Calibri" charset="0"/>
              </a:rPr>
              <a:t> food and/or places in Singapore </a:t>
            </a:r>
          </a:p>
          <a:p>
            <a:pPr marL="425450" indent="-412750">
              <a:lnSpc>
                <a:spcPct val="100000"/>
              </a:lnSpc>
              <a:spcBef>
                <a:spcPts val="0"/>
              </a:spcBef>
              <a:buSzPct val="100000"/>
            </a:pPr>
            <a:endParaRPr lang="en" sz="1400" dirty="0">
              <a:latin typeface="Calibri" charset="0"/>
              <a:ea typeface="Calibri" charset="0"/>
              <a:cs typeface="Calibri" charset="0"/>
            </a:endParaRPr>
          </a:p>
          <a:p>
            <a:pPr marL="425450" indent="-41275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400" dirty="0">
                <a:latin typeface="Calibri" charset="0"/>
                <a:ea typeface="Calibri" charset="0"/>
                <a:cs typeface="Calibri" charset="0"/>
              </a:rPr>
              <a:t>Lack of training data for question classifier</a:t>
            </a:r>
            <a:br>
              <a:rPr lang="en" sz="1400" dirty="0">
                <a:latin typeface="Calibri" charset="0"/>
                <a:ea typeface="Calibri" charset="0"/>
                <a:cs typeface="Calibri" charset="0"/>
              </a:rPr>
            </a:br>
            <a:endParaRPr lang="en" sz="1400" dirty="0">
              <a:latin typeface="Calibri" charset="0"/>
              <a:ea typeface="Calibri" charset="0"/>
              <a:cs typeface="Calibri" charset="0"/>
            </a:endParaRPr>
          </a:p>
          <a:p>
            <a:pPr marL="425450" indent="-41275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400" dirty="0">
                <a:latin typeface="Calibri" charset="0"/>
                <a:ea typeface="Calibri" charset="0"/>
                <a:cs typeface="Calibri" charset="0"/>
              </a:rPr>
              <a:t>Lack of time to conduct </a:t>
            </a:r>
            <a:r>
              <a:rPr lang="en" sz="1400" dirty="0" err="1">
                <a:latin typeface="Calibri" charset="0"/>
                <a:ea typeface="Calibri" charset="0"/>
                <a:cs typeface="Calibri" charset="0"/>
              </a:rPr>
              <a:t>JiakBot</a:t>
            </a:r>
            <a:r>
              <a:rPr lang="en" sz="1400" dirty="0">
                <a:latin typeface="Calibri" charset="0"/>
                <a:ea typeface="Calibri" charset="0"/>
                <a:cs typeface="Calibri" charset="0"/>
              </a:rPr>
              <a:t> use case trials and collect sufficient data for further refinement of the bot</a:t>
            </a:r>
            <a:br>
              <a:rPr lang="en" sz="1400" dirty="0">
                <a:latin typeface="Calibri" charset="0"/>
                <a:ea typeface="Calibri" charset="0"/>
                <a:cs typeface="Calibri" charset="0"/>
              </a:rPr>
            </a:b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77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12667" cy="4351338"/>
          </a:xfrm>
        </p:spPr>
        <p:txBody>
          <a:bodyPr>
            <a:normAutofit/>
          </a:bodyPr>
          <a:lstStyle/>
          <a:p>
            <a:pPr marL="360363" lvl="0" indent="-312738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1600" dirty="0">
                <a:latin typeface="Calibri" charset="0"/>
                <a:ea typeface="Calibri" charset="0"/>
                <a:cs typeface="Calibri" charset="0"/>
              </a:rPr>
              <a:t>Real text mining problems typically involves putting several techniques together.</a:t>
            </a:r>
            <a:br>
              <a:rPr lang="en" sz="1600" dirty="0">
                <a:latin typeface="Calibri" charset="0"/>
                <a:ea typeface="Calibri" charset="0"/>
                <a:cs typeface="Calibri" charset="0"/>
              </a:rPr>
            </a:br>
            <a:endParaRPr lang="en" sz="1600" dirty="0">
              <a:latin typeface="Calibri" charset="0"/>
              <a:ea typeface="Calibri" charset="0"/>
              <a:cs typeface="Calibri" charset="0"/>
            </a:endParaRPr>
          </a:p>
          <a:p>
            <a:pPr marL="360363" lvl="0" indent="-312738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1600" dirty="0">
                <a:latin typeface="Calibri" charset="0"/>
                <a:ea typeface="Calibri" charset="0"/>
                <a:cs typeface="Calibri" charset="0"/>
              </a:rPr>
              <a:t>Leverage on existing works and findings - For example, someone else built </a:t>
            </a:r>
            <a:r>
              <a:rPr lang="en" sz="1600" dirty="0" err="1">
                <a:latin typeface="Calibri" charset="0"/>
                <a:ea typeface="Calibri" charset="0"/>
                <a:cs typeface="Calibri" charset="0"/>
              </a:rPr>
              <a:t>chatbots</a:t>
            </a:r>
            <a:r>
              <a:rPr lang="en" sz="1600" dirty="0">
                <a:latin typeface="Calibri" charset="0"/>
                <a:ea typeface="Calibri" charset="0"/>
                <a:cs typeface="Calibri" charset="0"/>
              </a:rPr>
              <a:t> and done research on question classification for tweets</a:t>
            </a:r>
            <a:br>
              <a:rPr lang="en" sz="1600" dirty="0">
                <a:latin typeface="Calibri" charset="0"/>
                <a:ea typeface="Calibri" charset="0"/>
                <a:cs typeface="Calibri" charset="0"/>
              </a:rPr>
            </a:br>
            <a:endParaRPr lang="en" sz="1600" dirty="0">
              <a:latin typeface="Calibri" charset="0"/>
              <a:ea typeface="Calibri" charset="0"/>
              <a:cs typeface="Calibri" charset="0"/>
            </a:endParaRPr>
          </a:p>
          <a:p>
            <a:pPr marL="360363" lvl="0" indent="-312738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1600" dirty="0">
                <a:latin typeface="Calibri" charset="0"/>
                <a:ea typeface="Calibri" charset="0"/>
                <a:cs typeface="Calibri" charset="0"/>
              </a:rPr>
              <a:t>Appropriate database is key - For example, food reviews for food </a:t>
            </a:r>
            <a:r>
              <a:rPr lang="en" sz="1600" dirty="0" smtClean="0">
                <a:latin typeface="Calibri" charset="0"/>
                <a:ea typeface="Calibri" charset="0"/>
                <a:cs typeface="Calibri" charset="0"/>
              </a:rPr>
              <a:t>recommendations</a:t>
            </a: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 and vocabulary for responding to users.</a:t>
            </a:r>
            <a:r>
              <a:rPr lang="en" sz="1600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" sz="1600" dirty="0">
                <a:latin typeface="Calibri" charset="0"/>
                <a:ea typeface="Calibri" charset="0"/>
                <a:cs typeface="Calibri" charset="0"/>
              </a:rPr>
            </a:br>
            <a:endParaRPr lang="en" sz="1600" dirty="0">
              <a:latin typeface="Calibri" charset="0"/>
              <a:ea typeface="Calibri" charset="0"/>
              <a:cs typeface="Calibri" charset="0"/>
            </a:endParaRPr>
          </a:p>
          <a:p>
            <a:pPr marL="360363" lvl="0" indent="-312738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1600" dirty="0">
                <a:latin typeface="Calibri" charset="0"/>
                <a:ea typeface="Calibri" charset="0"/>
                <a:cs typeface="Calibri" charset="0"/>
              </a:rPr>
              <a:t>Generic bag-of-words models are good as the first cut - For better results, some custom feature extraction is required</a:t>
            </a:r>
            <a:br>
              <a:rPr lang="en" sz="1600" dirty="0">
                <a:latin typeface="Calibri" charset="0"/>
                <a:ea typeface="Calibri" charset="0"/>
                <a:cs typeface="Calibri" charset="0"/>
              </a:rPr>
            </a:br>
            <a:endParaRPr lang="en" sz="1600" dirty="0">
              <a:latin typeface="Calibri" charset="0"/>
              <a:ea typeface="Calibri" charset="0"/>
              <a:cs typeface="Calibri" charset="0"/>
            </a:endParaRPr>
          </a:p>
          <a:p>
            <a:pPr marL="360363" lvl="0" indent="-312738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1600" dirty="0">
                <a:latin typeface="Calibri" charset="0"/>
                <a:ea typeface="Calibri" charset="0"/>
                <a:cs typeface="Calibri" charset="0"/>
              </a:rPr>
              <a:t>Conversations are subjective and cannot follow traditional evaluation metrics of accuracy, recall and precision</a:t>
            </a:r>
            <a:br>
              <a:rPr lang="en" sz="1600" dirty="0">
                <a:latin typeface="Calibri" charset="0"/>
                <a:ea typeface="Calibri" charset="0"/>
                <a:cs typeface="Calibri" charset="0"/>
              </a:rPr>
            </a:br>
            <a:endParaRPr lang="en" sz="1600" dirty="0">
              <a:latin typeface="Calibri" charset="0"/>
              <a:ea typeface="Calibri" charset="0"/>
              <a:cs typeface="Calibri" charset="0"/>
            </a:endParaRPr>
          </a:p>
          <a:p>
            <a:pPr marL="360363" lvl="0" indent="-312738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1600" dirty="0">
                <a:latin typeface="Calibri" charset="0"/>
                <a:ea typeface="Calibri" charset="0"/>
                <a:cs typeface="Calibri" charset="0"/>
              </a:rPr>
              <a:t>Improvement through feedback is an iterative process</a:t>
            </a:r>
            <a:br>
              <a:rPr lang="en" sz="1600" dirty="0">
                <a:latin typeface="Calibri" charset="0"/>
                <a:ea typeface="Calibri" charset="0"/>
                <a:cs typeface="Calibri" charset="0"/>
              </a:rPr>
            </a:br>
            <a:endParaRPr lang="en" sz="16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7554" y="0"/>
            <a:ext cx="4124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+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5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22790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Inspired from a common problem working class adults in Singapore's Central Business District (CBD) faced - where and what to eat for </a:t>
            </a:r>
            <a:r>
              <a:rPr lang="en-US" sz="2400" dirty="0" smtClean="0"/>
              <a:t>lunch</a:t>
            </a:r>
          </a:p>
          <a:p>
            <a:endParaRPr lang="en-US" sz="2400" dirty="0" smtClean="0"/>
          </a:p>
          <a:p>
            <a:r>
              <a:rPr lang="en-US" sz="2400" dirty="0" smtClean="0"/>
              <a:t>Aims </a:t>
            </a:r>
            <a:r>
              <a:rPr lang="en-US" sz="2400" dirty="0"/>
              <a:t>to suggest places to eat through a </a:t>
            </a:r>
            <a:r>
              <a:rPr lang="en-US" sz="2400" dirty="0" err="1" smtClean="0"/>
              <a:t>chatbot</a:t>
            </a:r>
            <a:endParaRPr lang="en-US" sz="2400" dirty="0" smtClean="0"/>
          </a:p>
          <a:p>
            <a:pPr lvl="1"/>
            <a:r>
              <a:rPr lang="en-US" sz="2000" dirty="0" smtClean="0"/>
              <a:t>Interactive </a:t>
            </a:r>
            <a:r>
              <a:rPr lang="en-US" sz="2000" dirty="0"/>
              <a:t>user </a:t>
            </a:r>
            <a:r>
              <a:rPr lang="en-US" sz="2000" dirty="0" smtClean="0"/>
              <a:t>experience</a:t>
            </a:r>
          </a:p>
          <a:p>
            <a:pPr lvl="1"/>
            <a:r>
              <a:rPr lang="en-US" sz="2000" dirty="0" smtClean="0"/>
              <a:t>More </a:t>
            </a:r>
            <a:r>
              <a:rPr lang="en-US" sz="2000" dirty="0"/>
              <a:t>informed </a:t>
            </a:r>
            <a:r>
              <a:rPr lang="en-US" sz="2000" dirty="0" smtClean="0"/>
              <a:t>choice</a:t>
            </a:r>
          </a:p>
          <a:p>
            <a:pPr lvl="1"/>
            <a:r>
              <a:rPr lang="en-US" sz="2000" dirty="0" smtClean="0"/>
              <a:t>Immediate responses</a:t>
            </a:r>
          </a:p>
          <a:p>
            <a:pPr lvl="1"/>
            <a:r>
              <a:rPr lang="en-US" sz="2000" dirty="0" smtClean="0"/>
              <a:t>Built </a:t>
            </a:r>
            <a:r>
              <a:rPr lang="en-US" sz="2000" dirty="0"/>
              <a:t>using Natural Language Processing (NLP) techniques</a:t>
            </a:r>
          </a:p>
        </p:txBody>
      </p:sp>
    </p:spTree>
    <p:extLst>
      <p:ext uri="{BB962C8B-B14F-4D97-AF65-F5344CB8AC3E}">
        <p14:creationId xmlns:p14="http://schemas.microsoft.com/office/powerpoint/2010/main" val="45853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2585"/>
            <a:ext cx="7868920" cy="795655"/>
          </a:xfrm>
        </p:spPr>
        <p:txBody>
          <a:bodyPr anchor="t">
            <a:noAutofit/>
          </a:bodyPr>
          <a:lstStyle/>
          <a:p>
            <a:pPr marL="0" lvl="0" indent="0">
              <a:spcBef>
                <a:spcPts val="0"/>
              </a:spcBef>
              <a:buSzPct val="100000"/>
              <a:buNone/>
            </a:pPr>
            <a:r>
              <a:rPr lang="en-US" sz="2000" b="1" dirty="0" smtClean="0">
                <a:solidFill>
                  <a:schemeClr val="accent5"/>
                </a:solidFill>
                <a:latin typeface="Calibri" charset="0"/>
                <a:ea typeface="Calibri" charset="0"/>
                <a:cs typeface="Calibri" charset="0"/>
              </a:rPr>
              <a:t>DATA</a:t>
            </a:r>
          </a:p>
          <a:p>
            <a:pPr marL="0" lvl="0" indent="0">
              <a:spcBef>
                <a:spcPts val="0"/>
              </a:spcBef>
              <a:buSzPct val="100000"/>
              <a:buNone/>
            </a:pPr>
            <a:endParaRPr lang="en-US" sz="1600" dirty="0" smtClean="0">
              <a:latin typeface="Calibri" charset="0"/>
              <a:ea typeface="Calibri" charset="0"/>
              <a:cs typeface="Calibri" charset="0"/>
            </a:endParaRPr>
          </a:p>
          <a:p>
            <a:pPr marL="0" lvl="0" indent="0">
              <a:spcBef>
                <a:spcPts val="0"/>
              </a:spcBef>
              <a:buSzPct val="100000"/>
              <a:buNone/>
            </a:pPr>
            <a:r>
              <a:rPr lang="en" sz="1600" dirty="0" smtClean="0">
                <a:latin typeface="Calibri" charset="0"/>
                <a:ea typeface="Calibri" charset="0"/>
                <a:cs typeface="Calibri" charset="0"/>
              </a:rPr>
              <a:t>Scrape </a:t>
            </a:r>
            <a:r>
              <a:rPr lang="en" sz="1600" dirty="0">
                <a:latin typeface="Calibri" charset="0"/>
                <a:ea typeface="Calibri" charset="0"/>
                <a:cs typeface="Calibri" charset="0"/>
              </a:rPr>
              <a:t>businesses data from Yelp including their reviews - Central Business District </a:t>
            </a:r>
            <a:r>
              <a:rPr lang="en" sz="1600" dirty="0" smtClean="0">
                <a:latin typeface="Calibri" charset="0"/>
                <a:ea typeface="Calibri" charset="0"/>
                <a:cs typeface="Calibri" charset="0"/>
              </a:rPr>
              <a:t>Area</a:t>
            </a:r>
            <a:endParaRPr lang="en-US" sz="1600" dirty="0" smtClean="0">
              <a:latin typeface="Calibri" charset="0"/>
              <a:ea typeface="Calibri" charset="0"/>
              <a:cs typeface="Calibri" charset="0"/>
            </a:endParaRPr>
          </a:p>
          <a:p>
            <a:pPr marL="0" lvl="0" indent="0">
              <a:spcBef>
                <a:spcPts val="0"/>
              </a:spcBef>
              <a:buSzPct val="100000"/>
              <a:buNone/>
            </a:pPr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2000" b="1" dirty="0" smtClean="0">
                <a:solidFill>
                  <a:schemeClr val="accent5"/>
                </a:solidFill>
                <a:latin typeface="Calibri" charset="0"/>
                <a:ea typeface="Calibri" charset="0"/>
                <a:cs typeface="Calibri" charset="0"/>
              </a:rPr>
              <a:t>LEVERAGING THE USE OF NLP TECHNIQUES </a:t>
            </a:r>
            <a:endParaRPr lang="en-US" sz="2000" b="1" dirty="0">
              <a:solidFill>
                <a:schemeClr val="accent5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>
              <a:spcBef>
                <a:spcPts val="0"/>
              </a:spcBef>
              <a:buSzPct val="100000"/>
              <a:buNone/>
            </a:pPr>
            <a:endParaRPr lang="en-US" sz="16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2503" y="3381802"/>
            <a:ext cx="1404000" cy="684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Parsing incl. </a:t>
            </a:r>
            <a:r>
              <a:rPr lang="en-SG" sz="140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Stmt</a:t>
            </a:r>
            <a:r>
              <a:rPr lang="en-SG" sz="14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/ Question Classification</a:t>
            </a:r>
            <a:endParaRPr lang="en-US" sz="14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5313" y="3381802"/>
            <a:ext cx="1404000" cy="684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</a:t>
            </a:r>
          </a:p>
          <a:p>
            <a:pPr algn="ctr"/>
            <a:r>
              <a:rPr lang="en-SG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extraction</a:t>
            </a:r>
            <a:endParaRPr lang="en-US" sz="14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5313" y="5422674"/>
            <a:ext cx="1404000" cy="684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Document </a:t>
            </a:r>
            <a:r>
              <a:rPr lang="en-SG" sz="14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Retrieval</a:t>
            </a:r>
            <a:endParaRPr lang="en-US" sz="14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35313" y="4402238"/>
            <a:ext cx="1404000" cy="684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Generate Response</a:t>
            </a:r>
            <a:endParaRPr lang="en-US" sz="14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2503" y="4402238"/>
            <a:ext cx="1404000" cy="684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Display Answer</a:t>
            </a:r>
            <a:endParaRPr lang="en-US" sz="14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1" y="3119120"/>
            <a:ext cx="5684520" cy="323088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b="1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Jiakbot</a:t>
            </a:r>
            <a:endParaRPr lang="en-US" sz="16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" name="Straight Arrow Connector 10"/>
          <p:cNvCxnSpPr>
            <a:stCxn id="4" idx="1"/>
            <a:endCxn id="5" idx="3"/>
          </p:cNvCxnSpPr>
          <p:nvPr/>
        </p:nvCxnSpPr>
        <p:spPr>
          <a:xfrm flipH="1">
            <a:off x="4339313" y="3723802"/>
            <a:ext cx="53319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3637313" y="4065802"/>
            <a:ext cx="0" cy="33643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6" idx="0"/>
          </p:cNvCxnSpPr>
          <p:nvPr/>
        </p:nvCxnSpPr>
        <p:spPr>
          <a:xfrm>
            <a:off x="3637313" y="5086238"/>
            <a:ext cx="0" cy="336436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4339313" y="4744238"/>
            <a:ext cx="53319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3"/>
          </p:cNvCxnSpPr>
          <p:nvPr/>
        </p:nvCxnSpPr>
        <p:spPr>
          <a:xfrm flipH="1">
            <a:off x="6276503" y="3723802"/>
            <a:ext cx="55851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6152" y="3830879"/>
            <a:ext cx="903681" cy="903681"/>
          </a:xfrm>
          <a:prstGeom prst="rect">
            <a:avLst/>
          </a:prstGeom>
        </p:spPr>
      </p:pic>
      <p:sp>
        <p:nvSpPr>
          <p:cNvPr id="26" name="Speech Bubble: Rectangle with Corners Rounded 2"/>
          <p:cNvSpPr/>
          <p:nvPr/>
        </p:nvSpPr>
        <p:spPr>
          <a:xfrm>
            <a:off x="6835017" y="2770240"/>
            <a:ext cx="1647751" cy="775386"/>
          </a:xfrm>
          <a:prstGeom prst="wedgeRoundRectCallout">
            <a:avLst>
              <a:gd name="adj1" fmla="val -5432"/>
              <a:gd name="adj2" fmla="val 104750"/>
              <a:gd name="adj3" fmla="val 16667"/>
            </a:avLst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Where can I get chicken rice at raffles place</a:t>
            </a:r>
            <a:endParaRPr lang="en-US" sz="1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7" name="Straight Arrow Connector 26"/>
          <p:cNvCxnSpPr>
            <a:stCxn id="8" idx="3"/>
          </p:cNvCxnSpPr>
          <p:nvPr/>
        </p:nvCxnSpPr>
        <p:spPr>
          <a:xfrm>
            <a:off x="6276503" y="4744238"/>
            <a:ext cx="64245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835016" y="5186706"/>
            <a:ext cx="1647751" cy="913807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 like Hong Kong Soya Sauce Chicken Rice and </a:t>
            </a:r>
            <a:r>
              <a:rPr lang="en-SG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Noodle </a:t>
            </a:r>
            <a:r>
              <a:rPr lang="mr-IN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39406" y="3560491"/>
            <a:ext cx="1404000" cy="23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Finite State Machines</a:t>
            </a:r>
            <a:endParaRPr lang="en-US" sz="14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653497" y="3560491"/>
            <a:ext cx="0" cy="23674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3"/>
          </p:cNvCxnSpPr>
          <p:nvPr/>
        </p:nvCxnSpPr>
        <p:spPr>
          <a:xfrm>
            <a:off x="2443406" y="4744238"/>
            <a:ext cx="245689" cy="12444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 it </a:t>
            </a:r>
            <a:r>
              <a:rPr lang="mr-IN" dirty="0" smtClean="0"/>
              <a:t>…</a:t>
            </a:r>
            <a:r>
              <a:rPr lang="en-US" dirty="0" smtClean="0"/>
              <a:t> exactly?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32585"/>
            <a:ext cx="7868920" cy="2167255"/>
          </a:xfrm>
        </p:spPr>
        <p:txBody>
          <a:bodyPr anchor="t">
            <a:noAutofit/>
          </a:bodyPr>
          <a:lstStyle/>
          <a:p>
            <a:pPr marL="0" lvl="0" indent="0">
              <a:spcBef>
                <a:spcPts val="0"/>
              </a:spcBef>
              <a:buSzPct val="100000"/>
              <a:buNone/>
            </a:pPr>
            <a:r>
              <a:rPr lang="en-US" sz="2000" b="1" dirty="0" smtClean="0">
                <a:solidFill>
                  <a:schemeClr val="accent5"/>
                </a:solidFill>
                <a:latin typeface="Calibri" charset="0"/>
                <a:ea typeface="Calibri" charset="0"/>
                <a:cs typeface="Calibri" charset="0"/>
              </a:rPr>
              <a:t>PARSING INCLUDING STATEMENT / QUESTION CLASSIFICATION</a:t>
            </a:r>
          </a:p>
          <a:p>
            <a:pPr marL="285750" lvl="0" indent="-285750" algn="just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1600" dirty="0" smtClean="0">
              <a:latin typeface="Trebuchet MS" charset="0"/>
              <a:ea typeface="Trebuchet MS" charset="0"/>
              <a:cs typeface="Trebuchet MS" charset="0"/>
            </a:endParaRPr>
          </a:p>
          <a:p>
            <a:pPr marL="285750" lvl="0" indent="-285750" algn="just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1600" dirty="0" smtClean="0">
                <a:latin typeface="Calibri" charset="0"/>
                <a:ea typeface="Calibri" charset="0"/>
                <a:cs typeface="Calibri" charset="0"/>
              </a:rPr>
              <a:t>Tokenize </a:t>
            </a:r>
            <a:r>
              <a:rPr lang="en" sz="1600" dirty="0">
                <a:latin typeface="Calibri" charset="0"/>
                <a:ea typeface="Calibri" charset="0"/>
                <a:cs typeface="Calibri" charset="0"/>
              </a:rPr>
              <a:t>&amp; part-of-speech tagging using </a:t>
            </a:r>
            <a:r>
              <a:rPr lang="en" sz="1600" dirty="0" smtClean="0">
                <a:latin typeface="Calibri" charset="0"/>
                <a:ea typeface="Calibri" charset="0"/>
                <a:cs typeface="Calibri" charset="0"/>
              </a:rPr>
              <a:t>NLTK</a:t>
            </a:r>
            <a:endParaRPr lang="en-US" sz="1600" dirty="0" smtClean="0"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algn="just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</a:pPr>
            <a:endParaRPr lang="en" sz="1600" dirty="0"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algn="just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1600" dirty="0">
                <a:latin typeface="Calibri" charset="0"/>
                <a:ea typeface="Calibri" charset="0"/>
                <a:cs typeface="Calibri" charset="0"/>
              </a:rPr>
              <a:t>Removed </a:t>
            </a:r>
            <a:r>
              <a:rPr lang="en" sz="1600" dirty="0" err="1" smtClean="0">
                <a:latin typeface="Calibri" charset="0"/>
                <a:ea typeface="Calibri" charset="0"/>
                <a:cs typeface="Calibri" charset="0"/>
              </a:rPr>
              <a:t>stopwords</a:t>
            </a:r>
            <a:endParaRPr lang="en-US" sz="1600" dirty="0" smtClean="0"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algn="just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</a:pPr>
            <a:endParaRPr lang="en" sz="1600" dirty="0"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1600" dirty="0">
                <a:latin typeface="Calibri" charset="0"/>
                <a:ea typeface="Calibri" charset="0"/>
                <a:cs typeface="Calibri" charset="0"/>
              </a:rPr>
              <a:t>Trained question classifier to predict the type of user input i.e. statement, question, rhetorical question</a:t>
            </a: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 using Yelp data and manually constructed training data</a:t>
            </a:r>
            <a:r>
              <a:rPr lang="en" sz="1600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0" lvl="0" indent="0">
              <a:spcBef>
                <a:spcPts val="0"/>
              </a:spcBef>
              <a:buSzPct val="100000"/>
              <a:buNone/>
            </a:pPr>
            <a:endParaRPr lang="en-US" sz="16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03278" y="6265312"/>
            <a:ext cx="1656000" cy="432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Parsing incl. </a:t>
            </a:r>
            <a:r>
              <a:rPr lang="en-SG" sz="105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Stmt</a:t>
            </a:r>
            <a:r>
              <a:rPr lang="en-SG" sz="105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/ Question Classification</a:t>
            </a:r>
            <a:endParaRPr lang="en-US" sz="105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4763" y="6265312"/>
            <a:ext cx="1152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</a:t>
            </a:r>
          </a:p>
          <a:p>
            <a:pPr algn="ctr"/>
            <a:r>
              <a:rPr lang="en-SG" sz="105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extraction</a:t>
            </a:r>
            <a:endParaRPr lang="en-US" sz="105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2248" y="5607153"/>
            <a:ext cx="1152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Document </a:t>
            </a:r>
            <a:r>
              <a:rPr lang="en-SG" sz="105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Retrieval</a:t>
            </a:r>
            <a:endParaRPr lang="en-US" sz="105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9733" y="6277344"/>
            <a:ext cx="94934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Display Answer</a:t>
            </a:r>
            <a:endParaRPr lang="en-US" sz="105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4159278" y="6481312"/>
            <a:ext cx="315485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24" idx="1"/>
          </p:cNvCxnSpPr>
          <p:nvPr/>
        </p:nvCxnSpPr>
        <p:spPr>
          <a:xfrm>
            <a:off x="5626763" y="6481312"/>
            <a:ext cx="315485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42248" y="6265312"/>
            <a:ext cx="1152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Generate Response</a:t>
            </a:r>
            <a:endParaRPr lang="en-US" sz="105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5" name="Straight Arrow Connector 74"/>
          <p:cNvCxnSpPr>
            <a:stCxn id="24" idx="0"/>
            <a:endCxn id="7" idx="2"/>
          </p:cNvCxnSpPr>
          <p:nvPr/>
        </p:nvCxnSpPr>
        <p:spPr>
          <a:xfrm flipV="1">
            <a:off x="6518248" y="6039153"/>
            <a:ext cx="0" cy="226159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4" idx="3"/>
            <a:endCxn id="9" idx="1"/>
          </p:cNvCxnSpPr>
          <p:nvPr/>
        </p:nvCxnSpPr>
        <p:spPr>
          <a:xfrm>
            <a:off x="7094248" y="6481312"/>
            <a:ext cx="315485" cy="1203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503278" y="5725312"/>
            <a:ext cx="2862971" cy="432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1050" b="1" dirty="0" err="1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jiakbot’s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NLP process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08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 it </a:t>
            </a:r>
            <a:r>
              <a:rPr lang="mr-IN" dirty="0" smtClean="0"/>
              <a:t>…</a:t>
            </a:r>
            <a:r>
              <a:rPr lang="en-US" dirty="0" smtClean="0"/>
              <a:t> exactly?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32586"/>
            <a:ext cx="7868920" cy="500262"/>
          </a:xfrm>
        </p:spPr>
        <p:txBody>
          <a:bodyPr anchor="t">
            <a:noAutofit/>
          </a:bodyPr>
          <a:lstStyle/>
          <a:p>
            <a:pPr marL="0" lvl="0" indent="0">
              <a:spcBef>
                <a:spcPts val="0"/>
              </a:spcBef>
              <a:buSzPct val="100000"/>
              <a:buNone/>
            </a:pPr>
            <a:r>
              <a:rPr lang="en-US" sz="2000" b="1" dirty="0" smtClean="0">
                <a:solidFill>
                  <a:schemeClr val="accent5"/>
                </a:solidFill>
                <a:latin typeface="Calibri" charset="0"/>
                <a:ea typeface="Calibri" charset="0"/>
                <a:cs typeface="Calibri" charset="0"/>
              </a:rPr>
              <a:t>INFORMATION EXTRACTION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endParaRPr lang="en-US" sz="1600" dirty="0" smtClean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03278" y="6265312"/>
            <a:ext cx="1656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Parsing incl. </a:t>
            </a:r>
            <a:r>
              <a:rPr lang="en-SG" sz="105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Stmt</a:t>
            </a:r>
            <a:r>
              <a:rPr lang="en-SG" sz="105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/ Question Classification</a:t>
            </a:r>
            <a:endParaRPr lang="en-US" sz="105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4763" y="6265312"/>
            <a:ext cx="1152000" cy="432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</a:t>
            </a:r>
          </a:p>
          <a:p>
            <a:pPr algn="ctr"/>
            <a:r>
              <a:rPr lang="en-SG" sz="105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extraction</a:t>
            </a:r>
            <a:endParaRPr lang="en-US" sz="105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2248" y="5607153"/>
            <a:ext cx="1152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Document </a:t>
            </a:r>
            <a:r>
              <a:rPr lang="en-SG" sz="105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Retrieval</a:t>
            </a:r>
            <a:endParaRPr lang="en-US" sz="105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9733" y="6277344"/>
            <a:ext cx="94934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Display Answer</a:t>
            </a:r>
            <a:endParaRPr lang="en-US" sz="105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4159278" y="6481312"/>
            <a:ext cx="315485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24" idx="1"/>
          </p:cNvCxnSpPr>
          <p:nvPr/>
        </p:nvCxnSpPr>
        <p:spPr>
          <a:xfrm>
            <a:off x="5626763" y="6481312"/>
            <a:ext cx="315485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42248" y="6265312"/>
            <a:ext cx="1152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Generate Response</a:t>
            </a:r>
            <a:endParaRPr lang="en-US" sz="105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5" name="Straight Arrow Connector 74"/>
          <p:cNvCxnSpPr>
            <a:stCxn id="24" idx="0"/>
            <a:endCxn id="7" idx="2"/>
          </p:cNvCxnSpPr>
          <p:nvPr/>
        </p:nvCxnSpPr>
        <p:spPr>
          <a:xfrm flipV="1">
            <a:off x="6518248" y="6039153"/>
            <a:ext cx="0" cy="226159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4" idx="3"/>
            <a:endCxn id="9" idx="1"/>
          </p:cNvCxnSpPr>
          <p:nvPr/>
        </p:nvCxnSpPr>
        <p:spPr>
          <a:xfrm>
            <a:off x="7094248" y="6481312"/>
            <a:ext cx="315485" cy="1203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503278" y="5725312"/>
            <a:ext cx="2862971" cy="432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1050" b="1" dirty="0" err="1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jiakbot’s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NLP process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4697" y="2303235"/>
            <a:ext cx="1287037" cy="432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Tokenization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01708" y="2304455"/>
            <a:ext cx="1637698" cy="432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err="1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PoS</a:t>
            </a:r>
            <a:r>
              <a:rPr lang="en-SG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Tagging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09479" y="2303235"/>
            <a:ext cx="1349594" cy="432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NER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97978" y="2308561"/>
            <a:ext cx="1637698" cy="432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Parsing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0" name="Straight Arrow Connector 19"/>
          <p:cNvCxnSpPr>
            <a:stCxn id="19" idx="3"/>
            <a:endCxn id="16" idx="1"/>
          </p:cNvCxnSpPr>
          <p:nvPr/>
        </p:nvCxnSpPr>
        <p:spPr>
          <a:xfrm flipV="1">
            <a:off x="6535676" y="2519235"/>
            <a:ext cx="473803" cy="532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15" idx="3"/>
            <a:endCxn id="19" idx="1"/>
          </p:cNvCxnSpPr>
          <p:nvPr/>
        </p:nvCxnSpPr>
        <p:spPr>
          <a:xfrm>
            <a:off x="4339406" y="2520455"/>
            <a:ext cx="558572" cy="410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838200" y="308178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algn="just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Where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can I get Chicken Rice at </a:t>
            </a:r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Raffles Place </a:t>
            </a:r>
            <a:endParaRPr lang="en-US" dirty="0"/>
          </a:p>
        </p:txBody>
      </p:sp>
      <p:cxnSp>
        <p:nvCxnSpPr>
          <p:cNvPr id="281" name="Straight Arrow Connector 280"/>
          <p:cNvCxnSpPr>
            <a:stCxn id="14" idx="3"/>
            <a:endCxn id="15" idx="1"/>
          </p:cNvCxnSpPr>
          <p:nvPr/>
        </p:nvCxnSpPr>
        <p:spPr>
          <a:xfrm>
            <a:off x="2221734" y="2519235"/>
            <a:ext cx="479974" cy="122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6535676" y="3469387"/>
            <a:ext cx="1495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>
                <a:solidFill>
                  <a:schemeClr val="bg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Segmentation and labelling at both the Token and Chunk levels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92" name="Right Brace 291"/>
          <p:cNvSpPr/>
          <p:nvPr/>
        </p:nvSpPr>
        <p:spPr>
          <a:xfrm rot="5400000">
            <a:off x="2556378" y="3374730"/>
            <a:ext cx="163282" cy="352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ight Brace 292"/>
          <p:cNvSpPr/>
          <p:nvPr/>
        </p:nvSpPr>
        <p:spPr>
          <a:xfrm rot="5400000">
            <a:off x="3226939" y="3141050"/>
            <a:ext cx="163281" cy="8199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ight Brace 293"/>
          <p:cNvSpPr/>
          <p:nvPr/>
        </p:nvSpPr>
        <p:spPr>
          <a:xfrm rot="5400000">
            <a:off x="3899417" y="3372811"/>
            <a:ext cx="163283" cy="3564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ight Brace 294"/>
          <p:cNvSpPr/>
          <p:nvPr/>
        </p:nvSpPr>
        <p:spPr>
          <a:xfrm rot="5400000">
            <a:off x="4293174" y="3380893"/>
            <a:ext cx="163283" cy="3564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ight Brace 295"/>
          <p:cNvSpPr/>
          <p:nvPr/>
        </p:nvSpPr>
        <p:spPr>
          <a:xfrm rot="5400000">
            <a:off x="4845232" y="3204864"/>
            <a:ext cx="163283" cy="6923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ight Brace 296"/>
          <p:cNvSpPr/>
          <p:nvPr/>
        </p:nvSpPr>
        <p:spPr>
          <a:xfrm rot="5400000">
            <a:off x="5550207" y="3257211"/>
            <a:ext cx="163283" cy="5876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/>
          <p:cNvSpPr txBox="1"/>
          <p:nvPr/>
        </p:nvSpPr>
        <p:spPr>
          <a:xfrm>
            <a:off x="2461551" y="3679671"/>
            <a:ext cx="3646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VB            JJ              NN     IN         NNS          VBP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99" name="Right Brace 298"/>
          <p:cNvSpPr/>
          <p:nvPr/>
        </p:nvSpPr>
        <p:spPr>
          <a:xfrm rot="5400000">
            <a:off x="3244444" y="3328518"/>
            <a:ext cx="210987" cy="16933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ight Brace 299"/>
          <p:cNvSpPr/>
          <p:nvPr/>
        </p:nvSpPr>
        <p:spPr>
          <a:xfrm rot="5400000">
            <a:off x="4945269" y="3328516"/>
            <a:ext cx="210987" cy="16933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2582258" y="4304170"/>
            <a:ext cx="3646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FP (Food Phrase)                LP (Location Phrase)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2503277" y="4971433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Trebuchet MS" charset="0"/>
                <a:ea typeface="Trebuchet MS" charset="0"/>
                <a:cs typeface="Trebuchet MS" charset="0"/>
              </a:rPr>
              <a:t>Chicken Rice 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4339406" y="4968858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Trebuchet MS" charset="0"/>
                <a:ea typeface="Trebuchet MS" charset="0"/>
                <a:cs typeface="Trebuchet MS" charset="0"/>
              </a:rPr>
              <a:t>Raffles Place</a:t>
            </a:r>
            <a:endParaRPr lang="en-US" b="1">
              <a:solidFill>
                <a:schemeClr val="accent2"/>
              </a:solidFill>
            </a:endParaRPr>
          </a:p>
        </p:txBody>
      </p:sp>
      <p:cxnSp>
        <p:nvCxnSpPr>
          <p:cNvPr id="304" name="Straight Arrow Connector 303"/>
          <p:cNvCxnSpPr>
            <a:endCxn id="303" idx="0"/>
          </p:cNvCxnSpPr>
          <p:nvPr/>
        </p:nvCxnSpPr>
        <p:spPr>
          <a:xfrm>
            <a:off x="5122633" y="4735592"/>
            <a:ext cx="0" cy="23326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3348091" y="4711017"/>
            <a:ext cx="0" cy="23326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1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 it </a:t>
            </a:r>
            <a:r>
              <a:rPr lang="mr-IN" dirty="0" smtClean="0"/>
              <a:t>…</a:t>
            </a:r>
            <a:r>
              <a:rPr lang="en-US" dirty="0" smtClean="0"/>
              <a:t> exactly?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32586"/>
            <a:ext cx="7868920" cy="3542568"/>
          </a:xfrm>
        </p:spPr>
        <p:txBody>
          <a:bodyPr anchor="t">
            <a:noAutofit/>
          </a:bodyPr>
          <a:lstStyle/>
          <a:p>
            <a:pPr marL="0" lvl="0" indent="0">
              <a:spcBef>
                <a:spcPts val="0"/>
              </a:spcBef>
              <a:buSzPct val="100000"/>
              <a:buNone/>
            </a:pPr>
            <a:r>
              <a:rPr lang="en-US" sz="2000" b="1" dirty="0" smtClean="0">
                <a:solidFill>
                  <a:schemeClr val="accent5"/>
                </a:solidFill>
                <a:latin typeface="Calibri" charset="0"/>
                <a:ea typeface="Calibri" charset="0"/>
                <a:cs typeface="Calibri" charset="0"/>
              </a:rPr>
              <a:t>DOCUMENT RETRIEVAL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endParaRPr lang="en-US" sz="1600" dirty="0" smtClean="0">
              <a:latin typeface="Trebuchet MS" charset="0"/>
              <a:ea typeface="Trebuchet MS" charset="0"/>
              <a:cs typeface="Trebuchet MS" charset="0"/>
            </a:endParaRPr>
          </a:p>
          <a:p>
            <a:pPr marL="457200" lvl="0" algn="just">
              <a:spcBef>
                <a:spcPts val="0"/>
              </a:spcBef>
            </a:pPr>
            <a:r>
              <a:rPr lang="en" sz="1600" dirty="0"/>
              <a:t>Extract related data from database using SQL statements based on </a:t>
            </a:r>
            <a:r>
              <a:rPr lang="en-US" sz="1600" dirty="0" smtClean="0"/>
              <a:t>information extracted</a:t>
            </a:r>
          </a:p>
          <a:p>
            <a:pPr marL="457200" lvl="0" algn="just">
              <a:spcBef>
                <a:spcPts val="0"/>
              </a:spcBef>
            </a:pPr>
            <a:endParaRPr lang="en" sz="1600" dirty="0"/>
          </a:p>
          <a:p>
            <a:pPr marL="457200" lvl="0" algn="just">
              <a:spcBef>
                <a:spcPts val="0"/>
              </a:spcBef>
            </a:pPr>
            <a:r>
              <a:rPr lang="en" sz="1600" dirty="0"/>
              <a:t>Compare statements in database and user input using cosine similarity and returning </a:t>
            </a:r>
            <a:r>
              <a:rPr lang="en-US" sz="1600" dirty="0" smtClean="0"/>
              <a:t>a relevant statement </a:t>
            </a:r>
            <a:r>
              <a:rPr lang="en" sz="1600" dirty="0" smtClean="0"/>
              <a:t>with </a:t>
            </a:r>
            <a:r>
              <a:rPr lang="en" sz="1600" dirty="0"/>
              <a:t>highest </a:t>
            </a:r>
            <a:r>
              <a:rPr lang="en" sz="1600" dirty="0" smtClean="0"/>
              <a:t>similarity</a:t>
            </a:r>
            <a:endParaRPr lang="en-US" sz="1600" dirty="0" smtClean="0"/>
          </a:p>
          <a:p>
            <a:pPr marL="457200" lvl="0" algn="just">
              <a:spcBef>
                <a:spcPts val="0"/>
              </a:spcBef>
            </a:pPr>
            <a:endParaRPr lang="en" sz="1600" dirty="0"/>
          </a:p>
          <a:p>
            <a:pPr marL="457200" lvl="0" algn="just">
              <a:spcBef>
                <a:spcPts val="0"/>
              </a:spcBef>
            </a:pPr>
            <a:r>
              <a:rPr lang="en-US" sz="1600" dirty="0" smtClean="0"/>
              <a:t>Passes output to generate a response</a:t>
            </a:r>
          </a:p>
          <a:p>
            <a:pPr marL="457200" lvl="0" algn="just">
              <a:spcBef>
                <a:spcPts val="0"/>
              </a:spcBef>
            </a:pPr>
            <a:endParaRPr lang="en-US" sz="1600" dirty="0" smtClean="0">
              <a:latin typeface="Trebuchet MS" charset="0"/>
              <a:ea typeface="Trebuchet MS" charset="0"/>
              <a:cs typeface="Trebuchet MS" charset="0"/>
            </a:endParaRPr>
          </a:p>
          <a:p>
            <a:pPr marL="0" lvl="0" indent="0">
              <a:spcBef>
                <a:spcPts val="0"/>
              </a:spcBef>
              <a:buSzPct val="100000"/>
              <a:buNone/>
            </a:pPr>
            <a:r>
              <a:rPr lang="en-US" sz="2000" b="1" dirty="0" smtClean="0">
                <a:solidFill>
                  <a:schemeClr val="accent5"/>
                </a:solidFill>
                <a:latin typeface="Calibri" charset="0"/>
                <a:ea typeface="Calibri" charset="0"/>
                <a:cs typeface="Calibri" charset="0"/>
              </a:rPr>
              <a:t>GENERATE RESPONSE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endParaRPr lang="en-US" sz="1600" dirty="0">
              <a:latin typeface="Trebuchet MS" charset="0"/>
              <a:ea typeface="Trebuchet MS" charset="0"/>
              <a:cs typeface="Trebuchet MS" charset="0"/>
            </a:endParaRPr>
          </a:p>
          <a:p>
            <a:pPr marL="457200" lvl="0" algn="just">
              <a:spcBef>
                <a:spcPts val="0"/>
              </a:spcBef>
            </a:pPr>
            <a:r>
              <a:rPr lang="en-US" sz="1600" dirty="0" smtClean="0"/>
              <a:t>Construct response based on user’s input and document retrieved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3278" y="6265312"/>
            <a:ext cx="1656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Parsing incl. </a:t>
            </a:r>
            <a:r>
              <a:rPr lang="en-SG" sz="105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Stmt</a:t>
            </a:r>
            <a:r>
              <a:rPr lang="en-SG" sz="105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/ Question Classification</a:t>
            </a:r>
            <a:endParaRPr lang="en-US" sz="105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4763" y="6265312"/>
            <a:ext cx="1152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</a:t>
            </a:r>
          </a:p>
          <a:p>
            <a:pPr algn="ctr"/>
            <a:r>
              <a:rPr lang="en-SG" sz="105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extraction</a:t>
            </a:r>
            <a:endParaRPr lang="en-US" sz="105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2248" y="5607153"/>
            <a:ext cx="1152000" cy="432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Document </a:t>
            </a:r>
            <a:r>
              <a:rPr lang="en-SG" sz="105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Retrieval</a:t>
            </a:r>
            <a:endParaRPr lang="en-US" sz="105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9733" y="6277344"/>
            <a:ext cx="94934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Display Answer</a:t>
            </a:r>
            <a:endParaRPr lang="en-US" sz="105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4159278" y="6481312"/>
            <a:ext cx="315485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24" idx="1"/>
          </p:cNvCxnSpPr>
          <p:nvPr/>
        </p:nvCxnSpPr>
        <p:spPr>
          <a:xfrm>
            <a:off x="5626763" y="6481312"/>
            <a:ext cx="315485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42248" y="6265312"/>
            <a:ext cx="1152000" cy="432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Generate Response</a:t>
            </a:r>
            <a:endParaRPr lang="en-US" sz="105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5" name="Straight Arrow Connector 74"/>
          <p:cNvCxnSpPr>
            <a:stCxn id="24" idx="0"/>
            <a:endCxn id="7" idx="2"/>
          </p:cNvCxnSpPr>
          <p:nvPr/>
        </p:nvCxnSpPr>
        <p:spPr>
          <a:xfrm flipV="1">
            <a:off x="6518248" y="6039153"/>
            <a:ext cx="0" cy="226159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4" idx="3"/>
            <a:endCxn id="9" idx="1"/>
          </p:cNvCxnSpPr>
          <p:nvPr/>
        </p:nvCxnSpPr>
        <p:spPr>
          <a:xfrm>
            <a:off x="7094248" y="6481312"/>
            <a:ext cx="315485" cy="1203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503278" y="5725312"/>
            <a:ext cx="2862971" cy="432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1050" b="1" dirty="0" err="1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jiakbot’s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NLP process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800" cy="1325563"/>
          </a:xfrm>
        </p:spPr>
        <p:txBody>
          <a:bodyPr/>
          <a:lstStyle/>
          <a:p>
            <a:r>
              <a:rPr lang="en-US" dirty="0" smtClean="0"/>
              <a:t>How did we do it </a:t>
            </a:r>
            <a:r>
              <a:rPr lang="mr-IN" dirty="0" smtClean="0"/>
              <a:t>…</a:t>
            </a:r>
            <a:r>
              <a:rPr lang="en-US" dirty="0" smtClean="0"/>
              <a:t> exactly?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L="0" lvl="0" indent="0">
              <a:spcBef>
                <a:spcPts val="0"/>
              </a:spcBef>
              <a:buSzPct val="100000"/>
              <a:buNone/>
            </a:pP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DISPLAY ANSWER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3278" y="6265312"/>
            <a:ext cx="1656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Parsing incl. </a:t>
            </a:r>
            <a:r>
              <a:rPr lang="en-SG" sz="105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Stmt</a:t>
            </a:r>
            <a:r>
              <a:rPr lang="en-SG" sz="105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/ Question Classification</a:t>
            </a:r>
            <a:endParaRPr lang="en-US" sz="105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4763" y="6265312"/>
            <a:ext cx="1152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Information</a:t>
            </a:r>
          </a:p>
          <a:p>
            <a:pPr algn="ctr"/>
            <a:r>
              <a:rPr lang="en-SG" sz="105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extraction</a:t>
            </a:r>
            <a:endParaRPr lang="en-US" sz="105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2248" y="5607153"/>
            <a:ext cx="1152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Document </a:t>
            </a:r>
            <a:r>
              <a:rPr lang="en-SG" sz="105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Retrieval</a:t>
            </a:r>
            <a:endParaRPr lang="en-US" sz="105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9733" y="6277344"/>
            <a:ext cx="949340" cy="432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Display Answer</a:t>
            </a:r>
            <a:endParaRPr lang="en-US" sz="105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4159278" y="6481312"/>
            <a:ext cx="315485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24" idx="1"/>
          </p:cNvCxnSpPr>
          <p:nvPr/>
        </p:nvCxnSpPr>
        <p:spPr>
          <a:xfrm>
            <a:off x="5626763" y="6481312"/>
            <a:ext cx="315485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42248" y="6265312"/>
            <a:ext cx="1152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Generate Response</a:t>
            </a:r>
            <a:endParaRPr lang="en-US" sz="105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5" name="Straight Arrow Connector 74"/>
          <p:cNvCxnSpPr>
            <a:stCxn id="24" idx="0"/>
            <a:endCxn id="7" idx="2"/>
          </p:cNvCxnSpPr>
          <p:nvPr/>
        </p:nvCxnSpPr>
        <p:spPr>
          <a:xfrm flipV="1">
            <a:off x="6518248" y="6039153"/>
            <a:ext cx="0" cy="226159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4" idx="3"/>
            <a:endCxn id="9" idx="1"/>
          </p:cNvCxnSpPr>
          <p:nvPr/>
        </p:nvCxnSpPr>
        <p:spPr>
          <a:xfrm>
            <a:off x="7094248" y="6481312"/>
            <a:ext cx="315485" cy="1203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503278" y="5725312"/>
            <a:ext cx="2862971" cy="432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1050" b="1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jiakbot’s</a:t>
            </a:r>
            <a:r>
              <a:rPr lang="en-US" sz="105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NLP process</a:t>
            </a:r>
            <a:endParaRPr lang="en-US" sz="105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101" y="2360125"/>
            <a:ext cx="4286208" cy="306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2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800" cy="1325563"/>
          </a:xfrm>
        </p:spPr>
        <p:txBody>
          <a:bodyPr/>
          <a:lstStyle/>
          <a:p>
            <a:r>
              <a:rPr lang="en-US" dirty="0" smtClean="0"/>
              <a:t>How did we do it </a:t>
            </a:r>
            <a:r>
              <a:rPr lang="mr-IN" dirty="0" smtClean="0"/>
              <a:t>…</a:t>
            </a:r>
            <a:r>
              <a:rPr lang="en-US" dirty="0" smtClean="0"/>
              <a:t> exactly?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27160" cy="1919061"/>
          </a:xfrm>
        </p:spPr>
        <p:txBody>
          <a:bodyPr anchor="t">
            <a:noAutofit/>
          </a:bodyPr>
          <a:lstStyle/>
          <a:p>
            <a:pPr marL="0" lvl="0" indent="0">
              <a:spcBef>
                <a:spcPts val="0"/>
              </a:spcBef>
              <a:buSzPct val="100000"/>
              <a:buNone/>
            </a:pP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TO REMEMBER THE CONVERSATION </a:t>
            </a:r>
            <a:r>
              <a:rPr lang="mr-IN" sz="2000" b="1" dirty="0" smtClean="0">
                <a:latin typeface="Calibri" charset="0"/>
                <a:ea typeface="Calibri" charset="0"/>
                <a:cs typeface="Calibri" charset="0"/>
              </a:rPr>
              <a:t>…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pPr lvl="0"/>
            <a:r>
              <a:rPr lang="en" sz="2000" dirty="0" smtClean="0"/>
              <a:t>State </a:t>
            </a:r>
            <a:r>
              <a:rPr lang="en" sz="2000" dirty="0"/>
              <a:t>Machine keeps track the context of a conversation and stores current state based on user inputs and </a:t>
            </a:r>
            <a:r>
              <a:rPr lang="en" sz="2000" dirty="0" err="1" smtClean="0"/>
              <a:t>Jiakbot’s</a:t>
            </a:r>
            <a:r>
              <a:rPr lang="en" sz="2000" dirty="0" smtClean="0"/>
              <a:t> responses</a:t>
            </a:r>
            <a:endParaRPr lang="en-US" sz="2000" dirty="0" smtClean="0"/>
          </a:p>
          <a:p>
            <a:pPr marL="0" lvl="0" indent="0">
              <a:buNone/>
            </a:pPr>
            <a:endParaRPr lang="en-US" sz="2000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0" lvl="0" indent="0">
              <a:buNone/>
            </a:pP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STATES</a:t>
            </a:r>
            <a:endParaRPr lang="en-US" sz="2000" b="1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>
              <a:buNone/>
            </a:pPr>
            <a:endParaRPr lang="en-US" sz="2000" b="1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61514" y="3744686"/>
            <a:ext cx="1512000" cy="15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SG" sz="1600" dirty="0" smtClean="0"/>
              <a:t>#1</a:t>
            </a:r>
          </a:p>
          <a:p>
            <a:pPr algn="ctr"/>
            <a:r>
              <a:rPr lang="en-SG" sz="1600" dirty="0" smtClean="0"/>
              <a:t>Understood </a:t>
            </a:r>
            <a:r>
              <a:rPr lang="en-SG" sz="1600" dirty="0"/>
              <a:t>Nothing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2836428" y="3665621"/>
            <a:ext cx="1512000" cy="15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SG" sz="1600" dirty="0" smtClean="0"/>
              <a:t>#2</a:t>
            </a:r>
          </a:p>
          <a:p>
            <a:pPr algn="ctr"/>
            <a:r>
              <a:rPr lang="en-SG" sz="1600" dirty="0" smtClean="0"/>
              <a:t>Understood Location</a:t>
            </a:r>
            <a:endParaRPr lang="en-US" sz="1600" dirty="0"/>
          </a:p>
        </p:txBody>
      </p:sp>
      <p:sp>
        <p:nvSpPr>
          <p:cNvPr id="17" name="Oval 16"/>
          <p:cNvSpPr/>
          <p:nvPr/>
        </p:nvSpPr>
        <p:spPr>
          <a:xfrm>
            <a:off x="1748971" y="5177621"/>
            <a:ext cx="1512000" cy="15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SG" sz="1600" dirty="0" smtClean="0"/>
              <a:t>#4</a:t>
            </a:r>
          </a:p>
          <a:p>
            <a:pPr algn="ctr"/>
            <a:r>
              <a:rPr lang="en-SG" sz="1600" dirty="0" smtClean="0"/>
              <a:t>Provided No Result</a:t>
            </a:r>
            <a:endParaRPr lang="en-US" sz="1600" dirty="0"/>
          </a:p>
        </p:txBody>
      </p:sp>
      <p:sp>
        <p:nvSpPr>
          <p:cNvPr id="18" name="Oval 17"/>
          <p:cNvSpPr/>
          <p:nvPr/>
        </p:nvSpPr>
        <p:spPr>
          <a:xfrm>
            <a:off x="4108100" y="5177621"/>
            <a:ext cx="1512000" cy="15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SG" sz="1600" dirty="0" smtClean="0"/>
              <a:t>#5</a:t>
            </a:r>
          </a:p>
          <a:p>
            <a:pPr algn="ctr"/>
            <a:r>
              <a:rPr lang="en-SG" sz="1600" dirty="0" smtClean="0"/>
              <a:t>Provided Initial Result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5192770" y="3665621"/>
            <a:ext cx="1512000" cy="15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SG" sz="1600" dirty="0" smtClean="0"/>
              <a:t>#3</a:t>
            </a:r>
          </a:p>
          <a:p>
            <a:pPr algn="ctr"/>
            <a:r>
              <a:rPr lang="en-SG" sz="1600" dirty="0" smtClean="0"/>
              <a:t>Understood Food / Cuisine</a:t>
            </a:r>
            <a:endParaRPr lang="en-US" sz="1600" dirty="0"/>
          </a:p>
        </p:txBody>
      </p:sp>
      <p:sp>
        <p:nvSpPr>
          <p:cNvPr id="20" name="Oval 19"/>
          <p:cNvSpPr/>
          <p:nvPr/>
        </p:nvSpPr>
        <p:spPr>
          <a:xfrm>
            <a:off x="6464442" y="5173642"/>
            <a:ext cx="1512000" cy="15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SG" sz="1600" dirty="0" smtClean="0"/>
              <a:t>#6</a:t>
            </a:r>
          </a:p>
          <a:p>
            <a:pPr algn="ctr"/>
            <a:r>
              <a:rPr lang="en-SG" sz="1600" dirty="0" smtClean="0"/>
              <a:t>Provided Revised Result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815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Demo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1083863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579</Words>
  <Application>Microsoft Macintosh PowerPoint</Application>
  <PresentationFormat>Widescreen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Calibri</vt:lpstr>
      <vt:lpstr>Calibri Light</vt:lpstr>
      <vt:lpstr>Mangal</vt:lpstr>
      <vt:lpstr>Open Sans</vt:lpstr>
      <vt:lpstr>Trebuchet MS</vt:lpstr>
      <vt:lpstr>Arial</vt:lpstr>
      <vt:lpstr>1_Custom Design</vt:lpstr>
      <vt:lpstr>Office Theme</vt:lpstr>
      <vt:lpstr>1_Office Theme</vt:lpstr>
      <vt:lpstr>3_Office Theme</vt:lpstr>
      <vt:lpstr>2_Office Theme</vt:lpstr>
      <vt:lpstr>4_Office Theme</vt:lpstr>
      <vt:lpstr>2_Custom Design</vt:lpstr>
      <vt:lpstr>3_Custom Design</vt:lpstr>
      <vt:lpstr>Project Jiak*Bot</vt:lpstr>
      <vt:lpstr>Overview</vt:lpstr>
      <vt:lpstr>Overview</vt:lpstr>
      <vt:lpstr>How did we do it … exactly?</vt:lpstr>
      <vt:lpstr>How did we do it … exactly?</vt:lpstr>
      <vt:lpstr>How did we do it … exactly?</vt:lpstr>
      <vt:lpstr>How did we do it … exactly?</vt:lpstr>
      <vt:lpstr>How did we do it … exactly?</vt:lpstr>
      <vt:lpstr>Demo</vt:lpstr>
      <vt:lpstr>Evaluation</vt:lpstr>
      <vt:lpstr>Evaluation</vt:lpstr>
      <vt:lpstr>Challenges Faced</vt:lpstr>
      <vt:lpstr>Key Takeaways</vt:lpstr>
      <vt:lpstr>Q + A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 Jun Quan</dc:creator>
  <cp:lastModifiedBy>THAM Jun Quan</cp:lastModifiedBy>
  <cp:revision>48</cp:revision>
  <dcterms:created xsi:type="dcterms:W3CDTF">2017-04-16T09:08:56Z</dcterms:created>
  <dcterms:modified xsi:type="dcterms:W3CDTF">2017-04-17T10:32:52Z</dcterms:modified>
</cp:coreProperties>
</file>