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B0604020202020204" charset="0"/>
      <p:regular r:id="rId23"/>
      <p:bold r:id="rId24"/>
      <p:italic r:id="rId25"/>
      <p:boldItalic r:id="rId26"/>
    </p:embeddedFont>
    <p:embeddedFont>
      <p:font typeface="Montserra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96" autoAdjust="0"/>
  </p:normalViewPr>
  <p:slideViewPr>
    <p:cSldViewPr snapToGrid="0">
      <p:cViewPr varScale="1">
        <p:scale>
          <a:sx n="110" d="100"/>
          <a:sy n="110" d="100"/>
        </p:scale>
        <p:origin x="83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52de6c0c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52de6c0c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512ac9b3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512ac9b3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200">
                <a:latin typeface="Times New Roman"/>
                <a:ea typeface="Times New Roman"/>
                <a:cs typeface="Times New Roman"/>
                <a:sym typeface="Times New Roman"/>
              </a:rPr>
              <a:t>In February 2018 Fresenius Medical Care incurred $3.5 million in HIPAA fines for allowing 5 breaches to occur. Memorial Healthcare Systems racked up $5.5 million in 2017 and, in 2016, Feinstein Research paid $3.9 million in fines for improperly disclosing the records of research patients. (Compliancy Group, 2018)</a:t>
            </a: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52de6c0c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52de6c0c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5091111f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5091111f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452de6c0c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452de6c0c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latin typeface="Times New Roman"/>
                <a:ea typeface="Times New Roman"/>
                <a:cs typeface="Times New Roman"/>
                <a:sym typeface="Times New Roman"/>
              </a:rPr>
              <a:t>ABC Healthcare does not currently have an Acceptable use policy.  Developing one as soon as possible will protect the company from liability and potential cyber threats.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533bea3ef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533bea3ef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52de6c0c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452de6c0c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a:t>
            </a:r>
            <a:r>
              <a:rPr lang="en" sz="1200" i="1">
                <a:latin typeface="Times New Roman"/>
                <a:ea typeface="Times New Roman"/>
                <a:cs typeface="Times New Roman"/>
                <a:sym typeface="Times New Roman"/>
              </a:rPr>
              <a:t>Covered entities are defined in the HIPAA rules as (1) health plans, (2) health care clearinghouses, and (3) health care providers who electronically transmit any health information in connection with transactions for which HHS has adopted standards”.</a:t>
            </a:r>
            <a:r>
              <a:rPr lang="en" sz="1200">
                <a:latin typeface="Times New Roman"/>
                <a:ea typeface="Times New Roman"/>
                <a:cs typeface="Times New Roman"/>
                <a:sym typeface="Times New Roman"/>
              </a:rPr>
              <a:t>(NIH, 2018)</a:t>
            </a:r>
            <a:r>
              <a:rPr lang="en" sz="1200" i="1">
                <a:latin typeface="Times New Roman"/>
                <a:ea typeface="Times New Roman"/>
                <a:cs typeface="Times New Roman"/>
                <a:sym typeface="Times New Roman"/>
              </a:rPr>
              <a:t> </a:t>
            </a:r>
            <a:r>
              <a:rPr lang="en" sz="1200">
                <a:latin typeface="Times New Roman"/>
                <a:ea typeface="Times New Roman"/>
                <a:cs typeface="Times New Roman"/>
                <a:sym typeface="Times New Roman"/>
              </a:rPr>
              <a:t> As a covered entity, they are subject to the laws and ethics regulation put forth by the government and HIPAA.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533bea3e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533bea3e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ec5f225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ec5f225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52de6c0c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52de6c0c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4ec5f2255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4ec5f225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52de6c0c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52de6c0c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4ec5f2255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4ec5f2255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The data server for the healthcare data stores patient healthcare records, billing information, company financials, and various forms. It is connected through a switch to the other departments, including Bookkeeping, Health Records staff, and Management. There is also a wireless access point that allows guests, clients and other staff to access the network. In the front office, there is a copier/printer.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52de6c0ca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52de6c0ca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Times New Roman"/>
                <a:ea typeface="Times New Roman"/>
                <a:cs typeface="Times New Roman"/>
                <a:sym typeface="Times New Roman"/>
              </a:rPr>
              <a:t>The Billing staff, Health records Staff, Appointment scheduling staff and HR coordinator all have adjoining cubicles. The patient records, HR files, and management files all reside in filing cabinets in the same office. There is also a video monitoring system in place within the office.</a:t>
            </a: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4ec5f2255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4ec5f225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4ec5f2255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4ec5f2255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5091111f6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5091111f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200" i="1">
                <a:latin typeface="Times New Roman"/>
                <a:ea typeface="Times New Roman"/>
                <a:cs typeface="Times New Roman"/>
                <a:sym typeface="Times New Roman"/>
              </a:rPr>
              <a:t>“Protected health information is the term given to health data created, received, stored, or transmitted by HIPAA-covered entities and their business associates in relation to the provision of healthcare, healthcare operations and payment for healthcare services.”</a:t>
            </a:r>
            <a:r>
              <a:rPr lang="en" sz="1200">
                <a:latin typeface="Times New Roman"/>
                <a:ea typeface="Times New Roman"/>
                <a:cs typeface="Times New Roman"/>
                <a:sym typeface="Times New Roman"/>
              </a:rPr>
              <a:t> (HIPAA, 2018).</a:t>
            </a: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45091111f6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45091111f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512ac9b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512ac9b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200" i="1">
                <a:latin typeface="Times New Roman"/>
                <a:ea typeface="Times New Roman"/>
                <a:cs typeface="Times New Roman"/>
                <a:sym typeface="Times New Roman"/>
              </a:rPr>
              <a:t>“The three main causes of security breaches in healthcare in the last three years were hacking/IT incidents, unauthorized access and disclosure incidents, and the loss/theft of physical records and unencrypted electronic devices containing ePHI.  …. In 2017, hacking/IT incidents were the main cause of healthcare data breaches.” (HIPAA Journal)</a:t>
            </a:r>
            <a:endParaRPr sz="1200" i="1">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snhu.edu/d2l/lor/viewer/viewFile.d2lfile/102846/21794,2/" TargetMode="External"/><Relationship Id="rId7" Type="http://schemas.openxmlformats.org/officeDocument/2006/relationships/hyperlink" Target="https://www.hostmerchantservices.com/articles/security-articles/pci-guide/"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mbsdirect.vitalsource.com/#/books/9781284082654/cfi/194!/4/4@0.00:47.8" TargetMode="External"/><Relationship Id="rId5" Type="http://schemas.openxmlformats.org/officeDocument/2006/relationships/hyperlink" Target="https://www.defendershield.com/concealshield-protection-identity-theft-digital-pick-pocketing" TargetMode="External"/><Relationship Id="rId4" Type="http://schemas.openxmlformats.org/officeDocument/2006/relationships/hyperlink" Target="https://www.dignited.com/31529/hacking-vs-cracking-differen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hipaajournal.com/-" TargetMode="External"/><Relationship Id="rId7" Type="http://schemas.openxmlformats.org/officeDocument/2006/relationships/hyperlink" Target="https://www.issa.org/page/AcceptableUse"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www.hipaajournal.com/security-breaches-in-healthcare-in-the-last-three-years/" TargetMode="External"/><Relationship Id="rId5" Type="http://schemas.openxmlformats.org/officeDocument/2006/relationships/hyperlink" Target="https://compliancy-group.com/hipaa-fines-directory-year/" TargetMode="External"/><Relationship Id="rId4" Type="http://schemas.openxmlformats.org/officeDocument/2006/relationships/hyperlink" Target="https://mbsdirect.vitalsource.com/#/books/9781284082654/cfi/194!/4/4@0.00:47.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1700" y="329349"/>
            <a:ext cx="8520600" cy="4712669"/>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dirty="0">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sz="1800" dirty="0">
              <a:latin typeface="Times New Roman"/>
              <a:ea typeface="Times New Roman"/>
              <a:cs typeface="Times New Roman"/>
              <a:sym typeface="Times New Roman"/>
            </a:endParaRPr>
          </a:p>
          <a:p>
            <a:pPr marL="2743200" lvl="0" indent="457200" algn="ctr" rtl="0">
              <a:lnSpc>
                <a:spcPct val="115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Christopher Hyde</a:t>
            </a:r>
            <a:endParaRPr sz="1800" dirty="0">
              <a:latin typeface="Times New Roman"/>
              <a:ea typeface="Times New Roman"/>
              <a:cs typeface="Times New Roman"/>
              <a:sym typeface="Times New Roman"/>
            </a:endParaRPr>
          </a:p>
          <a:p>
            <a:pPr marL="3200400" lvl="0" indent="0" algn="ctr" rtl="0">
              <a:lnSpc>
                <a:spcPct val="115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Southern New Hampshire University: IT 412</a:t>
            </a:r>
            <a:endParaRPr sz="1800" dirty="0">
              <a:latin typeface="Times New Roman"/>
              <a:ea typeface="Times New Roman"/>
              <a:cs typeface="Times New Roman"/>
              <a:sym typeface="Times New Roman"/>
            </a:endParaRPr>
          </a:p>
          <a:p>
            <a:pPr marL="3200400" lvl="0" indent="0" algn="ctr" rtl="0">
              <a:lnSpc>
                <a:spcPct val="115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Final Project</a:t>
            </a:r>
            <a:endParaRPr sz="1800" dirty="0">
              <a:latin typeface="Times New Roman"/>
              <a:ea typeface="Times New Roman"/>
              <a:cs typeface="Times New Roman"/>
              <a:sym typeface="Times New Roman"/>
            </a:endParaRPr>
          </a:p>
          <a:p>
            <a:pPr marL="3200400" lvl="0" indent="0" algn="ctr" rtl="0">
              <a:lnSpc>
                <a:spcPct val="115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Risk Analysis and Mitigation Plan</a:t>
            </a:r>
            <a:endParaRPr sz="1800" dirty="0">
              <a:latin typeface="Times New Roman"/>
              <a:ea typeface="Times New Roman"/>
              <a:cs typeface="Times New Roman"/>
              <a:sym typeface="Times New Roman"/>
            </a:endParaRPr>
          </a:p>
          <a:p>
            <a:pPr marL="3200400" lvl="0" indent="0" algn="ctr" rtl="0">
              <a:lnSpc>
                <a:spcPct val="115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10/21/2018</a:t>
            </a: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Impact on Business	</a:t>
            </a:r>
            <a:endParaRPr/>
          </a:p>
        </p:txBody>
      </p:sp>
      <p:sp>
        <p:nvSpPr>
          <p:cNvPr id="194" name="Google Shape;194;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Healthcare Companies are a major target for breaches</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Data at risk for compromise include medical information as well as financial records</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ABC Healthcare is Legally obligated as a healthcare provider under HIPAA</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Violations could incur hefty penalties and jeopardize credibility</a:t>
            </a:r>
            <a:endParaRPr sz="1400">
              <a:latin typeface="Times New Roman"/>
              <a:ea typeface="Times New Roman"/>
              <a:cs typeface="Times New Roman"/>
              <a:sym typeface="Times New Roman"/>
            </a:endParaRPr>
          </a:p>
          <a:p>
            <a:pPr marL="45720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297500" y="4518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HIPAA Violation Fines</a:t>
            </a:r>
            <a:endParaRPr/>
          </a:p>
        </p:txBody>
      </p:sp>
      <p:sp>
        <p:nvSpPr>
          <p:cNvPr id="200" name="Google Shape;200;p23"/>
          <p:cNvSpPr txBox="1">
            <a:spLocks noGrp="1"/>
          </p:cNvSpPr>
          <p:nvPr>
            <p:ph type="body" idx="1"/>
          </p:nvPr>
        </p:nvSpPr>
        <p:spPr>
          <a:xfrm>
            <a:off x="1297500" y="1046125"/>
            <a:ext cx="7038900" cy="343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This chart depicts the penalties for HIPAA violations </a:t>
            </a:r>
            <a:endParaRPr/>
          </a:p>
        </p:txBody>
      </p:sp>
      <p:pic>
        <p:nvPicPr>
          <p:cNvPr id="201" name="Google Shape;201;p23"/>
          <p:cNvPicPr preferRelativeResize="0"/>
          <p:nvPr/>
        </p:nvPicPr>
        <p:blipFill>
          <a:blip r:embed="rId3">
            <a:alphaModFix/>
          </a:blip>
          <a:stretch>
            <a:fillRect/>
          </a:stretch>
        </p:blipFill>
        <p:spPr>
          <a:xfrm>
            <a:off x="1704825" y="1529425"/>
            <a:ext cx="5604300" cy="317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 MITIGATION			</a:t>
            </a:r>
            <a:endParaRPr/>
          </a:p>
        </p:txBody>
      </p:sp>
      <p:sp>
        <p:nvSpPr>
          <p:cNvPr id="207" name="Google Shape;207;p24"/>
          <p:cNvSpPr txBox="1">
            <a:spLocks noGrp="1"/>
          </p:cNvSpPr>
          <p:nvPr>
            <p:ph type="body" idx="1"/>
          </p:nvPr>
        </p:nvSpPr>
        <p:spPr>
          <a:xfrm>
            <a:off x="1297500" y="1046125"/>
            <a:ext cx="7038900" cy="373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latin typeface="Times New Roman"/>
                <a:ea typeface="Times New Roman"/>
                <a:cs typeface="Times New Roman"/>
                <a:sym typeface="Times New Roman"/>
              </a:rPr>
              <a:t>All records should be protected using multi-layered Defense-in-Depth Measures.</a:t>
            </a:r>
            <a:endParaRPr sz="1400">
              <a:latin typeface="Times New Roman"/>
              <a:ea typeface="Times New Roman"/>
              <a:cs typeface="Times New Roman"/>
              <a:sym typeface="Times New Roman"/>
            </a:endParaRPr>
          </a:p>
          <a:p>
            <a:pPr marL="457200" lvl="0" indent="0" algn="l" rtl="0">
              <a:lnSpc>
                <a:spcPct val="100000"/>
              </a:lnSpc>
              <a:spcBef>
                <a:spcPts val="1600"/>
              </a:spcBef>
              <a:spcAft>
                <a:spcPts val="0"/>
              </a:spcAft>
              <a:buNone/>
            </a:pPr>
            <a:r>
              <a:rPr lang="en" sz="1400">
                <a:latin typeface="Times New Roman"/>
                <a:ea typeface="Times New Roman"/>
                <a:cs typeface="Times New Roman"/>
                <a:sym typeface="Times New Roman"/>
              </a:rPr>
              <a:t>The steps include:</a:t>
            </a:r>
            <a:endParaRPr sz="1400">
              <a:latin typeface="Times New Roman"/>
              <a:ea typeface="Times New Roman"/>
              <a:cs typeface="Times New Roman"/>
              <a:sym typeface="Times New Roman"/>
            </a:endParaRPr>
          </a:p>
          <a:p>
            <a:pPr marL="457200" lvl="0" indent="-317500" algn="l" rtl="0">
              <a:lnSpc>
                <a:spcPct val="200000"/>
              </a:lnSpc>
              <a:spcBef>
                <a:spcPts val="1600"/>
              </a:spcBef>
              <a:spcAft>
                <a:spcPts val="0"/>
              </a:spcAft>
              <a:buSzPts val="1400"/>
              <a:buFont typeface="Times New Roman"/>
              <a:buChar char="●"/>
            </a:pPr>
            <a:r>
              <a:rPr lang="en" sz="1400">
                <a:latin typeface="Times New Roman"/>
                <a:ea typeface="Times New Roman"/>
                <a:cs typeface="Times New Roman"/>
                <a:sym typeface="Times New Roman"/>
              </a:rPr>
              <a:t>Data Encryption per National Institute of Standards and Technology standards</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Anti-Virus Software (Updated Regularly)</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Firewall Hardware</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Dedicated server Room with Security Door</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Locking Paper Files in a seperate room with limited access</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Electronics security door at main entrance</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Security Guard or Fencing around perimeter of building</a:t>
            </a:r>
            <a:endParaRPr sz="1400">
              <a:latin typeface="Times New Roman"/>
              <a:ea typeface="Times New Roman"/>
              <a:cs typeface="Times New Roman"/>
              <a:sym typeface="Times New Roman"/>
            </a:endParaRPr>
          </a:p>
          <a:p>
            <a:pPr marL="0" lvl="0" indent="0" algn="l" rtl="0">
              <a:spcBef>
                <a:spcPts val="1600"/>
              </a:spcBef>
              <a:spcAft>
                <a:spcPts val="16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 Mitigation (Con’t)</a:t>
            </a:r>
            <a:endParaRPr/>
          </a:p>
        </p:txBody>
      </p:sp>
      <p:sp>
        <p:nvSpPr>
          <p:cNvPr id="213" name="Google Shape;213;p25"/>
          <p:cNvSpPr txBox="1">
            <a:spLocks noGrp="1"/>
          </p:cNvSpPr>
          <p:nvPr>
            <p:ph type="body" idx="1"/>
          </p:nvPr>
        </p:nvSpPr>
        <p:spPr>
          <a:xfrm>
            <a:off x="832550" y="1404550"/>
            <a:ext cx="7038900" cy="3287400"/>
          </a:xfrm>
          <a:prstGeom prst="rect">
            <a:avLst/>
          </a:prstGeom>
        </p:spPr>
        <p:txBody>
          <a:bodyPr spcFirstLastPara="1" wrap="square" lIns="91425" tIns="91425" rIns="91425" bIns="91425" anchor="t" anchorCtr="0">
            <a:noAutofit/>
          </a:bodyPr>
          <a:lstStyle/>
          <a:p>
            <a:pPr marL="914400" lvl="0" indent="-317500" algn="l" rtl="0">
              <a:lnSpc>
                <a:spcPct val="200000"/>
              </a:lnSpc>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Offering training programs to employees.</a:t>
            </a:r>
            <a:endParaRPr sz="1400">
              <a:solidFill>
                <a:schemeClr val="dk2"/>
              </a:solidFill>
              <a:latin typeface="Times New Roman"/>
              <a:ea typeface="Times New Roman"/>
              <a:cs typeface="Times New Roman"/>
              <a:sym typeface="Times New Roman"/>
            </a:endParaRPr>
          </a:p>
          <a:p>
            <a:pPr marL="914400" lvl="0" indent="-317500" algn="l" rtl="0">
              <a:lnSpc>
                <a:spcPct val="200000"/>
              </a:lnSpc>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Hiring employees who are certified in cybersecurity.</a:t>
            </a:r>
            <a:endParaRPr sz="1400">
              <a:solidFill>
                <a:schemeClr val="dk2"/>
              </a:solidFill>
              <a:latin typeface="Times New Roman"/>
              <a:ea typeface="Times New Roman"/>
              <a:cs typeface="Times New Roman"/>
              <a:sym typeface="Times New Roman"/>
            </a:endParaRPr>
          </a:p>
          <a:p>
            <a:pPr marL="914400" lvl="0" indent="-317500" algn="l" rtl="0">
              <a:lnSpc>
                <a:spcPct val="200000"/>
              </a:lnSpc>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Being aware of new security threats and update software as necessary.</a:t>
            </a:r>
            <a:endParaRPr sz="1400">
              <a:solidFill>
                <a:schemeClr val="dk2"/>
              </a:solidFill>
              <a:latin typeface="Times New Roman"/>
              <a:ea typeface="Times New Roman"/>
              <a:cs typeface="Times New Roman"/>
              <a:sym typeface="Times New Roman"/>
            </a:endParaRPr>
          </a:p>
          <a:p>
            <a:pPr marL="914400" lvl="0" indent="-317500" algn="l" rtl="0">
              <a:lnSpc>
                <a:spcPct val="200000"/>
              </a:lnSpc>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Create and Publish a Breach Notification Policy to establish how, when and under what criteria patients should be made aware that their information has been compromised</a:t>
            </a:r>
            <a:endParaRPr sz="1400">
              <a:solidFill>
                <a:schemeClr val="dk2"/>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1297500" y="4518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Acceptable Use Policy Proposal</a:t>
            </a:r>
            <a:endParaRPr/>
          </a:p>
        </p:txBody>
      </p:sp>
      <p:sp>
        <p:nvSpPr>
          <p:cNvPr id="219" name="Google Shape;219;p26"/>
          <p:cNvSpPr txBox="1">
            <a:spLocks noGrp="1"/>
          </p:cNvSpPr>
          <p:nvPr>
            <p:ph type="body" idx="1"/>
          </p:nvPr>
        </p:nvSpPr>
        <p:spPr>
          <a:xfrm>
            <a:off x="929900" y="1365975"/>
            <a:ext cx="7406400" cy="33414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Standard Terms such as prohibiting the following:				</a:t>
            </a:r>
            <a:endParaRPr sz="1400">
              <a:latin typeface="Times New Roman"/>
              <a:ea typeface="Times New Roman"/>
              <a:cs typeface="Times New Roman"/>
              <a:sym typeface="Times New Roman"/>
            </a:endParaRPr>
          </a:p>
          <a:p>
            <a:pPr marL="914400" lvl="1"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Obscene, offensive, or pornographic images over the internet or through email</a:t>
            </a:r>
            <a:endParaRPr sz="1400">
              <a:latin typeface="Times New Roman"/>
              <a:ea typeface="Times New Roman"/>
              <a:cs typeface="Times New Roman"/>
              <a:sym typeface="Times New Roman"/>
            </a:endParaRPr>
          </a:p>
          <a:p>
            <a:pPr marL="914400" lvl="1"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Transferring copyrighted materials</a:t>
            </a:r>
            <a:endParaRPr sz="1400">
              <a:latin typeface="Times New Roman"/>
              <a:ea typeface="Times New Roman"/>
              <a:cs typeface="Times New Roman"/>
              <a:sym typeface="Times New Roman"/>
            </a:endParaRPr>
          </a:p>
          <a:p>
            <a:pPr marL="914400" lvl="1"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Attempts to try and to gain access to unauthorized systems</a:t>
            </a:r>
            <a:endParaRPr sz="1400">
              <a:latin typeface="Times New Roman"/>
              <a:ea typeface="Times New Roman"/>
              <a:cs typeface="Times New Roman"/>
              <a:sym typeface="Times New Roman"/>
            </a:endParaRPr>
          </a:p>
          <a:p>
            <a:pPr marL="457200" marR="0" lvl="0" indent="0" algn="l" rtl="0">
              <a:lnSpc>
                <a:spcPct val="115000"/>
              </a:lnSpc>
              <a:spcBef>
                <a:spcPts val="1600"/>
              </a:spcBef>
              <a:spcAft>
                <a:spcPts val="0"/>
              </a:spcAft>
              <a:buNone/>
            </a:pPr>
            <a:endParaRPr sz="1400">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Acceptable Use Policy Proposal (Con’t)</a:t>
            </a:r>
            <a:endParaRPr/>
          </a:p>
        </p:txBody>
      </p:sp>
      <p:sp>
        <p:nvSpPr>
          <p:cNvPr id="225" name="Google Shape;225;p27"/>
          <p:cNvSpPr txBox="1">
            <a:spLocks noGrp="1"/>
          </p:cNvSpPr>
          <p:nvPr>
            <p:ph type="body" idx="1"/>
          </p:nvPr>
        </p:nvSpPr>
        <p:spPr>
          <a:xfrm>
            <a:off x="1297500" y="1307850"/>
            <a:ext cx="7038900" cy="28998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Additional Terms</a:t>
            </a:r>
            <a:endParaRPr sz="1400">
              <a:latin typeface="Times New Roman"/>
              <a:ea typeface="Times New Roman"/>
              <a:cs typeface="Times New Roman"/>
              <a:sym typeface="Times New Roman"/>
            </a:endParaRPr>
          </a:p>
          <a:p>
            <a:pPr marL="914400" lvl="1"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Minimum Password Length and complexity </a:t>
            </a:r>
            <a:endParaRPr sz="1400">
              <a:latin typeface="Times New Roman"/>
              <a:ea typeface="Times New Roman"/>
              <a:cs typeface="Times New Roman"/>
              <a:sym typeface="Times New Roman"/>
            </a:endParaRPr>
          </a:p>
          <a:p>
            <a:pPr marL="914400" lvl="1"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Downloading, either intentionally or unintentionally, software that hasn’t been authorized by the company administrator</a:t>
            </a:r>
            <a:endParaRPr sz="1400">
              <a:latin typeface="Times New Roman"/>
              <a:ea typeface="Times New Roman"/>
              <a:cs typeface="Times New Roman"/>
              <a:sym typeface="Times New Roman"/>
            </a:endParaRPr>
          </a:p>
          <a:p>
            <a:pPr marL="914400" lvl="1"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Visiting websites that may potentially be harmful to the network and compromise data</a:t>
            </a:r>
            <a:endParaRPr sz="1400">
              <a:latin typeface="Times New Roman"/>
              <a:ea typeface="Times New Roman"/>
              <a:cs typeface="Times New Roman"/>
              <a:sym typeface="Times New Roman"/>
            </a:endParaRPr>
          </a:p>
          <a:p>
            <a:pPr marL="914400" lvl="1"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Engaging in activities that are fraudulent or criminal with regard to patient medical records or financial information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of Ethics </a:t>
            </a:r>
            <a:endParaRPr/>
          </a:p>
        </p:txBody>
      </p:sp>
      <p:sp>
        <p:nvSpPr>
          <p:cNvPr id="231" name="Google Shape;231;p28"/>
          <p:cNvSpPr txBox="1">
            <a:spLocks noGrp="1"/>
          </p:cNvSpPr>
          <p:nvPr>
            <p:ph type="body" idx="1"/>
          </p:nvPr>
        </p:nvSpPr>
        <p:spPr>
          <a:xfrm>
            <a:off x="1297500" y="1249550"/>
            <a:ext cx="7038900" cy="322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Times New Roman"/>
                <a:ea typeface="Times New Roman"/>
                <a:cs typeface="Times New Roman"/>
                <a:sym typeface="Times New Roman"/>
              </a:rPr>
              <a:t>The company should abide by a Code of Conduct that should be both ethical and support the organization’s goals as well.  This ethical behavior should be maintained at the management (professional)  and the individual level (personal).</a:t>
            </a:r>
            <a:endParaRPr sz="1400">
              <a:latin typeface="Times New Roman"/>
              <a:ea typeface="Times New Roman"/>
              <a:cs typeface="Times New Roman"/>
              <a:sym typeface="Times New Roman"/>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32" name="Google Shape;232;p28"/>
          <p:cNvPicPr preferRelativeResize="0"/>
          <p:nvPr/>
        </p:nvPicPr>
        <p:blipFill>
          <a:blip r:embed="rId3">
            <a:alphaModFix/>
          </a:blip>
          <a:stretch>
            <a:fillRect/>
          </a:stretch>
        </p:blipFill>
        <p:spPr>
          <a:xfrm>
            <a:off x="2014750" y="2131825"/>
            <a:ext cx="5308825" cy="281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Personal Code of Ethics</a:t>
            </a:r>
            <a:endParaRPr/>
          </a:p>
        </p:txBody>
      </p:sp>
      <p:sp>
        <p:nvSpPr>
          <p:cNvPr id="238" name="Google Shape;238;p29"/>
          <p:cNvSpPr txBox="1">
            <a:spLocks noGrp="1"/>
          </p:cNvSpPr>
          <p:nvPr>
            <p:ph type="body" idx="1"/>
          </p:nvPr>
        </p:nvSpPr>
        <p:spPr>
          <a:xfrm>
            <a:off x="1297500" y="1094750"/>
            <a:ext cx="7038900" cy="37677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Employees must be made aware of the video monitoring system and agree to the terms, otherwise it is a violation of their right to privacy</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Internal communications (verbal, email, and fax) should be  conducted in a professional manner</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Employee requirement to sign Non-Disclosure agreement to assure patient confidentiality</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Workplace Harassment and bullying is unacceptable and subject to occupational health and safety laws</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Management should perform annual Performance Reviews to assure their employees are meeting corporate goals and following policies</a:t>
            </a:r>
            <a:endParaRPr sz="1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1297500" y="4518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Professional Code of Ethics </a:t>
            </a:r>
            <a:endParaRPr/>
          </a:p>
        </p:txBody>
      </p:sp>
      <p:sp>
        <p:nvSpPr>
          <p:cNvPr id="244" name="Google Shape;244;p30"/>
          <p:cNvSpPr txBox="1">
            <a:spLocks noGrp="1"/>
          </p:cNvSpPr>
          <p:nvPr>
            <p:ph type="body" idx="1"/>
          </p:nvPr>
        </p:nvSpPr>
        <p:spPr>
          <a:xfrm>
            <a:off x="1297500" y="1606300"/>
            <a:ext cx="7038900" cy="29112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Federal and Local Safety Rules &amp; Regulations must be posted and followed</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 Breach Notification Policy is to be created and published to establish how, when and under what criteria patients should be made aware that their information has been compromised</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Labor Rights defined as for as maximum hours, vacation and sick time. </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Data Disposal guidelines are to be put in place for when and how records are destroyed </a:t>
            </a:r>
            <a:endParaRPr sz="1400">
              <a:latin typeface="Times New Roman"/>
              <a:ea typeface="Times New Roman"/>
              <a:cs typeface="Times New Roman"/>
              <a:sym typeface="Times New Roman"/>
            </a:endParaRPr>
          </a:p>
          <a:p>
            <a:pPr marL="914400" lvl="0" indent="0" algn="l" rtl="0">
              <a:lnSpc>
                <a:spcPct val="200000"/>
              </a:lnSpc>
              <a:spcBef>
                <a:spcPts val="1600"/>
              </a:spcBef>
              <a:spcAft>
                <a:spcPts val="1600"/>
              </a:spcAft>
              <a:buNone/>
            </a:pPr>
            <a:endParaRPr sz="1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1239375" y="4518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250" name="Google Shape;250;p31"/>
          <p:cNvSpPr txBox="1">
            <a:spLocks noGrp="1"/>
          </p:cNvSpPr>
          <p:nvPr>
            <p:ph type="body" idx="1"/>
          </p:nvPr>
        </p:nvSpPr>
        <p:spPr>
          <a:xfrm>
            <a:off x="1239375" y="1094600"/>
            <a:ext cx="7594800" cy="340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(SNHU, 2018). Image [ABC Healthcare Computer network] retrieved from                                https://learn.snhu.edu/d2l/lor/viewer/viewFile.d2lfile/102846/21794,2/</a:t>
            </a:r>
            <a:endParaRPr sz="1200">
              <a:latin typeface="Times New Roman"/>
              <a:ea typeface="Times New Roman"/>
              <a:cs typeface="Times New Roman"/>
              <a:sym typeface="Times New Roman"/>
            </a:endParaRPr>
          </a:p>
          <a:p>
            <a:pPr marL="0" lvl="0" indent="0" algn="l" rtl="0">
              <a:spcBef>
                <a:spcPts val="1600"/>
              </a:spcBef>
              <a:spcAft>
                <a:spcPts val="0"/>
              </a:spcAft>
              <a:buNone/>
            </a:pPr>
            <a:r>
              <a:rPr lang="en" sz="1200">
                <a:latin typeface="Times New Roman"/>
                <a:ea typeface="Times New Roman"/>
                <a:cs typeface="Times New Roman"/>
                <a:sym typeface="Times New Roman"/>
              </a:rPr>
              <a:t>(SNHU, 2018). Image [ABC Healthcare Office Layout] retrieved from </a:t>
            </a:r>
            <a:r>
              <a:rPr lang="en" sz="1200" u="sng">
                <a:solidFill>
                  <a:schemeClr val="hlink"/>
                </a:solidFill>
                <a:latin typeface="Times New Roman"/>
                <a:ea typeface="Times New Roman"/>
                <a:cs typeface="Times New Roman"/>
                <a:sym typeface="Times New Roman"/>
                <a:hlinkClick r:id="rId3"/>
              </a:rPr>
              <a:t>https://learn.snhu.edu/d2l/lor/viewer/viewFile.d2lfile/102846/21794,2/</a:t>
            </a:r>
            <a:endParaRPr sz="1200">
              <a:latin typeface="Times New Roman"/>
              <a:ea typeface="Times New Roman"/>
              <a:cs typeface="Times New Roman"/>
              <a:sym typeface="Times New Roman"/>
            </a:endParaRPr>
          </a:p>
          <a:p>
            <a:pPr marL="0" lvl="0" indent="0" algn="l" rtl="0">
              <a:spcBef>
                <a:spcPts val="1600"/>
              </a:spcBef>
              <a:spcAft>
                <a:spcPts val="0"/>
              </a:spcAft>
              <a:buNone/>
            </a:pPr>
            <a:r>
              <a:rPr lang="en" sz="1200">
                <a:latin typeface="Times New Roman"/>
                <a:ea typeface="Times New Roman"/>
                <a:cs typeface="Times New Roman"/>
                <a:sym typeface="Times New Roman"/>
              </a:rPr>
              <a:t>Albert,K. (2018, Apr 6). Image [Hacking]. Retrieved from </a:t>
            </a:r>
            <a:r>
              <a:rPr lang="en" sz="1200" u="sng">
                <a:solidFill>
                  <a:schemeClr val="hlink"/>
                </a:solidFill>
                <a:latin typeface="Times New Roman"/>
                <a:ea typeface="Times New Roman"/>
                <a:cs typeface="Times New Roman"/>
                <a:sym typeface="Times New Roman"/>
                <a:hlinkClick r:id="rId4"/>
              </a:rPr>
              <a:t>https://www.dignited.com/31529/hacking-vs-cracking-difference/</a:t>
            </a:r>
            <a:endParaRPr sz="1200">
              <a:latin typeface="Times New Roman"/>
              <a:ea typeface="Times New Roman"/>
              <a:cs typeface="Times New Roman"/>
              <a:sym typeface="Times New Roman"/>
            </a:endParaRPr>
          </a:p>
          <a:p>
            <a:pPr marL="0" lvl="0" indent="0" algn="l" rtl="0">
              <a:spcBef>
                <a:spcPts val="1600"/>
              </a:spcBef>
              <a:spcAft>
                <a:spcPts val="0"/>
              </a:spcAft>
              <a:buNone/>
            </a:pPr>
            <a:r>
              <a:rPr lang="en" sz="1200">
                <a:latin typeface="Times New Roman"/>
                <a:ea typeface="Times New Roman"/>
                <a:cs typeface="Times New Roman"/>
                <a:sym typeface="Times New Roman"/>
              </a:rPr>
              <a:t>(Defendershield, 2016) Image [Identity Theft] Retreived from </a:t>
            </a:r>
            <a:r>
              <a:rPr lang="en" sz="1200" u="sng">
                <a:solidFill>
                  <a:schemeClr val="hlink"/>
                </a:solidFill>
                <a:latin typeface="Times New Roman"/>
                <a:ea typeface="Times New Roman"/>
                <a:cs typeface="Times New Roman"/>
                <a:sym typeface="Times New Roman"/>
                <a:hlinkClick r:id="rId5"/>
              </a:rPr>
              <a:t>https://www.defendershield.com/concealshield-protection-identity-theft-digital-pick-pocketing</a:t>
            </a:r>
            <a:endParaRPr sz="1200">
              <a:latin typeface="Times New Roman"/>
              <a:ea typeface="Times New Roman"/>
              <a:cs typeface="Times New Roman"/>
              <a:sym typeface="Times New Roman"/>
            </a:endParaRPr>
          </a:p>
          <a:p>
            <a:pPr marL="0" lvl="0" indent="0" algn="l" rtl="0">
              <a:spcBef>
                <a:spcPts val="1600"/>
              </a:spcBef>
              <a:spcAft>
                <a:spcPts val="0"/>
              </a:spcAft>
              <a:buNone/>
            </a:pPr>
            <a:r>
              <a:rPr lang="en" sz="1200">
                <a:latin typeface="Times New Roman"/>
                <a:ea typeface="Times New Roman"/>
                <a:cs typeface="Times New Roman"/>
                <a:sym typeface="Times New Roman"/>
              </a:rPr>
              <a:t>Greevy, H (2017,Apr 12). Image [HIPAA] Retrieved from https://www.paubox.com/blog/what-is-hipaa</a:t>
            </a:r>
            <a:endParaRPr sz="1200">
              <a:latin typeface="Times New Roman"/>
              <a:ea typeface="Times New Roman"/>
              <a:cs typeface="Times New Roman"/>
              <a:sym typeface="Times New Roman"/>
            </a:endParaRPr>
          </a:p>
          <a:p>
            <a:pPr marL="0" lvl="0" indent="0" algn="l" rtl="0">
              <a:spcBef>
                <a:spcPts val="1600"/>
              </a:spcBef>
              <a:spcAft>
                <a:spcPts val="0"/>
              </a:spcAft>
              <a:buNone/>
            </a:pPr>
            <a:r>
              <a:rPr lang="en" sz="1200">
                <a:latin typeface="Times New Roman"/>
                <a:ea typeface="Times New Roman"/>
                <a:cs typeface="Times New Roman"/>
                <a:sym typeface="Times New Roman"/>
              </a:rPr>
              <a:t>Grama/Spinello. (2015) Southern New Hampshire University IT412. Retrieved from</a:t>
            </a:r>
            <a:r>
              <a:rPr lang="en" sz="1200">
                <a:uFill>
                  <a:noFill/>
                </a:uFill>
                <a:latin typeface="Times New Roman"/>
                <a:ea typeface="Times New Roman"/>
                <a:cs typeface="Times New Roman"/>
                <a:sym typeface="Times New Roman"/>
                <a:hlinkClick r:id="rId6"/>
              </a:rPr>
              <a:t> </a:t>
            </a:r>
            <a:r>
              <a:rPr lang="en" sz="1200" u="sng">
                <a:latin typeface="Times New Roman"/>
                <a:ea typeface="Times New Roman"/>
                <a:cs typeface="Times New Roman"/>
                <a:sym typeface="Times New Roman"/>
                <a:hlinkClick r:id="rId6"/>
              </a:rPr>
              <a:t>https://mbsdirect.vitalsource.com/#/books/9781284082654/cfi/194!/4/4@0.00:47.8</a:t>
            </a:r>
            <a:endParaRPr sz="1200" u="sng">
              <a:latin typeface="Times New Roman"/>
              <a:ea typeface="Times New Roman"/>
              <a:cs typeface="Times New Roman"/>
              <a:sym typeface="Times New Roman"/>
              <a:hlinkClick r:id="rId6"/>
            </a:endParaRPr>
          </a:p>
          <a:p>
            <a:pPr marL="0" lvl="0" indent="0" algn="l" rtl="0">
              <a:spcBef>
                <a:spcPts val="1600"/>
              </a:spcBef>
              <a:spcAft>
                <a:spcPts val="0"/>
              </a:spcAft>
              <a:buNone/>
            </a:pPr>
            <a:endParaRPr sz="1200" u="sng">
              <a:latin typeface="Times New Roman"/>
              <a:ea typeface="Times New Roman"/>
              <a:cs typeface="Times New Roman"/>
              <a:sym typeface="Times New Roman"/>
              <a:hlinkClick r:id="rId7"/>
            </a:endParaRPr>
          </a:p>
          <a:p>
            <a:pPr marL="0" lvl="0" indent="0" algn="l" rtl="0">
              <a:spcBef>
                <a:spcPts val="160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Risk Overview</a:t>
            </a:r>
            <a:endParaRPr>
              <a:latin typeface="Times New Roman"/>
              <a:ea typeface="Times New Roman"/>
              <a:cs typeface="Times New Roman"/>
              <a:sym typeface="Times New Roman"/>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Font typeface="Times New Roman"/>
              <a:buChar char="●"/>
            </a:pPr>
            <a:r>
              <a:rPr lang="en">
                <a:latin typeface="Times New Roman"/>
                <a:ea typeface="Times New Roman"/>
                <a:cs typeface="Times New Roman"/>
                <a:sym typeface="Times New Roman"/>
              </a:rPr>
              <a:t>IT Structure is somewhat lacking</a:t>
            </a:r>
            <a:endParaRPr>
              <a:latin typeface="Times New Roman"/>
              <a:ea typeface="Times New Roman"/>
              <a:cs typeface="Times New Roman"/>
              <a:sym typeface="Times New Roman"/>
            </a:endParaRPr>
          </a:p>
          <a:p>
            <a:pPr marL="457200" lvl="0" indent="-311150" algn="l" rtl="0">
              <a:lnSpc>
                <a:spcPct val="200000"/>
              </a:lnSpc>
              <a:spcBef>
                <a:spcPts val="0"/>
              </a:spcBef>
              <a:spcAft>
                <a:spcPts val="0"/>
              </a:spcAft>
              <a:buSzPts val="1300"/>
              <a:buFont typeface="Times New Roman"/>
              <a:buChar char="●"/>
            </a:pPr>
            <a:r>
              <a:rPr lang="en">
                <a:latin typeface="Times New Roman"/>
                <a:ea typeface="Times New Roman"/>
                <a:cs typeface="Times New Roman"/>
                <a:sym typeface="Times New Roman"/>
              </a:rPr>
              <a:t>No guidelines followed when it was created</a:t>
            </a:r>
            <a:endParaRPr>
              <a:latin typeface="Times New Roman"/>
              <a:ea typeface="Times New Roman"/>
              <a:cs typeface="Times New Roman"/>
              <a:sym typeface="Times New Roman"/>
            </a:endParaRPr>
          </a:p>
          <a:p>
            <a:pPr marL="457200" lvl="0" indent="-311150" algn="l" rtl="0">
              <a:lnSpc>
                <a:spcPct val="200000"/>
              </a:lnSpc>
              <a:spcBef>
                <a:spcPts val="0"/>
              </a:spcBef>
              <a:spcAft>
                <a:spcPts val="0"/>
              </a:spcAft>
              <a:buSzPts val="1300"/>
              <a:buFont typeface="Times New Roman"/>
              <a:buChar char="●"/>
            </a:pPr>
            <a:r>
              <a:rPr lang="en">
                <a:latin typeface="Times New Roman"/>
                <a:ea typeface="Times New Roman"/>
                <a:cs typeface="Times New Roman"/>
                <a:sym typeface="Times New Roman"/>
              </a:rPr>
              <a:t>Network Administrator did not secure network properly</a:t>
            </a:r>
            <a:endParaRPr>
              <a:latin typeface="Times New Roman"/>
              <a:ea typeface="Times New Roman"/>
              <a:cs typeface="Times New Roman"/>
              <a:sym typeface="Times New Roman"/>
            </a:endParaRPr>
          </a:p>
          <a:p>
            <a:pPr marL="457200" lvl="0" indent="-311150" algn="l" rtl="0">
              <a:lnSpc>
                <a:spcPct val="200000"/>
              </a:lnSpc>
              <a:spcBef>
                <a:spcPts val="0"/>
              </a:spcBef>
              <a:spcAft>
                <a:spcPts val="0"/>
              </a:spcAft>
              <a:buSzPts val="1300"/>
              <a:buFont typeface="Times New Roman"/>
              <a:buChar char="●"/>
            </a:pPr>
            <a:r>
              <a:rPr lang="en">
                <a:latin typeface="Times New Roman"/>
                <a:ea typeface="Times New Roman"/>
                <a:cs typeface="Times New Roman"/>
                <a:sym typeface="Times New Roman"/>
              </a:rPr>
              <a:t>Data Server is vulnerable to breach by hackers due to hardware and software deficiencies </a:t>
            </a:r>
            <a:endParaRPr>
              <a:latin typeface="Times New Roman"/>
              <a:ea typeface="Times New Roman"/>
              <a:cs typeface="Times New Roman"/>
              <a:sym typeface="Times New Roman"/>
            </a:endParaRPr>
          </a:p>
          <a:p>
            <a:pPr marL="457200" lvl="0" indent="-311150" algn="l" rtl="0">
              <a:lnSpc>
                <a:spcPct val="200000"/>
              </a:lnSpc>
              <a:spcBef>
                <a:spcPts val="0"/>
              </a:spcBef>
              <a:spcAft>
                <a:spcPts val="0"/>
              </a:spcAft>
              <a:buSzPts val="1300"/>
              <a:buFont typeface="Times New Roman"/>
              <a:buChar char="●"/>
            </a:pPr>
            <a:r>
              <a:rPr lang="en">
                <a:latin typeface="Times New Roman"/>
                <a:ea typeface="Times New Roman"/>
                <a:cs typeface="Times New Roman"/>
                <a:sym typeface="Times New Roman"/>
              </a:rPr>
              <a:t>Physical Layout of office presents security risks</a:t>
            </a:r>
            <a:endParaRPr>
              <a:latin typeface="Times New Roman"/>
              <a:ea typeface="Times New Roman"/>
              <a:cs typeface="Times New Roman"/>
              <a:sym typeface="Times New Roman"/>
            </a:endParaRPr>
          </a:p>
          <a:p>
            <a:pPr marL="45720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(Con’t)</a:t>
            </a:r>
            <a:endParaRPr/>
          </a:p>
        </p:txBody>
      </p:sp>
      <p:sp>
        <p:nvSpPr>
          <p:cNvPr id="256" name="Google Shape;256;p32"/>
          <p:cNvSpPr txBox="1">
            <a:spLocks noGrp="1"/>
          </p:cNvSpPr>
          <p:nvPr>
            <p:ph type="body" idx="1"/>
          </p:nvPr>
        </p:nvSpPr>
        <p:spPr>
          <a:xfrm>
            <a:off x="1297500" y="1162375"/>
            <a:ext cx="7038900" cy="331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(HIPAA, 2018) Jan 10. What is Protected Health Information. </a:t>
            </a:r>
            <a:r>
              <a:rPr lang="en" sz="1200" i="1">
                <a:latin typeface="Times New Roman"/>
                <a:ea typeface="Times New Roman"/>
                <a:cs typeface="Times New Roman"/>
                <a:sym typeface="Times New Roman"/>
              </a:rPr>
              <a:t>HIPAA Journal. </a:t>
            </a:r>
            <a:r>
              <a:rPr lang="en" sz="1200">
                <a:latin typeface="Times New Roman"/>
                <a:ea typeface="Times New Roman"/>
                <a:cs typeface="Times New Roman"/>
                <a:sym typeface="Times New Roman"/>
              </a:rPr>
              <a:t>Retrieved from</a:t>
            </a:r>
            <a:r>
              <a:rPr lang="en" sz="1200">
                <a:uFill>
                  <a:noFill/>
                </a:uFill>
                <a:latin typeface="Times New Roman"/>
                <a:ea typeface="Times New Roman"/>
                <a:cs typeface="Times New Roman"/>
                <a:sym typeface="Times New Roman"/>
                <a:hlinkClick r:id="rId3"/>
              </a:rPr>
              <a:t> </a:t>
            </a:r>
            <a:r>
              <a:rPr lang="en" sz="1200" u="sng">
                <a:latin typeface="Times New Roman"/>
                <a:ea typeface="Times New Roman"/>
                <a:cs typeface="Times New Roman"/>
                <a:sym typeface="Times New Roman"/>
                <a:hlinkClick r:id="rId3"/>
              </a:rPr>
              <a:t>https://www.hipaajournal.com/-</a:t>
            </a:r>
            <a:r>
              <a:rPr lang="en" sz="1200">
                <a:latin typeface="Times New Roman"/>
                <a:ea typeface="Times New Roman"/>
                <a:cs typeface="Times New Roman"/>
                <a:sym typeface="Times New Roman"/>
              </a:rPr>
              <a:t> what-is-protected-health-information/</a:t>
            </a:r>
            <a:endParaRPr sz="1200">
              <a:latin typeface="Times New Roman"/>
              <a:ea typeface="Times New Roman"/>
              <a:cs typeface="Times New Roman"/>
              <a:sym typeface="Times New Roman"/>
            </a:endParaRPr>
          </a:p>
          <a:p>
            <a:pPr marL="0" lvl="0" indent="0" algn="l" rtl="0">
              <a:spcBef>
                <a:spcPts val="1600"/>
              </a:spcBef>
              <a:spcAft>
                <a:spcPts val="0"/>
              </a:spcAft>
              <a:buNone/>
            </a:pPr>
            <a:r>
              <a:rPr lang="en" sz="1200">
                <a:latin typeface="Times New Roman"/>
                <a:ea typeface="Times New Roman"/>
                <a:cs typeface="Times New Roman"/>
                <a:sym typeface="Times New Roman"/>
              </a:rPr>
              <a:t>Grama/Spinello. (2015). Risk Assessment. </a:t>
            </a:r>
            <a:r>
              <a:rPr lang="en" sz="1200" i="1">
                <a:latin typeface="Times New Roman"/>
                <a:ea typeface="Times New Roman"/>
                <a:cs typeface="Times New Roman"/>
                <a:sym typeface="Times New Roman"/>
              </a:rPr>
              <a:t>Southern New Hampshire University IT412</a:t>
            </a:r>
            <a:r>
              <a:rPr lang="en" sz="1200">
                <a:latin typeface="Times New Roman"/>
                <a:ea typeface="Times New Roman"/>
                <a:cs typeface="Times New Roman"/>
                <a:sym typeface="Times New Roman"/>
              </a:rPr>
              <a:t>. Retrieved from</a:t>
            </a:r>
            <a:r>
              <a:rPr lang="en" sz="1200">
                <a:uFill>
                  <a:noFill/>
                </a:uFill>
                <a:latin typeface="Times New Roman"/>
                <a:ea typeface="Times New Roman"/>
                <a:cs typeface="Times New Roman"/>
                <a:sym typeface="Times New Roman"/>
                <a:hlinkClick r:id="rId4"/>
              </a:rPr>
              <a:t> </a:t>
            </a:r>
            <a:r>
              <a:rPr lang="en" sz="1200" u="sng">
                <a:latin typeface="Times New Roman"/>
                <a:ea typeface="Times New Roman"/>
                <a:cs typeface="Times New Roman"/>
                <a:sym typeface="Times New Roman"/>
                <a:hlinkClick r:id="rId4"/>
              </a:rPr>
              <a:t>https://mbsdirect.vitalsource.com/#/books/9781284082654/cfi/194!/4/4@0.00:47.8</a:t>
            </a:r>
            <a:endParaRPr sz="1200" u="sng">
              <a:latin typeface="Times New Roman"/>
              <a:ea typeface="Times New Roman"/>
              <a:cs typeface="Times New Roman"/>
              <a:sym typeface="Times New Roman"/>
              <a:hlinkClick r:id="rId4"/>
            </a:endParaRPr>
          </a:p>
          <a:p>
            <a:pPr marL="0" lvl="0" indent="0" algn="l" rtl="0">
              <a:spcBef>
                <a:spcPts val="1600"/>
              </a:spcBef>
              <a:spcAft>
                <a:spcPts val="0"/>
              </a:spcAft>
              <a:buNone/>
            </a:pPr>
            <a:r>
              <a:rPr lang="en" sz="1400">
                <a:latin typeface="Times New Roman"/>
                <a:ea typeface="Times New Roman"/>
                <a:cs typeface="Times New Roman"/>
                <a:sym typeface="Times New Roman"/>
              </a:rPr>
              <a:t>Compliancy Group (2018). What is the Penalty for a HIPAA Violation? </a:t>
            </a:r>
            <a:r>
              <a:rPr lang="en" sz="1400" i="1">
                <a:latin typeface="Times New Roman"/>
                <a:ea typeface="Times New Roman"/>
                <a:cs typeface="Times New Roman"/>
                <a:sym typeface="Times New Roman"/>
              </a:rPr>
              <a:t>Compliancy Group. </a:t>
            </a:r>
            <a:r>
              <a:rPr lang="en" sz="1400">
                <a:latin typeface="Times New Roman"/>
                <a:ea typeface="Times New Roman"/>
                <a:cs typeface="Times New Roman"/>
                <a:sym typeface="Times New Roman"/>
              </a:rPr>
              <a:t>Retrieved from</a:t>
            </a:r>
            <a:r>
              <a:rPr lang="en" sz="1400">
                <a:uFill>
                  <a:noFill/>
                </a:uFill>
                <a:latin typeface="Times New Roman"/>
                <a:ea typeface="Times New Roman"/>
                <a:cs typeface="Times New Roman"/>
                <a:sym typeface="Times New Roman"/>
                <a:hlinkClick r:id="rId5"/>
              </a:rPr>
              <a:t> </a:t>
            </a:r>
            <a:r>
              <a:rPr lang="en" sz="1400" u="sng">
                <a:latin typeface="Times New Roman"/>
                <a:ea typeface="Times New Roman"/>
                <a:cs typeface="Times New Roman"/>
                <a:sym typeface="Times New Roman"/>
                <a:hlinkClick r:id="rId5"/>
              </a:rPr>
              <a:t>https://compliancy-group.com/hipaa-fines-directory-year/</a:t>
            </a:r>
            <a:endParaRPr sz="1400" u="sng">
              <a:latin typeface="Times New Roman"/>
              <a:ea typeface="Times New Roman"/>
              <a:cs typeface="Times New Roman"/>
              <a:sym typeface="Times New Roman"/>
              <a:hlinkClick r:id="rId5"/>
            </a:endParaRPr>
          </a:p>
          <a:p>
            <a:pPr marL="0" lvl="0" indent="0" algn="l" rtl="0">
              <a:spcBef>
                <a:spcPts val="1600"/>
              </a:spcBef>
              <a:spcAft>
                <a:spcPts val="0"/>
              </a:spcAft>
              <a:buNone/>
            </a:pPr>
            <a:r>
              <a:rPr lang="en" sz="1400">
                <a:latin typeface="Times New Roman"/>
                <a:ea typeface="Times New Roman"/>
                <a:cs typeface="Times New Roman"/>
                <a:sym typeface="Times New Roman"/>
              </a:rPr>
              <a:t>HIPAA Journal (2018).  Security Breaches in Healthcare in the Last Three Years. </a:t>
            </a:r>
            <a:r>
              <a:rPr lang="en" sz="1400" i="1">
                <a:latin typeface="Times New Roman"/>
                <a:ea typeface="Times New Roman"/>
                <a:cs typeface="Times New Roman"/>
                <a:sym typeface="Times New Roman"/>
              </a:rPr>
              <a:t>HIPAA Journal.</a:t>
            </a:r>
            <a:r>
              <a:rPr lang="en" sz="1400">
                <a:latin typeface="Times New Roman"/>
                <a:ea typeface="Times New Roman"/>
                <a:cs typeface="Times New Roman"/>
                <a:sym typeface="Times New Roman"/>
              </a:rPr>
              <a:t> Retrieved from</a:t>
            </a:r>
            <a:r>
              <a:rPr lang="en" sz="1400">
                <a:uFill>
                  <a:noFill/>
                </a:uFill>
                <a:latin typeface="Times New Roman"/>
                <a:ea typeface="Times New Roman"/>
                <a:cs typeface="Times New Roman"/>
                <a:sym typeface="Times New Roman"/>
                <a:hlinkClick r:id="rId6"/>
              </a:rPr>
              <a:t> </a:t>
            </a:r>
            <a:r>
              <a:rPr lang="en" sz="1400" u="sng">
                <a:latin typeface="Times New Roman"/>
                <a:ea typeface="Times New Roman"/>
                <a:cs typeface="Times New Roman"/>
                <a:sym typeface="Times New Roman"/>
                <a:hlinkClick r:id="rId6"/>
              </a:rPr>
              <a:t>https://www.hipaajournal.com/security-breaches-in-healthcare-in-the-last-three-years/</a:t>
            </a:r>
            <a:endParaRPr sz="1400" u="sng">
              <a:latin typeface="Times New Roman"/>
              <a:ea typeface="Times New Roman"/>
              <a:cs typeface="Times New Roman"/>
              <a:sym typeface="Times New Roman"/>
              <a:hlinkClick r:id="rId6"/>
            </a:endParaRPr>
          </a:p>
          <a:p>
            <a:pPr marL="0" lvl="0" indent="0" algn="l" rtl="0">
              <a:spcBef>
                <a:spcPts val="1600"/>
              </a:spcBef>
              <a:spcAft>
                <a:spcPts val="0"/>
              </a:spcAft>
              <a:buNone/>
            </a:pPr>
            <a:r>
              <a:rPr lang="en" sz="1400">
                <a:latin typeface="Times New Roman"/>
                <a:ea typeface="Times New Roman"/>
                <a:cs typeface="Times New Roman"/>
                <a:sym typeface="Times New Roman"/>
              </a:rPr>
              <a:t>(NIP, 2015) Image  [Code of Ethics]. Retreived from https://www.psynip.nl/en/dutch-association-psychologists/code-of-ethics/code-ethics-2015/</a:t>
            </a:r>
            <a:endParaRPr sz="1400" u="sng">
              <a:latin typeface="Times New Roman"/>
              <a:ea typeface="Times New Roman"/>
              <a:cs typeface="Times New Roman"/>
              <a:sym typeface="Times New Roman"/>
              <a:hlinkClick r:id="rId7"/>
            </a:endParaRPr>
          </a:p>
          <a:p>
            <a:pPr marL="0" lvl="0" indent="0" algn="l" rtl="0">
              <a:spcBef>
                <a:spcPts val="160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200">
              <a:latin typeface="Times New Roman"/>
              <a:ea typeface="Times New Roman"/>
              <a:cs typeface="Times New Roman"/>
              <a:sym typeface="Times New Roman"/>
            </a:endParaRPr>
          </a:p>
          <a:p>
            <a:pPr marL="0" lvl="0" indent="0" algn="l" rtl="0">
              <a:spcBef>
                <a:spcPts val="160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0" lvl="0" indent="0" algn="l" rtl="0">
              <a:spcBef>
                <a:spcPts val="1600"/>
              </a:spcBef>
              <a:spcAft>
                <a:spcPts val="0"/>
              </a:spcAft>
              <a:buNone/>
            </a:pPr>
            <a:endParaRPr sz="1200">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 Information Technology Structure</a:t>
            </a:r>
            <a:endParaRPr/>
          </a:p>
        </p:txBody>
      </p:sp>
      <p:pic>
        <p:nvPicPr>
          <p:cNvPr id="147" name="Google Shape;147;p15"/>
          <p:cNvPicPr preferRelativeResize="0"/>
          <p:nvPr/>
        </p:nvPicPr>
        <p:blipFill>
          <a:blip r:embed="rId3">
            <a:alphaModFix/>
          </a:blip>
          <a:stretch>
            <a:fillRect/>
          </a:stretch>
        </p:blipFill>
        <p:spPr>
          <a:xfrm>
            <a:off x="2361632" y="1908450"/>
            <a:ext cx="4727546" cy="2447200"/>
          </a:xfrm>
          <a:prstGeom prst="rect">
            <a:avLst/>
          </a:prstGeom>
          <a:noFill/>
          <a:ln>
            <a:noFill/>
          </a:ln>
        </p:spPr>
      </p:pic>
      <p:sp>
        <p:nvSpPr>
          <p:cNvPr id="148" name="Google Shape;148;p15"/>
          <p:cNvSpPr txBox="1"/>
          <p:nvPr/>
        </p:nvSpPr>
        <p:spPr>
          <a:xfrm>
            <a:off x="1530188" y="1307850"/>
            <a:ext cx="23817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Times New Roman"/>
                <a:ea typeface="Times New Roman"/>
                <a:cs typeface="Times New Roman"/>
                <a:sym typeface="Times New Roman"/>
              </a:rPr>
              <a:t>Network Setup</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 Information Technology Structure</a:t>
            </a:r>
            <a:endParaRPr/>
          </a:p>
          <a:p>
            <a:pPr marL="0" lvl="0" indent="0" algn="l" rtl="0">
              <a:spcBef>
                <a:spcPts val="0"/>
              </a:spcBef>
              <a:spcAft>
                <a:spcPts val="0"/>
              </a:spcAft>
              <a:buNone/>
            </a:pPr>
            <a:r>
              <a:rPr lang="en"/>
              <a:t>(Con’t)</a:t>
            </a:r>
            <a:endParaRPr/>
          </a:p>
        </p:txBody>
      </p:sp>
      <p:sp>
        <p:nvSpPr>
          <p:cNvPr id="154" name="Google Shape;154;p16"/>
          <p:cNvSpPr txBox="1">
            <a:spLocks noGrp="1"/>
          </p:cNvSpPr>
          <p:nvPr>
            <p:ph type="body" idx="1"/>
          </p:nvPr>
        </p:nvSpPr>
        <p:spPr>
          <a:xfrm>
            <a:off x="1297500" y="1268925"/>
            <a:ext cx="7038900" cy="3209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Times New Roman"/>
                <a:ea typeface="Times New Roman"/>
                <a:cs typeface="Times New Roman"/>
                <a:sym typeface="Times New Roman"/>
              </a:rPr>
              <a:t>Physical Layout of Office</a:t>
            </a:r>
            <a:endParaRPr sz="1800">
              <a:latin typeface="Times New Roman"/>
              <a:ea typeface="Times New Roman"/>
              <a:cs typeface="Times New Roman"/>
              <a:sym typeface="Times New Roman"/>
            </a:endParaRPr>
          </a:p>
          <a:p>
            <a:pPr marL="0" lvl="0" indent="0" algn="l" rtl="0">
              <a:spcBef>
                <a:spcPts val="0"/>
              </a:spcBef>
              <a:spcAft>
                <a:spcPts val="1600"/>
              </a:spcAft>
              <a:buNone/>
            </a:pPr>
            <a:endParaRPr/>
          </a:p>
        </p:txBody>
      </p:sp>
      <p:pic>
        <p:nvPicPr>
          <p:cNvPr id="155" name="Google Shape;155;p16"/>
          <p:cNvPicPr preferRelativeResize="0"/>
          <p:nvPr/>
        </p:nvPicPr>
        <p:blipFill>
          <a:blip r:embed="rId3">
            <a:alphaModFix/>
          </a:blip>
          <a:stretch>
            <a:fillRect/>
          </a:stretch>
        </p:blipFill>
        <p:spPr>
          <a:xfrm>
            <a:off x="2208526" y="1831050"/>
            <a:ext cx="4888025" cy="3024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CyberLaws and Ethics Regulations</a:t>
            </a:r>
            <a:endParaRPr/>
          </a:p>
          <a:p>
            <a:pPr marL="0" lvl="0" indent="0" algn="l" rtl="0">
              <a:spcBef>
                <a:spcPts val="0"/>
              </a:spcBef>
              <a:spcAft>
                <a:spcPts val="0"/>
              </a:spcAft>
              <a:buNone/>
            </a:pPr>
            <a:endParaRPr/>
          </a:p>
        </p:txBody>
      </p:sp>
      <p:sp>
        <p:nvSpPr>
          <p:cNvPr id="161" name="Google Shape;161;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a:latin typeface="Times New Roman"/>
                <a:ea typeface="Times New Roman"/>
                <a:cs typeface="Times New Roman"/>
                <a:sym typeface="Times New Roman"/>
              </a:rPr>
              <a:t>Hacking</a:t>
            </a:r>
            <a:endParaRPr sz="1400" b="1" u="sng">
              <a:latin typeface="Times New Roman"/>
              <a:ea typeface="Times New Roman"/>
              <a:cs typeface="Times New Roman"/>
              <a:sym typeface="Times New Roman"/>
            </a:endParaRPr>
          </a:p>
          <a:p>
            <a:pPr marL="0" lvl="0" indent="0" algn="l" rtl="0">
              <a:lnSpc>
                <a:spcPct val="200000"/>
              </a:lnSpc>
              <a:spcBef>
                <a:spcPts val="1600"/>
              </a:spcBef>
              <a:spcAft>
                <a:spcPts val="0"/>
              </a:spcAft>
              <a:buNone/>
            </a:pPr>
            <a:r>
              <a:rPr lang="en" sz="1400">
                <a:latin typeface="Times New Roman"/>
                <a:ea typeface="Times New Roman"/>
                <a:cs typeface="Times New Roman"/>
                <a:sym typeface="Times New Roman"/>
              </a:rPr>
              <a:t>Breaking into someone’s computer electronically in order to gain access to sensitive information for financial gain.</a:t>
            </a:r>
            <a:endParaRPr sz="1400">
              <a:latin typeface="Times New Roman"/>
              <a:ea typeface="Times New Roman"/>
              <a:cs typeface="Times New Roman"/>
              <a:sym typeface="Times New Roman"/>
            </a:endParaRPr>
          </a:p>
          <a:p>
            <a:pPr marL="0" lvl="0" indent="0" algn="l" rtl="0">
              <a:spcBef>
                <a:spcPts val="0"/>
              </a:spcBef>
              <a:spcAft>
                <a:spcPts val="1600"/>
              </a:spcAft>
              <a:buNone/>
            </a:pPr>
            <a:endParaRPr/>
          </a:p>
        </p:txBody>
      </p:sp>
      <p:pic>
        <p:nvPicPr>
          <p:cNvPr id="162" name="Google Shape;162;p17"/>
          <p:cNvPicPr preferRelativeResize="0"/>
          <p:nvPr/>
        </p:nvPicPr>
        <p:blipFill>
          <a:blip r:embed="rId3">
            <a:alphaModFix/>
          </a:blip>
          <a:stretch>
            <a:fillRect/>
          </a:stretch>
        </p:blipFill>
        <p:spPr>
          <a:xfrm>
            <a:off x="1297500" y="2878550"/>
            <a:ext cx="2857500"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CyberLaws and Ethics Regulations (Con’t)</a:t>
            </a:r>
            <a:endParaRPr/>
          </a:p>
        </p:txBody>
      </p:sp>
      <p:sp>
        <p:nvSpPr>
          <p:cNvPr id="168" name="Google Shape;168;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u="sng">
                <a:latin typeface="Times New Roman"/>
                <a:ea typeface="Times New Roman"/>
                <a:cs typeface="Times New Roman"/>
                <a:sym typeface="Times New Roman"/>
              </a:rPr>
              <a:t>Identity Theft</a:t>
            </a:r>
            <a:endParaRPr sz="1400" b="1" u="sng">
              <a:latin typeface="Times New Roman"/>
              <a:ea typeface="Times New Roman"/>
              <a:cs typeface="Times New Roman"/>
              <a:sym typeface="Times New Roman"/>
            </a:endParaRPr>
          </a:p>
          <a:p>
            <a:pPr marL="0" lvl="0" indent="0" algn="l" rtl="0">
              <a:spcBef>
                <a:spcPts val="1600"/>
              </a:spcBef>
              <a:spcAft>
                <a:spcPts val="1600"/>
              </a:spcAft>
              <a:buNone/>
            </a:pPr>
            <a:r>
              <a:rPr lang="en" sz="1400">
                <a:highlight>
                  <a:schemeClr val="dk1"/>
                </a:highlight>
                <a:latin typeface="Times New Roman"/>
                <a:ea typeface="Times New Roman"/>
                <a:cs typeface="Times New Roman"/>
                <a:sym typeface="Times New Roman"/>
              </a:rPr>
              <a:t>The theft and use of someone’s personal information for financial gain (i.e. opening accounts in their name).  </a:t>
            </a:r>
            <a:endParaRPr sz="1400">
              <a:highlight>
                <a:schemeClr val="dk1"/>
              </a:highlight>
              <a:latin typeface="Times New Roman"/>
              <a:ea typeface="Times New Roman"/>
              <a:cs typeface="Times New Roman"/>
              <a:sym typeface="Times New Roman"/>
            </a:endParaRPr>
          </a:p>
        </p:txBody>
      </p:sp>
      <p:pic>
        <p:nvPicPr>
          <p:cNvPr id="169" name="Google Shape;169;p18"/>
          <p:cNvPicPr preferRelativeResize="0"/>
          <p:nvPr/>
        </p:nvPicPr>
        <p:blipFill>
          <a:blip r:embed="rId3">
            <a:alphaModFix/>
          </a:blip>
          <a:stretch>
            <a:fillRect/>
          </a:stretch>
        </p:blipFill>
        <p:spPr>
          <a:xfrm>
            <a:off x="1297488" y="2735663"/>
            <a:ext cx="2619375" cy="174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Ethics Violations (Professional)</a:t>
            </a:r>
            <a:endParaRPr/>
          </a:p>
        </p:txBody>
      </p:sp>
      <p:sp>
        <p:nvSpPr>
          <p:cNvPr id="175" name="Google Shape;175;p19"/>
          <p:cNvSpPr txBox="1">
            <a:spLocks noGrp="1"/>
          </p:cNvSpPr>
          <p:nvPr>
            <p:ph type="body" idx="1"/>
          </p:nvPr>
        </p:nvSpPr>
        <p:spPr>
          <a:xfrm>
            <a:off x="1297500" y="1567550"/>
            <a:ext cx="7038900" cy="3207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Clear violations of The Health Insurance Portability and Accountability Act (HIPAA) which was created in 1996 by Congress to establish provisions for the safeguarding of Protected Health Information</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PHI includes names, street address (with zip codes), birthdates, phone numbers, fax numbers, email addresses, social security numbers and medical record numbers</a:t>
            </a:r>
            <a:endParaRPr sz="1400">
              <a:latin typeface="Times New Roman"/>
              <a:ea typeface="Times New Roman"/>
              <a:cs typeface="Times New Roman"/>
              <a:sym typeface="Times New Roman"/>
            </a:endParaRPr>
          </a:p>
          <a:p>
            <a:pPr marL="457200" lvl="0" indent="0" algn="l" rtl="0">
              <a:spcBef>
                <a:spcPts val="1600"/>
              </a:spcBef>
              <a:spcAft>
                <a:spcPts val="0"/>
              </a:spcAft>
              <a:buNone/>
            </a:pPr>
            <a:endParaRPr sz="1200">
              <a:latin typeface="Times New Roman"/>
              <a:ea typeface="Times New Roman"/>
              <a:cs typeface="Times New Roman"/>
              <a:sym typeface="Times New Roman"/>
            </a:endParaRPr>
          </a:p>
          <a:p>
            <a:pPr marL="0" lvl="0" indent="0" algn="l" rtl="0">
              <a:spcBef>
                <a:spcPts val="1600"/>
              </a:spcBef>
              <a:spcAft>
                <a:spcPts val="0"/>
              </a:spcAft>
              <a:buNone/>
            </a:pPr>
            <a:endParaRPr sz="1200">
              <a:latin typeface="Times New Roman"/>
              <a:ea typeface="Times New Roman"/>
              <a:cs typeface="Times New Roman"/>
              <a:sym typeface="Times New Roman"/>
            </a:endParaRPr>
          </a:p>
          <a:p>
            <a:pPr marL="0" lvl="0" indent="0" algn="l" rtl="0">
              <a:spcBef>
                <a:spcPts val="1600"/>
              </a:spcBef>
              <a:spcAft>
                <a:spcPts val="1600"/>
              </a:spcAft>
              <a:buNone/>
            </a:pPr>
            <a:endParaRPr sz="1200">
              <a:latin typeface="Times New Roman"/>
              <a:ea typeface="Times New Roman"/>
              <a:cs typeface="Times New Roman"/>
              <a:sym typeface="Times New Roman"/>
            </a:endParaRPr>
          </a:p>
        </p:txBody>
      </p:sp>
      <p:pic>
        <p:nvPicPr>
          <p:cNvPr id="176" name="Google Shape;176;p19"/>
          <p:cNvPicPr preferRelativeResize="0"/>
          <p:nvPr/>
        </p:nvPicPr>
        <p:blipFill>
          <a:blip r:embed="rId3">
            <a:alphaModFix/>
          </a:blip>
          <a:stretch>
            <a:fillRect/>
          </a:stretch>
        </p:blipFill>
        <p:spPr>
          <a:xfrm>
            <a:off x="3115650" y="3117275"/>
            <a:ext cx="3028950"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Threat Impact on IT		</a:t>
            </a:r>
            <a:endParaRPr/>
          </a:p>
        </p:txBody>
      </p:sp>
      <p:sp>
        <p:nvSpPr>
          <p:cNvPr id="182" name="Google Shape;182;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Software and network equipment still have default usernames and passwords</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Char char="●"/>
            </a:pPr>
            <a:r>
              <a:rPr lang="en" sz="1400">
                <a:latin typeface="Times New Roman"/>
                <a:ea typeface="Times New Roman"/>
                <a:cs typeface="Times New Roman"/>
                <a:sym typeface="Times New Roman"/>
              </a:rPr>
              <a:t>Unauthorized users can anyone can easily lookup the default usernames and passwords from the manufacturer’s website and gain access to sensitive information</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Having no Acceptable Use Policy on Technology (Computer, internet, email) increases the likelihood of an intentional or unintentional breach</a:t>
            </a:r>
            <a:endParaRPr sz="1400">
              <a:latin typeface="Times New Roman"/>
              <a:ea typeface="Times New Roman"/>
              <a:cs typeface="Times New Roman"/>
              <a:sym typeface="Times New Roman"/>
            </a:endParaRPr>
          </a:p>
          <a:p>
            <a:pPr marL="457200" lvl="0" indent="-317500" algn="l" rtl="0">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Network is susceptible to Spyware and Phishing</a:t>
            </a:r>
            <a:endParaRPr sz="1400">
              <a:latin typeface="Times New Roman"/>
              <a:ea typeface="Times New Roman"/>
              <a:cs typeface="Times New Roman"/>
              <a:sym typeface="Times New Roman"/>
            </a:endParaRPr>
          </a:p>
          <a:p>
            <a:pPr marL="457200" lvl="0" indent="0" algn="l" rtl="0">
              <a:spcBef>
                <a:spcPts val="1600"/>
              </a:spcBef>
              <a:spcAft>
                <a:spcPts val="1600"/>
              </a:spcAft>
              <a:buNone/>
            </a:pPr>
            <a:endParaRPr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Cyberlaw Non-Compliance</a:t>
            </a:r>
            <a:endParaRPr/>
          </a:p>
        </p:txBody>
      </p:sp>
      <p:sp>
        <p:nvSpPr>
          <p:cNvPr id="188" name="Google Shape;188;p21"/>
          <p:cNvSpPr txBox="1">
            <a:spLocks noGrp="1"/>
          </p:cNvSpPr>
          <p:nvPr>
            <p:ph type="body" idx="1"/>
          </p:nvPr>
        </p:nvSpPr>
        <p:spPr>
          <a:xfrm>
            <a:off x="678100" y="1664400"/>
            <a:ext cx="7884600" cy="307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Times New Roman"/>
                <a:ea typeface="Times New Roman"/>
                <a:cs typeface="Times New Roman"/>
                <a:sym typeface="Times New Roman"/>
              </a:rPr>
              <a:t>Previous Cases</a:t>
            </a:r>
            <a:endParaRPr sz="1800">
              <a:latin typeface="Times New Roman"/>
              <a:ea typeface="Times New Roman"/>
              <a:cs typeface="Times New Roman"/>
              <a:sym typeface="Times New Roman"/>
            </a:endParaRPr>
          </a:p>
          <a:p>
            <a:pPr marL="0" lvl="0" indent="0" algn="l" rtl="0">
              <a:spcBef>
                <a:spcPts val="1600"/>
              </a:spcBef>
              <a:spcAft>
                <a:spcPts val="0"/>
              </a:spcAft>
              <a:buNone/>
            </a:pPr>
            <a:r>
              <a:rPr lang="en" sz="1800">
                <a:latin typeface="Times New Roman"/>
                <a:ea typeface="Times New Roman"/>
                <a:cs typeface="Times New Roman"/>
                <a:sym typeface="Times New Roman"/>
              </a:rPr>
              <a:t>Year         Company                      Records Compromised             Cause</a:t>
            </a:r>
            <a:endParaRPr sz="1800">
              <a:latin typeface="Times New Roman"/>
              <a:ea typeface="Times New Roman"/>
              <a:cs typeface="Times New Roman"/>
              <a:sym typeface="Times New Roman"/>
            </a:endParaRPr>
          </a:p>
          <a:p>
            <a:pPr marL="0" lvl="0" indent="0" algn="l" rtl="0">
              <a:spcBef>
                <a:spcPts val="1600"/>
              </a:spcBef>
              <a:spcAft>
                <a:spcPts val="0"/>
              </a:spcAft>
              <a:buNone/>
            </a:pPr>
            <a:r>
              <a:rPr lang="en" sz="1800">
                <a:latin typeface="Times New Roman"/>
                <a:ea typeface="Times New Roman"/>
                <a:cs typeface="Times New Roman"/>
                <a:sym typeface="Times New Roman"/>
              </a:rPr>
              <a:t>2015        Anthem Inc                   78.8 Million                             Hacking</a:t>
            </a:r>
            <a:endParaRPr sz="1800">
              <a:latin typeface="Times New Roman"/>
              <a:ea typeface="Times New Roman"/>
              <a:cs typeface="Times New Roman"/>
              <a:sym typeface="Times New Roman"/>
            </a:endParaRPr>
          </a:p>
          <a:p>
            <a:pPr marL="0" lvl="0" indent="0" algn="l" rtl="0">
              <a:spcBef>
                <a:spcPts val="1600"/>
              </a:spcBef>
              <a:spcAft>
                <a:spcPts val="0"/>
              </a:spcAft>
              <a:buNone/>
            </a:pPr>
            <a:r>
              <a:rPr lang="en" sz="1800">
                <a:latin typeface="Times New Roman"/>
                <a:ea typeface="Times New Roman"/>
                <a:cs typeface="Times New Roman"/>
                <a:sym typeface="Times New Roman"/>
              </a:rPr>
              <a:t>2015        Premera Blue Cross      11 Million                                Hacking</a:t>
            </a:r>
            <a:endParaRPr sz="1800">
              <a:latin typeface="Times New Roman"/>
              <a:ea typeface="Times New Roman"/>
              <a:cs typeface="Times New Roman"/>
              <a:sym typeface="Times New Roman"/>
            </a:endParaRPr>
          </a:p>
          <a:p>
            <a:pPr marL="0" lvl="0" indent="0" algn="l" rtl="0">
              <a:spcBef>
                <a:spcPts val="1600"/>
              </a:spcBef>
              <a:spcAft>
                <a:spcPts val="0"/>
              </a:spcAft>
              <a:buNone/>
            </a:pPr>
            <a:r>
              <a:rPr lang="en" sz="1800">
                <a:latin typeface="Times New Roman"/>
                <a:ea typeface="Times New Roman"/>
                <a:cs typeface="Times New Roman"/>
                <a:sym typeface="Times New Roman"/>
              </a:rPr>
              <a:t>2015        Excellus Health Plan    10 Million                                Hacking</a:t>
            </a:r>
            <a:endParaRPr sz="1800">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1473</Words>
  <Application>Microsoft Office PowerPoint</Application>
  <PresentationFormat>On-screen Show (16:9)</PresentationFormat>
  <Paragraphs>116</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Times New Roman</vt:lpstr>
      <vt:lpstr>Arial</vt:lpstr>
      <vt:lpstr>Lato</vt:lpstr>
      <vt:lpstr>Montserrat</vt:lpstr>
      <vt:lpstr>Focus</vt:lpstr>
      <vt:lpstr>       Christopher Hyde Southern New Hampshire University: IT 412 Final Project Risk Analysis and Mitigation Plan 10/21/2018 </vt:lpstr>
      <vt:lpstr>Risk Overview</vt:lpstr>
      <vt:lpstr>Current Information Technology Structure</vt:lpstr>
      <vt:lpstr>Current Information Technology Structure (Con’t)</vt:lpstr>
      <vt:lpstr>CyberLaws and Ethics Regulations </vt:lpstr>
      <vt:lpstr>CyberLaws and Ethics Regulations (Con’t)</vt:lpstr>
      <vt:lpstr>Ethics Violations (Professional)</vt:lpstr>
      <vt:lpstr>Threat Impact on IT  </vt:lpstr>
      <vt:lpstr>Cyberlaw Non-Compliance</vt:lpstr>
      <vt:lpstr>Impact on Business </vt:lpstr>
      <vt:lpstr>HIPAA Violation Fines</vt:lpstr>
      <vt:lpstr>RISK MITIGATION   </vt:lpstr>
      <vt:lpstr>Risk Mitigation (Con’t)</vt:lpstr>
      <vt:lpstr>Acceptable Use Policy Proposal</vt:lpstr>
      <vt:lpstr>Acceptable Use Policy Proposal (Con’t)</vt:lpstr>
      <vt:lpstr>Code of Ethics </vt:lpstr>
      <vt:lpstr>Personal Code of Ethics</vt:lpstr>
      <vt:lpstr>Professional Code of Ethics </vt:lpstr>
      <vt:lpstr>References </vt:lpstr>
      <vt:lpstr>References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Christopher Hyde Southern New Hampshire University: IT 412 Final Project Risk Analysis and Mitigation Plan 10/21/2018 </dc:title>
  <cp:lastModifiedBy>Chris Hyde</cp:lastModifiedBy>
  <cp:revision>1</cp:revision>
  <dcterms:modified xsi:type="dcterms:W3CDTF">2018-10-22T03:25:04Z</dcterms:modified>
</cp:coreProperties>
</file>