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4"/>
  </p:notesMasterIdLst>
  <p:handoutMasterIdLst>
    <p:handoutMasterId r:id="rId25"/>
  </p:handoutMasterIdLst>
  <p:sldIdLst>
    <p:sldId id="256" r:id="rId4"/>
    <p:sldId id="405" r:id="rId5"/>
    <p:sldId id="406" r:id="rId6"/>
    <p:sldId id="339" r:id="rId7"/>
    <p:sldId id="310" r:id="rId8"/>
    <p:sldId id="344" r:id="rId9"/>
    <p:sldId id="345" r:id="rId10"/>
    <p:sldId id="342" r:id="rId11"/>
    <p:sldId id="343" r:id="rId12"/>
    <p:sldId id="346" r:id="rId13"/>
    <p:sldId id="351" r:id="rId14"/>
    <p:sldId id="352" r:id="rId15"/>
    <p:sldId id="347" r:id="rId16"/>
    <p:sldId id="348" r:id="rId17"/>
    <p:sldId id="349" r:id="rId18"/>
    <p:sldId id="350" r:id="rId19"/>
    <p:sldId id="354" r:id="rId20"/>
    <p:sldId id="444" r:id="rId21"/>
    <p:sldId id="446" r:id="rId22"/>
    <p:sldId id="44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86898" autoAdjust="0"/>
  </p:normalViewPr>
  <p:slideViewPr>
    <p:cSldViewPr>
      <p:cViewPr>
        <p:scale>
          <a:sx n="106" d="100"/>
          <a:sy n="106" d="100"/>
        </p:scale>
        <p:origin x="144" y="-1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814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EAE7-4983-4EFC-B61A-D3259A218CFE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0AF03-3314-4BDA-9BC7-B8A3F24145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93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2A9A1-5A61-4213-B003-B8BE41F17933}" type="datetimeFigureOut">
              <a:rPr lang="fr-FR" smtClean="0"/>
              <a:pPr/>
              <a:t>28/02/2021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937AA-DDF1-4E67-A37D-D56576430C1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066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578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422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64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187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173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03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3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984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631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010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967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80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0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59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95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22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9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10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19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2015-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2012/2013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2012/2013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3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9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56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25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43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5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2015-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6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20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96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2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74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9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5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538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2012/2013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27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7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422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4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2012/2013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2013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2012/2013</a:t>
            </a:r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2013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2012/2013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2013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2012/2013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2013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2012/2013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2013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2012/2013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2013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2012/2013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dirty="0" smtClean="0"/>
              <a:t>© Moussa DIALLO, UCAD 2013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93D0-0E8E-4430-A1F2-122DFDAA0928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AC3E-2BB8-42B6-8A43-0E52DB4F9D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E194-D825-4691-83FD-6EFC3DCD679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2363-7D12-4C9A-A1F5-F4F1C2055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0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skimon.fr/81-arduino-104-le-materiel#76209812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://s.igmhb.com/click?v=U046MTE5MDU5Ojk3Njk6Y2FydDpiNmRmODdiNjYwMTg5NzA0ZTU5MzI0MDNlODliOTJjYzp6LTI0NjctODE3NTQ3MDg6ZXNraW1vbi5mcjozNDE4NDY6Y2JmYzZhNTNkNmIwMDI4MzhkMDY2M2RkMTc4MDM3MTQ6MmMyNzJlMjMwNzI4NDAwY2I1ZTlkMjFjYjBlNzU3NWY6MTpkYXRhX3NzLDc2OHgxMzY2O2RhdGFfcmMsMTQ7ZGF0YV9mYixubzs6NTE2Njc1NDp2d29wdCww&amp;subid=g-81754708-7a8079eb48314d6da6fb95409c88c0d7-&amp;data_ss=768x1366&amp;data_rc=14&amp;data_fb=no&amp;data_tagname=A&amp;data_ct=image_only&amp;data_clickel=link&amp;data_sid=46578a09d7d593b53c0f3996aaabdec0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skimon.fr/81-arduino-104-le-materiel#76209812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://s.igmhb.com/click?v=U046MTE5MDU5Ojk3Njk6Y2FydDpiNmRmODdiNjYwMTg5NzA0ZTU5MzI0MDNlODliOTJjYzp6LTI0NjctODE3NTQ3MDg6ZXNraW1vbi5mcjozNDE4NDY6Y2JmYzZhNTNkNmIwMDI4MzhkMDY2M2RkMTc4MDM3MTQ6MmMyNzJlMjMwNzI4NDAwY2I1ZTlkMjFjYjBlNzU3NWY6MTpkYXRhX3NzLDc2OHgxMzY2O2RhdGFfcmMsMTQ7ZGF0YV9mYixubzs6NTE2Njc1NDp2d29wdCww&amp;subid=g-81754708-7a8079eb48314d6da6fb95409c88c0d7-&amp;data_ss=768x1366&amp;data_rc=14&amp;data_fb=no&amp;data_tagname=A&amp;data_ct=image_only&amp;data_clickel=link&amp;data_sid=46578a09d7d593b53c0f3996aaabdec0" TargetMode="External"/><Relationship Id="rId6" Type="http://schemas.openxmlformats.org/officeDocument/2006/relationships/hyperlink" Target="http://s.igmhb.com/click?v=U046MTE5MDU5Ojk3Njk6Y2FydDpiYjBkNmRjNGQ3MGJkZGIxYjAyNTYzNmRlZjlmODUxMTp6LTI0NjctODE3NTQ3MDg6ZXNraW1vbi5mcjozNDAyMzQ6MGM1MjNhODNmMzU1ZTA4YjQ2YzYxMGU0NGNkMTQ2NzY6Nzc0YzAzMmM5YjI3NGZiMGE5NjI2NjMzYWQ2NmRmN2M6MTpkYXRhX3NzLDc2OHgxMzY2O2RhdGFfcmMsMTQ7ZGF0YV9mYixubzs6NTE2Njc1NDp2d29wdCww&amp;subid=g-81754708-7a8079eb48314d6da6fb95409c88c0d7-&amp;data_ss=768x1366&amp;data_rc=14&amp;data_fb=no&amp;data_tagname=A&amp;data_ct=image_only&amp;data_clickel=link&amp;data_sid=46578a09d7d593b53c0f3996aaabdec0" TargetMode="External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skimon.fr/81-arduino-104-le-materiel#76209812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://s.igmhb.com/click?v=U046MTE5MDU5Ojk3Njk6Y2FydDpiNmRmODdiNjYwMTg5NzA0ZTU5MzI0MDNlODliOTJjYzp6LTI0NjctODE3NTQ3MDg6ZXNraW1vbi5mcjozNDE4NDY6Y2JmYzZhNTNkNmIwMDI4MzhkMDY2M2RkMTc4MDM3MTQ6MmMyNzJlMjMwNzI4NDAwY2I1ZTlkMjFjYjBlNzU3NWY6MTpkYXRhX3NzLDc2OHgxMzY2O2RhdGFfcmMsMTQ7ZGF0YV9mYixubzs6NTE2Njc1NDp2d29wdCww&amp;subid=g-81754708-7a8079eb48314d6da6fb95409c88c0d7-&amp;data_ss=768x1366&amp;data_rc=14&amp;data_fb=no&amp;data_tagname=A&amp;data_ct=image_only&amp;data_clickel=link&amp;data_sid=46578a09d7d593b53c0f3996aaabdec0" TargetMode="External"/><Relationship Id="rId6" Type="http://schemas.openxmlformats.org/officeDocument/2006/relationships/hyperlink" Target="http://s.igmhb.com/click?v=U046MTE5MDU5Ojk3Njk6Y2FydDpiYjBkNmRjNGQ3MGJkZGIxYjAyNTYzNmRlZjlmODUxMTp6LTI0NjctODE3NTQ3MDg6ZXNraW1vbi5mcjozNDAyMzQ6MGM1MjNhODNmMzU1ZTA4YjQ2YzYxMGU0NGNkMTQ2NzY6Nzc0YzAzMmM5YjI3NGZiMGE5NjI2NjMzYWQ2NmRmN2M6MTpkYXRhX3NzLDc2OHgxMzY2O2RhdGFfcmMsMTQ7ZGF0YV9mYixubzs6NTE2Njc1NDp2d29wdCww&amp;subid=g-81754708-7a8079eb48314d6da6fb95409c88c0d7-&amp;data_ss=768x1366&amp;data_rc=14&amp;data_fb=no&amp;data_tagname=A&amp;data_ct=image_only&amp;data_clickel=link&amp;data_sid=46578a09d7d593b53c0f3996aaabdec0" TargetMode="External"/><Relationship Id="rId7" Type="http://schemas.openxmlformats.org/officeDocument/2006/relationships/hyperlink" Target="http://s.igmhb.com/click?v=U046MTE5MDU5Ojk3Njk6Y2FydDo3YzQzNjM5M2ViNzY5NzRkMWZkOGUwNDFmOWJkMjIxMTp6LTI0NjctODE3NTQ3MDg6ZXNraW1vbi5mcjozNDAyMzQ6MGM1MjNhODNmMzU1ZTA4YjQ2YzYxMGU0NGNkMTQ2NzY6OGI3ZTU1NmY3ZjcwNGJhNTg5N2YxYzg2MzRmYWI5NDM6MTpkYXRhX3NzLDc2OHgxMzY2O2RhdGFfcmMsMTU7ZGF0YV9mYixubzs6NTE2Njc1NDp2d29wdCwx&amp;subid=g-81754708-7a8079eb48314d6da6fb95409c88c0d7-&amp;data_ss=768x1366&amp;data_rc=15&amp;data_fb=no&amp;data_tagname=A&amp;data_ct=image_only&amp;data_clickel=link&amp;data_sid=46578a09d7d593b53c0f3996aaabdec0" TargetMode="External"/><Relationship Id="rId8" Type="http://schemas.openxmlformats.org/officeDocument/2006/relationships/hyperlink" Target="http://eskimon.fr/81-arduino-104-le-materiel#87163773" TargetMode="External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hyperlink" Target="http://s.igmhb.com/click?v=U046MTE5MDU5Ojk3Njk6Y2FydDo3ZWE3MjdiNmVlZDgzYTAyMDZjZjNhYjM0MTQ5ZWE5ODp6LTI0NjctODE3NTQ3MDg6ZXNraW1vbi5mcjozNDAyMzM6OGFmODZhYThjNDE5MmJjMmZiZDc3NDFhYjU0OWRiMzU6ZDM4ODgyMTAyZTBkNDZlYjk4YTkzYTFhYWIyZGU3YzM6MTpkYXRhX3NzLDc2OHgxMzY2O2RhdGFfcmMsMTY7ZGF0YV9mYixubzs6NTE2Njc1NDp2d29wdCww&amp;subid=g-81754708-7a8079eb48314d6da6fb95409c88c0d7-&amp;data_ss=768x1366&amp;data_rc=16&amp;data_fb=no&amp;data_tagname=A&amp;data_ct=image_only&amp;data_clickel=link&amp;data_sid=46578a09d7d593b53c0f3996aaabdec0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hyperlink" Target="http://s.igmhb.com/click?v=U046MTE5MDU5Ojk3Njk6Y2FydDo1NWMyMWYwYzE1ODFlZWE0MjNkZWZkMTNmYTk3YjhkNzp6LTI0NjctODE3NTQ3MDg6ZXNraW1vbi5mcjozNDE4NDY6Y2JmYzZhNTNkNmIwMDI4MzhkMDY2M2RkMTc4MDM3MTQ6NWI3MmIzMTI1MmNhNDNkOWIzNDhlM2RmNWNiZjIyNTc6MTpkYXRhX3NzLDc2OHgxMzY2O2RhdGFfcmMsMTY7ZGF0YV9mYixubzs6NTE2Njc1NDp2d29wdCww&amp;subid=g-81754708-7a8079eb48314d6da6fb95409c88c0d7-&amp;data_ss=768x1366&amp;data_rc=16&amp;data_fb=no&amp;data_tagname=A&amp;data_ct=image_only&amp;data_clickel=link&amp;data_sid=46578a09d7d593b53c0f3996aaabdec0" TargetMode="External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skimon.fr/83-arduino-105-le-langage-arduino-12" TargetMode="External"/><Relationship Id="rId4" Type="http://schemas.openxmlformats.org/officeDocument/2006/relationships/hyperlink" Target="http://eskimon.fr/86-arduino-106-le-langage-arduino-2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skimon.fr/76-arduino-202-introduire-le-temps#82046940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skimon.fr/76-arduino-202-introduire-le-temps#82046940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hyperlink" Target="http://eskimon.fr/81-arduino-104-le-materiel#76209812" TargetMode="External"/><Relationship Id="rId6" Type="http://schemas.openxmlformats.org/officeDocument/2006/relationships/image" Target="../media/image20.png"/><Relationship Id="rId7" Type="http://schemas.openxmlformats.org/officeDocument/2006/relationships/hyperlink" Target="http://s.igmhb.com/click?v=U046MTE5MDU5Ojk3Njk6Y2FydDpiNmRmODdiNjYwMTg5NzA0ZTU5MzI0MDNlODliOTJjYzp6LTI0NjctODE3NTQ3MDg6ZXNraW1vbi5mcjozNDE4NDY6Y2JmYzZhNTNkNmIwMDI4MzhkMDY2M2RkMTc4MDM3MTQ6MmMyNzJlMjMwNzI4NDAwY2I1ZTlkMjFjYjBlNzU3NWY6MTpkYXRhX3NzLDc2OHgxMzY2O2RhdGFfcmMsMTQ7ZGF0YV9mYixubzs6NTE2Njc1NDp2d29wdCww&amp;subid=g-81754708-7a8079eb48314d6da6fb95409c88c0d7-&amp;data_ss=768x1366&amp;data_rc=14&amp;data_fb=no&amp;data_tagname=A&amp;data_ct=image_only&amp;data_clickel=link&amp;data_sid=46578a09d7d593b53c0f3996aaabdec0" TargetMode="External"/><Relationship Id="rId8" Type="http://schemas.openxmlformats.org/officeDocument/2006/relationships/hyperlink" Target="http://s.igmhb.com/click?v=U046MTE5MDU5Ojk3Njk6Y2FydDpiYjBkNmRjNGQ3MGJkZGIxYjAyNTYzNmRlZjlmODUxMTp6LTI0NjctODE3NTQ3MDg6ZXNraW1vbi5mcjozNDAyMzQ6MGM1MjNhODNmMzU1ZTA4YjQ2YzYxMGU0NGNkMTQ2NzY6Nzc0YzAzMmM5YjI3NGZiMGE5NjI2NjMzYWQ2NmRmN2M6MTpkYXRhX3NzLDc2OHgxMzY2O2RhdGFfcmMsMTQ7ZGF0YV9mYixubzs6NTE2Njc1NDp2d29wdCww&amp;subid=g-81754708-7a8079eb48314d6da6fb95409c88c0d7-&amp;data_ss=768x1366&amp;data_rc=14&amp;data_fb=no&amp;data_tagname=A&amp;data_ct=image_only&amp;data_clickel=link&amp;data_sid=46578a09d7d593b53c0f3996aaabdec0" TargetMode="External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skimon.fr/76-arduino-202-introduire-le-temps#82046940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skimon.fr/76-arduino-202-introduire-le-temps#82046940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2169016"/>
            <a:ext cx="7016353" cy="1872208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BE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Introduction à </a:t>
            </a: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L‘internet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des objets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IoT</a:t>
            </a: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(The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Internet </a:t>
            </a: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Of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Things</a:t>
            </a: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):</a:t>
            </a:r>
            <a:br>
              <a:rPr lang="fr-FR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fr-FR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sz="5600" b="1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Travaux </a:t>
            </a:r>
            <a:br>
              <a:rPr lang="fr-FR" sz="5600" b="1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sz="5600" b="1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Pratiques </a:t>
            </a:r>
            <a:br>
              <a:rPr lang="fr-FR" sz="5600" b="1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sz="5600" b="1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N°1</a:t>
            </a:r>
            <a:r>
              <a:rPr lang="fr-FR" sz="56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fr-FR" sz="56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sz="31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P</a:t>
            </a:r>
            <a:r>
              <a:rPr lang="fr-FR" sz="31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r Moussa  </a:t>
            </a:r>
            <a:r>
              <a:rPr lang="fr-FR" sz="31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DIALLO</a:t>
            </a:r>
            <a:br>
              <a:rPr lang="fr-FR" sz="31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sz="13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http://edmi.ucad.sn/~moussadiallo</a:t>
            </a:r>
            <a:r>
              <a:rPr lang="fr-FR" sz="13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/</a:t>
            </a:r>
            <a:br>
              <a:rPr lang="fr-FR" sz="1300" b="1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endParaRPr lang="fr-FR" sz="1300" b="1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85" y="2276872"/>
            <a:ext cx="4836029" cy="3627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635896" y="741882"/>
            <a:ext cx="91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La première zone</a:t>
            </a: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Fonctionnement global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1784" y="1216849"/>
            <a:ext cx="846043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i="0" u="none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  <a:t>La première zone sert principalement à dire à la carte de</a:t>
            </a:r>
            <a:r>
              <a:rPr kumimoji="0" lang="fr-FR" altLang="fr-FR" sz="1600" i="0" u="sng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  <a:t> </a:t>
            </a:r>
            <a:r>
              <a:rPr kumimoji="0" lang="fr-FR" altLang="fr-FR" sz="1600" i="0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  <a:t>garder en mémoire quelques informations: déclarations.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i="0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  <a:t> On peut par exemple déclarer: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1600" i="0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  <a:t> l’emplacement d’un élément connecté à la carte.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sz="1600" dirty="0">
                <a:latin typeface="Comic Sans MS" panose="030F0702030302020204" pitchFamily="66" charset="0"/>
              </a:rPr>
              <a:t>u</a:t>
            </a:r>
            <a:r>
              <a:rPr kumimoji="0" lang="fr-FR" altLang="fr-FR" sz="1600" i="0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  <a:t>ne valeur quelconque qui sera utile dans le programme.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sz="1600" dirty="0" err="1" smtClean="0">
                <a:latin typeface="Comic Sans MS" panose="030F0702030302020204" pitchFamily="66" charset="0"/>
              </a:rPr>
              <a:t>Ect</a:t>
            </a:r>
            <a:r>
              <a:rPr lang="fr-FR" altLang="fr-FR" sz="1600" dirty="0" smtClean="0">
                <a:latin typeface="Comic Sans MS" panose="030F0702030302020204" pitchFamily="66" charset="0"/>
              </a:rPr>
              <a:t>…</a:t>
            </a:r>
            <a:r>
              <a:rPr kumimoji="0" lang="fr-FR" altLang="fr-FR" sz="1600" i="0" strike="noStrike" cap="none" normalizeH="0" baseline="0" dirty="0" smtClean="0">
                <a:ln>
                  <a:noFill/>
                </a:ln>
                <a:effectLst/>
                <a:latin typeface="Comic Sans MS" panose="030F0702030302020204" pitchFamily="66" charset="0"/>
              </a:rPr>
              <a:t>  </a:t>
            </a:r>
          </a:p>
        </p:txBody>
      </p:sp>
      <p:pic>
        <p:nvPicPr>
          <p:cNvPr id="3074" name="Picture 2" descr="http://cdncache-a.akamaihd.net/items/it/img/arrow-10x10.png">
            <a:hlinkClick r:id="rId3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-182563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://cdncache-a.akamaihd.net/items/it/img/arrow-10x10.png">
            <a:hlinkClick r:id="rId5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650" y="-182563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31236" y="3300262"/>
            <a:ext cx="882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600" dirty="0" smtClean="0">
                <a:latin typeface="Comic Sans MS" panose="030F0702030302020204" pitchFamily="66" charset="0"/>
              </a:rPr>
              <a:t>Selon votre version définissez une variable </a:t>
            </a:r>
            <a:r>
              <a:rPr lang="fr-SN" sz="1600" dirty="0" err="1" smtClean="0">
                <a:latin typeface="Comic Sans MS" panose="030F0702030302020204" pitchFamily="66" charset="0"/>
              </a:rPr>
              <a:t>lampe_pin</a:t>
            </a:r>
            <a:r>
              <a:rPr lang="fr-SN" sz="1600" dirty="0" smtClean="0">
                <a:latin typeface="Comic Sans MS" panose="030F0702030302020204" pitchFamily="66" charset="0"/>
              </a:rPr>
              <a:t> et affectez le PIN N°12 de la carte </a:t>
            </a:r>
            <a:endParaRPr lang="fr-FR" sz="1600" dirty="0">
              <a:latin typeface="Comic Sans MS" panose="030F0702030302020204" pitchFamily="66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3943483"/>
            <a:ext cx="5880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635896" y="741882"/>
            <a:ext cx="91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La deuxième zone</a:t>
            </a: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Fonctionnement global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3074" name="Picture 2" descr="http://cdncache-a.akamaihd.net/items/it/img/arrow-10x10.png">
            <a:hlinkClick r:id="rId3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-182563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://cdncache-a.akamaihd.net/items/it/img/arrow-10x10.png">
            <a:hlinkClick r:id="rId5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650" y="-182563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39012" y="2636413"/>
            <a:ext cx="900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600" dirty="0" smtClean="0">
                <a:latin typeface="Comic Sans MS" panose="030F0702030302020204" pitchFamily="66" charset="0"/>
              </a:rPr>
              <a:t>Selon votre version configurez le PIN N°12 en sortie</a:t>
            </a:r>
            <a:endParaRPr lang="fr-FR" sz="16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1784" y="1159164"/>
            <a:ext cx="8802216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Comic Sans MS" panose="030F0702030302020204" pitchFamily="66" charset="0"/>
              </a:rPr>
              <a:t>La zone secondaire est l’endroit où l’on va initialiser certains paramètres du programme</a:t>
            </a:r>
            <a:r>
              <a:rPr lang="fr-FR" altLang="fr-FR" sz="1600" dirty="0" smtClean="0">
                <a:latin typeface="Comic Sans MS" panose="030F0702030302020204" pitchFamily="66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sz="1600" dirty="0" smtClean="0">
                <a:latin typeface="Comic Sans MS" panose="030F0702030302020204" pitchFamily="66" charset="0"/>
              </a:rPr>
              <a:t>Définir une liaison série pour communiquer </a:t>
            </a:r>
            <a:r>
              <a:rPr lang="fr-FR" altLang="fr-FR" sz="1600" dirty="0">
                <a:latin typeface="Comic Sans MS" panose="030F0702030302020204" pitchFamily="66" charset="0"/>
              </a:rPr>
              <a:t>avec </a:t>
            </a:r>
            <a:r>
              <a:rPr lang="fr-FR" altLang="fr-FR" sz="1600" dirty="0" smtClean="0">
                <a:latin typeface="Comic Sans MS" panose="030F0702030302020204" pitchFamily="66" charset="0"/>
              </a:rPr>
              <a:t>l’ordinateur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sz="1600" dirty="0" smtClean="0">
                <a:latin typeface="Comic Sans MS" panose="030F0702030302020204" pitchFamily="66" charset="0"/>
              </a:rPr>
              <a:t>Configurer un PIN en entrée ou en sortie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SN" altLang="fr-FR" sz="1600" dirty="0" err="1">
                <a:latin typeface="Comic Sans MS" panose="030F0702030302020204" pitchFamily="66" charset="0"/>
              </a:rPr>
              <a:t>e</a:t>
            </a:r>
            <a:r>
              <a:rPr lang="fr-SN" altLang="fr-FR" sz="1600" dirty="0" err="1" smtClean="0">
                <a:latin typeface="Comic Sans MS" panose="030F0702030302020204" pitchFamily="66" charset="0"/>
              </a:rPr>
              <a:t>ct</a:t>
            </a:r>
            <a:r>
              <a:rPr lang="fr-SN" altLang="fr-FR" sz="1600" dirty="0" smtClean="0">
                <a:latin typeface="Comic Sans MS" panose="030F0702030302020204" pitchFamily="66" charset="0"/>
              </a:rPr>
              <a:t>…</a:t>
            </a:r>
            <a:endParaRPr lang="fr-FR" altLang="fr-FR" sz="1600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 descr="http://cdncache-a.akamaihd.net/items/it/img/arrow-10x10.png">
            <a:hlinkClick r:id="rId6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023" y="3487450"/>
            <a:ext cx="9169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112360" y="5669258"/>
            <a:ext cx="903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L’exécution se fera à chaque fois que la carte est mise sous tension ou après un RESET</a:t>
            </a:r>
            <a:endParaRPr lang="fr-FR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7" y="3487450"/>
            <a:ext cx="9144000" cy="11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635896" y="741882"/>
            <a:ext cx="91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La dernière zone</a:t>
            </a: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Fonctionnement global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3074" name="Picture 2" descr="http://cdncache-a.akamaihd.net/items/it/img/arrow-10x10.png">
            <a:hlinkClick r:id="rId3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-182563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://cdncache-a.akamaihd.net/items/it/img/arrow-10x10.png">
            <a:hlinkClick r:id="rId5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650" y="-182563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6118" y="1508727"/>
            <a:ext cx="880221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fr-FR" altLang="fr-FR" sz="1600" dirty="0">
                <a:latin typeface="Comic Sans MS" panose="030F0702030302020204" pitchFamily="66" charset="0"/>
              </a:rPr>
              <a:t>La dernière zone est la zone principale où se déroulera le programme. Tout ce qui va être écrit dans cette zone sera exécuté par </a:t>
            </a:r>
            <a:r>
              <a:rPr lang="fr-FR" altLang="fr-FR" sz="1600" dirty="0" smtClean="0">
                <a:latin typeface="Comic Sans MS" panose="030F0702030302020204" pitchFamily="66" charset="0"/>
              </a:rPr>
              <a:t>la carte, se </a:t>
            </a:r>
            <a:r>
              <a:rPr lang="fr-FR" altLang="fr-FR" sz="1600" dirty="0">
                <a:latin typeface="Comic Sans MS" panose="030F0702030302020204" pitchFamily="66" charset="0"/>
              </a:rPr>
              <a:t>sont les actions que </a:t>
            </a:r>
            <a:r>
              <a:rPr lang="fr-FR" altLang="fr-FR" sz="1600" dirty="0" smtClean="0">
                <a:latin typeface="Comic Sans MS" panose="030F0702030302020204" pitchFamily="66" charset="0"/>
              </a:rPr>
              <a:t>la carte fera</a:t>
            </a:r>
            <a:r>
              <a:rPr lang="fr-FR" altLang="fr-FR" sz="1600" dirty="0">
                <a:latin typeface="Comic Sans MS" panose="030F0702030302020204" pitchFamily="66" charset="0"/>
              </a:rPr>
              <a:t>. </a:t>
            </a:r>
          </a:p>
        </p:txBody>
      </p:sp>
      <p:pic>
        <p:nvPicPr>
          <p:cNvPr id="4098" name="Picture 2" descr="http://cdncache-a.akamaihd.net/items/it/img/arrow-10x10.png">
            <a:hlinkClick r:id="rId6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023" y="3487450"/>
            <a:ext cx="9169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cdncache-a.akamaihd.net/items/it/img/arrow-10x10.png">
            <a:hlinkClick r:id="rId7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-7839075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://cdncache-a.akamaihd.net/items/it/img/arrow-10x10.png">
            <a:hlinkClick r:id="rId8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363" y="-7839075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112360" y="5741707"/>
            <a:ext cx="8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Tant que la carte est sous alimentation, toutes les actions dans la fonction </a:t>
            </a:r>
            <a:r>
              <a:rPr lang="fr-SN" sz="1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loop</a:t>
            </a:r>
            <a:r>
              <a:rPr lang="fr-SN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sont continuellement exécutées. </a:t>
            </a:r>
            <a:endParaRPr lang="fr-FR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9797"/>
            <a:ext cx="9144000" cy="20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129654" y="114301"/>
            <a:ext cx="8892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Envoi du programme vers la carte: </a:t>
            </a:r>
            <a:r>
              <a:rPr lang="fr-FR" sz="3400" dirty="0" err="1" smtClean="0">
                <a:solidFill>
                  <a:schemeClr val="tx2"/>
                </a:solidFill>
                <a:latin typeface="Comic Sans MS" pitchFamily="66" charset="0"/>
              </a:rPr>
              <a:t>Téléverser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6" y="3071253"/>
            <a:ext cx="6705600" cy="32004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62102"/>
            <a:ext cx="8762826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Pour envoyer le programme sur la </a:t>
            </a:r>
            <a:r>
              <a:rPr kumimoji="0" lang="fr-FR" altLang="fr-FR" sz="1600" b="0" i="0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carte.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SN" altLang="fr-FR" sz="1600" dirty="0">
              <a:solidFill>
                <a:srgbClr val="404040"/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SN" altLang="fr-FR" sz="1600" b="0" i="0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SN" altLang="fr-FR" sz="1600" dirty="0">
              <a:solidFill>
                <a:srgbClr val="404040"/>
              </a:solidFill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Le logiciel </a:t>
            </a:r>
            <a:r>
              <a:rPr kumimoji="0" lang="fr-FR" altLang="fr-FR" sz="1600" b="0" i="0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Arduino</a:t>
            </a:r>
            <a:r>
              <a:rPr kumimoji="0" lang="fr-FR" altLang="fr-FR" sz="1600" b="0" i="0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 va alors vérifier si le programme ne contient pas d’erreur et ensuite le compiler (le traduire) pour l’envoyer dans la carte.</a:t>
            </a:r>
            <a:r>
              <a:rPr kumimoji="0" lang="fr-FR" altLang="fr-F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200" b="1" i="0" strike="noStrike" cap="none" normalizeH="0" baseline="0" dirty="0" smtClean="0">
              <a:ln>
                <a:noFill/>
              </a:ln>
              <a:solidFill>
                <a:srgbClr val="265F98"/>
              </a:solidFill>
              <a:effectLst/>
              <a:latin typeface="Gudea"/>
            </a:endParaRPr>
          </a:p>
        </p:txBody>
      </p:sp>
      <p:pic>
        <p:nvPicPr>
          <p:cNvPr id="6146" name="Picture 2" descr="http://cdncache-a.akamaihd.net/items/it/img/arrow-10x10.png">
            <a:hlinkClick r:id="rId4" tooltip="Cliquez pour continuer par TermCoach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-11430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://eskimon.fr/wp-content/uploads/tuto/42268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-11430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cache-a.akamaihd.net/items/it/img/arrow-10x10.png">
            <a:hlinkClick r:id="rId7" tooltip="Cliquez pour continuer par TermCoach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5" y="-11430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6838" y="1692757"/>
            <a:ext cx="4629150" cy="81915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-163148" y="6102376"/>
            <a:ext cx="892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Si tout fonctionne bien, on a le message </a:t>
            </a:r>
            <a:r>
              <a:rPr lang="fr-SN" sz="1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televersement</a:t>
            </a:r>
            <a:r>
              <a:rPr lang="fr-SN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terminé. </a:t>
            </a:r>
            <a:endParaRPr lang="fr-FR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259632" y="2207882"/>
            <a:ext cx="9112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30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Lire les deux tutoriels suivants</a:t>
            </a: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Le langage de programmation: </a:t>
            </a:r>
            <a:r>
              <a:rPr lang="fr-FR" sz="3400" dirty="0" err="1" smtClean="0">
                <a:solidFill>
                  <a:schemeClr val="tx2"/>
                </a:solidFill>
                <a:latin typeface="Comic Sans MS" pitchFamily="66" charset="0"/>
              </a:rPr>
              <a:t>c++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6157" y="3280616"/>
            <a:ext cx="6267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eskimon.fr/83-arduino-105-le-langage-arduino-12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03970" y="4181887"/>
            <a:ext cx="5454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eskimon.fr/86-arduino-106-le-langage-arduino-22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6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881443" y="732185"/>
            <a:ext cx="91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Le matériel</a:t>
            </a: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Réalisation du câblage: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6" y="4124792"/>
            <a:ext cx="3324225" cy="19335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056" y="4220849"/>
            <a:ext cx="426145" cy="42614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538" y="3980244"/>
            <a:ext cx="361950" cy="666750"/>
          </a:xfrm>
          <a:prstGeom prst="rect">
            <a:avLst/>
          </a:prstGeom>
        </p:spPr>
      </p:pic>
      <p:pic>
        <p:nvPicPr>
          <p:cNvPr id="7170" name="Picture 2" descr="http://i00.i.aliimg.com/wsphoto/v0/1908332172_3/New-wholesale-jumper-cables-Male-to-Male-Solderless-Flexible-Breadboard-Jumper-Cables-Wires-65pcs-for-Arduin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37254"/>
            <a:ext cx="2958997" cy="10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mg.dxcdn.com/productimages/sku_240588_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05807"/>
            <a:ext cx="2184177" cy="21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pc-propre.com/wp-content/uploads/2014/04/%C3%A9cran-noir-icon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21369"/>
            <a:ext cx="2693819" cy="26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Quelques</a:t>
            </a:r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 exercices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51520" y="724165"/>
            <a:ext cx="87667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 smtClean="0">
                <a:latin typeface="Comic Sans MS" panose="030F0702030302020204" pitchFamily="66" charset="0"/>
              </a:rPr>
              <a:t>Changer le programme et le câblage pour allumer et éteindre la </a:t>
            </a:r>
            <a:r>
              <a:rPr lang="fr-SN" sz="2000" dirty="0" err="1" smtClean="0">
                <a:latin typeface="Comic Sans MS" panose="030F0702030302020204" pitchFamily="66" charset="0"/>
              </a:rPr>
              <a:t>Led</a:t>
            </a:r>
            <a:r>
              <a:rPr lang="fr-SN" sz="2000" dirty="0" smtClean="0">
                <a:latin typeface="Comic Sans MS" panose="030F0702030302020204" pitchFamily="66" charset="0"/>
              </a:rPr>
              <a:t> à partir du PIN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 smtClean="0">
                <a:latin typeface="Comic Sans MS" panose="030F0702030302020204" pitchFamily="66" charset="0"/>
              </a:rPr>
              <a:t>Changer le programme pour que la </a:t>
            </a:r>
            <a:r>
              <a:rPr lang="fr-SN" sz="2000" dirty="0" err="1" smtClean="0">
                <a:latin typeface="Comic Sans MS" panose="030F0702030302020204" pitchFamily="66" charset="0"/>
              </a:rPr>
              <a:t>Led</a:t>
            </a:r>
            <a:r>
              <a:rPr lang="fr-SN" sz="2000" dirty="0" smtClean="0">
                <a:latin typeface="Comic Sans MS" panose="030F0702030302020204" pitchFamily="66" charset="0"/>
              </a:rPr>
              <a:t> s’allume  pendant 3 secondes et ensuite s ’éteint 1,5 secondes.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Réaliser un </a:t>
            </a:r>
            <a:r>
              <a:rPr lang="fr-FR" sz="2000" dirty="0">
                <a:latin typeface="Comic Sans MS" panose="030F0702030302020204" pitchFamily="66" charset="0"/>
              </a:rPr>
              <a:t>feu de signalisation </a:t>
            </a:r>
            <a:r>
              <a:rPr lang="fr-FR" sz="2000" dirty="0" smtClean="0">
                <a:latin typeface="Comic Sans MS" panose="030F0702030302020204" pitchFamily="66" charset="0"/>
              </a:rPr>
              <a:t>routière.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000" dirty="0" smtClean="0">
                <a:latin typeface="Comic Sans MS" panose="030F0702030302020204" pitchFamily="66" charset="0"/>
              </a:rPr>
              <a:t>Rouge: 50 secondes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000" dirty="0" smtClean="0">
                <a:latin typeface="Comic Sans MS" panose="030F0702030302020204" pitchFamily="66" charset="0"/>
              </a:rPr>
              <a:t>Vert:  1minute  10 secondes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000" dirty="0" smtClean="0">
                <a:latin typeface="Comic Sans MS" panose="030F0702030302020204" pitchFamily="66" charset="0"/>
              </a:rPr>
              <a:t>Orange: 5 secondes</a:t>
            </a: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</p:txBody>
      </p:sp>
      <p:pic>
        <p:nvPicPr>
          <p:cNvPr id="8194" name="Picture 2" descr="http://cdncache-a.akamaihd.net/items/it/img/arrow-10x10.png">
            <a:hlinkClick r:id="rId3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39" y="3585458"/>
            <a:ext cx="61127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339752" y="5631166"/>
            <a:ext cx="50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Voir fichier </a:t>
            </a:r>
            <a:r>
              <a:rPr lang="fr-FR" dirty="0" err="1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exemple_feurouge</a:t>
            </a:r>
            <a:r>
              <a:rPr lang="fr-FR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.</a:t>
            </a:r>
            <a:r>
              <a:rPr lang="fr-FR" dirty="0" err="1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ino</a:t>
            </a:r>
            <a:r>
              <a:rPr lang="fr-FR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en annexe</a:t>
            </a:r>
            <a:endParaRPr lang="fr-FR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Quelques</a:t>
            </a:r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 exercices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51520" y="724165"/>
            <a:ext cx="87667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 smtClean="0">
                <a:latin typeface="Comic Sans MS" panose="030F0702030302020204" pitchFamily="66" charset="0"/>
              </a:rPr>
              <a:t>Changer le programme en utilisant </a:t>
            </a:r>
            <a:r>
              <a:rPr lang="fr-SN" sz="2000" dirty="0" err="1" smtClean="0">
                <a:latin typeface="Comic Sans MS" panose="030F0702030302020204" pitchFamily="66" charset="0"/>
              </a:rPr>
              <a:t>millis</a:t>
            </a:r>
            <a:r>
              <a:rPr lang="fr-SN" sz="2000" dirty="0" smtClean="0">
                <a:latin typeface="Comic Sans MS" panose="030F0702030302020204" pitchFamily="66" charset="0"/>
              </a:rPr>
              <a:t>().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 smtClean="0">
                <a:latin typeface="Comic Sans MS" panose="030F0702030302020204" pitchFamily="66" charset="0"/>
              </a:rPr>
              <a:t>Refaire la fonction </a:t>
            </a:r>
            <a:r>
              <a:rPr lang="fr-FR" sz="2000" dirty="0" err="1" smtClean="0">
                <a:latin typeface="Comic Sans MS" panose="030F0702030302020204" pitchFamily="66" charset="0"/>
              </a:rPr>
              <a:t>blink</a:t>
            </a:r>
            <a:r>
              <a:rPr lang="fr-FR" sz="2000" dirty="0" smtClean="0">
                <a:latin typeface="Comic Sans MS" panose="030F0702030302020204" pitchFamily="66" charset="0"/>
              </a:rPr>
              <a:t> avec </a:t>
            </a:r>
            <a:r>
              <a:rPr lang="fr-FR" sz="2000" dirty="0" err="1" smtClean="0">
                <a:latin typeface="Comic Sans MS" panose="030F0702030302020204" pitchFamily="66" charset="0"/>
              </a:rPr>
              <a:t>millis</a:t>
            </a:r>
            <a:r>
              <a:rPr lang="fr-FR" sz="2000" dirty="0" smtClean="0">
                <a:latin typeface="Comic Sans MS" panose="030F0702030302020204" pitchFamily="66" charset="0"/>
              </a:rPr>
              <a:t>().</a:t>
            </a:r>
            <a:endParaRPr lang="fr-SN" sz="2000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9164" y="1135713"/>
            <a:ext cx="8640960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E47128"/>
                </a:solidFill>
                <a:effectLst/>
                <a:latin typeface="Comic Sans MS" panose="030F0702030302020204" pitchFamily="66" charset="0"/>
              </a:rPr>
              <a:t>La fonction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E47128"/>
                </a:solidFill>
                <a:effectLst/>
                <a:latin typeface="Comic Sans MS" panose="030F0702030302020204" pitchFamily="66" charset="0"/>
              </a:rPr>
              <a:t>millis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E47128"/>
                </a:solidFill>
                <a:effectLst/>
                <a:latin typeface="Comic Sans MS" panose="030F0702030302020204" pitchFamily="66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A l’intérieur du cœur de la carte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Arduino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 se trouve un chronomètre. Ce chrono mesure l’écoulement du temps depuis le lancement de l’application.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millis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() nous sert à savoir quelle est la valeur courante de ce compteur.</a:t>
            </a:r>
            <a:endParaRPr kumimoji="0" lang="fr-FR" altLang="fr-FR" sz="1600" b="1" i="0" u="sng" strike="noStrike" cap="none" normalizeH="0" baseline="0" dirty="0" smtClean="0">
              <a:ln>
                <a:noFill/>
              </a:ln>
              <a:solidFill>
                <a:srgbClr val="265F98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8194" name="Picture 2" descr="http://cdncache-a.akamaihd.net/items/it/img/arrow-10x10.png">
            <a:hlinkClick r:id="rId3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39" y="3585458"/>
            <a:ext cx="61127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353518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fr-FR" sz="1200" dirty="0">
                <a:solidFill>
                  <a:srgbClr val="FF8000"/>
                </a:solidFill>
                <a:latin typeface="inherit"/>
              </a:rPr>
              <a:t>//on initialise le temps</a:t>
            </a:r>
            <a:endParaRPr lang="fr-FR" sz="1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fr-FR" sz="12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fr-FR" sz="1200" dirty="0">
                <a:solidFill>
                  <a:srgbClr val="002D7A"/>
                </a:solidFill>
                <a:latin typeface="inherit"/>
              </a:rPr>
              <a:t>temps</a:t>
            </a:r>
            <a:r>
              <a:rPr lang="fr-FR" sz="1200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fr-FR" sz="1200" dirty="0" err="1">
                <a:solidFill>
                  <a:srgbClr val="004ED0"/>
                </a:solidFill>
                <a:latin typeface="inherit"/>
              </a:rPr>
              <a:t>millis</a:t>
            </a:r>
            <a:r>
              <a:rPr lang="fr-FR" sz="1200" dirty="0">
                <a:solidFill>
                  <a:srgbClr val="333333"/>
                </a:solidFill>
                <a:latin typeface="inherit"/>
              </a:rPr>
              <a:t>();</a:t>
            </a:r>
            <a:endParaRPr lang="fr-FR" sz="1200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7536" y="34393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fr-FR" sz="1200" dirty="0">
                <a:solidFill>
                  <a:srgbClr val="800080"/>
                </a:solidFill>
                <a:latin typeface="inherit"/>
              </a:rPr>
              <a:t>if</a:t>
            </a:r>
            <a:r>
              <a:rPr lang="fr-FR" sz="1200" dirty="0">
                <a:solidFill>
                  <a:srgbClr val="333333"/>
                </a:solidFill>
                <a:latin typeface="inherit"/>
              </a:rPr>
              <a:t>((</a:t>
            </a:r>
            <a:r>
              <a:rPr lang="fr-FR" sz="1200" dirty="0" err="1">
                <a:solidFill>
                  <a:srgbClr val="004ED0"/>
                </a:solidFill>
                <a:latin typeface="inherit"/>
              </a:rPr>
              <a:t>millis</a:t>
            </a:r>
            <a:r>
              <a:rPr lang="fr-FR" sz="1200" dirty="0">
                <a:solidFill>
                  <a:srgbClr val="333333"/>
                </a:solidFill>
                <a:latin typeface="inherit"/>
              </a:rPr>
              <a:t>()</a:t>
            </a:r>
            <a:r>
              <a:rPr lang="fr-FR" sz="1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fr-FR" sz="1200" dirty="0">
                <a:solidFill>
                  <a:srgbClr val="002D7A"/>
                </a:solidFill>
                <a:latin typeface="inherit"/>
              </a:rPr>
              <a:t>temps</a:t>
            </a:r>
            <a:r>
              <a:rPr lang="fr-FR" sz="1200" dirty="0">
                <a:solidFill>
                  <a:srgbClr val="333333"/>
                </a:solidFill>
                <a:latin typeface="inherit"/>
              </a:rPr>
              <a:t>)</a:t>
            </a:r>
            <a:r>
              <a:rPr lang="fr-FR" sz="1200" dirty="0">
                <a:solidFill>
                  <a:srgbClr val="006FE0"/>
                </a:solidFill>
                <a:latin typeface="inherit"/>
              </a:rPr>
              <a:t> &gt; </a:t>
            </a:r>
            <a:r>
              <a:rPr lang="fr-FR" sz="1200" dirty="0">
                <a:solidFill>
                  <a:srgbClr val="CE0000"/>
                </a:solidFill>
                <a:latin typeface="inherit"/>
              </a:rPr>
              <a:t>1000</a:t>
            </a:r>
            <a:r>
              <a:rPr lang="fr-FR" sz="1200" dirty="0">
                <a:solidFill>
                  <a:srgbClr val="333333"/>
                </a:solidFill>
                <a:latin typeface="inherit"/>
              </a:rPr>
              <a:t>)</a:t>
            </a:r>
            <a:endParaRPr lang="fr-FR" sz="1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fr-FR" sz="12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fr-FR" sz="1200" dirty="0">
                <a:solidFill>
                  <a:srgbClr val="333333"/>
                </a:solidFill>
                <a:latin typeface="inherit"/>
              </a:rPr>
              <a:t>{</a:t>
            </a:r>
            <a:endParaRPr lang="fr-FR" sz="1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fr-FR" sz="1200" dirty="0">
                <a:solidFill>
                  <a:srgbClr val="006FE0"/>
                </a:solidFill>
                <a:latin typeface="inherit"/>
              </a:rPr>
              <a:t>            </a:t>
            </a:r>
            <a:r>
              <a:rPr lang="fr-FR" sz="1200" dirty="0" smtClean="0">
                <a:solidFill>
                  <a:srgbClr val="002D7A"/>
                </a:solidFill>
                <a:latin typeface="inherit"/>
              </a:rPr>
              <a:t>actions</a:t>
            </a:r>
            <a:endParaRPr lang="fr-FR" sz="1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fr-FR" sz="12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fr-FR" sz="1200" dirty="0">
                <a:solidFill>
                  <a:srgbClr val="333333"/>
                </a:solidFill>
                <a:latin typeface="inherit"/>
              </a:rPr>
              <a:t>}</a:t>
            </a:r>
            <a:endParaRPr lang="fr-FR" sz="1200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725" y="5832008"/>
            <a:ext cx="570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Voir fichier </a:t>
            </a:r>
            <a:r>
              <a:rPr lang="fr-FR" dirty="0" err="1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exemple_blink_avecmillis.ino</a:t>
            </a:r>
            <a:r>
              <a:rPr lang="fr-FR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en annexe</a:t>
            </a:r>
            <a:endParaRPr lang="fr-FR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img.dxcdn.com/productimages/sku_240588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272" y="502005"/>
            <a:ext cx="1638133" cy="16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pc-propre.com/wp-content/uploads/2014/04/%C3%A9cran-noir-ico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51" y="408342"/>
            <a:ext cx="2020364" cy="20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2016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293832" y="67439"/>
            <a:ext cx="666936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5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Communications filaire sur port série</a:t>
            </a:r>
          </a:p>
        </p:txBody>
      </p:sp>
      <p:pic>
        <p:nvPicPr>
          <p:cNvPr id="3074" name="Picture 2" descr="http://cdncache-a.akamaihd.net/items/it/img/arrow-10x10.png">
            <a:hlinkClick r:id="rId5" tooltip="Cliquez pour continuer par TermCoach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-136923"/>
            <a:ext cx="71438" cy="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://cdncache-a.akamaihd.net/items/it/img/arrow-10x10.png">
            <a:hlinkClick r:id="rId7" tooltip="Cliquez pour continuer par TermCoach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238" y="-136923"/>
            <a:ext cx="71438" cy="7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28675" y="2584409"/>
            <a:ext cx="200429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473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SN" altLang="fr-FR" sz="1200" dirty="0">
                <a:latin typeface="Comic Sans MS" panose="030F0702030302020204" pitchFamily="66" charset="0"/>
              </a:rPr>
              <a:t>Il y a 8 débits possibles</a:t>
            </a:r>
            <a:endParaRPr lang="fr-FR" altLang="fr-FR" sz="1200" dirty="0">
              <a:latin typeface="Comic Sans MS" panose="030F0702030302020204" pitchFamily="66" charset="0"/>
            </a:endParaRP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050" dirty="0">
                <a:latin typeface="Comic Sans MS" panose="030F0702030302020204" pitchFamily="66" charset="0"/>
              </a:rPr>
              <a:t>1200 Bauds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050" dirty="0">
                <a:latin typeface="Comic Sans MS" panose="030F0702030302020204" pitchFamily="66" charset="0"/>
              </a:rPr>
              <a:t>2400 Bauds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050" dirty="0">
                <a:latin typeface="Comic Sans MS" panose="030F0702030302020204" pitchFamily="66" charset="0"/>
              </a:rPr>
              <a:t>4800 Bauds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050" dirty="0">
                <a:latin typeface="Comic Sans MS" panose="030F0702030302020204" pitchFamily="66" charset="0"/>
              </a:rPr>
              <a:t>9600 Bauds (par </a:t>
            </a:r>
            <a:r>
              <a:rPr lang="en-US" sz="1050" dirty="0" err="1">
                <a:latin typeface="Comic Sans MS" panose="030F0702030302020204" pitchFamily="66" charset="0"/>
              </a:rPr>
              <a:t>defaut</a:t>
            </a:r>
            <a:r>
              <a:rPr lang="en-US" sz="1050" dirty="0">
                <a:latin typeface="Comic Sans MS" panose="030F0702030302020204" pitchFamily="66" charset="0"/>
              </a:rPr>
              <a:t>)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050" dirty="0">
                <a:latin typeface="Comic Sans MS" panose="030F0702030302020204" pitchFamily="66" charset="0"/>
              </a:rPr>
              <a:t>19200 Bauds 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050" dirty="0">
                <a:latin typeface="Comic Sans MS" panose="030F0702030302020204" pitchFamily="66" charset="0"/>
              </a:rPr>
              <a:t>38400 Bauds 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050" dirty="0">
                <a:latin typeface="Comic Sans MS" panose="030F0702030302020204" pitchFamily="66" charset="0"/>
              </a:rPr>
              <a:t>57600 Bauds 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050" dirty="0">
                <a:latin typeface="Comic Sans MS" panose="030F0702030302020204" pitchFamily="66" charset="0"/>
              </a:rPr>
              <a:t>115200 Bauds </a:t>
            </a:r>
          </a:p>
        </p:txBody>
      </p:sp>
      <p:pic>
        <p:nvPicPr>
          <p:cNvPr id="4098" name="Picture 2" descr="http://cdncache-a.akamaihd.net/items/it/img/arrow-10x10.png">
            <a:hlinkClick r:id="rId8" tooltip="Cliquez pour continuer par TermCoach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267" y="3472839"/>
            <a:ext cx="68768" cy="3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988245" y="832039"/>
            <a:ext cx="9749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200" dirty="0">
                <a:latin typeface="Comic Sans MS" panose="030F0702030302020204" pitchFamily="66" charset="0"/>
              </a:rPr>
              <a:t>Câble</a:t>
            </a:r>
            <a:r>
              <a:rPr lang="fr-SN" sz="1350" dirty="0"/>
              <a:t> </a:t>
            </a:r>
            <a:r>
              <a:rPr lang="fr-SN" sz="1200" dirty="0">
                <a:latin typeface="Comic Sans MS" panose="030F0702030302020204" pitchFamily="66" charset="0"/>
              </a:rPr>
              <a:t>série</a:t>
            </a:r>
            <a:endParaRPr lang="fr-FR" sz="1200" dirty="0">
              <a:latin typeface="Comic Sans MS" panose="030F0702030302020204" pitchFamily="66" charset="0"/>
            </a:endParaRPr>
          </a:p>
        </p:txBody>
      </p:sp>
      <p:cxnSp>
        <p:nvCxnSpPr>
          <p:cNvPr id="13" name="Connecteur droit avec flèche 12"/>
          <p:cNvCxnSpPr>
            <a:stCxn id="6" idx="1"/>
          </p:cNvCxnSpPr>
          <p:nvPr/>
        </p:nvCxnSpPr>
        <p:spPr>
          <a:xfrm flipH="1" flipV="1">
            <a:off x="5269106" y="832040"/>
            <a:ext cx="719139" cy="15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0332" y="2684016"/>
            <a:ext cx="1935956" cy="807244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88640" y="2060529"/>
            <a:ext cx="87667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 smtClean="0">
                <a:latin typeface="Comic Sans MS" panose="030F0702030302020204" pitchFamily="66" charset="0"/>
              </a:rPr>
              <a:t>Pour établir une communication entre le </a:t>
            </a:r>
            <a:r>
              <a:rPr lang="fr-SN" sz="2000" dirty="0">
                <a:latin typeface="Comic Sans MS" panose="030F0702030302020204" pitchFamily="66" charset="0"/>
              </a:rPr>
              <a:t>P</a:t>
            </a:r>
            <a:r>
              <a:rPr lang="fr-SN" sz="2000" dirty="0" smtClean="0">
                <a:latin typeface="Comic Sans MS" panose="030F0702030302020204" pitchFamily="66" charset="0"/>
              </a:rPr>
              <a:t>C et une carte </a:t>
            </a:r>
            <a:r>
              <a:rPr lang="fr-SN" sz="2000" dirty="0" err="1" smtClean="0">
                <a:latin typeface="Comic Sans MS" panose="030F0702030302020204" pitchFamily="66" charset="0"/>
              </a:rPr>
              <a:t>arduino</a:t>
            </a:r>
            <a:r>
              <a:rPr lang="fr-SN" sz="2000" dirty="0" smtClean="0">
                <a:latin typeface="Comic Sans MS" panose="030F0702030302020204" pitchFamily="66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>
                <a:latin typeface="Comic Sans MS" panose="030F0702030302020204" pitchFamily="66" charset="0"/>
              </a:rPr>
              <a:t>L</a:t>
            </a:r>
            <a:r>
              <a:rPr lang="fr-SN" sz="2000" smtClean="0">
                <a:latin typeface="Comic Sans MS" panose="030F0702030302020204" pitchFamily="66" charset="0"/>
              </a:rPr>
              <a:t>a </a:t>
            </a:r>
            <a:r>
              <a:rPr lang="fr-SN" sz="2000" smtClean="0">
                <a:latin typeface="Comic Sans MS" panose="030F0702030302020204" pitchFamily="66" charset="0"/>
              </a:rPr>
              <a:t>carte peut </a:t>
            </a:r>
            <a:r>
              <a:rPr lang="fr-SN" sz="2000" dirty="0" smtClean="0">
                <a:latin typeface="Comic Sans MS" panose="030F0702030302020204" pitchFamily="66" charset="0"/>
              </a:rPr>
              <a:t>tout lire (dans la </a:t>
            </a:r>
            <a:r>
              <a:rPr lang="fr-SN" sz="20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loop</a:t>
            </a:r>
            <a:r>
              <a:rPr lang="fr-SN" sz="2000" dirty="0" smtClean="0">
                <a:latin typeface="Comic Sans MS" panose="030F0702030302020204" pitchFamily="66" charset="0"/>
              </a:rPr>
              <a:t>) dans </a:t>
            </a:r>
            <a:r>
              <a:rPr lang="fr-SN" sz="2000" dirty="0">
                <a:latin typeface="Comic Sans MS" panose="030F0702030302020204" pitchFamily="66" charset="0"/>
              </a:rPr>
              <a:t>une variable string ou </a:t>
            </a:r>
            <a:r>
              <a:rPr lang="fr-SN" sz="2000" dirty="0" smtClean="0">
                <a:latin typeface="Comic Sans MS" panose="030F0702030302020204" pitchFamily="66" charset="0"/>
              </a:rPr>
              <a:t>caractère </a:t>
            </a:r>
            <a:r>
              <a:rPr lang="fr-SN" sz="2000" dirty="0">
                <a:latin typeface="Comic Sans MS" panose="030F0702030302020204" pitchFamily="66" charset="0"/>
              </a:rPr>
              <a:t>par </a:t>
            </a:r>
            <a:r>
              <a:rPr lang="fr-SN" sz="2000" dirty="0" smtClean="0">
                <a:latin typeface="Comic Sans MS" panose="030F0702030302020204" pitchFamily="66" charset="0"/>
              </a:rPr>
              <a:t>caractère: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 smtClean="0">
                <a:latin typeface="Comic Sans MS" panose="030F0702030302020204" pitchFamily="66" charset="0"/>
              </a:rPr>
              <a:t>Pour envoyer </a:t>
            </a:r>
            <a:r>
              <a:rPr lang="fr-SN" sz="2000" dirty="0">
                <a:latin typeface="Comic Sans MS" panose="030F0702030302020204" pitchFamily="66" charset="0"/>
              </a:rPr>
              <a:t>de la carte vers le </a:t>
            </a:r>
            <a:r>
              <a:rPr lang="fr-SN" sz="2000" dirty="0" smtClean="0">
                <a:latin typeface="Comic Sans MS" panose="030F0702030302020204" pitchFamily="66" charset="0"/>
              </a:rPr>
              <a:t>PC:</a:t>
            </a:r>
            <a:endParaRPr lang="fr-SN" sz="2000" dirty="0"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7" y="5013533"/>
            <a:ext cx="3547249" cy="64082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899109"/>
            <a:ext cx="3398623" cy="7552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6153958"/>
            <a:ext cx="3783454" cy="3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Exemple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8194" name="Picture 2" descr="http://cdncache-a.akamaihd.net/items/it/img/arrow-10x10.png">
            <a:hlinkClick r:id="rId3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39" y="3585458"/>
            <a:ext cx="61127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567" y="732185"/>
            <a:ext cx="8766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Ce </a:t>
            </a:r>
            <a:r>
              <a:rPr lang="fr-FR" dirty="0">
                <a:latin typeface="Comic Sans MS" charset="0"/>
                <a:ea typeface="Comic Sans MS" charset="0"/>
                <a:cs typeface="Comic Sans MS" charset="0"/>
              </a:rPr>
              <a:t>programme permet de transmettre via le port série un message à la carte.  A la réception du message, la carte répond en envoyant: message bien reçu   suivi du message reçu.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7" y="1690521"/>
            <a:ext cx="7782825" cy="322916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856970"/>
            <a:ext cx="3263900" cy="15621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4067944" y="5301208"/>
            <a:ext cx="1512168" cy="13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574849" y="5287497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Ouverture du </a:t>
            </a:r>
            <a:r>
              <a:rPr lang="fr-FR" smtClean="0">
                <a:latin typeface="Comic Sans MS" charset="0"/>
                <a:ea typeface="Comic Sans MS" charset="0"/>
                <a:cs typeface="Comic Sans MS" charset="0"/>
              </a:rPr>
              <a:t>port série</a:t>
            </a:r>
            <a:endParaRPr lang="fr-FR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67135" y="5947875"/>
            <a:ext cx="498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Voir fichier </a:t>
            </a:r>
            <a:r>
              <a:rPr lang="fr-FR" dirty="0" err="1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exemple_comserie.ino</a:t>
            </a:r>
            <a:r>
              <a:rPr lang="fr-FR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en annexe</a:t>
            </a:r>
            <a:endParaRPr lang="fr-FR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1520" y="260648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Qu'est </a:t>
            </a:r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ce que c'est </a:t>
            </a:r>
            <a:r>
              <a:rPr lang="fr-FR" sz="3400" dirty="0" err="1" smtClean="0">
                <a:solidFill>
                  <a:schemeClr val="tx2"/>
                </a:solidFill>
                <a:latin typeface="Comic Sans MS" pitchFamily="66" charset="0"/>
              </a:rPr>
              <a:t>Arduino</a:t>
            </a:r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? </a:t>
            </a:r>
            <a:endParaRPr lang="fr-BE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158361"/>
            <a:ext cx="28006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Arduino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est un projet créé par une équipe de développeurs, composée de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six individus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  <a:r>
              <a:rPr lang="fr-FR" b="1" dirty="0">
                <a:solidFill>
                  <a:srgbClr val="000000"/>
                </a:solidFill>
                <a:latin typeface="Comic Sans MS" panose="030F0702030302020204" pitchFamily="66" charset="0"/>
              </a:rPr>
              <a:t>Massimo </a:t>
            </a:r>
            <a:r>
              <a:rPr lang="fr-FR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Banzi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fr-FR" b="1" dirty="0">
                <a:solidFill>
                  <a:srgbClr val="000000"/>
                </a:solidFill>
                <a:latin typeface="Comic Sans MS" panose="030F0702030302020204" pitchFamily="66" charset="0"/>
              </a:rPr>
              <a:t>David </a:t>
            </a:r>
            <a:r>
              <a:rPr lang="fr-FR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Cuartielles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fr-FR" b="1" dirty="0">
                <a:solidFill>
                  <a:srgbClr val="000000"/>
                </a:solidFill>
                <a:latin typeface="Comic Sans MS" panose="030F0702030302020204" pitchFamily="66" charset="0"/>
              </a:rPr>
              <a:t>Tom </a:t>
            </a:r>
            <a:r>
              <a:rPr lang="fr-FR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Igoe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fr-FR" b="1" dirty="0">
                <a:solidFill>
                  <a:srgbClr val="000000"/>
                </a:solidFill>
                <a:latin typeface="Comic Sans MS" panose="030F0702030302020204" pitchFamily="66" charset="0"/>
              </a:rPr>
              <a:t>Gianluca Martino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fr-FR" b="1" dirty="0">
                <a:solidFill>
                  <a:srgbClr val="000000"/>
                </a:solidFill>
                <a:latin typeface="Comic Sans MS" panose="030F0702030302020204" pitchFamily="66" charset="0"/>
              </a:rPr>
              <a:t>David </a:t>
            </a:r>
            <a:r>
              <a:rPr lang="fr-FR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Mellis</a:t>
            </a:r>
            <a:r>
              <a:rPr lang="fr-FR" b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et </a:t>
            </a:r>
            <a:r>
              <a:rPr lang="fr-FR" b="1" dirty="0">
                <a:solidFill>
                  <a:srgbClr val="000000"/>
                </a:solidFill>
                <a:latin typeface="Comic Sans MS" panose="030F0702030302020204" pitchFamily="66" charset="0"/>
              </a:rPr>
              <a:t>Nicholas </a:t>
            </a:r>
            <a:r>
              <a:rPr lang="fr-FR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Zambetti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</a:p>
        </p:txBody>
      </p:sp>
      <p:pic>
        <p:nvPicPr>
          <p:cNvPr id="1026" name="Picture 2" descr="Résultat de recherche d'images pour &quot;arduino circui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59" y="4116174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arduino circuit complex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0" y="5134193"/>
            <a:ext cx="39909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rcuit électroniq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77" y="3622328"/>
            <a:ext cx="2604739" cy="146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oc.ubuntu-fr.org/_media/arduino_uno_tes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355" y="1054963"/>
            <a:ext cx="2430761" cy="24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652117" y="1209331"/>
            <a:ext cx="33913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Cette équipe a créé le "système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Arduino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". C’est un outil qui permet aux </a:t>
            </a:r>
            <a:r>
              <a:rPr lang="fr-FR" b="1" dirty="0">
                <a:solidFill>
                  <a:srgbClr val="000000"/>
                </a:solidFill>
                <a:latin typeface="Comic Sans MS" panose="030F0702030302020204" pitchFamily="66" charset="0"/>
              </a:rPr>
              <a:t>débutants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fr-FR" b="1" dirty="0">
                <a:solidFill>
                  <a:srgbClr val="000000"/>
                </a:solidFill>
                <a:latin typeface="Comic Sans MS" panose="030F0702030302020204" pitchFamily="66" charset="0"/>
              </a:rPr>
              <a:t>amateurs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ou </a:t>
            </a:r>
            <a:r>
              <a:rPr lang="fr-FR" b="1" dirty="0">
                <a:solidFill>
                  <a:srgbClr val="000000"/>
                </a:solidFill>
                <a:latin typeface="Comic Sans MS" panose="030F0702030302020204" pitchFamily="66" charset="0"/>
              </a:rPr>
              <a:t>professionnels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de créer des systèmes électroniques plus ou moins complexes.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2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Quelques</a:t>
            </a:r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 exercices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51520" y="984746"/>
            <a:ext cx="87667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Ecrire un programme qui permet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SN" sz="2000" dirty="0" smtClean="0">
                <a:latin typeface="Comic Sans MS" panose="030F0702030302020204" pitchFamily="66" charset="0"/>
              </a:rPr>
              <a:t>D</a:t>
            </a:r>
            <a:r>
              <a:rPr lang="fr-SN" sz="2000" dirty="0">
                <a:latin typeface="Comic Sans MS" panose="030F0702030302020204" pitchFamily="66" charset="0"/>
              </a:rPr>
              <a:t> ’allumer la </a:t>
            </a:r>
            <a:r>
              <a:rPr lang="fr-SN" sz="2000" dirty="0" err="1">
                <a:latin typeface="Comic Sans MS" panose="030F0702030302020204" pitchFamily="66" charset="0"/>
              </a:rPr>
              <a:t>led</a:t>
            </a:r>
            <a:r>
              <a:rPr lang="fr-SN" sz="2000" dirty="0">
                <a:latin typeface="Comic Sans MS" panose="030F0702030302020204" pitchFamily="66" charset="0"/>
              </a:rPr>
              <a:t> en envoyant ‘’on</a:t>
            </a:r>
            <a:r>
              <a:rPr lang="fr-SN" sz="2000" dirty="0" smtClean="0">
                <a:latin typeface="Comic Sans MS" panose="030F0702030302020204" pitchFamily="66" charset="0"/>
              </a:rPr>
              <a:t>’’ à la carte</a:t>
            </a:r>
            <a:endParaRPr lang="fr-SN" sz="2000" dirty="0">
              <a:latin typeface="Comic Sans MS" panose="030F0702030302020204" pitchFamily="66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D’éteindre la </a:t>
            </a:r>
            <a:r>
              <a:rPr lang="fr-SN" sz="2000" dirty="0" err="1">
                <a:latin typeface="Comic Sans MS" panose="030F0702030302020204" pitchFamily="66" charset="0"/>
              </a:rPr>
              <a:t>led</a:t>
            </a:r>
            <a:r>
              <a:rPr lang="fr-SN" sz="2000" dirty="0">
                <a:latin typeface="Comic Sans MS" panose="030F0702030302020204" pitchFamily="66" charset="0"/>
              </a:rPr>
              <a:t> en envoyant ‘’off</a:t>
            </a:r>
            <a:r>
              <a:rPr lang="fr-SN" sz="2000" dirty="0" smtClean="0">
                <a:latin typeface="Comic Sans MS" panose="030F0702030302020204" pitchFamily="66" charset="0"/>
              </a:rPr>
              <a:t>’’ à la carte</a:t>
            </a: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 smtClean="0">
                <a:latin typeface="Comic Sans MS" panose="030F0702030302020204" pitchFamily="66" charset="0"/>
              </a:rPr>
              <a:t>Améliorer d’exercice précédent de sorte que, la carte envoie vers le PC le message « saisie incorrecte » s’il reçoit autre chose que « on » ou « off ».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 smtClean="0">
              <a:latin typeface="Comic Sans MS" panose="030F0702030302020204" pitchFamily="66" charset="0"/>
            </a:endParaRPr>
          </a:p>
        </p:txBody>
      </p:sp>
      <p:pic>
        <p:nvPicPr>
          <p:cNvPr id="8194" name="Picture 2" descr="http://cdncache-a.akamaihd.net/items/it/img/arrow-10x10.png">
            <a:hlinkClick r:id="rId3" tooltip="Cliquez pour continuer par TermCoach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39" y="3585458"/>
            <a:ext cx="61127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11828" y="5060320"/>
            <a:ext cx="572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Voir fichier </a:t>
            </a:r>
            <a:r>
              <a:rPr lang="fr-FR" dirty="0" err="1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exemple_comserie_filtre.ino</a:t>
            </a:r>
            <a:r>
              <a:rPr lang="fr-FR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en annexe</a:t>
            </a:r>
            <a:endParaRPr lang="fr-FR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9250" y="2200012"/>
            <a:ext cx="5780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Voir fichier </a:t>
            </a:r>
            <a:r>
              <a:rPr lang="fr-FR" dirty="0" err="1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exemple_blink_commande.ino</a:t>
            </a:r>
            <a:r>
              <a:rPr lang="fr-FR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en annexe</a:t>
            </a:r>
            <a:endParaRPr lang="fr-FR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1520" y="260648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Que peut-t-on </a:t>
            </a:r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faire </a:t>
            </a:r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avec?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420888"/>
            <a:ext cx="8435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matériel : cartes électroniques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pas cher dont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 schémas sont en libre circulation sur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internet.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logiciel : gratuit et open source, développé en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Java et avec une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simplicité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d’utilisation.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C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ompatibilité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sous toutes les plateformes, à savoir : Windows, Linux et Mac OS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760" y="1001591"/>
            <a:ext cx="8892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Créer des systèmes électroniques en programmant et en utilisant des composants électroniques</a:t>
            </a:r>
            <a:endParaRPr lang="fr-FR" sz="20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cdn.solarbotics.com/products/photos/415f0902f0da88f2ec5aa0b7846082a2/28920-IMG_42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77" y="4521286"/>
            <a:ext cx="2957523" cy="22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37355" y="43358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 smtClean="0">
                <a:solidFill>
                  <a:schemeClr val="tx2"/>
                </a:solidFill>
                <a:latin typeface="Comic Sans MS" pitchFamily="66" charset="0"/>
              </a:rPr>
              <a:t>Les types de cartes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504" y="638004"/>
            <a:ext cx="46085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Il y a trois types de cartes :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Lesdites « officielles » qui sont fabriquées en Italie par le fabricant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officiel (Smart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Projects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).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endParaRPr lang="fr-SN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endParaRPr lang="fr-S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Lesdits « compatibles » qui ne sont pas fabriqués par Smart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Projects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mais qui sont totalement compatibles avec 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Arduino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officielles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q"/>
            </a:pPr>
            <a:endParaRPr lang="fr-S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endParaRPr lang="fr-SN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/>
            <a:endParaRPr lang="fr-SN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fontAlgn="base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 « autres » fabriquées par diverse entreprise et commercialisées sous un nom différent (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Freeduino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Seeduino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Femtoduino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…).</a:t>
            </a:r>
          </a:p>
        </p:txBody>
      </p:sp>
      <p:pic>
        <p:nvPicPr>
          <p:cNvPr id="2050" name="Picture 2" descr="Résultat de recherche d'images pour &quot;arduin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38" y="100386"/>
            <a:ext cx="2520280" cy="188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/>
          <p:cNvSpPr/>
          <p:nvPr/>
        </p:nvSpPr>
        <p:spPr>
          <a:xfrm>
            <a:off x="7105281" y="638004"/>
            <a:ext cx="411930" cy="29212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6" name="Picture 8" descr="https://images-eu.ssl-images-amazon.com/images/I/61MIdV0Mr3L._SY300_QL7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512" y="2045192"/>
            <a:ext cx="2533537" cy="25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9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6226" y="542099"/>
            <a:ext cx="849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C’est la carte la plus couramment utilisée et que nous utilisons dans les </a:t>
            </a:r>
            <a:r>
              <a:rPr lang="fr-SN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TPs</a:t>
            </a:r>
            <a:r>
              <a:rPr lang="fr-SN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de ce cours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1520" y="-21268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 smtClean="0">
                <a:solidFill>
                  <a:schemeClr val="tx2"/>
                </a:solidFill>
                <a:latin typeface="Comic Sans MS" pitchFamily="66" charset="0"/>
              </a:rPr>
              <a:t>Présentation de la carte UNO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662" y="1298078"/>
            <a:ext cx="4692414" cy="37768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26" y="1298078"/>
            <a:ext cx="4195734" cy="10156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Comic Sans MS" panose="030F0702030302020204" pitchFamily="66" charset="0"/>
              </a:rPr>
              <a:t>1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microcontrôleur est le 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cerveau de notre </a:t>
            </a: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carte. C’est 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lui qui va recevoir le programme que vous aurez créé et qui va le stocker dans sa mémoire puis l’exécuter.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471146"/>
            <a:ext cx="4195734" cy="23698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Pour fonctionner, la carte a besoin d'une alimentation. Le microcontrôleur fonctionnant sous 5V, la carte peut être alimentée en 5V par le port USB (en </a:t>
            </a:r>
            <a:r>
              <a:rPr lang="fr-FR" dirty="0">
                <a:solidFill>
                  <a:srgbClr val="C00000"/>
                </a:solidFill>
                <a:latin typeface="Comic Sans MS" panose="030F0702030302020204" pitchFamily="66" charset="0"/>
              </a:rPr>
              <a:t>2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) ou bien par une alimentation externe (en </a:t>
            </a:r>
            <a:r>
              <a:rPr lang="fr-FR" dirty="0">
                <a:solidFill>
                  <a:srgbClr val="C00000"/>
                </a:solidFill>
                <a:latin typeface="Comic Sans MS" panose="030F0702030302020204" pitchFamily="66" charset="0"/>
              </a:rPr>
              <a:t>3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) qui est comprise entre 7Vet 12V. Cette tension doit être continue et peut par exemple être fournie par une pile 9V. Un régulateur se charge ensuite de réduire la tension à 5Vpour le bon fonctionnement de la carte.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26" y="4998431"/>
            <a:ext cx="8750850" cy="14465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4:</a:t>
            </a:r>
            <a:r>
              <a:rPr lang="fr-FR" sz="14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3 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LED </a:t>
            </a:r>
            <a:endParaRPr lang="fr-FR" sz="14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Celle 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tout en haut du cadre </a:t>
            </a: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est 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connectée à une broche du microcontrôleur et va servir pour tester le matériel. Nota : Quand on branche la carte au PC, elle clignote quelques secondes</a:t>
            </a: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deux LED 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du bas </a:t>
            </a: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servent 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à visualiser l'activité sur la voie série (une pour l'émission et l'autre pour la réception). Le téléchargement du programme dans le </a:t>
            </a: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microcontrôleur </a:t>
            </a:r>
            <a:r>
              <a:rPr lang="fr-FR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se faisant par cette voie, on peut les voir clignoter lors du chargement.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22096" y="943967"/>
            <a:ext cx="1421904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5a et 5b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  <a:r>
              <a:rPr lang="fr-FR" sz="1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la connectique. </a:t>
            </a:r>
            <a:endParaRPr lang="fr-FR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25760" y="576333"/>
            <a:ext cx="911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  <a:latin typeface="Comic Sans MS" panose="030F0702030302020204" pitchFamily="66" charset="0"/>
              </a:rPr>
              <a:t>I</a:t>
            </a:r>
            <a:r>
              <a:rPr lang="fr-FR" sz="1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l </a:t>
            </a:r>
            <a:r>
              <a:rPr lang="fr-FR" sz="1600" dirty="0">
                <a:solidFill>
                  <a:schemeClr val="tx2"/>
                </a:solidFill>
                <a:latin typeface="Comic Sans MS" panose="030F0702030302020204" pitchFamily="66" charset="0"/>
              </a:rPr>
              <a:t>existe une bonne centaine de cartes </a:t>
            </a:r>
            <a:r>
              <a:rPr lang="fr-FR" sz="16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A</a:t>
            </a:r>
            <a:r>
              <a:rPr lang="fr-FR" sz="1600" dirty="0" err="1" smtClean="0">
                <a:solidFill>
                  <a:schemeClr val="tx2"/>
                </a:solidFill>
                <a:latin typeface="Comic Sans MS" panose="030F0702030302020204" pitchFamily="66" charset="0"/>
              </a:rPr>
              <a:t>rduino</a:t>
            </a:r>
            <a:r>
              <a:rPr lang="fr-FR" sz="1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fr-FR" sz="1600" dirty="0">
                <a:solidFill>
                  <a:schemeClr val="tx2"/>
                </a:solidFill>
                <a:latin typeface="Comic Sans MS" panose="030F0702030302020204" pitchFamily="66" charset="0"/>
              </a:rPr>
              <a:t>différentes, certains constructeurs modifient le modèle original afin d’améliorer certains points, d’autre pour une question d’esthétisme ou encore pour l’orienter (expérimentations, meilleur voltage</a:t>
            </a:r>
            <a:r>
              <a:rPr lang="fr-FR" sz="1600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…). Le choix de la carte dépend du projet que l’on veut réaliser.</a:t>
            </a:r>
            <a:endParaRPr lang="en-US" sz="1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23390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 smtClean="0">
                <a:solidFill>
                  <a:schemeClr val="tx2"/>
                </a:solidFill>
                <a:latin typeface="Comic Sans MS" pitchFamily="66" charset="0"/>
              </a:rPr>
              <a:t>Les autres cartes: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93" y="1599294"/>
            <a:ext cx="2384685" cy="170334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3061226" y="3211881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400" b="1" dirty="0" err="1" smtClean="0">
                <a:latin typeface="Comic Sans MS" panose="030F0702030302020204" pitchFamily="66" charset="0"/>
              </a:rPr>
              <a:t>Arduino</a:t>
            </a:r>
            <a:r>
              <a:rPr lang="fr-SN" sz="1400" b="1" dirty="0" smtClean="0">
                <a:latin typeface="Comic Sans MS" panose="030F0702030302020204" pitchFamily="66" charset="0"/>
              </a:rPr>
              <a:t> Leonardo</a:t>
            </a:r>
          </a:p>
          <a:p>
            <a:r>
              <a:rPr lang="fr-SN" sz="1400" b="1" dirty="0" smtClean="0">
                <a:latin typeface="Comic Sans MS" panose="030F0702030302020204" pitchFamily="66" charset="0"/>
              </a:rPr>
              <a:t> successeur de UNO</a:t>
            </a:r>
            <a:endParaRPr lang="fr-FR" sz="1400" b="1" dirty="0">
              <a:latin typeface="Comic Sans MS" panose="030F0702030302020204" pitchFamily="66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42" y="2492896"/>
            <a:ext cx="2400300" cy="177165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334614" y="4077072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400" b="1" dirty="0" err="1" smtClean="0">
                <a:latin typeface="Comic Sans MS" panose="030F0702030302020204" pitchFamily="66" charset="0"/>
              </a:rPr>
              <a:t>Arduino</a:t>
            </a:r>
            <a:r>
              <a:rPr lang="fr-SN" sz="1400" b="1" dirty="0" smtClean="0">
                <a:latin typeface="Comic Sans MS" panose="030F0702030302020204" pitchFamily="66" charset="0"/>
              </a:rPr>
              <a:t> </a:t>
            </a:r>
            <a:r>
              <a:rPr lang="fr-SN" sz="1400" b="1" dirty="0" err="1" smtClean="0">
                <a:latin typeface="Comic Sans MS" panose="030F0702030302020204" pitchFamily="66" charset="0"/>
              </a:rPr>
              <a:t>Mega</a:t>
            </a:r>
            <a:endParaRPr lang="fr-SN" sz="1400" b="1" dirty="0" smtClean="0">
              <a:latin typeface="Comic Sans MS" panose="030F0702030302020204" pitchFamily="66" charset="0"/>
            </a:endParaRPr>
          </a:p>
          <a:p>
            <a:r>
              <a:rPr lang="fr-SN" sz="1400" b="1" dirty="0" smtClean="0">
                <a:latin typeface="Comic Sans MS" panose="030F0702030302020204" pitchFamily="66" charset="0"/>
              </a:rPr>
              <a:t>Plus complète de UNO</a:t>
            </a:r>
            <a:endParaRPr lang="fr-FR" sz="1400" b="1" dirty="0">
              <a:latin typeface="Comic Sans MS" panose="030F0702030302020204" pitchFamily="66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75544" y="5929509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400" b="1" dirty="0" err="1" smtClean="0">
                <a:latin typeface="Comic Sans MS" panose="030F0702030302020204" pitchFamily="66" charset="0"/>
              </a:rPr>
              <a:t>Arduino</a:t>
            </a:r>
            <a:r>
              <a:rPr lang="fr-SN" sz="1400" b="1" dirty="0" smtClean="0">
                <a:latin typeface="Comic Sans MS" panose="030F0702030302020204" pitchFamily="66" charset="0"/>
              </a:rPr>
              <a:t> </a:t>
            </a:r>
            <a:r>
              <a:rPr lang="fr-SN" sz="1400" b="1" dirty="0" err="1" smtClean="0">
                <a:latin typeface="Comic Sans MS" panose="030F0702030302020204" pitchFamily="66" charset="0"/>
              </a:rPr>
              <a:t>Mega</a:t>
            </a:r>
            <a:endParaRPr lang="fr-SN" sz="1400" b="1" dirty="0" smtClean="0">
              <a:latin typeface="Comic Sans MS" panose="030F0702030302020204" pitchFamily="66" charset="0"/>
            </a:endParaRPr>
          </a:p>
          <a:p>
            <a:r>
              <a:rPr lang="fr-SN" sz="1400" b="1" dirty="0" smtClean="0">
                <a:latin typeface="Comic Sans MS" panose="030F0702030302020204" pitchFamily="66" charset="0"/>
              </a:rPr>
              <a:t>Avec USB</a:t>
            </a:r>
            <a:endParaRPr lang="fr-FR" sz="1400" b="1" dirty="0">
              <a:latin typeface="Comic Sans MS" panose="030F0702030302020204" pitchFamily="66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063" y="4572364"/>
            <a:ext cx="2689029" cy="131061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767" y="1700820"/>
            <a:ext cx="2444023" cy="129875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6060387" y="3011522"/>
            <a:ext cx="26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400" b="1" dirty="0" err="1" smtClean="0">
                <a:latin typeface="Comic Sans MS" panose="030F0702030302020204" pitchFamily="66" charset="0"/>
              </a:rPr>
              <a:t>Arduino</a:t>
            </a:r>
            <a:r>
              <a:rPr lang="fr-SN" sz="1400" b="1" dirty="0" smtClean="0">
                <a:latin typeface="Comic Sans MS" panose="030F0702030302020204" pitchFamily="66" charset="0"/>
              </a:rPr>
              <a:t> DUE avec puissance</a:t>
            </a:r>
          </a:p>
          <a:p>
            <a:r>
              <a:rPr lang="fr-SN" sz="1400" b="1" dirty="0" smtClean="0">
                <a:latin typeface="Comic Sans MS" panose="030F0702030302020204" pitchFamily="66" charset="0"/>
              </a:rPr>
              <a:t> de calcul plus élevée</a:t>
            </a:r>
            <a:endParaRPr lang="fr-FR" sz="1400" b="1" dirty="0">
              <a:latin typeface="Comic Sans MS" panose="030F0702030302020204" pitchFamily="66" charset="0"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656" y="3762822"/>
            <a:ext cx="2438400" cy="1724025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6457254" y="5546660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400" b="1" dirty="0" err="1" smtClean="0">
                <a:latin typeface="Comic Sans MS" panose="030F0702030302020204" pitchFamily="66" charset="0"/>
              </a:rPr>
              <a:t>Arduino</a:t>
            </a:r>
            <a:r>
              <a:rPr lang="fr-SN" sz="1400" b="1" dirty="0" smtClean="0">
                <a:latin typeface="Comic Sans MS" panose="030F0702030302020204" pitchFamily="66" charset="0"/>
              </a:rPr>
              <a:t> </a:t>
            </a:r>
            <a:r>
              <a:rPr lang="fr-SN" sz="1400" b="1" dirty="0" err="1" smtClean="0">
                <a:latin typeface="Comic Sans MS" panose="030F0702030302020204" pitchFamily="66" charset="0"/>
              </a:rPr>
              <a:t>yun</a:t>
            </a:r>
            <a:endParaRPr lang="fr-SN" sz="1400" b="1" dirty="0" smtClean="0">
              <a:latin typeface="Comic Sans MS" panose="030F0702030302020204" pitchFamily="66" charset="0"/>
            </a:endParaRPr>
          </a:p>
          <a:p>
            <a:r>
              <a:rPr lang="fr-SN" sz="1400" b="1" dirty="0" smtClean="0">
                <a:latin typeface="Comic Sans MS" panose="030F0702030302020204" pitchFamily="66" charset="0"/>
              </a:rPr>
              <a:t>Linux et Wifi</a:t>
            </a:r>
            <a:endParaRPr lang="fr-FR" sz="1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251520" y="867023"/>
            <a:ext cx="91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Des cartes de plus petites tailles et de formes différentes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1520" y="260648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 smtClean="0">
                <a:solidFill>
                  <a:schemeClr val="tx2"/>
                </a:solidFill>
                <a:latin typeface="Comic Sans MS" pitchFamily="66" charset="0"/>
              </a:rPr>
              <a:t>Les autres cartes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8" y="2759493"/>
            <a:ext cx="1971675" cy="18383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791" y="2976675"/>
            <a:ext cx="2524125" cy="14001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646" y="3704828"/>
            <a:ext cx="2209800" cy="18288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397959" y="5479384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400" b="1" dirty="0" err="1" smtClean="0">
                <a:latin typeface="Comic Sans MS" panose="030F0702030302020204" pitchFamily="66" charset="0"/>
              </a:rPr>
              <a:t>Arduino</a:t>
            </a:r>
            <a:r>
              <a:rPr lang="fr-SN" sz="1400" b="1" dirty="0" smtClean="0">
                <a:latin typeface="Comic Sans MS" panose="030F0702030302020204" pitchFamily="66" charset="0"/>
              </a:rPr>
              <a:t> mini</a:t>
            </a:r>
          </a:p>
          <a:p>
            <a:r>
              <a:rPr lang="fr-SN" sz="1400" b="1" dirty="0" smtClean="0">
                <a:latin typeface="Comic Sans MS" panose="030F0702030302020204" pitchFamily="66" charset="0"/>
              </a:rPr>
              <a:t>Pour finaliser un  projet</a:t>
            </a:r>
            <a:endParaRPr lang="fr-FR" sz="1400" b="1" dirty="0">
              <a:latin typeface="Comic Sans MS" panose="030F0702030302020204" pitchFamily="66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437713" y="2697534"/>
            <a:ext cx="1816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400" b="1" dirty="0" err="1" smtClean="0">
                <a:latin typeface="Comic Sans MS" panose="030F0702030302020204" pitchFamily="66" charset="0"/>
              </a:rPr>
              <a:t>Arduino</a:t>
            </a:r>
            <a:r>
              <a:rPr lang="fr-SN" sz="1400" b="1" dirty="0" smtClean="0">
                <a:latin typeface="Comic Sans MS" panose="030F0702030302020204" pitchFamily="66" charset="0"/>
              </a:rPr>
              <a:t> Nano</a:t>
            </a:r>
          </a:p>
          <a:p>
            <a:r>
              <a:rPr lang="fr-SN" sz="1400" b="1" dirty="0" smtClean="0">
                <a:latin typeface="Comic Sans MS" panose="030F0702030302020204" pitchFamily="66" charset="0"/>
              </a:rPr>
              <a:t>Pour des projet en</a:t>
            </a:r>
          </a:p>
          <a:p>
            <a:r>
              <a:rPr lang="fr-SN" sz="1400" b="1" dirty="0" smtClean="0">
                <a:latin typeface="Comic Sans MS" panose="030F0702030302020204" pitchFamily="66" charset="0"/>
              </a:rPr>
              <a:t>miniature</a:t>
            </a:r>
            <a:endParaRPr lang="fr-FR" sz="1400" b="1" dirty="0">
              <a:latin typeface="Comic Sans MS" panose="030F0702030302020204" pitchFamily="66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8677" y="4449951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600" b="1" dirty="0" err="1" smtClean="0">
                <a:latin typeface="Comic Sans MS" panose="030F0702030302020204" pitchFamily="66" charset="0"/>
              </a:rPr>
              <a:t>Arduino</a:t>
            </a:r>
            <a:r>
              <a:rPr lang="fr-SN" sz="1600" b="1" dirty="0" smtClean="0">
                <a:latin typeface="Comic Sans MS" panose="030F0702030302020204" pitchFamily="66" charset="0"/>
              </a:rPr>
              <a:t> </a:t>
            </a:r>
            <a:r>
              <a:rPr lang="fr-SN" sz="1600" b="1" dirty="0" err="1" smtClean="0">
                <a:latin typeface="Comic Sans MS" panose="030F0702030302020204" pitchFamily="66" charset="0"/>
              </a:rPr>
              <a:t>lilypad</a:t>
            </a:r>
            <a:r>
              <a:rPr lang="fr-SN" sz="1600" b="1" dirty="0" smtClean="0">
                <a:latin typeface="Comic Sans MS" panose="030F0702030302020204" pitchFamily="66" charset="0"/>
              </a:rPr>
              <a:t> USB</a:t>
            </a:r>
            <a:endParaRPr lang="fr-FR" sz="1600" b="1" dirty="0">
              <a:latin typeface="Comic Sans MS" panose="030F0702030302020204" pitchFamily="66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53200" y="4234247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SN" sz="1600" b="1" dirty="0" err="1" smtClean="0">
                <a:latin typeface="Comic Sans MS" panose="030F0702030302020204" pitchFamily="66" charset="0"/>
              </a:rPr>
              <a:t>Arduino</a:t>
            </a:r>
            <a:r>
              <a:rPr lang="fr-SN" sz="1600" b="1" dirty="0" smtClean="0">
                <a:latin typeface="Comic Sans MS" panose="030F0702030302020204" pitchFamily="66" charset="0"/>
              </a:rPr>
              <a:t> </a:t>
            </a:r>
            <a:r>
              <a:rPr lang="fr-SN" sz="1600" b="1" dirty="0" err="1" smtClean="0">
                <a:latin typeface="Comic Sans MS" panose="030F0702030302020204" pitchFamily="66" charset="0"/>
              </a:rPr>
              <a:t>esplola</a:t>
            </a:r>
            <a:endParaRPr lang="fr-FR" sz="1600" b="1" dirty="0">
              <a:latin typeface="Comic Sans MS" panose="030F0702030302020204" pitchFamily="66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646" y="1670917"/>
            <a:ext cx="2429837" cy="10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1520" y="170024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 smtClean="0">
                <a:solidFill>
                  <a:schemeClr val="tx2"/>
                </a:solidFill>
                <a:latin typeface="Comic Sans MS" pitchFamily="66" charset="0"/>
              </a:rPr>
              <a:t>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902788"/>
            <a:ext cx="775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err="1">
                <a:solidFill>
                  <a:schemeClr val="tx2"/>
                </a:solidFill>
                <a:latin typeface="Comic Sans MS" panose="030F0702030302020204" pitchFamily="66" charset="0"/>
              </a:rPr>
              <a:t>Arduino</a:t>
            </a:r>
            <a:r>
              <a:rPr lang="fr-FR" dirty="0">
                <a:solidFill>
                  <a:schemeClr val="tx2"/>
                </a:solidFill>
                <a:latin typeface="Comic Sans MS" panose="030F0702030302020204" pitchFamily="66" charset="0"/>
              </a:rPr>
              <a:t> est un </a:t>
            </a:r>
            <a:r>
              <a:rPr lang="fr-FR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Espace </a:t>
            </a:r>
            <a:r>
              <a:rPr lang="fr-FR" dirty="0">
                <a:solidFill>
                  <a:schemeClr val="tx2"/>
                </a:solidFill>
                <a:latin typeface="Comic Sans MS" panose="030F0702030302020204" pitchFamily="66" charset="0"/>
              </a:rPr>
              <a:t>de </a:t>
            </a:r>
            <a:r>
              <a:rPr lang="fr-FR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Développement </a:t>
            </a:r>
            <a:r>
              <a:rPr lang="fr-FR" dirty="0">
                <a:solidFill>
                  <a:schemeClr val="tx2"/>
                </a:solidFill>
                <a:latin typeface="Comic Sans MS" panose="030F0702030302020204" pitchFamily="66" charset="0"/>
              </a:rPr>
              <a:t>I</a:t>
            </a:r>
            <a:r>
              <a:rPr lang="fr-FR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ntégré </a:t>
            </a:r>
            <a:r>
              <a:rPr lang="fr-FR" dirty="0">
                <a:solidFill>
                  <a:schemeClr val="tx2"/>
                </a:solidFill>
                <a:latin typeface="Comic Sans MS" panose="030F0702030302020204" pitchFamily="66" charset="0"/>
              </a:rPr>
              <a:t>(EDI) qui vous permet d'écrire, de compiler et d'envoyer du code sur le circuit imprimé du même </a:t>
            </a:r>
            <a:r>
              <a:rPr lang="fr-FR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nom.</a:t>
            </a:r>
            <a:endParaRPr lang="fr-FR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15" y="1832385"/>
            <a:ext cx="82654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 </a:t>
            </a:r>
            <a:r>
              <a:rPr lang="fr-FR" sz="2200" b="1" dirty="0" smtClean="0">
                <a:latin typeface="Comic Sans MS" panose="030F0702030302020204" pitchFamily="66" charset="0"/>
              </a:rPr>
              <a:t>Télécharger et installer l’IDE d’</a:t>
            </a:r>
            <a:r>
              <a:rPr lang="fr-FR" sz="2200" b="1" dirty="0" err="1" smtClean="0">
                <a:latin typeface="Comic Sans MS" panose="030F0702030302020204" pitchFamily="66" charset="0"/>
              </a:rPr>
              <a:t>Arduino</a:t>
            </a:r>
            <a:r>
              <a:rPr lang="fr-FR" sz="2200" b="1" dirty="0" smtClean="0">
                <a:latin typeface="Comic Sans MS" panose="030F0702030302020204" pitchFamily="66" charset="0"/>
              </a:rPr>
              <a:t> sur votre machine</a:t>
            </a:r>
          </a:p>
          <a:p>
            <a:r>
              <a:rPr lang="fr-FR" sz="2200" b="1" dirty="0" smtClean="0">
                <a:latin typeface="Comic Sans MS" panose="030F0702030302020204" pitchFamily="66" charset="0"/>
              </a:rPr>
              <a:t>Windows</a:t>
            </a:r>
            <a:r>
              <a:rPr lang="fr-FR" sz="2200" b="1" dirty="0">
                <a:latin typeface="Comic Sans MS" panose="030F0702030302020204" pitchFamily="66" charset="0"/>
              </a:rPr>
              <a:t>, Linux </a:t>
            </a:r>
            <a:r>
              <a:rPr lang="fr-FR" sz="2200" b="1" dirty="0" smtClean="0">
                <a:latin typeface="Comic Sans MS" panose="030F0702030302020204" pitchFamily="66" charset="0"/>
              </a:rPr>
              <a:t>ou</a:t>
            </a:r>
            <a:r>
              <a:rPr lang="fr-FR" sz="2200" b="1" dirty="0">
                <a:latin typeface="Comic Sans MS" panose="030F0702030302020204" pitchFamily="66" charset="0"/>
              </a:rPr>
              <a:t> </a:t>
            </a:r>
            <a:r>
              <a:rPr lang="fr-FR" sz="2200" b="1" dirty="0" smtClean="0">
                <a:latin typeface="Comic Sans MS" panose="030F0702030302020204" pitchFamily="66" charset="0"/>
              </a:rPr>
              <a:t>Mac.</a:t>
            </a:r>
            <a:r>
              <a:rPr lang="fr-FR" sz="2200" b="1" dirty="0">
                <a:latin typeface="Comic Sans MS" panose="030F0702030302020204" pitchFamily="66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8024" y="2647275"/>
            <a:ext cx="4176464" cy="2831544"/>
          </a:xfrm>
          <a:prstGeom prst="rect">
            <a:avLst/>
          </a:prstGeom>
          <a:ln w="412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fr-FR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Pour chercher les pilotes sous Windows</a:t>
            </a:r>
          </a:p>
          <a:p>
            <a:r>
              <a:rPr lang="fr-FR" sz="16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-Brancher la carte sur un des ports USB de votre PC</a:t>
            </a:r>
          </a:p>
          <a:p>
            <a:r>
              <a:rPr lang="fr-FR" sz="16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-</a:t>
            </a:r>
            <a:r>
              <a:rPr lang="fr-FR" sz="16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Clic droit sur Ce PC</a:t>
            </a:r>
          </a:p>
          <a:p>
            <a:r>
              <a:rPr lang="fr-FR" sz="16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-Propriétés</a:t>
            </a:r>
          </a:p>
          <a:p>
            <a:r>
              <a:rPr lang="fr-FR" sz="16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-gestionnaire de périphériques</a:t>
            </a:r>
          </a:p>
          <a:p>
            <a:r>
              <a:rPr lang="fr-FR" sz="16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-</a:t>
            </a:r>
            <a:r>
              <a:rPr lang="fr-FR" sz="1600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USBinconnue</a:t>
            </a:r>
            <a:r>
              <a:rPr lang="fr-FR" sz="16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puis chercher les pilotes (il faut avoir une connexion internet)</a:t>
            </a:r>
          </a:p>
          <a:p>
            <a:endParaRPr lang="fr-FR" sz="16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fr-FR" sz="16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Sinon installer directement les pilotes </a:t>
            </a:r>
            <a:r>
              <a:rPr lang="fr-FR" sz="16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(</a:t>
            </a:r>
            <a:r>
              <a:rPr lang="fr-FR" sz="16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CH34x_Install_Windows_v3_4.exe) </a:t>
            </a:r>
            <a:endParaRPr lang="fr-FR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15" y="2647275"/>
            <a:ext cx="4572000" cy="378565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Installation sous Linux</a:t>
            </a:r>
            <a:endParaRPr lang="fr-FR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Methode</a:t>
            </a:r>
            <a:r>
              <a:rPr lang="fr-FR" sz="1400" b="1" dirty="0">
                <a:solidFill>
                  <a:schemeClr val="tx2"/>
                </a:solidFill>
                <a:latin typeface="Comic Sans MS" panose="030F0702030302020204" pitchFamily="66" charset="0"/>
              </a:rPr>
              <a:t> 1</a:t>
            </a:r>
            <a:r>
              <a:rPr lang="fr-FR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(il faut avoir une connexion internet)</a:t>
            </a:r>
            <a:endParaRPr lang="fr-FR" sz="1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fr-FR" sz="14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Exécuter 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en mode super utilisateur la commande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Debian/</a:t>
            </a: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Ubuntu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</a:p>
          <a:p>
            <a:pPr lvl="1"/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apt-get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install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arduino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arduino-core</a:t>
            </a:r>
            <a:endParaRPr lang="fr-FR" sz="14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Fedora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</a:p>
          <a:p>
            <a:pPr lvl="1"/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dnf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install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arduino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arduino-core</a:t>
            </a:r>
            <a:endParaRPr lang="fr-FR" sz="14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Red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Hat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</a:p>
          <a:p>
            <a:pPr lvl="1"/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yum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install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arduino</a:t>
            </a:r>
            <a:r>
              <a:rPr lang="fr-FR" sz="14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arduino-core</a:t>
            </a:r>
            <a:endParaRPr lang="fr-FR" sz="1400" b="1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Methode</a:t>
            </a:r>
            <a:r>
              <a:rPr lang="fr-FR" sz="14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fr-FR" sz="14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2:</a:t>
            </a:r>
            <a:endParaRPr lang="fr-FR" sz="1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4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Décompresser le dossier téléchargé</a:t>
            </a:r>
            <a:endParaRPr lang="fr-FR" sz="14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4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Installer </a:t>
            </a:r>
            <a:r>
              <a:rPr lang="fr-FR" sz="1400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arduino</a:t>
            </a:r>
            <a:endParaRPr lang="fr-FR" sz="14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Pour </a:t>
            </a:r>
            <a:r>
              <a:rPr lang="fr-FR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les </a:t>
            </a:r>
            <a:r>
              <a:rPr lang="fr-F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permissions</a:t>
            </a:r>
            <a:endParaRPr lang="fr-FR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fr-FR" sz="12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	</a:t>
            </a:r>
            <a:r>
              <a:rPr lang="fr-FR" sz="1300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sudo</a:t>
            </a:r>
            <a:r>
              <a:rPr lang="fr-FR" sz="13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3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usermod</a:t>
            </a:r>
            <a:r>
              <a:rPr lang="fr-FR" sz="13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-a -G </a:t>
            </a:r>
            <a:r>
              <a:rPr lang="fr-FR" sz="13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dialout</a:t>
            </a:r>
            <a:r>
              <a:rPr lang="fr-FR" sz="13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&lt;</a:t>
            </a:r>
            <a:r>
              <a:rPr lang="fr-FR" sz="13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username</a:t>
            </a:r>
            <a:r>
              <a:rPr lang="fr-FR" sz="13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fr-FR" sz="13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	</a:t>
            </a:r>
            <a:r>
              <a:rPr lang="fr-FR" sz="1300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sudo</a:t>
            </a:r>
            <a:r>
              <a:rPr lang="fr-FR" sz="13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fr-FR" sz="13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chmod </a:t>
            </a:r>
            <a:r>
              <a:rPr lang="fr-FR" sz="13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a+rw</a:t>
            </a:r>
            <a:r>
              <a:rPr lang="fr-FR" sz="13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/</a:t>
            </a:r>
            <a:r>
              <a:rPr lang="fr-FR" sz="1300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dev</a:t>
            </a:r>
            <a:r>
              <a:rPr lang="fr-FR" sz="13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/ttyUSB0</a:t>
            </a:r>
            <a:endParaRPr lang="fr-FR" sz="13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lvl="1"/>
            <a:endParaRPr lang="fr-FR" sz="14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0" y="732185"/>
            <a:ext cx="91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Nous allons étudier le fonctionnement global à partir de l’exemple  </a:t>
            </a:r>
            <a:r>
              <a:rPr lang="fr-SN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blink</a:t>
            </a:r>
            <a:endParaRPr lang="fr-SN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© Moussa DIALLO, UCAD </a:t>
            </a:r>
            <a:r>
              <a:rPr lang="is-IS" dirty="0" smtClean="0"/>
              <a:t>2019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 smtClean="0">
                <a:solidFill>
                  <a:schemeClr val="tx2"/>
                </a:solidFill>
                <a:latin typeface="Comic Sans MS" pitchFamily="66" charset="0"/>
              </a:rPr>
              <a:t>Fonctionnement global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595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700808"/>
            <a:ext cx="6804248" cy="57606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2420888"/>
            <a:ext cx="9018240" cy="108012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3573016"/>
            <a:ext cx="8686800" cy="17235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349725" y="5832008"/>
            <a:ext cx="453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Voir fichier </a:t>
            </a:r>
            <a:r>
              <a:rPr lang="fr-FR" dirty="0" err="1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exemple_blink.ino</a:t>
            </a:r>
            <a:r>
              <a:rPr lang="fr-FR" dirty="0" smtClean="0">
                <a:latin typeface="Comic Sans MS" charset="0"/>
                <a:ea typeface="Comic Sans MS" charset="0"/>
                <a:cs typeface="Comic Sans MS" charset="0"/>
              </a:rPr>
              <a:t> en annexe</a:t>
            </a:r>
            <a:endParaRPr lang="fr-FR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75593</TotalTime>
  <Words>1240</Words>
  <Application>Microsoft Macintosh PowerPoint</Application>
  <PresentationFormat>Présentation à l'écran (4:3)</PresentationFormat>
  <Paragraphs>263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33" baseType="lpstr">
      <vt:lpstr>Calibri</vt:lpstr>
      <vt:lpstr>Calibri Light</vt:lpstr>
      <vt:lpstr>Comic Sans MS</vt:lpstr>
      <vt:lpstr>Gudea</vt:lpstr>
      <vt:lpstr>inherit</vt:lpstr>
      <vt:lpstr>Monaco</vt:lpstr>
      <vt:lpstr>Times New Roman</vt:lpstr>
      <vt:lpstr>Trebuchet MS</vt:lpstr>
      <vt:lpstr>Wingdings</vt:lpstr>
      <vt:lpstr>Arial</vt:lpstr>
      <vt:lpstr>Thème Office</vt:lpstr>
      <vt:lpstr>1_Conception personnalisée</vt:lpstr>
      <vt:lpstr>Conception personnalisée</vt:lpstr>
      <vt:lpstr> Introduction à L‘internet des objets IoT(The Internet Of Things):  Travaux  Pratiques  N°1  Pr Moussa  DIALLO http://edmi.ucad.sn/~moussadiallo/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Mutualisation des ressources: Concentration, Multiplexage et commutation</dc:title>
  <dc:creator>mouhamadou</dc:creator>
  <cp:lastModifiedBy>moussa.diallo@ucad.edu.sn</cp:lastModifiedBy>
  <cp:revision>1157</cp:revision>
  <cp:lastPrinted>2017-07-26T08:58:55Z</cp:lastPrinted>
  <dcterms:created xsi:type="dcterms:W3CDTF">2012-12-31T23:16:05Z</dcterms:created>
  <dcterms:modified xsi:type="dcterms:W3CDTF">2021-02-28T15:38:14Z</dcterms:modified>
</cp:coreProperties>
</file>