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omfortaa Light"/>
      <p:regular r:id="rId26"/>
      <p:bold r:id="rId27"/>
    </p:embeddedFont>
    <p:embeddedFont>
      <p:font typeface="Comfortaa Medium"/>
      <p:regular r:id="rId28"/>
      <p:bold r:id="rId29"/>
    </p:embeddedFon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A4A3A4"/>
          </p15:clr>
        </p15:guide>
        <p15:guide id="2" pos="363">
          <p15:clr>
            <a:srgbClr val="A4A3A4"/>
          </p15:clr>
        </p15:guide>
        <p15:guide id="3" orient="horz" pos="2845">
          <p15:clr>
            <a:srgbClr val="A4A3A4"/>
          </p15:clr>
        </p15:guide>
        <p15:guide id="4" orient="horz" pos="3003">
          <p15:clr>
            <a:srgbClr val="A4A3A4"/>
          </p15:clr>
        </p15:guide>
        <p15:guide id="5" orient="horz" pos="373">
          <p15:clr>
            <a:srgbClr val="A4A3A4"/>
          </p15:clr>
        </p15:guide>
        <p15:guide id="6" pos="4445">
          <p15:clr>
            <a:srgbClr val="A4A3A4"/>
          </p15:clr>
        </p15:guide>
        <p15:guide id="7" pos="4127">
          <p15:clr>
            <a:srgbClr val="A4A3A4"/>
          </p15:clr>
        </p15:guide>
        <p15:guide id="8" pos="5239">
          <p15:clr>
            <a:srgbClr val="A4A3A4"/>
          </p15:clr>
        </p15:guide>
      </p15:sldGuideLst>
    </p:ext>
    <p:ext uri="http://customooxmlschemas.google.com/">
      <go:slidesCustomData xmlns:go="http://customooxmlschemas.google.com/" r:id="rId32" roundtripDataSignature="AMtx7mjbC4gaf21WAsDJCXYboLncuNmW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363"/>
        <p:guide pos="2845" orient="horz"/>
        <p:guide pos="3003" orient="horz"/>
        <p:guide pos="373" orient="horz"/>
        <p:guide pos="4445"/>
        <p:guide pos="4127"/>
        <p:guide pos="52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Light-regular.fntdata"/><Relationship Id="rId25" Type="http://schemas.openxmlformats.org/officeDocument/2006/relationships/slide" Target="slides/slide20.xml"/><Relationship Id="rId28" Type="http://schemas.openxmlformats.org/officeDocument/2006/relationships/font" Target="fonts/ComfortaaMedium-regular.fntdata"/><Relationship Id="rId27" Type="http://schemas.openxmlformats.org/officeDocument/2006/relationships/font" Target="fonts/Comfortaa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641cb63d6f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641cb63d6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41cb63d6f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641cb63d6f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41cb63d6f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641cb63d6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6ae7c7657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66ae7c765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7c2ca18f3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67c2ca18f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7c2ca18f3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67c2ca18f3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More like distributing a physical machine capacity </a:t>
            </a:r>
            <a:r>
              <a:rPr lang="en-GB"/>
              <a:t>amount</a:t>
            </a:r>
            <a:r>
              <a:rPr lang="en-GB"/>
              <a:t> many users or virtual environment. Virtualization has enabled cloud providers serve their existing physical </a:t>
            </a:r>
            <a:r>
              <a:rPr lang="en-GB"/>
              <a:t>infrastructure</a:t>
            </a:r>
            <a:r>
              <a:rPr lang="en-GB"/>
              <a:t> to users.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41cb63d6f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1641cb63d6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41cb63d6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641cb63d6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hyperlink" Target="https://hub.docker.com/signup" TargetMode="External"/><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 Id="rId4" Type="http://schemas.openxmlformats.org/officeDocument/2006/relationships/image" Target="../media/image16.png"/><Relationship Id="rId11" Type="http://schemas.openxmlformats.org/officeDocument/2006/relationships/image" Target="../media/image30.png"/><Relationship Id="rId10" Type="http://schemas.openxmlformats.org/officeDocument/2006/relationships/image" Target="../media/image25.png"/><Relationship Id="rId12" Type="http://schemas.openxmlformats.org/officeDocument/2006/relationships/image" Target="../media/image31.png"/><Relationship Id="rId9"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 Id="rId4"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2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447742" y="1185559"/>
            <a:ext cx="5145900" cy="25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Comfortaa"/>
                <a:ea typeface="Comfortaa"/>
                <a:cs typeface="Comfortaa"/>
                <a:sym typeface="Comfortaa"/>
              </a:rPr>
              <a:t>Building and Enlightening Data Professionals in Africa.</a:t>
            </a:r>
            <a:endParaRPr b="0" i="0" sz="4000" u="none" cap="none" strike="noStrike">
              <a:solidFill>
                <a:schemeClr val="lt1"/>
              </a:solidFill>
              <a:latin typeface="Comfortaa"/>
              <a:ea typeface="Comfortaa"/>
              <a:cs typeface="Comfortaa"/>
              <a:sym typeface="Comfortaa"/>
            </a:endParaRPr>
          </a:p>
        </p:txBody>
      </p:sp>
      <p:pic>
        <p:nvPicPr>
          <p:cNvPr id="55" name="Google Shape;55;p1"/>
          <p:cNvPicPr preferRelativeResize="0"/>
          <p:nvPr/>
        </p:nvPicPr>
        <p:blipFill rotWithShape="1">
          <a:blip r:embed="rId4">
            <a:alphaModFix/>
          </a:blip>
          <a:srcRect b="0" l="0" r="0" t="0"/>
          <a:stretch/>
        </p:blipFill>
        <p:spPr>
          <a:xfrm>
            <a:off x="6990752" y="272154"/>
            <a:ext cx="1742936" cy="639968"/>
          </a:xfrm>
          <a:prstGeom prst="rect">
            <a:avLst/>
          </a:prstGeom>
          <a:noFill/>
          <a:ln>
            <a:noFill/>
          </a:ln>
        </p:spPr>
      </p:pic>
      <p:sp>
        <p:nvSpPr>
          <p:cNvPr id="56" name="Google Shape;56;p1"/>
          <p:cNvSpPr txBox="1"/>
          <p:nvPr/>
        </p:nvSpPr>
        <p:spPr>
          <a:xfrm>
            <a:off x="472963" y="4351725"/>
            <a:ext cx="37837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lt1"/>
                </a:solidFill>
                <a:latin typeface="Comfortaa"/>
                <a:ea typeface="Comfortaa"/>
                <a:cs typeface="Comfortaa"/>
                <a:sym typeface="Comfortaa"/>
              </a:rPr>
              <a:t>An annual conference for all data practitioners in Africa.</a:t>
            </a:r>
            <a:endParaRPr b="0" i="0" sz="1400" u="none" cap="none" strike="noStrike">
              <a:solidFill>
                <a:schemeClr val="lt1"/>
              </a:solidFill>
              <a:latin typeface="Comfortaa"/>
              <a:ea typeface="Comfortaa"/>
              <a:cs typeface="Comfortaa"/>
              <a:sym typeface="Comfortaa"/>
            </a:endParaRPr>
          </a:p>
        </p:txBody>
      </p:sp>
      <p:sp>
        <p:nvSpPr>
          <p:cNvPr id="57" name="Google Shape;57;p1"/>
          <p:cNvSpPr txBox="1"/>
          <p:nvPr/>
        </p:nvSpPr>
        <p:spPr>
          <a:xfrm>
            <a:off x="6954479" y="4392719"/>
            <a:ext cx="18792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8F4D9"/>
                </a:solidFill>
                <a:latin typeface="Comfortaa"/>
                <a:ea typeface="Comfortaa"/>
                <a:cs typeface="Comfortaa"/>
                <a:sym typeface="Comfortaa"/>
              </a:rPr>
              <a:t>#DataFestAfrica22     </a:t>
            </a:r>
            <a:r>
              <a:rPr b="1" i="0" lang="en-GB" sz="1200" u="none" cap="none" strike="noStrike">
                <a:solidFill>
                  <a:srgbClr val="A1E807"/>
                </a:solidFill>
                <a:latin typeface="Comfortaa"/>
                <a:ea typeface="Comfortaa"/>
                <a:cs typeface="Comfortaa"/>
                <a:sym typeface="Comfortaa"/>
              </a:rPr>
              <a:t>#DFA22</a:t>
            </a:r>
            <a:endParaRPr b="1" i="0" sz="1200" u="none" cap="none" strike="noStrike">
              <a:solidFill>
                <a:srgbClr val="A1E807"/>
              </a:solidFill>
              <a:latin typeface="Comfortaa"/>
              <a:ea typeface="Comfortaa"/>
              <a:cs typeface="Comfortaa"/>
              <a:sym typeface="Comfortaa"/>
            </a:endParaRPr>
          </a:p>
        </p:txBody>
      </p:sp>
      <p:cxnSp>
        <p:nvCxnSpPr>
          <p:cNvPr id="58" name="Google Shape;58;p1"/>
          <p:cNvCxnSpPr/>
          <p:nvPr/>
        </p:nvCxnSpPr>
        <p:spPr>
          <a:xfrm>
            <a:off x="576263" y="4258736"/>
            <a:ext cx="1692101" cy="0"/>
          </a:xfrm>
          <a:prstGeom prst="straightConnector1">
            <a:avLst/>
          </a:prstGeom>
          <a:noFill/>
          <a:ln cap="flat" cmpd="sng" w="9525">
            <a:solidFill>
              <a:srgbClr val="A1E807"/>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g1641cb63d6f_0_61"/>
          <p:cNvSpPr/>
          <p:nvPr/>
        </p:nvSpPr>
        <p:spPr>
          <a:xfrm>
            <a:off x="6396000" y="0"/>
            <a:ext cx="2748000" cy="515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641cb63d6f_0_61"/>
          <p:cNvSpPr txBox="1"/>
          <p:nvPr/>
        </p:nvSpPr>
        <p:spPr>
          <a:xfrm>
            <a:off x="494401" y="894275"/>
            <a:ext cx="52224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lang="en-GB" sz="2600">
                <a:solidFill>
                  <a:schemeClr val="lt1"/>
                </a:solidFill>
                <a:latin typeface="Comfortaa"/>
                <a:ea typeface="Comfortaa"/>
                <a:cs typeface="Comfortaa"/>
                <a:sym typeface="Comfortaa"/>
              </a:rPr>
              <a:t>Where Docker comes in</a:t>
            </a:r>
            <a:endParaRPr b="0" i="0" sz="2600" u="none" cap="none" strike="noStrike">
              <a:solidFill>
                <a:schemeClr val="lt1"/>
              </a:solidFill>
              <a:latin typeface="Comfortaa"/>
              <a:ea typeface="Comfortaa"/>
              <a:cs typeface="Comfortaa"/>
              <a:sym typeface="Comfortaa"/>
            </a:endParaRPr>
          </a:p>
        </p:txBody>
      </p:sp>
      <p:sp>
        <p:nvSpPr>
          <p:cNvPr id="119" name="Google Shape;119;g1641cb63d6f_0_61"/>
          <p:cNvSpPr txBox="1"/>
          <p:nvPr/>
        </p:nvSpPr>
        <p:spPr>
          <a:xfrm>
            <a:off x="494400" y="1631575"/>
            <a:ext cx="5399700" cy="2884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00"/>
              <a:buFont typeface="Arial"/>
              <a:buNone/>
            </a:pPr>
            <a:r>
              <a:rPr lang="en-GB" sz="1200">
                <a:solidFill>
                  <a:schemeClr val="lt1"/>
                </a:solidFill>
                <a:latin typeface="Comfortaa"/>
                <a:ea typeface="Comfortaa"/>
                <a:cs typeface="Comfortaa"/>
                <a:sym typeface="Comfortaa"/>
              </a:rPr>
              <a:t>Docker is an open-source tool for building, deploying and managing containerized applications. Docker is powered by the linux kernel utilizing features such as </a:t>
            </a:r>
            <a:r>
              <a:rPr lang="en-GB" sz="1200">
                <a:solidFill>
                  <a:schemeClr val="lt1"/>
                </a:solidFill>
                <a:latin typeface="Comfortaa"/>
                <a:ea typeface="Comfortaa"/>
                <a:cs typeface="Comfortaa"/>
                <a:sym typeface="Comfortaa"/>
              </a:rPr>
              <a:t> kernel namespaces and </a:t>
            </a:r>
            <a:r>
              <a:rPr lang="en-GB" sz="1200">
                <a:solidFill>
                  <a:schemeClr val="lt1"/>
                </a:solidFill>
                <a:latin typeface="Comfortaa"/>
                <a:ea typeface="Comfortaa"/>
                <a:cs typeface="Comfortaa"/>
                <a:sym typeface="Comfortaa"/>
              </a:rPr>
              <a:t>control groups (cgroups)  to manage  host system resources more efficiently. </a:t>
            </a:r>
            <a:endParaRPr sz="1200">
              <a:solidFill>
                <a:schemeClr val="lt1"/>
              </a:solidFill>
              <a:latin typeface="Comfortaa"/>
              <a:ea typeface="Comfortaa"/>
              <a:cs typeface="Comfortaa"/>
              <a:sym typeface="Comfortaa"/>
            </a:endParaRPr>
          </a:p>
          <a:p>
            <a:pPr indent="0" lvl="0" marL="0" marR="0" rtl="0" algn="just">
              <a:lnSpc>
                <a:spcPct val="115000"/>
              </a:lnSpc>
              <a:spcBef>
                <a:spcPts val="0"/>
              </a:spcBef>
              <a:spcAft>
                <a:spcPts val="0"/>
              </a:spcAft>
              <a:buClr>
                <a:srgbClr val="000000"/>
              </a:buClr>
              <a:buSzPts val="1600"/>
              <a:buFont typeface="Arial"/>
              <a:buNone/>
            </a:pPr>
            <a:r>
              <a:t/>
            </a:r>
            <a:endParaRPr sz="1200">
              <a:solidFill>
                <a:schemeClr val="lt1"/>
              </a:solidFill>
              <a:latin typeface="Comfortaa"/>
              <a:ea typeface="Comfortaa"/>
              <a:cs typeface="Comfortaa"/>
              <a:sym typeface="Comfortaa"/>
            </a:endParaRPr>
          </a:p>
          <a:p>
            <a:pPr indent="0" lvl="0" marL="0" marR="0" rtl="0" algn="just">
              <a:lnSpc>
                <a:spcPct val="115000"/>
              </a:lnSpc>
              <a:spcBef>
                <a:spcPts val="0"/>
              </a:spcBef>
              <a:spcAft>
                <a:spcPts val="0"/>
              </a:spcAft>
              <a:buClr>
                <a:srgbClr val="000000"/>
              </a:buClr>
              <a:buSzPts val="1600"/>
              <a:buFont typeface="Arial"/>
              <a:buNone/>
            </a:pPr>
            <a:r>
              <a:rPr lang="en-GB" sz="1200">
                <a:solidFill>
                  <a:schemeClr val="lt1"/>
                </a:solidFill>
                <a:latin typeface="Comfortaa"/>
                <a:ea typeface="Comfortaa"/>
                <a:cs typeface="Comfortaa"/>
                <a:sym typeface="Comfortaa"/>
              </a:rPr>
              <a:t>Since</a:t>
            </a:r>
            <a:r>
              <a:rPr lang="en-GB" sz="1200">
                <a:solidFill>
                  <a:schemeClr val="lt1"/>
                </a:solidFill>
                <a:latin typeface="Comfortaa"/>
                <a:ea typeface="Comfortaa"/>
                <a:cs typeface="Comfortaa"/>
                <a:sym typeface="Comfortaa"/>
              </a:rPr>
              <a:t> Docker depends on the linux kernel features (native linux), Windows and Mac system can’t run the linux containers directly. Docker tries to solve this compatibility issue with Docker Desktop, where its internal workings involves installing a micro Linux VM on which it runs the containers. The micro Linux VM plumbs into the Host OS and give containers </a:t>
            </a:r>
            <a:r>
              <a:rPr lang="en-GB" sz="1200">
                <a:solidFill>
                  <a:schemeClr val="lt1"/>
                </a:solidFill>
                <a:latin typeface="Comfortaa"/>
                <a:ea typeface="Comfortaa"/>
                <a:cs typeface="Comfortaa"/>
                <a:sym typeface="Comfortaa"/>
              </a:rPr>
              <a:t>access</a:t>
            </a:r>
            <a:r>
              <a:rPr lang="en-GB" sz="1200">
                <a:solidFill>
                  <a:schemeClr val="lt1"/>
                </a:solidFill>
                <a:latin typeface="Comfortaa"/>
                <a:ea typeface="Comfortaa"/>
                <a:cs typeface="Comfortaa"/>
                <a:sym typeface="Comfortaa"/>
              </a:rPr>
              <a:t> to host hardware resources. </a:t>
            </a:r>
            <a:endParaRPr sz="1200">
              <a:solidFill>
                <a:schemeClr val="lt1"/>
              </a:solidFill>
              <a:latin typeface="Comfortaa"/>
              <a:ea typeface="Comfortaa"/>
              <a:cs typeface="Comfortaa"/>
              <a:sym typeface="Comfortaa"/>
            </a:endParaRPr>
          </a:p>
          <a:p>
            <a:pPr indent="0" lvl="0" marL="0" marR="0" rtl="0" algn="just">
              <a:lnSpc>
                <a:spcPct val="115000"/>
              </a:lnSpc>
              <a:spcBef>
                <a:spcPts val="0"/>
              </a:spcBef>
              <a:spcAft>
                <a:spcPts val="0"/>
              </a:spcAft>
              <a:buClr>
                <a:srgbClr val="000000"/>
              </a:buClr>
              <a:buSzPts val="1600"/>
              <a:buFont typeface="Arial"/>
              <a:buNone/>
            </a:pPr>
            <a:r>
              <a:t/>
            </a:r>
            <a:endParaRPr b="0" i="0" sz="1200" u="none" cap="none" strike="noStrike">
              <a:solidFill>
                <a:schemeClr val="lt1"/>
              </a:solidFill>
              <a:latin typeface="Comfortaa"/>
              <a:ea typeface="Comfortaa"/>
              <a:cs typeface="Comfortaa"/>
              <a:sym typeface="Comfortaa"/>
            </a:endParaRPr>
          </a:p>
        </p:txBody>
      </p:sp>
      <p:pic>
        <p:nvPicPr>
          <p:cNvPr id="120" name="Google Shape;120;g1641cb63d6f_0_61"/>
          <p:cNvPicPr preferRelativeResize="0"/>
          <p:nvPr/>
        </p:nvPicPr>
        <p:blipFill rotWithShape="1">
          <a:blip r:embed="rId4">
            <a:alphaModFix/>
          </a:blip>
          <a:srcRect b="0" l="18580" r="13433" t="0"/>
          <a:stretch/>
        </p:blipFill>
        <p:spPr>
          <a:xfrm>
            <a:off x="6657963" y="1521250"/>
            <a:ext cx="2224075" cy="153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g1641cb63d6f_0_78"/>
          <p:cNvSpPr/>
          <p:nvPr/>
        </p:nvSpPr>
        <p:spPr>
          <a:xfrm>
            <a:off x="4834975" y="0"/>
            <a:ext cx="4308900" cy="515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641cb63d6f_0_78"/>
          <p:cNvSpPr txBox="1"/>
          <p:nvPr/>
        </p:nvSpPr>
        <p:spPr>
          <a:xfrm>
            <a:off x="494400" y="894275"/>
            <a:ext cx="46674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lang="en-GB" sz="2400">
                <a:solidFill>
                  <a:schemeClr val="lt1"/>
                </a:solidFill>
                <a:latin typeface="Comfortaa"/>
                <a:ea typeface="Comfortaa"/>
                <a:cs typeface="Comfortaa"/>
                <a:sym typeface="Comfortaa"/>
              </a:rPr>
              <a:t>Demystifying some terminologies</a:t>
            </a:r>
            <a:endParaRPr b="0" i="0" sz="2400" u="none" cap="none" strike="noStrike">
              <a:solidFill>
                <a:schemeClr val="lt1"/>
              </a:solidFill>
              <a:latin typeface="Comfortaa"/>
              <a:ea typeface="Comfortaa"/>
              <a:cs typeface="Comfortaa"/>
              <a:sym typeface="Comfortaa"/>
            </a:endParaRPr>
          </a:p>
        </p:txBody>
      </p:sp>
      <p:sp>
        <p:nvSpPr>
          <p:cNvPr id="127" name="Google Shape;127;g1641cb63d6f_0_78"/>
          <p:cNvSpPr txBox="1"/>
          <p:nvPr/>
        </p:nvSpPr>
        <p:spPr>
          <a:xfrm>
            <a:off x="416125" y="1878725"/>
            <a:ext cx="3263100" cy="21090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engine</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client</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daemon</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desktop</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Dockerfile</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image</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containers</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registry</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Docker vs Virtualenv</a:t>
            </a:r>
            <a:endParaRPr>
              <a:solidFill>
                <a:schemeClr val="lt1"/>
              </a:solidFill>
              <a:latin typeface="Comfortaa"/>
              <a:ea typeface="Comfortaa"/>
              <a:cs typeface="Comfortaa"/>
              <a:sym typeface="Comfortaa"/>
            </a:endParaRPr>
          </a:p>
        </p:txBody>
      </p:sp>
      <p:pic>
        <p:nvPicPr>
          <p:cNvPr id="128" name="Google Shape;128;g1641cb63d6f_0_78"/>
          <p:cNvPicPr preferRelativeResize="0"/>
          <p:nvPr/>
        </p:nvPicPr>
        <p:blipFill>
          <a:blip r:embed="rId4">
            <a:alphaModFix/>
          </a:blip>
          <a:stretch>
            <a:fillRect/>
          </a:stretch>
        </p:blipFill>
        <p:spPr>
          <a:xfrm>
            <a:off x="5324144" y="249244"/>
            <a:ext cx="3330549" cy="1739975"/>
          </a:xfrm>
          <a:prstGeom prst="rect">
            <a:avLst/>
          </a:prstGeom>
          <a:noFill/>
          <a:ln>
            <a:noFill/>
          </a:ln>
        </p:spPr>
      </p:pic>
      <p:pic>
        <p:nvPicPr>
          <p:cNvPr id="129" name="Google Shape;129;g1641cb63d6f_0_78"/>
          <p:cNvPicPr preferRelativeResize="0"/>
          <p:nvPr/>
        </p:nvPicPr>
        <p:blipFill>
          <a:blip r:embed="rId5">
            <a:alphaModFix/>
          </a:blip>
          <a:stretch>
            <a:fillRect/>
          </a:stretch>
        </p:blipFill>
        <p:spPr>
          <a:xfrm>
            <a:off x="5324150" y="2270125"/>
            <a:ext cx="3330551" cy="1040558"/>
          </a:xfrm>
          <a:prstGeom prst="rect">
            <a:avLst/>
          </a:prstGeom>
          <a:noFill/>
          <a:ln>
            <a:noFill/>
          </a:ln>
        </p:spPr>
      </p:pic>
      <p:pic>
        <p:nvPicPr>
          <p:cNvPr id="130" name="Google Shape;130;g1641cb63d6f_0_78"/>
          <p:cNvPicPr preferRelativeResize="0"/>
          <p:nvPr/>
        </p:nvPicPr>
        <p:blipFill rotWithShape="1">
          <a:blip r:embed="rId6">
            <a:alphaModFix/>
          </a:blip>
          <a:srcRect b="7116" l="2178" r="5528" t="4152"/>
          <a:stretch/>
        </p:blipFill>
        <p:spPr>
          <a:xfrm>
            <a:off x="5928500" y="3522600"/>
            <a:ext cx="2111375" cy="145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8"/>
          <p:cNvSpPr/>
          <p:nvPr/>
        </p:nvSpPr>
        <p:spPr>
          <a:xfrm>
            <a:off x="0" y="0"/>
            <a:ext cx="9144000" cy="5143500"/>
          </a:xfrm>
          <a:prstGeom prst="rect">
            <a:avLst/>
          </a:prstGeom>
          <a:solidFill>
            <a:srgbClr val="283756">
              <a:alpha val="5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18"/>
          <p:cNvSpPr txBox="1"/>
          <p:nvPr/>
        </p:nvSpPr>
        <p:spPr>
          <a:xfrm>
            <a:off x="430050" y="1492500"/>
            <a:ext cx="8283900" cy="21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400"/>
              <a:buFont typeface="Arial"/>
              <a:buNone/>
            </a:pPr>
            <a:r>
              <a:rPr b="1" lang="en-GB" sz="4900">
                <a:solidFill>
                  <a:schemeClr val="lt1"/>
                </a:solidFill>
                <a:latin typeface="Comfortaa"/>
                <a:ea typeface="Comfortaa"/>
                <a:cs typeface="Comfortaa"/>
                <a:sym typeface="Comfortaa"/>
              </a:rPr>
              <a:t>Use case: Bank Customer churn Prediction</a:t>
            </a:r>
            <a:endParaRPr b="1" i="0" sz="4900" u="none" cap="none" strike="noStrike">
              <a:solidFill>
                <a:srgbClr val="000000"/>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1641cb63d6f_0_53"/>
          <p:cNvSpPr/>
          <p:nvPr/>
        </p:nvSpPr>
        <p:spPr>
          <a:xfrm>
            <a:off x="5470425" y="0"/>
            <a:ext cx="3673800" cy="515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641cb63d6f_0_53"/>
          <p:cNvSpPr txBox="1"/>
          <p:nvPr/>
        </p:nvSpPr>
        <p:spPr>
          <a:xfrm>
            <a:off x="5716425" y="1081800"/>
            <a:ext cx="3181800" cy="298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800">
                <a:solidFill>
                  <a:srgbClr val="101A3B"/>
                </a:solidFill>
                <a:latin typeface="Comfortaa"/>
                <a:ea typeface="Comfortaa"/>
                <a:cs typeface="Comfortaa"/>
                <a:sym typeface="Comfortaa"/>
              </a:rPr>
              <a:t># Start by pulling the python image</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b="1" lang="en-GB" sz="800">
                <a:solidFill>
                  <a:srgbClr val="101A3B"/>
                </a:solidFill>
                <a:latin typeface="Comfortaa"/>
                <a:ea typeface="Comfortaa"/>
                <a:cs typeface="Comfortaa"/>
                <a:sym typeface="Comfortaa"/>
              </a:rPr>
              <a:t>FROM python:3.9.10</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lang="en-GB" sz="800">
                <a:solidFill>
                  <a:srgbClr val="101A3B"/>
                </a:solidFill>
                <a:latin typeface="Comfortaa"/>
                <a:ea typeface="Comfortaa"/>
                <a:cs typeface="Comfortaa"/>
                <a:sym typeface="Comfortaa"/>
              </a:rPr>
              <a:t># Set and create the working directory to /app</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b="1" lang="en-GB" sz="800">
                <a:solidFill>
                  <a:srgbClr val="101A3B"/>
                </a:solidFill>
                <a:latin typeface="Comfortaa"/>
                <a:ea typeface="Comfortaa"/>
                <a:cs typeface="Comfortaa"/>
                <a:sym typeface="Comfortaa"/>
              </a:rPr>
              <a:t>WORKDIR /app</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lang="en-GB" sz="800">
                <a:solidFill>
                  <a:srgbClr val="101A3B"/>
                </a:solidFill>
                <a:latin typeface="Comfortaa"/>
                <a:ea typeface="Comfortaa"/>
                <a:cs typeface="Comfortaa"/>
                <a:sym typeface="Comfortaa"/>
              </a:rPr>
              <a:t># Copy the current directory contents into /app</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b="1" lang="en-GB" sz="800">
                <a:solidFill>
                  <a:srgbClr val="101A3B"/>
                </a:solidFill>
                <a:latin typeface="Comfortaa"/>
                <a:ea typeface="Comfortaa"/>
                <a:cs typeface="Comfortaa"/>
                <a:sym typeface="Comfortaa"/>
              </a:rPr>
              <a:t>COPY . /app</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lang="en-GB" sz="800">
                <a:solidFill>
                  <a:srgbClr val="101A3B"/>
                </a:solidFill>
                <a:latin typeface="Comfortaa"/>
                <a:ea typeface="Comfortaa"/>
                <a:cs typeface="Comfortaa"/>
                <a:sym typeface="Comfortaa"/>
              </a:rPr>
              <a:t># Informs docker that this container should listen to network port 8501 at runtime</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b="1" lang="en-GB" sz="800">
                <a:solidFill>
                  <a:srgbClr val="101A3B"/>
                </a:solidFill>
                <a:latin typeface="Comfortaa"/>
                <a:ea typeface="Comfortaa"/>
                <a:cs typeface="Comfortaa"/>
                <a:sym typeface="Comfortaa"/>
              </a:rPr>
              <a:t>EXPOSE 8501</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lang="en-GB" sz="800">
                <a:solidFill>
                  <a:srgbClr val="101A3B"/>
                </a:solidFill>
                <a:latin typeface="Comfortaa"/>
                <a:ea typeface="Comfortaa"/>
                <a:cs typeface="Comfortaa"/>
                <a:sym typeface="Comfortaa"/>
              </a:rPr>
              <a:t># Install the dependencies and packages in the requirements file</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b="1" lang="en-GB" sz="800">
                <a:solidFill>
                  <a:srgbClr val="101A3B"/>
                </a:solidFill>
                <a:latin typeface="Comfortaa"/>
                <a:ea typeface="Comfortaa"/>
                <a:cs typeface="Comfortaa"/>
                <a:sym typeface="Comfortaa"/>
              </a:rPr>
              <a:t>RUN pip install --upgrade pip</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b="1" lang="en-GB" sz="800">
                <a:solidFill>
                  <a:srgbClr val="101A3B"/>
                </a:solidFill>
                <a:latin typeface="Comfortaa"/>
                <a:ea typeface="Comfortaa"/>
                <a:cs typeface="Comfortaa"/>
                <a:sym typeface="Comfortaa"/>
              </a:rPr>
              <a:t>RUN pip install -r requirements.txt</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t/>
            </a:r>
            <a:endParaRPr b="1"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lang="en-GB" sz="800">
                <a:solidFill>
                  <a:srgbClr val="101A3B"/>
                </a:solidFill>
                <a:latin typeface="Comfortaa"/>
                <a:ea typeface="Comfortaa"/>
                <a:cs typeface="Comfortaa"/>
                <a:sym typeface="Comfortaa"/>
              </a:rPr>
              <a:t># Prepare the container to be executable </a:t>
            </a:r>
            <a:endParaRPr sz="800">
              <a:solidFill>
                <a:srgbClr val="101A3B"/>
              </a:solidFill>
              <a:latin typeface="Comfortaa"/>
              <a:ea typeface="Comfortaa"/>
              <a:cs typeface="Comfortaa"/>
              <a:sym typeface="Comfortaa"/>
            </a:endParaRPr>
          </a:p>
          <a:p>
            <a:pPr indent="0" lvl="0" marL="0" marR="0" rtl="0" algn="l">
              <a:lnSpc>
                <a:spcPct val="100000"/>
              </a:lnSpc>
              <a:spcBef>
                <a:spcPts val="0"/>
              </a:spcBef>
              <a:spcAft>
                <a:spcPts val="0"/>
              </a:spcAft>
              <a:buClr>
                <a:schemeClr val="dk1"/>
              </a:buClr>
              <a:buSzPts val="1100"/>
              <a:buFont typeface="Arial"/>
              <a:buNone/>
            </a:pPr>
            <a:r>
              <a:rPr b="1" lang="en-GB" sz="800">
                <a:solidFill>
                  <a:srgbClr val="101A3B"/>
                </a:solidFill>
                <a:latin typeface="Comfortaa"/>
                <a:ea typeface="Comfortaa"/>
                <a:cs typeface="Comfortaa"/>
                <a:sym typeface="Comfortaa"/>
              </a:rPr>
              <a:t>CMD ["streamlit", "run", "app.py"]</a:t>
            </a:r>
            <a:endParaRPr b="1" sz="800">
              <a:solidFill>
                <a:srgbClr val="101A3B"/>
              </a:solidFill>
              <a:latin typeface="Comfortaa"/>
              <a:ea typeface="Comfortaa"/>
              <a:cs typeface="Comfortaa"/>
              <a:sym typeface="Comfortaa"/>
            </a:endParaRPr>
          </a:p>
        </p:txBody>
      </p:sp>
      <p:sp>
        <p:nvSpPr>
          <p:cNvPr id="143" name="Google Shape;143;g1641cb63d6f_0_53"/>
          <p:cNvSpPr txBox="1"/>
          <p:nvPr/>
        </p:nvSpPr>
        <p:spPr>
          <a:xfrm>
            <a:off x="494407" y="1080155"/>
            <a:ext cx="28518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A1E807"/>
              </a:solidFill>
              <a:latin typeface="Comfortaa"/>
              <a:ea typeface="Comfortaa"/>
              <a:cs typeface="Comfortaa"/>
              <a:sym typeface="Comfortaa"/>
            </a:endParaRPr>
          </a:p>
        </p:txBody>
      </p:sp>
      <p:sp>
        <p:nvSpPr>
          <p:cNvPr id="144" name="Google Shape;144;g1641cb63d6f_0_53"/>
          <p:cNvSpPr txBox="1"/>
          <p:nvPr/>
        </p:nvSpPr>
        <p:spPr>
          <a:xfrm>
            <a:off x="434550" y="1387925"/>
            <a:ext cx="4607700" cy="17661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Firstly start our Docker desktop (for Mac and Windows users) so the docker daemon can run.</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Next, create a Dockerfile in the app directory of our project by creating a file and naming it Dockerfile with no extension and adding the snippet in that file</a:t>
            </a:r>
            <a:endParaRPr>
              <a:solidFill>
                <a:schemeClr val="lt1"/>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Next, proceed to build our docker image using the tag(mutable refe</a:t>
            </a:r>
            <a:r>
              <a:rPr lang="en-GB">
                <a:solidFill>
                  <a:schemeClr val="lt1"/>
                </a:solidFill>
                <a:latin typeface="Comfortaa"/>
                <a:ea typeface="Comfortaa"/>
                <a:cs typeface="Comfortaa"/>
                <a:sym typeface="Comfortaa"/>
              </a:rPr>
              <a:t>rence name) </a:t>
            </a:r>
            <a:r>
              <a:rPr lang="en-GB">
                <a:solidFill>
                  <a:schemeClr val="lt1"/>
                </a:solidFill>
                <a:latin typeface="Comfortaa"/>
                <a:ea typeface="Comfortaa"/>
                <a:cs typeface="Comfortaa"/>
                <a:sym typeface="Comfortaa"/>
              </a:rPr>
              <a:t>as follows:</a:t>
            </a:r>
            <a:endParaRPr>
              <a:solidFill>
                <a:schemeClr val="lt1"/>
              </a:solidFill>
              <a:latin typeface="Comfortaa"/>
              <a:ea typeface="Comfortaa"/>
              <a:cs typeface="Comfortaa"/>
              <a:sym typeface="Comfortaa"/>
            </a:endParaRPr>
          </a:p>
          <a:p>
            <a:pPr indent="0" lvl="0" marL="457200" marR="0" rtl="0" algn="just">
              <a:lnSpc>
                <a:spcPct val="115000"/>
              </a:lnSpc>
              <a:spcBef>
                <a:spcPts val="0"/>
              </a:spcBef>
              <a:spcAft>
                <a:spcPts val="0"/>
              </a:spcAft>
              <a:buNone/>
            </a:pPr>
            <a:r>
              <a:rPr lang="en-GB">
                <a:solidFill>
                  <a:schemeClr val="lt1"/>
                </a:solidFill>
                <a:latin typeface="Courier New"/>
                <a:ea typeface="Courier New"/>
                <a:cs typeface="Courier New"/>
                <a:sym typeface="Courier New"/>
              </a:rPr>
              <a:t>docker build -t image_name .</a:t>
            </a:r>
            <a:endParaRPr>
              <a:solidFill>
                <a:schemeClr val="lt1"/>
              </a:solidFill>
              <a:latin typeface="Courier New"/>
              <a:ea typeface="Courier New"/>
              <a:cs typeface="Courier New"/>
              <a:sym typeface="Courier New"/>
            </a:endParaRPr>
          </a:p>
        </p:txBody>
      </p:sp>
      <p:sp>
        <p:nvSpPr>
          <p:cNvPr id="145" name="Google Shape;145;g1641cb63d6f_0_53"/>
          <p:cNvSpPr txBox="1"/>
          <p:nvPr/>
        </p:nvSpPr>
        <p:spPr>
          <a:xfrm>
            <a:off x="434550" y="863250"/>
            <a:ext cx="47781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600">
                <a:solidFill>
                  <a:srgbClr val="BFBFBF"/>
                </a:solidFill>
                <a:latin typeface="Comfortaa"/>
                <a:ea typeface="Comfortaa"/>
                <a:cs typeface="Comfortaa"/>
                <a:sym typeface="Comfortaa"/>
              </a:rPr>
              <a:t>Creating Dockerfile and building image</a:t>
            </a:r>
            <a:endParaRPr b="1" i="0" sz="1600" u="none" cap="none" strike="noStrike">
              <a:solidFill>
                <a:srgbClr val="BFBFBF"/>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16"/>
          <p:cNvSpPr txBox="1"/>
          <p:nvPr/>
        </p:nvSpPr>
        <p:spPr>
          <a:xfrm>
            <a:off x="483300" y="876175"/>
            <a:ext cx="28518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2600">
                <a:solidFill>
                  <a:srgbClr val="0190FA"/>
                </a:solidFill>
                <a:latin typeface="Comfortaa"/>
                <a:ea typeface="Comfortaa"/>
                <a:cs typeface="Comfortaa"/>
                <a:sym typeface="Comfortaa"/>
              </a:rPr>
              <a:t>Docker image</a:t>
            </a:r>
            <a:endParaRPr b="0" i="0" sz="2600" u="none" cap="none" strike="noStrike">
              <a:solidFill>
                <a:srgbClr val="0190FA"/>
              </a:solidFill>
              <a:latin typeface="Comfortaa"/>
              <a:ea typeface="Comfortaa"/>
              <a:cs typeface="Comfortaa"/>
              <a:sym typeface="Comfortaa"/>
            </a:endParaRPr>
          </a:p>
        </p:txBody>
      </p:sp>
      <p:sp>
        <p:nvSpPr>
          <p:cNvPr id="151" name="Google Shape;151;p16"/>
          <p:cNvSpPr txBox="1"/>
          <p:nvPr/>
        </p:nvSpPr>
        <p:spPr>
          <a:xfrm>
            <a:off x="483300" y="1542224"/>
            <a:ext cx="4088700" cy="2445600"/>
          </a:xfrm>
          <a:prstGeom prst="rect">
            <a:avLst/>
          </a:prstGeom>
          <a:noFill/>
          <a:ln>
            <a:noFill/>
          </a:ln>
        </p:spPr>
        <p:txBody>
          <a:bodyPr anchorCtr="0" anchor="t" bIns="91425" lIns="91425" spcFirstLastPara="1" rIns="91425" wrap="square" tIns="91425">
            <a:noAutofit/>
          </a:bodyPr>
          <a:lstStyle/>
          <a:p>
            <a:pPr indent="-311150" lvl="0" marL="457200" marR="0" rtl="0" algn="just">
              <a:lnSpc>
                <a:spcPct val="115000"/>
              </a:lnSpc>
              <a:spcBef>
                <a:spcPts val="0"/>
              </a:spcBef>
              <a:spcAft>
                <a:spcPts val="0"/>
              </a:spcAft>
              <a:buClr>
                <a:srgbClr val="1B352D"/>
              </a:buClr>
              <a:buSzPts val="1300"/>
              <a:buFont typeface="Comfortaa"/>
              <a:buChar char="●"/>
            </a:pPr>
            <a:r>
              <a:rPr lang="en-GB" sz="1300">
                <a:solidFill>
                  <a:srgbClr val="1B352D"/>
                </a:solidFill>
                <a:latin typeface="Comfortaa"/>
                <a:ea typeface="Comfortaa"/>
                <a:cs typeface="Comfortaa"/>
                <a:sym typeface="Comfortaa"/>
              </a:rPr>
              <a:t>Docker images are the templates for building containers.</a:t>
            </a:r>
            <a:endParaRPr sz="1300">
              <a:solidFill>
                <a:srgbClr val="1B352D"/>
              </a:solidFill>
              <a:latin typeface="Comfortaa"/>
              <a:ea typeface="Comfortaa"/>
              <a:cs typeface="Comfortaa"/>
              <a:sym typeface="Comfortaa"/>
            </a:endParaRPr>
          </a:p>
          <a:p>
            <a:pPr indent="-311150" lvl="0" marL="457200" marR="0" rtl="0" algn="just">
              <a:lnSpc>
                <a:spcPct val="115000"/>
              </a:lnSpc>
              <a:spcBef>
                <a:spcPts val="0"/>
              </a:spcBef>
              <a:spcAft>
                <a:spcPts val="0"/>
              </a:spcAft>
              <a:buClr>
                <a:srgbClr val="1B352D"/>
              </a:buClr>
              <a:buSzPts val="1300"/>
              <a:buFont typeface="Comfortaa"/>
              <a:buChar char="●"/>
            </a:pPr>
            <a:r>
              <a:rPr lang="en-GB" sz="1300">
                <a:solidFill>
                  <a:srgbClr val="1B352D"/>
                </a:solidFill>
                <a:latin typeface="Comfortaa"/>
                <a:ea typeface="Comfortaa"/>
                <a:cs typeface="Comfortaa"/>
                <a:sym typeface="Comfortaa"/>
              </a:rPr>
              <a:t>The image will contain the code and required dependencies to execute the code.</a:t>
            </a:r>
            <a:endParaRPr sz="1300">
              <a:solidFill>
                <a:srgbClr val="1B352D"/>
              </a:solidFill>
              <a:latin typeface="Comfortaa"/>
              <a:ea typeface="Comfortaa"/>
              <a:cs typeface="Comfortaa"/>
              <a:sym typeface="Comfortaa"/>
            </a:endParaRPr>
          </a:p>
          <a:p>
            <a:pPr indent="-311150" lvl="0" marL="457200" marR="0" rtl="0" algn="just">
              <a:lnSpc>
                <a:spcPct val="115000"/>
              </a:lnSpc>
              <a:spcBef>
                <a:spcPts val="0"/>
              </a:spcBef>
              <a:spcAft>
                <a:spcPts val="0"/>
              </a:spcAft>
              <a:buClr>
                <a:srgbClr val="1B352D"/>
              </a:buClr>
              <a:buSzPts val="1300"/>
              <a:buFont typeface="Comfortaa"/>
              <a:buChar char="●"/>
            </a:pPr>
            <a:r>
              <a:rPr lang="en-GB" sz="1300">
                <a:solidFill>
                  <a:srgbClr val="1B352D"/>
                </a:solidFill>
                <a:latin typeface="Comfortaa"/>
                <a:ea typeface="Comfortaa"/>
                <a:cs typeface="Comfortaa"/>
                <a:sym typeface="Comfortaa"/>
              </a:rPr>
              <a:t>The image can be used to create multiple containers based of the image</a:t>
            </a:r>
            <a:endParaRPr sz="1300">
              <a:solidFill>
                <a:srgbClr val="1B352D"/>
              </a:solidFill>
              <a:latin typeface="Comfortaa"/>
              <a:ea typeface="Comfortaa"/>
              <a:cs typeface="Comfortaa"/>
              <a:sym typeface="Comfortaa"/>
            </a:endParaRPr>
          </a:p>
          <a:p>
            <a:pPr indent="-311150" lvl="0" marL="457200" marR="0" rtl="0" algn="just">
              <a:lnSpc>
                <a:spcPct val="115000"/>
              </a:lnSpc>
              <a:spcBef>
                <a:spcPts val="0"/>
              </a:spcBef>
              <a:spcAft>
                <a:spcPts val="0"/>
              </a:spcAft>
              <a:buClr>
                <a:srgbClr val="1B352D"/>
              </a:buClr>
              <a:buSzPts val="1300"/>
              <a:buFont typeface="Comfortaa"/>
              <a:buChar char="●"/>
            </a:pPr>
            <a:r>
              <a:rPr lang="en-GB" sz="1300">
                <a:solidFill>
                  <a:srgbClr val="1B352D"/>
                </a:solidFill>
                <a:latin typeface="Comfortaa"/>
                <a:ea typeface="Comfortaa"/>
                <a:cs typeface="Comfortaa"/>
                <a:sym typeface="Comfortaa"/>
              </a:rPr>
              <a:t>Docker images can be built from pre-existing image or build a custom image with a Dockerfile</a:t>
            </a:r>
            <a:endParaRPr sz="1300">
              <a:solidFill>
                <a:srgbClr val="1B352D"/>
              </a:solidFill>
              <a:latin typeface="Comfortaa"/>
              <a:ea typeface="Comfortaa"/>
              <a:cs typeface="Comfortaa"/>
              <a:sym typeface="Comfortaa"/>
            </a:endParaRPr>
          </a:p>
          <a:p>
            <a:pPr indent="-311150" lvl="0" marL="457200" marR="0" rtl="0" algn="just">
              <a:lnSpc>
                <a:spcPct val="115000"/>
              </a:lnSpc>
              <a:spcBef>
                <a:spcPts val="0"/>
              </a:spcBef>
              <a:spcAft>
                <a:spcPts val="0"/>
              </a:spcAft>
              <a:buClr>
                <a:srgbClr val="1B352D"/>
              </a:buClr>
              <a:buSzPts val="1300"/>
              <a:buFont typeface="Comfortaa"/>
              <a:buChar char="●"/>
            </a:pPr>
            <a:r>
              <a:rPr lang="en-GB" sz="1300">
                <a:solidFill>
                  <a:srgbClr val="1B352D"/>
                </a:solidFill>
                <a:latin typeface="Comfortaa"/>
                <a:ea typeface="Comfortaa"/>
                <a:cs typeface="Comfortaa"/>
                <a:sym typeface="Comfortaa"/>
              </a:rPr>
              <a:t>Docker images are read-only and layer based.</a:t>
            </a:r>
            <a:endParaRPr sz="1300">
              <a:solidFill>
                <a:srgbClr val="1B352D"/>
              </a:solidFill>
              <a:latin typeface="Comfortaa"/>
              <a:ea typeface="Comfortaa"/>
              <a:cs typeface="Comfortaa"/>
              <a:sym typeface="Comfortaa"/>
            </a:endParaRPr>
          </a:p>
        </p:txBody>
      </p:sp>
      <p:sp>
        <p:nvSpPr>
          <p:cNvPr id="152" name="Google Shape;152;p16"/>
          <p:cNvSpPr txBox="1"/>
          <p:nvPr/>
        </p:nvSpPr>
        <p:spPr>
          <a:xfrm>
            <a:off x="5447250" y="986025"/>
            <a:ext cx="32184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2600">
                <a:solidFill>
                  <a:srgbClr val="0190FA"/>
                </a:solidFill>
                <a:latin typeface="Comfortaa"/>
                <a:ea typeface="Comfortaa"/>
                <a:cs typeface="Comfortaa"/>
                <a:sym typeface="Comfortaa"/>
              </a:rPr>
              <a:t>Docker container</a:t>
            </a:r>
            <a:endParaRPr b="0" i="0" sz="2600" u="none" cap="none" strike="noStrike">
              <a:solidFill>
                <a:srgbClr val="0190FA"/>
              </a:solidFill>
              <a:latin typeface="Comfortaa"/>
              <a:ea typeface="Comfortaa"/>
              <a:cs typeface="Comfortaa"/>
              <a:sym typeface="Comfortaa"/>
            </a:endParaRPr>
          </a:p>
        </p:txBody>
      </p:sp>
      <p:sp>
        <p:nvSpPr>
          <p:cNvPr id="153" name="Google Shape;153;p16"/>
          <p:cNvSpPr txBox="1"/>
          <p:nvPr/>
        </p:nvSpPr>
        <p:spPr>
          <a:xfrm>
            <a:off x="4925900" y="1611600"/>
            <a:ext cx="4088700" cy="1238700"/>
          </a:xfrm>
          <a:prstGeom prst="rect">
            <a:avLst/>
          </a:prstGeom>
          <a:noFill/>
          <a:ln>
            <a:noFill/>
          </a:ln>
        </p:spPr>
        <p:txBody>
          <a:bodyPr anchorCtr="0" anchor="t" bIns="91425" lIns="91425" spcFirstLastPara="1" rIns="91425" wrap="square" tIns="91425">
            <a:noAutofit/>
          </a:bodyPr>
          <a:lstStyle/>
          <a:p>
            <a:pPr indent="-311150" lvl="0" marL="457200" marR="0" rtl="0" algn="just">
              <a:lnSpc>
                <a:spcPct val="115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Docker containers are a running instance of a docker image.</a:t>
            </a:r>
            <a:endParaRPr sz="1300">
              <a:solidFill>
                <a:schemeClr val="dk1"/>
              </a:solidFill>
              <a:latin typeface="Comfortaa"/>
              <a:ea typeface="Comfortaa"/>
              <a:cs typeface="Comfortaa"/>
              <a:sym typeface="Comfortaa"/>
            </a:endParaRPr>
          </a:p>
          <a:p>
            <a:pPr indent="-311150" lvl="0" marL="457200" marR="0" rtl="0" algn="just">
              <a:lnSpc>
                <a:spcPct val="115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Containers are an additional layer to the image layer, so the container doesn’t copy the code and dependencies again</a:t>
            </a:r>
            <a:endParaRPr sz="1300">
              <a:solidFill>
                <a:schemeClr val="dk1"/>
              </a:solidFill>
              <a:latin typeface="Comfortaa"/>
              <a:ea typeface="Comfortaa"/>
              <a:cs typeface="Comfortaa"/>
              <a:sym typeface="Comfortaa"/>
            </a:endParaRPr>
          </a:p>
          <a:p>
            <a:pPr indent="-311150" lvl="0" marL="457200" marR="0" rtl="0" algn="just">
              <a:lnSpc>
                <a:spcPct val="115000"/>
              </a:lnSpc>
              <a:spcBef>
                <a:spcPts val="0"/>
              </a:spcBef>
              <a:spcAft>
                <a:spcPts val="0"/>
              </a:spcAft>
              <a:buClr>
                <a:schemeClr val="dk1"/>
              </a:buClr>
              <a:buSzPts val="1300"/>
              <a:buFont typeface="Comfortaa"/>
              <a:buChar char="●"/>
            </a:pPr>
            <a:r>
              <a:rPr lang="en-GB" sz="1300">
                <a:solidFill>
                  <a:schemeClr val="dk1"/>
                </a:solidFill>
                <a:latin typeface="Comfortaa"/>
                <a:ea typeface="Comfortaa"/>
                <a:cs typeface="Comfortaa"/>
                <a:sym typeface="Comfortaa"/>
              </a:rPr>
              <a:t>We can run containers using the syntax</a:t>
            </a:r>
            <a:endParaRPr sz="1300">
              <a:solidFill>
                <a:schemeClr val="dk1"/>
              </a:solidFill>
              <a:latin typeface="Comfortaa"/>
              <a:ea typeface="Comfortaa"/>
              <a:cs typeface="Comfortaa"/>
              <a:sym typeface="Comfortaa"/>
            </a:endParaRPr>
          </a:p>
          <a:p>
            <a:pPr indent="0" lvl="0" marL="457200" marR="0" rtl="0" algn="just">
              <a:lnSpc>
                <a:spcPct val="115000"/>
              </a:lnSpc>
              <a:spcBef>
                <a:spcPts val="0"/>
              </a:spcBef>
              <a:spcAft>
                <a:spcPts val="0"/>
              </a:spcAft>
              <a:buNone/>
            </a:pPr>
            <a:r>
              <a:rPr lang="en-GB">
                <a:solidFill>
                  <a:schemeClr val="dk1"/>
                </a:solidFill>
                <a:latin typeface="Courier New"/>
                <a:ea typeface="Courier New"/>
                <a:cs typeface="Courier New"/>
                <a:sym typeface="Courier New"/>
              </a:rPr>
              <a:t>docker run image</a:t>
            </a:r>
            <a:r>
              <a:rPr lang="en-GB" sz="1300">
                <a:solidFill>
                  <a:schemeClr val="dk1"/>
                </a:solidFill>
                <a:latin typeface="Comfortaa"/>
                <a:ea typeface="Comfortaa"/>
                <a:cs typeface="Comfortaa"/>
                <a:sym typeface="Comfortaa"/>
              </a:rPr>
              <a:t> </a:t>
            </a:r>
            <a:endParaRPr sz="1300">
              <a:solidFill>
                <a:schemeClr val="dk1"/>
              </a:solidFill>
              <a:latin typeface="Comfortaa"/>
              <a:ea typeface="Comfortaa"/>
              <a:cs typeface="Comfortaa"/>
              <a:sym typeface="Comfortaa"/>
            </a:endParaRPr>
          </a:p>
          <a:p>
            <a:pPr indent="0" lvl="0" marL="457200" rtl="0" algn="just">
              <a:lnSpc>
                <a:spcPct val="115000"/>
              </a:lnSpc>
              <a:spcBef>
                <a:spcPts val="0"/>
              </a:spcBef>
              <a:spcAft>
                <a:spcPts val="0"/>
              </a:spcAft>
              <a:buNone/>
            </a:pPr>
            <a:r>
              <a:t/>
            </a:r>
            <a:endParaRPr sz="1300">
              <a:solidFill>
                <a:schemeClr val="dk1"/>
              </a:solidFill>
              <a:latin typeface="Comfortaa"/>
              <a:ea typeface="Comfortaa"/>
              <a:cs typeface="Comfortaa"/>
              <a:sym typeface="Comfortaa"/>
            </a:endParaRPr>
          </a:p>
          <a:p>
            <a:pPr indent="0" lvl="0" marL="457200" marR="0" rtl="0" algn="just">
              <a:lnSpc>
                <a:spcPct val="115000"/>
              </a:lnSpc>
              <a:spcBef>
                <a:spcPts val="0"/>
              </a:spcBef>
              <a:spcAft>
                <a:spcPts val="0"/>
              </a:spcAft>
              <a:buNone/>
            </a:pPr>
            <a:r>
              <a:t/>
            </a:r>
            <a:endParaRPr sz="1300">
              <a:solidFill>
                <a:schemeClr val="dk1"/>
              </a:solidFill>
              <a:latin typeface="Comfortaa"/>
              <a:ea typeface="Comfortaa"/>
              <a:cs typeface="Comfortaa"/>
              <a:sym typeface="Comfortaa"/>
            </a:endParaRPr>
          </a:p>
        </p:txBody>
      </p:sp>
      <p:pic>
        <p:nvPicPr>
          <p:cNvPr id="154" name="Google Shape;154;p16"/>
          <p:cNvPicPr preferRelativeResize="0"/>
          <p:nvPr/>
        </p:nvPicPr>
        <p:blipFill>
          <a:blip r:embed="rId4">
            <a:alphaModFix/>
          </a:blip>
          <a:stretch>
            <a:fillRect/>
          </a:stretch>
        </p:blipFill>
        <p:spPr>
          <a:xfrm>
            <a:off x="5078275" y="3749626"/>
            <a:ext cx="3956349" cy="101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g166ae7c7657_0_43"/>
          <p:cNvSpPr/>
          <p:nvPr/>
        </p:nvSpPr>
        <p:spPr>
          <a:xfrm>
            <a:off x="5470425" y="0"/>
            <a:ext cx="3673800" cy="515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66ae7c7657_0_43"/>
          <p:cNvSpPr txBox="1"/>
          <p:nvPr/>
        </p:nvSpPr>
        <p:spPr>
          <a:xfrm>
            <a:off x="5716425" y="1081800"/>
            <a:ext cx="3181800" cy="2988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101A3B"/>
              </a:buClr>
              <a:buSzPts val="1000"/>
              <a:buFont typeface="Comfortaa"/>
              <a:buChar char="●"/>
            </a:pPr>
            <a:r>
              <a:rPr lang="en-GB" sz="1000">
                <a:solidFill>
                  <a:srgbClr val="101A3B"/>
                </a:solidFill>
                <a:latin typeface="Comfortaa"/>
                <a:ea typeface="Comfortaa"/>
                <a:cs typeface="Comfortaa"/>
                <a:sym typeface="Comfortaa"/>
              </a:rPr>
              <a:t>Running container in detached mode using the flag:  </a:t>
            </a:r>
            <a:r>
              <a:rPr b="1" lang="en-GB" sz="1000">
                <a:solidFill>
                  <a:srgbClr val="101A3B"/>
                </a:solidFill>
                <a:latin typeface="Comfortaa"/>
                <a:ea typeface="Comfortaa"/>
                <a:cs typeface="Comfortaa"/>
                <a:sym typeface="Comfortaa"/>
              </a:rPr>
              <a:t>-detach </a:t>
            </a:r>
            <a:r>
              <a:rPr lang="en-GB" sz="1000">
                <a:solidFill>
                  <a:srgbClr val="101A3B"/>
                </a:solidFill>
                <a:latin typeface="Comfortaa"/>
                <a:ea typeface="Comfortaa"/>
                <a:cs typeface="Comfortaa"/>
                <a:sym typeface="Comfortaa"/>
              </a:rPr>
              <a:t>or</a:t>
            </a:r>
            <a:r>
              <a:rPr b="1" lang="en-GB" sz="1000">
                <a:solidFill>
                  <a:srgbClr val="101A3B"/>
                </a:solidFill>
                <a:latin typeface="Comfortaa"/>
                <a:ea typeface="Comfortaa"/>
                <a:cs typeface="Comfortaa"/>
                <a:sym typeface="Comfortaa"/>
              </a:rPr>
              <a:t> -d</a:t>
            </a:r>
            <a:endParaRPr b="1" sz="1000">
              <a:solidFill>
                <a:srgbClr val="101A3B"/>
              </a:solidFill>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sz="1000">
              <a:solidFill>
                <a:srgbClr val="101A3B"/>
              </a:solidFill>
              <a:latin typeface="Comfortaa"/>
              <a:ea typeface="Comfortaa"/>
              <a:cs typeface="Comfortaa"/>
              <a:sym typeface="Comfortaa"/>
            </a:endParaRPr>
          </a:p>
          <a:p>
            <a:pPr indent="-292100" lvl="0" marL="457200" marR="0" rtl="0" algn="l">
              <a:lnSpc>
                <a:spcPct val="100000"/>
              </a:lnSpc>
              <a:spcBef>
                <a:spcPts val="0"/>
              </a:spcBef>
              <a:spcAft>
                <a:spcPts val="0"/>
              </a:spcAft>
              <a:buClr>
                <a:srgbClr val="101A3B"/>
              </a:buClr>
              <a:buSzPts val="1000"/>
              <a:buFont typeface="Comfortaa"/>
              <a:buChar char="●"/>
            </a:pPr>
            <a:r>
              <a:rPr lang="en-GB" sz="1000">
                <a:solidFill>
                  <a:srgbClr val="101A3B"/>
                </a:solidFill>
                <a:latin typeface="Comfortaa"/>
                <a:ea typeface="Comfortaa"/>
                <a:cs typeface="Comfortaa"/>
                <a:sym typeface="Comfortaa"/>
              </a:rPr>
              <a:t>Publishing a container port to the host using:</a:t>
            </a:r>
            <a:endParaRPr sz="1000">
              <a:solidFill>
                <a:srgbClr val="101A3B"/>
              </a:solidFill>
              <a:latin typeface="Comfortaa"/>
              <a:ea typeface="Comfortaa"/>
              <a:cs typeface="Comfortaa"/>
              <a:sym typeface="Comfortaa"/>
            </a:endParaRPr>
          </a:p>
          <a:p>
            <a:pPr indent="0" lvl="0" marL="457200" marR="0" rtl="0" algn="l">
              <a:lnSpc>
                <a:spcPct val="100000"/>
              </a:lnSpc>
              <a:spcBef>
                <a:spcPts val="0"/>
              </a:spcBef>
              <a:spcAft>
                <a:spcPts val="0"/>
              </a:spcAft>
              <a:buNone/>
            </a:pPr>
            <a:r>
              <a:rPr b="1" lang="en-GB" sz="1000">
                <a:solidFill>
                  <a:srgbClr val="101A3B"/>
                </a:solidFill>
                <a:latin typeface="Comfortaa"/>
                <a:ea typeface="Comfortaa"/>
                <a:cs typeface="Comfortaa"/>
                <a:sym typeface="Comfortaa"/>
              </a:rPr>
              <a:t>--publish host_port:container_port</a:t>
            </a:r>
            <a:r>
              <a:rPr lang="en-GB" sz="1000">
                <a:solidFill>
                  <a:srgbClr val="101A3B"/>
                </a:solidFill>
                <a:latin typeface="Comfortaa"/>
                <a:ea typeface="Comfortaa"/>
                <a:cs typeface="Comfortaa"/>
                <a:sym typeface="Comfortaa"/>
              </a:rPr>
              <a:t> or </a:t>
            </a:r>
            <a:r>
              <a:rPr b="1" lang="en-GB" sz="1000">
                <a:solidFill>
                  <a:srgbClr val="101A3B"/>
                </a:solidFill>
                <a:latin typeface="Comfortaa"/>
                <a:ea typeface="Comfortaa"/>
                <a:cs typeface="Comfortaa"/>
                <a:sym typeface="Comfortaa"/>
              </a:rPr>
              <a:t>-p</a:t>
            </a:r>
            <a:r>
              <a:rPr lang="en-GB" sz="1000">
                <a:solidFill>
                  <a:srgbClr val="101A3B"/>
                </a:solidFill>
                <a:latin typeface="Comfortaa"/>
                <a:ea typeface="Comfortaa"/>
                <a:cs typeface="Comfortaa"/>
                <a:sym typeface="Comfortaa"/>
              </a:rPr>
              <a:t> </a:t>
            </a:r>
            <a:r>
              <a:rPr b="1" lang="en-GB" sz="1000">
                <a:solidFill>
                  <a:srgbClr val="101A3B"/>
                </a:solidFill>
                <a:latin typeface="Comfortaa"/>
                <a:ea typeface="Comfortaa"/>
                <a:cs typeface="Comfortaa"/>
                <a:sym typeface="Comfortaa"/>
              </a:rPr>
              <a:t>host_port:container_port</a:t>
            </a:r>
            <a:endParaRPr b="1" sz="1000">
              <a:solidFill>
                <a:srgbClr val="101A3B"/>
              </a:solidFill>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sz="1000">
              <a:solidFill>
                <a:srgbClr val="101A3B"/>
              </a:solidFill>
              <a:latin typeface="Comfortaa"/>
              <a:ea typeface="Comfortaa"/>
              <a:cs typeface="Comfortaa"/>
              <a:sym typeface="Comfortaa"/>
            </a:endParaRPr>
          </a:p>
          <a:p>
            <a:pPr indent="-292100" lvl="0" marL="457200" marR="0" rtl="0" algn="l">
              <a:lnSpc>
                <a:spcPct val="100000"/>
              </a:lnSpc>
              <a:spcBef>
                <a:spcPts val="0"/>
              </a:spcBef>
              <a:spcAft>
                <a:spcPts val="0"/>
              </a:spcAft>
              <a:buClr>
                <a:srgbClr val="101A3B"/>
              </a:buClr>
              <a:buSzPts val="1000"/>
              <a:buFont typeface="Comfortaa"/>
              <a:buChar char="●"/>
            </a:pPr>
            <a:r>
              <a:rPr lang="en-GB" sz="1000">
                <a:solidFill>
                  <a:srgbClr val="101A3B"/>
                </a:solidFill>
                <a:latin typeface="Comfortaa"/>
                <a:ea typeface="Comfortaa"/>
                <a:cs typeface="Comfortaa"/>
                <a:sym typeface="Comfortaa"/>
              </a:rPr>
              <a:t>Assign a name to container using the flag:</a:t>
            </a:r>
            <a:endParaRPr sz="1000">
              <a:solidFill>
                <a:srgbClr val="101A3B"/>
              </a:solidFill>
              <a:latin typeface="Comfortaa"/>
              <a:ea typeface="Comfortaa"/>
              <a:cs typeface="Comfortaa"/>
              <a:sym typeface="Comfortaa"/>
            </a:endParaRPr>
          </a:p>
          <a:p>
            <a:pPr indent="0" lvl="0" marL="457200" marR="0" rtl="0" algn="l">
              <a:lnSpc>
                <a:spcPct val="100000"/>
              </a:lnSpc>
              <a:spcBef>
                <a:spcPts val="0"/>
              </a:spcBef>
              <a:spcAft>
                <a:spcPts val="0"/>
              </a:spcAft>
              <a:buNone/>
            </a:pPr>
            <a:r>
              <a:rPr b="1" lang="en-GB" sz="1000">
                <a:solidFill>
                  <a:srgbClr val="101A3B"/>
                </a:solidFill>
                <a:latin typeface="Comfortaa"/>
                <a:ea typeface="Comfortaa"/>
                <a:cs typeface="Comfortaa"/>
                <a:sym typeface="Comfortaa"/>
              </a:rPr>
              <a:t>--name</a:t>
            </a:r>
            <a:endParaRPr b="1" sz="1000">
              <a:solidFill>
                <a:srgbClr val="101A3B"/>
              </a:solidFill>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b="1" sz="1000">
              <a:solidFill>
                <a:srgbClr val="101A3B"/>
              </a:solidFill>
              <a:latin typeface="Comfortaa"/>
              <a:ea typeface="Comfortaa"/>
              <a:cs typeface="Comfortaa"/>
              <a:sym typeface="Comfortaa"/>
            </a:endParaRPr>
          </a:p>
          <a:p>
            <a:pPr indent="-292100" lvl="0" marL="457200" marR="0" rtl="0" algn="l">
              <a:lnSpc>
                <a:spcPct val="100000"/>
              </a:lnSpc>
              <a:spcBef>
                <a:spcPts val="0"/>
              </a:spcBef>
              <a:spcAft>
                <a:spcPts val="0"/>
              </a:spcAft>
              <a:buClr>
                <a:srgbClr val="101A3B"/>
              </a:buClr>
              <a:buSzPts val="1000"/>
              <a:buFont typeface="Comfortaa"/>
              <a:buChar char="●"/>
            </a:pPr>
            <a:r>
              <a:rPr lang="en-GB" sz="1000">
                <a:solidFill>
                  <a:srgbClr val="101A3B"/>
                </a:solidFill>
                <a:latin typeface="Comfortaa"/>
                <a:ea typeface="Comfortaa"/>
                <a:cs typeface="Comfortaa"/>
                <a:sym typeface="Comfortaa"/>
              </a:rPr>
              <a:t>Altogether we can run the container as follows</a:t>
            </a:r>
            <a:r>
              <a:rPr b="1" lang="en-GB" sz="1000">
                <a:solidFill>
                  <a:srgbClr val="101A3B"/>
                </a:solidFill>
                <a:latin typeface="Comfortaa"/>
                <a:ea typeface="Comfortaa"/>
                <a:cs typeface="Comfortaa"/>
                <a:sym typeface="Comfortaa"/>
              </a:rPr>
              <a:t>:</a:t>
            </a:r>
            <a:endParaRPr b="1" sz="1000">
              <a:solidFill>
                <a:srgbClr val="101A3B"/>
              </a:solidFill>
              <a:latin typeface="Comfortaa"/>
              <a:ea typeface="Comfortaa"/>
              <a:cs typeface="Comfortaa"/>
              <a:sym typeface="Comfortaa"/>
            </a:endParaRPr>
          </a:p>
          <a:p>
            <a:pPr indent="0" lvl="0" marL="457200" marR="0" rtl="0" algn="l">
              <a:lnSpc>
                <a:spcPct val="100000"/>
              </a:lnSpc>
              <a:spcBef>
                <a:spcPts val="0"/>
              </a:spcBef>
              <a:spcAft>
                <a:spcPts val="0"/>
              </a:spcAft>
              <a:buNone/>
            </a:pPr>
            <a:r>
              <a:rPr b="1" lang="en-GB" sz="1000">
                <a:solidFill>
                  <a:srgbClr val="101A3B"/>
                </a:solidFill>
                <a:latin typeface="Comfortaa"/>
                <a:ea typeface="Comfortaa"/>
                <a:cs typeface="Comfortaa"/>
                <a:sym typeface="Comfortaa"/>
              </a:rPr>
              <a:t>docker run -d -p host_port:container_port</a:t>
            </a:r>
            <a:r>
              <a:rPr lang="en-GB" sz="1000">
                <a:solidFill>
                  <a:srgbClr val="101A3B"/>
                </a:solidFill>
                <a:latin typeface="Comfortaa"/>
                <a:ea typeface="Comfortaa"/>
                <a:cs typeface="Comfortaa"/>
                <a:sym typeface="Comfortaa"/>
              </a:rPr>
              <a:t> </a:t>
            </a:r>
            <a:r>
              <a:rPr b="1" lang="en-GB" sz="1000">
                <a:solidFill>
                  <a:srgbClr val="101A3B"/>
                </a:solidFill>
                <a:latin typeface="Comfortaa"/>
                <a:ea typeface="Comfortaa"/>
                <a:cs typeface="Comfortaa"/>
                <a:sym typeface="Comfortaa"/>
              </a:rPr>
              <a:t> --name container_name image</a:t>
            </a:r>
            <a:endParaRPr b="1" sz="1000">
              <a:solidFill>
                <a:srgbClr val="101A3B"/>
              </a:solidFill>
              <a:latin typeface="Comfortaa"/>
              <a:ea typeface="Comfortaa"/>
              <a:cs typeface="Comfortaa"/>
              <a:sym typeface="Comfortaa"/>
            </a:endParaRPr>
          </a:p>
        </p:txBody>
      </p:sp>
      <p:sp>
        <p:nvSpPr>
          <p:cNvPr id="161" name="Google Shape;161;g166ae7c7657_0_43"/>
          <p:cNvSpPr txBox="1"/>
          <p:nvPr/>
        </p:nvSpPr>
        <p:spPr>
          <a:xfrm>
            <a:off x="494407" y="1080155"/>
            <a:ext cx="28518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A1E807"/>
              </a:solidFill>
              <a:latin typeface="Comfortaa"/>
              <a:ea typeface="Comfortaa"/>
              <a:cs typeface="Comfortaa"/>
              <a:sym typeface="Comfortaa"/>
            </a:endParaRPr>
          </a:p>
        </p:txBody>
      </p:sp>
      <p:sp>
        <p:nvSpPr>
          <p:cNvPr id="162" name="Google Shape;162;g166ae7c7657_0_43"/>
          <p:cNvSpPr txBox="1"/>
          <p:nvPr/>
        </p:nvSpPr>
        <p:spPr>
          <a:xfrm>
            <a:off x="434550" y="1387925"/>
            <a:ext cx="4607700" cy="27102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chemeClr val="lt1"/>
              </a:buClr>
              <a:buSzPts val="1400"/>
              <a:buFont typeface="Comfortaa Light"/>
              <a:buChar char="●"/>
            </a:pPr>
            <a:r>
              <a:rPr lang="en-GB">
                <a:solidFill>
                  <a:schemeClr val="lt1"/>
                </a:solidFill>
                <a:latin typeface="Comfortaa Light"/>
                <a:ea typeface="Comfortaa Light"/>
                <a:cs typeface="Comfortaa Light"/>
                <a:sym typeface="Comfortaa Light"/>
              </a:rPr>
              <a:t>Firstly, we can run on a container in detached mode.</a:t>
            </a:r>
            <a:endParaRPr>
              <a:solidFill>
                <a:schemeClr val="lt1"/>
              </a:solidFill>
              <a:latin typeface="Comfortaa Light"/>
              <a:ea typeface="Comfortaa Light"/>
              <a:cs typeface="Comfortaa Light"/>
              <a:sym typeface="Comfortaa Light"/>
            </a:endParaRPr>
          </a:p>
          <a:p>
            <a:pPr indent="-317500" lvl="0" marL="457200" marR="0" rtl="0" algn="just">
              <a:lnSpc>
                <a:spcPct val="115000"/>
              </a:lnSpc>
              <a:spcBef>
                <a:spcPts val="0"/>
              </a:spcBef>
              <a:spcAft>
                <a:spcPts val="0"/>
              </a:spcAft>
              <a:buClr>
                <a:schemeClr val="lt2"/>
              </a:buClr>
              <a:buSzPts val="1400"/>
              <a:buFont typeface="Comfortaa Light"/>
              <a:buChar char="●"/>
            </a:pPr>
            <a:r>
              <a:rPr lang="en-GB">
                <a:solidFill>
                  <a:schemeClr val="lt2"/>
                </a:solidFill>
                <a:latin typeface="Comfortaa"/>
                <a:ea typeface="Comfortaa"/>
                <a:cs typeface="Comfortaa"/>
                <a:sym typeface="Comfortaa"/>
              </a:rPr>
              <a:t>Containers are isolated environments from our local machine; hence since our app is running on a particular port (8501), we need to instruct our host machine to make available a port that will listen to the container port.</a:t>
            </a:r>
            <a:endParaRPr>
              <a:solidFill>
                <a:schemeClr val="lt2"/>
              </a:solidFill>
              <a:latin typeface="Comfortaa"/>
              <a:ea typeface="Comfortaa"/>
              <a:cs typeface="Comfortaa"/>
              <a:sym typeface="Comfortaa"/>
            </a:endParaRPr>
          </a:p>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a:ea typeface="Comfortaa"/>
                <a:cs typeface="Comfortaa"/>
                <a:sym typeface="Comfortaa"/>
              </a:rPr>
              <a:t>Lastly, we can give our container a name rather the automatic generated name.</a:t>
            </a:r>
            <a:endParaRPr>
              <a:solidFill>
                <a:schemeClr val="lt1"/>
              </a:solidFill>
              <a:latin typeface="Comfortaa"/>
              <a:ea typeface="Comfortaa"/>
              <a:cs typeface="Comfortaa"/>
              <a:sym typeface="Comfortaa"/>
            </a:endParaRPr>
          </a:p>
        </p:txBody>
      </p:sp>
      <p:sp>
        <p:nvSpPr>
          <p:cNvPr id="163" name="Google Shape;163;g166ae7c7657_0_43"/>
          <p:cNvSpPr txBox="1"/>
          <p:nvPr/>
        </p:nvSpPr>
        <p:spPr>
          <a:xfrm>
            <a:off x="434550" y="863250"/>
            <a:ext cx="47781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solidFill>
                  <a:srgbClr val="BFBFBF"/>
                </a:solidFill>
                <a:latin typeface="Comfortaa"/>
                <a:ea typeface="Comfortaa"/>
                <a:cs typeface="Comfortaa"/>
                <a:sym typeface="Comfortaa"/>
              </a:rPr>
              <a:t>Running a container</a:t>
            </a:r>
            <a:endParaRPr b="1" i="0" sz="1800" u="none" cap="none" strike="noStrike">
              <a:solidFill>
                <a:srgbClr val="BFBFBF"/>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g167c2ca18f3_0_4"/>
          <p:cNvSpPr/>
          <p:nvPr/>
        </p:nvSpPr>
        <p:spPr>
          <a:xfrm>
            <a:off x="0" y="-55250"/>
            <a:ext cx="3241800" cy="5198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167c2ca18f3_0_4"/>
          <p:cNvSpPr txBox="1"/>
          <p:nvPr/>
        </p:nvSpPr>
        <p:spPr>
          <a:xfrm>
            <a:off x="176400" y="345325"/>
            <a:ext cx="32865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GB" sz="1800">
                <a:solidFill>
                  <a:schemeClr val="dk1"/>
                </a:solidFill>
                <a:latin typeface="Comfortaa"/>
                <a:ea typeface="Comfortaa"/>
                <a:cs typeface="Comfortaa"/>
                <a:sym typeface="Comfortaa"/>
              </a:rPr>
              <a:t>Deploying our image to Docker Hub</a:t>
            </a:r>
            <a:endParaRPr b="1" i="0" sz="1800" u="none" cap="none" strike="noStrike">
              <a:solidFill>
                <a:schemeClr val="dk1"/>
              </a:solidFill>
              <a:latin typeface="Comfortaa"/>
              <a:ea typeface="Comfortaa"/>
              <a:cs typeface="Comfortaa"/>
              <a:sym typeface="Comfortaa"/>
            </a:endParaRPr>
          </a:p>
        </p:txBody>
      </p:sp>
      <p:sp>
        <p:nvSpPr>
          <p:cNvPr id="170" name="Google Shape;170;g167c2ca18f3_0_4"/>
          <p:cNvSpPr txBox="1"/>
          <p:nvPr/>
        </p:nvSpPr>
        <p:spPr>
          <a:xfrm>
            <a:off x="3513400" y="300700"/>
            <a:ext cx="5203500" cy="44868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Font typeface="Comfortaa Medium"/>
              <a:buChar char="●"/>
            </a:pPr>
            <a:r>
              <a:rPr lang="en-GB" sz="1200">
                <a:solidFill>
                  <a:schemeClr val="dk1"/>
                </a:solidFill>
                <a:latin typeface="Comfortaa Medium"/>
                <a:ea typeface="Comfortaa Medium"/>
                <a:cs typeface="Comfortaa Medium"/>
                <a:sym typeface="Comfortaa Medium"/>
              </a:rPr>
              <a:t>Sign up on </a:t>
            </a:r>
            <a:r>
              <a:rPr lang="en-GB" sz="1200" u="sng">
                <a:solidFill>
                  <a:schemeClr val="dk1"/>
                </a:solidFill>
                <a:latin typeface="Comfortaa Medium"/>
                <a:ea typeface="Comfortaa Medium"/>
                <a:cs typeface="Comfortaa Medium"/>
                <a:sym typeface="Comfortaa Medium"/>
                <a:hlinkClick r:id="rId4">
                  <a:extLst>
                    <a:ext uri="{A12FA001-AC4F-418D-AE19-62706E023703}">
                      <ahyp:hlinkClr val="tx"/>
                    </a:ext>
                  </a:extLst>
                </a:hlinkClick>
              </a:rPr>
              <a:t>Docker Hub</a:t>
            </a:r>
            <a:r>
              <a:rPr lang="en-GB" sz="1200">
                <a:solidFill>
                  <a:schemeClr val="dk1"/>
                </a:solidFill>
                <a:latin typeface="Comfortaa Medium"/>
                <a:ea typeface="Comfortaa Medium"/>
                <a:cs typeface="Comfortaa Medium"/>
                <a:sym typeface="Comfortaa Medium"/>
              </a:rPr>
              <a:t> if you don't already have an account.</a:t>
            </a:r>
            <a:endParaRPr sz="1200">
              <a:solidFill>
                <a:schemeClr val="dk1"/>
              </a:solidFill>
              <a:latin typeface="Comfortaa Medium"/>
              <a:ea typeface="Comfortaa Medium"/>
              <a:cs typeface="Comfortaa Medium"/>
              <a:sym typeface="Comfortaa Medium"/>
            </a:endParaRPr>
          </a:p>
          <a:p>
            <a:pPr indent="0" lvl="0" marL="0" rtl="0" algn="just">
              <a:lnSpc>
                <a:spcPct val="115000"/>
              </a:lnSpc>
              <a:spcBef>
                <a:spcPts val="0"/>
              </a:spcBef>
              <a:spcAft>
                <a:spcPts val="0"/>
              </a:spcAft>
              <a:buNone/>
            </a:pPr>
            <a:r>
              <a:t/>
            </a:r>
            <a:endParaRPr sz="1200">
              <a:solidFill>
                <a:schemeClr val="dk1"/>
              </a:solidFill>
              <a:latin typeface="Comfortaa Medium"/>
              <a:ea typeface="Comfortaa Medium"/>
              <a:cs typeface="Comfortaa Medium"/>
              <a:sym typeface="Comfortaa Medium"/>
            </a:endParaRPr>
          </a:p>
          <a:p>
            <a:pPr indent="-304800" lvl="0" marL="457200" rtl="0" algn="just">
              <a:lnSpc>
                <a:spcPct val="115000"/>
              </a:lnSpc>
              <a:spcBef>
                <a:spcPts val="0"/>
              </a:spcBef>
              <a:spcAft>
                <a:spcPts val="0"/>
              </a:spcAft>
              <a:buClr>
                <a:schemeClr val="dk1"/>
              </a:buClr>
              <a:buSzPts val="1200"/>
              <a:buFont typeface="Comfortaa Medium"/>
              <a:buChar char="●"/>
            </a:pPr>
            <a:r>
              <a:rPr lang="en-GB" sz="1200">
                <a:solidFill>
                  <a:schemeClr val="dk1"/>
                </a:solidFill>
                <a:latin typeface="Comfortaa Medium"/>
                <a:ea typeface="Comfortaa Medium"/>
                <a:cs typeface="Comfortaa Medium"/>
                <a:sym typeface="Comfortaa Medium"/>
              </a:rPr>
              <a:t>After creating an account and successfully logging in, click on the Repositories navigation bar and create a new repository.</a:t>
            </a:r>
            <a:endParaRPr sz="1200">
              <a:solidFill>
                <a:schemeClr val="dk1"/>
              </a:solidFill>
              <a:latin typeface="Comfortaa Medium"/>
              <a:ea typeface="Comfortaa Medium"/>
              <a:cs typeface="Comfortaa Medium"/>
              <a:sym typeface="Comfortaa Medium"/>
            </a:endParaRPr>
          </a:p>
          <a:p>
            <a:pPr indent="0" lvl="0" marL="457200" rtl="0" algn="just">
              <a:lnSpc>
                <a:spcPct val="115000"/>
              </a:lnSpc>
              <a:spcBef>
                <a:spcPts val="0"/>
              </a:spcBef>
              <a:spcAft>
                <a:spcPts val="0"/>
              </a:spcAft>
              <a:buNone/>
            </a:pPr>
            <a:r>
              <a:t/>
            </a:r>
            <a:endParaRPr sz="1200">
              <a:solidFill>
                <a:schemeClr val="dk1"/>
              </a:solidFill>
              <a:latin typeface="Comfortaa Medium"/>
              <a:ea typeface="Comfortaa Medium"/>
              <a:cs typeface="Comfortaa Medium"/>
              <a:sym typeface="Comfortaa Medium"/>
            </a:endParaRPr>
          </a:p>
          <a:p>
            <a:pPr indent="-304800" lvl="0" marL="457200" rtl="0" algn="just">
              <a:lnSpc>
                <a:spcPct val="115000"/>
              </a:lnSpc>
              <a:spcBef>
                <a:spcPts val="0"/>
              </a:spcBef>
              <a:spcAft>
                <a:spcPts val="0"/>
              </a:spcAft>
              <a:buClr>
                <a:schemeClr val="dk1"/>
              </a:buClr>
              <a:buSzPts val="1200"/>
              <a:buFont typeface="Comfortaa"/>
              <a:buChar char="●"/>
            </a:pPr>
            <a:r>
              <a:rPr lang="en-GB" sz="1200">
                <a:solidFill>
                  <a:schemeClr val="dk1"/>
                </a:solidFill>
                <a:latin typeface="Comfortaa Medium"/>
                <a:ea typeface="Comfortaa Medium"/>
                <a:cs typeface="Comfortaa Medium"/>
                <a:sym typeface="Comfortaa Medium"/>
              </a:rPr>
              <a:t>Next, with our Docker Hub repository set up, we need to create a connection between Docker Hub and our local machine: </a:t>
            </a:r>
            <a:r>
              <a:rPr lang="en-GB" sz="1200">
                <a:solidFill>
                  <a:schemeClr val="dk1"/>
                </a:solidFill>
                <a:latin typeface="Courier New"/>
                <a:ea typeface="Courier New"/>
                <a:cs typeface="Courier New"/>
                <a:sym typeface="Courier New"/>
              </a:rPr>
              <a:t>docker login</a:t>
            </a:r>
            <a:endParaRPr sz="1200">
              <a:solidFill>
                <a:schemeClr val="dk1"/>
              </a:solidFill>
              <a:latin typeface="Courier New"/>
              <a:ea typeface="Courier New"/>
              <a:cs typeface="Courier New"/>
              <a:sym typeface="Courier New"/>
            </a:endParaRPr>
          </a:p>
          <a:p>
            <a:pPr indent="0" lvl="0" marL="457200" rtl="0" algn="just">
              <a:lnSpc>
                <a:spcPct val="11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just">
              <a:lnSpc>
                <a:spcPct val="115000"/>
              </a:lnSpc>
              <a:spcBef>
                <a:spcPts val="0"/>
              </a:spcBef>
              <a:spcAft>
                <a:spcPts val="0"/>
              </a:spcAft>
              <a:buClr>
                <a:schemeClr val="dk1"/>
              </a:buClr>
              <a:buSzPts val="1200"/>
              <a:buFont typeface="Comfortaa Medium"/>
              <a:buChar char="●"/>
            </a:pPr>
            <a:r>
              <a:rPr lang="en-GB" sz="1200">
                <a:solidFill>
                  <a:schemeClr val="dk1"/>
                </a:solidFill>
                <a:latin typeface="Comfortaa Medium"/>
                <a:ea typeface="Comfortaa Medium"/>
                <a:cs typeface="Comfortaa Medium"/>
                <a:sym typeface="Comfortaa Medium"/>
              </a:rPr>
              <a:t>Upon successful login, before we push our image to the created repository, we have to rename our image to the standard format following </a:t>
            </a:r>
            <a:r>
              <a:rPr lang="en-GB" sz="1200">
                <a:solidFill>
                  <a:schemeClr val="dk1"/>
                </a:solidFill>
                <a:latin typeface="Courier New"/>
                <a:ea typeface="Courier New"/>
                <a:cs typeface="Courier New"/>
                <a:sym typeface="Courier New"/>
              </a:rPr>
              <a:t>&lt;your-docker-hub-username&gt;/&lt;repo-name&gt;</a:t>
            </a:r>
            <a:r>
              <a:rPr lang="en-GB" sz="1200">
                <a:solidFill>
                  <a:schemeClr val="dk1"/>
                </a:solidFill>
                <a:latin typeface="Comfortaa Medium"/>
                <a:ea typeface="Comfortaa Medium"/>
                <a:cs typeface="Comfortaa Medium"/>
                <a:sym typeface="Comfortaa Medium"/>
              </a:rPr>
              <a:t> naming syntax as follows: </a:t>
            </a:r>
            <a:r>
              <a:rPr lang="en-GB" sz="1200">
                <a:solidFill>
                  <a:schemeClr val="dk1"/>
                </a:solidFill>
                <a:latin typeface="Courier New"/>
                <a:ea typeface="Courier New"/>
                <a:cs typeface="Courier New"/>
                <a:sym typeface="Courier New"/>
              </a:rPr>
              <a:t>docker tag existing_image_name &lt;your-docker-hub-username&gt;/&lt;repo-name&gt;</a:t>
            </a:r>
            <a:endParaRPr sz="1200">
              <a:solidFill>
                <a:schemeClr val="dk1"/>
              </a:solidFill>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Courier New"/>
              <a:buChar char="●"/>
            </a:pPr>
            <a:r>
              <a:rPr lang="en-GB" sz="1200">
                <a:solidFill>
                  <a:schemeClr val="dk1"/>
                </a:solidFill>
                <a:latin typeface="Comfortaa Medium"/>
                <a:ea typeface="Comfortaa Medium"/>
                <a:cs typeface="Comfortaa Medium"/>
                <a:sym typeface="Comfortaa Medium"/>
              </a:rPr>
              <a:t>Lastly, we push the image to Docker Hub as follows:</a:t>
            </a:r>
            <a:endParaRPr sz="1200">
              <a:solidFill>
                <a:schemeClr val="dk1"/>
              </a:solidFill>
              <a:latin typeface="Comfortaa Medium"/>
              <a:ea typeface="Comfortaa Medium"/>
              <a:cs typeface="Comfortaa Medium"/>
              <a:sym typeface="Comfortaa Medium"/>
            </a:endParaRPr>
          </a:p>
          <a:p>
            <a:pPr indent="0" lvl="0" marL="457200" rtl="0" algn="l">
              <a:lnSpc>
                <a:spcPct val="115000"/>
              </a:lnSpc>
              <a:spcBef>
                <a:spcPts val="0"/>
              </a:spcBef>
              <a:spcAft>
                <a:spcPts val="0"/>
              </a:spcAft>
              <a:buNone/>
            </a:pPr>
            <a:r>
              <a:rPr lang="en-GB" sz="1200">
                <a:solidFill>
                  <a:schemeClr val="dk1"/>
                </a:solidFill>
                <a:latin typeface="Comfortaa Medium"/>
                <a:ea typeface="Comfortaa Medium"/>
                <a:cs typeface="Comfortaa Medium"/>
                <a:sym typeface="Comfortaa Medium"/>
              </a:rPr>
              <a:t>docker push </a:t>
            </a:r>
            <a:r>
              <a:rPr lang="en-GB" sz="1200">
                <a:solidFill>
                  <a:schemeClr val="dk1"/>
                </a:solidFill>
                <a:latin typeface="Courier New"/>
                <a:ea typeface="Courier New"/>
                <a:cs typeface="Courier New"/>
                <a:sym typeface="Courier New"/>
              </a:rPr>
              <a:t>&lt;your-docker-hub-username&gt;/&lt; repo-name&gt;</a:t>
            </a:r>
            <a:endParaRPr sz="1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600"/>
              <a:buFont typeface="Arial"/>
              <a:buNone/>
            </a:pPr>
            <a:r>
              <a:t/>
            </a:r>
            <a:endParaRPr sz="1200">
              <a:solidFill>
                <a:schemeClr val="lt1"/>
              </a:solidFill>
              <a:latin typeface="Comfortaa Medium"/>
              <a:ea typeface="Comfortaa Medium"/>
              <a:cs typeface="Comfortaa Medium"/>
              <a:sym typeface="Comfortaa Medium"/>
            </a:endParaRPr>
          </a:p>
        </p:txBody>
      </p:sp>
      <p:sp>
        <p:nvSpPr>
          <p:cNvPr id="171" name="Google Shape;171;g167c2ca18f3_0_4"/>
          <p:cNvSpPr txBox="1"/>
          <p:nvPr/>
        </p:nvSpPr>
        <p:spPr>
          <a:xfrm>
            <a:off x="176400" y="1222175"/>
            <a:ext cx="2816700" cy="2065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n-GB" sz="1200">
                <a:solidFill>
                  <a:schemeClr val="dk1"/>
                </a:solidFill>
                <a:latin typeface="Comfortaa Medium"/>
                <a:ea typeface="Comfortaa Medium"/>
                <a:cs typeface="Comfortaa Medium"/>
                <a:sym typeface="Comfortaa Medium"/>
              </a:rPr>
              <a:t>Docker Hub is a service provided by Docker that serves as a community of repositories where Docker users create, test, manage, store and share container images. It is free for public repositories and has a subscription plan for private repositories. </a:t>
            </a:r>
            <a:endParaRPr sz="1200">
              <a:solidFill>
                <a:schemeClr val="dk1"/>
              </a:solidFill>
              <a:latin typeface="Comfortaa Medium"/>
              <a:ea typeface="Comfortaa Medium"/>
              <a:cs typeface="Comfortaa Medium"/>
              <a:sym typeface="Comfortaa Medium"/>
            </a:endParaRPr>
          </a:p>
        </p:txBody>
      </p:sp>
      <p:pic>
        <p:nvPicPr>
          <p:cNvPr id="172" name="Google Shape;172;g167c2ca18f3_0_4"/>
          <p:cNvPicPr preferRelativeResize="0"/>
          <p:nvPr/>
        </p:nvPicPr>
        <p:blipFill>
          <a:blip r:embed="rId5">
            <a:alphaModFix/>
          </a:blip>
          <a:stretch>
            <a:fillRect/>
          </a:stretch>
        </p:blipFill>
        <p:spPr>
          <a:xfrm>
            <a:off x="101376" y="3559475"/>
            <a:ext cx="2966725" cy="73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7"/>
          <p:cNvSpPr/>
          <p:nvPr/>
        </p:nvSpPr>
        <p:spPr>
          <a:xfrm>
            <a:off x="4796450" y="0"/>
            <a:ext cx="4347600" cy="5152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txBox="1"/>
          <p:nvPr/>
        </p:nvSpPr>
        <p:spPr>
          <a:xfrm>
            <a:off x="437275" y="709900"/>
            <a:ext cx="4112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GB" sz="2600">
                <a:solidFill>
                  <a:srgbClr val="101A3B"/>
                </a:solidFill>
                <a:latin typeface="Comfortaa"/>
                <a:ea typeface="Comfortaa"/>
                <a:cs typeface="Comfortaa"/>
                <a:sym typeface="Comfortaa"/>
              </a:rPr>
              <a:t>Deployin</a:t>
            </a:r>
            <a:r>
              <a:rPr lang="en-GB" sz="2600">
                <a:solidFill>
                  <a:srgbClr val="101A3B"/>
                </a:solidFill>
                <a:latin typeface="Comfortaa"/>
                <a:ea typeface="Comfortaa"/>
                <a:cs typeface="Comfortaa"/>
                <a:sym typeface="Comfortaa"/>
              </a:rPr>
              <a:t>g our</a:t>
            </a:r>
            <a:r>
              <a:rPr lang="en-GB" sz="2600">
                <a:solidFill>
                  <a:srgbClr val="101A3B"/>
                </a:solidFill>
                <a:latin typeface="Comfortaa"/>
                <a:ea typeface="Comfortaa"/>
                <a:cs typeface="Comfortaa"/>
                <a:sym typeface="Comfortaa"/>
              </a:rPr>
              <a:t> containerized app to the cloud</a:t>
            </a:r>
            <a:endParaRPr b="0" i="0" sz="2600" u="none" cap="none" strike="noStrike">
              <a:solidFill>
                <a:srgbClr val="101A3B"/>
              </a:solidFill>
              <a:latin typeface="Comfortaa"/>
              <a:ea typeface="Comfortaa"/>
              <a:cs typeface="Comfortaa"/>
              <a:sym typeface="Comfortaa"/>
            </a:endParaRPr>
          </a:p>
        </p:txBody>
      </p:sp>
      <p:sp>
        <p:nvSpPr>
          <p:cNvPr id="179" name="Google Shape;179;p17"/>
          <p:cNvSpPr txBox="1"/>
          <p:nvPr/>
        </p:nvSpPr>
        <p:spPr>
          <a:xfrm>
            <a:off x="418850" y="2182650"/>
            <a:ext cx="4278000" cy="1341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n-GB">
                <a:solidFill>
                  <a:srgbClr val="101A3B"/>
                </a:solidFill>
                <a:latin typeface="Comfortaa"/>
                <a:ea typeface="Comfortaa"/>
                <a:cs typeface="Comfortaa"/>
                <a:sym typeface="Comfortaa"/>
              </a:rPr>
              <a:t>We need hosting our containerized app on the cloud to leverage cloud infrastructure rather than on-premise.</a:t>
            </a:r>
            <a:endParaRPr>
              <a:solidFill>
                <a:srgbClr val="101A3B"/>
              </a:solidFill>
              <a:latin typeface="Comfortaa"/>
              <a:ea typeface="Comfortaa"/>
              <a:cs typeface="Comfortaa"/>
              <a:sym typeface="Comfortaa"/>
            </a:endParaRPr>
          </a:p>
          <a:p>
            <a:pPr indent="0" lvl="0" marL="0" marR="0" rtl="0" algn="just">
              <a:lnSpc>
                <a:spcPct val="115000"/>
              </a:lnSpc>
              <a:spcBef>
                <a:spcPts val="0"/>
              </a:spcBef>
              <a:spcAft>
                <a:spcPts val="0"/>
              </a:spcAft>
              <a:buClr>
                <a:schemeClr val="dk1"/>
              </a:buClr>
              <a:buSzPts val="1100"/>
              <a:buFont typeface="Arial"/>
              <a:buNone/>
            </a:pPr>
            <a:r>
              <a:t/>
            </a:r>
            <a:endParaRPr>
              <a:solidFill>
                <a:srgbClr val="101A3B"/>
              </a:solidFill>
              <a:latin typeface="Comfortaa"/>
              <a:ea typeface="Comfortaa"/>
              <a:cs typeface="Comfortaa"/>
              <a:sym typeface="Comfortaa"/>
            </a:endParaRPr>
          </a:p>
          <a:p>
            <a:pPr indent="0" lvl="0" marL="0" marR="0" rtl="0" algn="just">
              <a:lnSpc>
                <a:spcPct val="115000"/>
              </a:lnSpc>
              <a:spcBef>
                <a:spcPts val="0"/>
              </a:spcBef>
              <a:spcAft>
                <a:spcPts val="0"/>
              </a:spcAft>
              <a:buClr>
                <a:schemeClr val="dk1"/>
              </a:buClr>
              <a:buSzPts val="1100"/>
              <a:buFont typeface="Arial"/>
              <a:buNone/>
            </a:pPr>
            <a:r>
              <a:rPr lang="en-GB">
                <a:solidFill>
                  <a:srgbClr val="101A3B"/>
                </a:solidFill>
                <a:latin typeface="Comfortaa"/>
                <a:ea typeface="Comfortaa"/>
                <a:cs typeface="Comfortaa"/>
                <a:sym typeface="Comfortaa"/>
              </a:rPr>
              <a:t>This cloud infrastructure will also enable our hosted applications to be accessed and interacted with over the internet.</a:t>
            </a:r>
            <a:endParaRPr>
              <a:solidFill>
                <a:srgbClr val="101A3B"/>
              </a:solidFill>
              <a:latin typeface="Comfortaa"/>
              <a:ea typeface="Comfortaa"/>
              <a:cs typeface="Comfortaa"/>
              <a:sym typeface="Comfortaa"/>
            </a:endParaRPr>
          </a:p>
        </p:txBody>
      </p:sp>
      <p:pic>
        <p:nvPicPr>
          <p:cNvPr id="180" name="Google Shape;180;p17"/>
          <p:cNvPicPr preferRelativeResize="0"/>
          <p:nvPr/>
        </p:nvPicPr>
        <p:blipFill rotWithShape="1">
          <a:blip r:embed="rId4">
            <a:alphaModFix/>
          </a:blip>
          <a:srcRect b="24397" l="7782" r="7629" t="14789"/>
          <a:stretch/>
        </p:blipFill>
        <p:spPr>
          <a:xfrm>
            <a:off x="5160250" y="649550"/>
            <a:ext cx="1135675" cy="676900"/>
          </a:xfrm>
          <a:prstGeom prst="rect">
            <a:avLst/>
          </a:prstGeom>
          <a:noFill/>
          <a:ln>
            <a:noFill/>
          </a:ln>
        </p:spPr>
      </p:pic>
      <p:pic>
        <p:nvPicPr>
          <p:cNvPr id="181" name="Google Shape;181;p17"/>
          <p:cNvPicPr preferRelativeResize="0"/>
          <p:nvPr/>
        </p:nvPicPr>
        <p:blipFill rotWithShape="1">
          <a:blip r:embed="rId5">
            <a:alphaModFix/>
          </a:blip>
          <a:srcRect b="0" l="24658" r="21816" t="0"/>
          <a:stretch/>
        </p:blipFill>
        <p:spPr>
          <a:xfrm>
            <a:off x="6643862" y="558800"/>
            <a:ext cx="806750" cy="858400"/>
          </a:xfrm>
          <a:prstGeom prst="rect">
            <a:avLst/>
          </a:prstGeom>
          <a:noFill/>
          <a:ln>
            <a:noFill/>
          </a:ln>
        </p:spPr>
      </p:pic>
      <p:pic>
        <p:nvPicPr>
          <p:cNvPr id="182" name="Google Shape;182;p17"/>
          <p:cNvPicPr preferRelativeResize="0"/>
          <p:nvPr/>
        </p:nvPicPr>
        <p:blipFill>
          <a:blip r:embed="rId6">
            <a:alphaModFix/>
          </a:blip>
          <a:stretch>
            <a:fillRect/>
          </a:stretch>
        </p:blipFill>
        <p:spPr>
          <a:xfrm>
            <a:off x="7798525" y="469625"/>
            <a:ext cx="1036750" cy="1036750"/>
          </a:xfrm>
          <a:prstGeom prst="rect">
            <a:avLst/>
          </a:prstGeom>
          <a:noFill/>
          <a:ln>
            <a:noFill/>
          </a:ln>
        </p:spPr>
      </p:pic>
      <p:pic>
        <p:nvPicPr>
          <p:cNvPr id="183" name="Google Shape;183;p17"/>
          <p:cNvPicPr preferRelativeResize="0"/>
          <p:nvPr/>
        </p:nvPicPr>
        <p:blipFill>
          <a:blip r:embed="rId7">
            <a:alphaModFix/>
          </a:blip>
          <a:stretch>
            <a:fillRect/>
          </a:stretch>
        </p:blipFill>
        <p:spPr>
          <a:xfrm>
            <a:off x="5458088" y="1855725"/>
            <a:ext cx="3024334" cy="556200"/>
          </a:xfrm>
          <a:prstGeom prst="rect">
            <a:avLst/>
          </a:prstGeom>
          <a:noFill/>
          <a:ln>
            <a:noFill/>
          </a:ln>
        </p:spPr>
      </p:pic>
      <p:pic>
        <p:nvPicPr>
          <p:cNvPr id="184" name="Google Shape;184;p17"/>
          <p:cNvPicPr preferRelativeResize="0"/>
          <p:nvPr/>
        </p:nvPicPr>
        <p:blipFill>
          <a:blip r:embed="rId8">
            <a:alphaModFix/>
          </a:blip>
          <a:stretch>
            <a:fillRect/>
          </a:stretch>
        </p:blipFill>
        <p:spPr>
          <a:xfrm>
            <a:off x="7023200" y="3986025"/>
            <a:ext cx="1762050" cy="978300"/>
          </a:xfrm>
          <a:prstGeom prst="rect">
            <a:avLst/>
          </a:prstGeom>
          <a:noFill/>
          <a:ln>
            <a:noFill/>
          </a:ln>
        </p:spPr>
      </p:pic>
      <p:pic>
        <p:nvPicPr>
          <p:cNvPr id="185" name="Google Shape;185;p17"/>
          <p:cNvPicPr preferRelativeResize="0"/>
          <p:nvPr/>
        </p:nvPicPr>
        <p:blipFill rotWithShape="1">
          <a:blip r:embed="rId9">
            <a:alphaModFix/>
          </a:blip>
          <a:srcRect b="12780" l="6806" r="6259" t="13517"/>
          <a:stretch/>
        </p:blipFill>
        <p:spPr>
          <a:xfrm>
            <a:off x="5160250" y="4061838"/>
            <a:ext cx="1666925" cy="826675"/>
          </a:xfrm>
          <a:prstGeom prst="rect">
            <a:avLst/>
          </a:prstGeom>
          <a:noFill/>
          <a:ln>
            <a:noFill/>
          </a:ln>
        </p:spPr>
      </p:pic>
      <p:pic>
        <p:nvPicPr>
          <p:cNvPr id="186" name="Google Shape;186;p17"/>
          <p:cNvPicPr preferRelativeResize="0"/>
          <p:nvPr/>
        </p:nvPicPr>
        <p:blipFill>
          <a:blip r:embed="rId10">
            <a:alphaModFix/>
          </a:blip>
          <a:stretch>
            <a:fillRect/>
          </a:stretch>
        </p:blipFill>
        <p:spPr>
          <a:xfrm>
            <a:off x="5187000" y="2725475"/>
            <a:ext cx="1082169" cy="858401"/>
          </a:xfrm>
          <a:prstGeom prst="rect">
            <a:avLst/>
          </a:prstGeom>
          <a:noFill/>
          <a:ln>
            <a:noFill/>
          </a:ln>
        </p:spPr>
      </p:pic>
      <p:pic>
        <p:nvPicPr>
          <p:cNvPr id="187" name="Google Shape;187;p17"/>
          <p:cNvPicPr preferRelativeResize="0"/>
          <p:nvPr/>
        </p:nvPicPr>
        <p:blipFill>
          <a:blip r:embed="rId11">
            <a:alphaModFix/>
          </a:blip>
          <a:stretch>
            <a:fillRect/>
          </a:stretch>
        </p:blipFill>
        <p:spPr>
          <a:xfrm>
            <a:off x="6413949" y="2814063"/>
            <a:ext cx="1229700" cy="769800"/>
          </a:xfrm>
          <a:prstGeom prst="rect">
            <a:avLst/>
          </a:prstGeom>
          <a:noFill/>
          <a:ln>
            <a:noFill/>
          </a:ln>
        </p:spPr>
      </p:pic>
      <p:pic>
        <p:nvPicPr>
          <p:cNvPr id="188" name="Google Shape;188;p17"/>
          <p:cNvPicPr preferRelativeResize="0"/>
          <p:nvPr/>
        </p:nvPicPr>
        <p:blipFill rotWithShape="1">
          <a:blip r:embed="rId12">
            <a:alphaModFix/>
          </a:blip>
          <a:srcRect b="13243" l="26978" r="26746" t="14266"/>
          <a:stretch/>
        </p:blipFill>
        <p:spPr>
          <a:xfrm>
            <a:off x="7848563" y="2814075"/>
            <a:ext cx="936675" cy="76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167c2ca18f3_0_36"/>
          <p:cNvSpPr/>
          <p:nvPr/>
        </p:nvSpPr>
        <p:spPr>
          <a:xfrm>
            <a:off x="4991550" y="0"/>
            <a:ext cx="4152600" cy="515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67c2ca18f3_0_36"/>
          <p:cNvSpPr txBox="1"/>
          <p:nvPr/>
        </p:nvSpPr>
        <p:spPr>
          <a:xfrm>
            <a:off x="494407" y="1080155"/>
            <a:ext cx="28518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A1E807"/>
              </a:solidFill>
              <a:latin typeface="Comfortaa"/>
              <a:ea typeface="Comfortaa"/>
              <a:cs typeface="Comfortaa"/>
              <a:sym typeface="Comfortaa"/>
            </a:endParaRPr>
          </a:p>
        </p:txBody>
      </p:sp>
      <p:sp>
        <p:nvSpPr>
          <p:cNvPr id="195" name="Google Shape;195;g167c2ca18f3_0_36"/>
          <p:cNvSpPr txBox="1"/>
          <p:nvPr/>
        </p:nvSpPr>
        <p:spPr>
          <a:xfrm>
            <a:off x="314825" y="1324513"/>
            <a:ext cx="4607700" cy="25032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chemeClr val="lt1"/>
              </a:buClr>
              <a:buSzPts val="1400"/>
              <a:buFont typeface="Comfortaa"/>
              <a:buChar char="●"/>
            </a:pPr>
            <a:r>
              <a:rPr lang="en-GB">
                <a:solidFill>
                  <a:schemeClr val="lt1"/>
                </a:solidFill>
                <a:latin typeface="Comfortaa Light"/>
                <a:ea typeface="Comfortaa Light"/>
                <a:cs typeface="Comfortaa Light"/>
                <a:sym typeface="Comfortaa Light"/>
              </a:rPr>
              <a:t>Set up a GitHub account and create a GitHub repository</a:t>
            </a:r>
            <a:endParaRPr>
              <a:solidFill>
                <a:schemeClr val="lt1"/>
              </a:solidFill>
              <a:latin typeface="Comfortaa Light"/>
              <a:ea typeface="Comfortaa Light"/>
              <a:cs typeface="Comfortaa Light"/>
              <a:sym typeface="Comfortaa Light"/>
            </a:endParaRPr>
          </a:p>
          <a:p>
            <a:pPr indent="-317500" lvl="0" marL="457200" marR="0" rtl="0" algn="just">
              <a:lnSpc>
                <a:spcPct val="115000"/>
              </a:lnSpc>
              <a:spcBef>
                <a:spcPts val="0"/>
              </a:spcBef>
              <a:spcAft>
                <a:spcPts val="0"/>
              </a:spcAft>
              <a:buClr>
                <a:schemeClr val="lt1"/>
              </a:buClr>
              <a:buSzPts val="1400"/>
              <a:buFont typeface="Comfortaa Light"/>
              <a:buChar char="●"/>
            </a:pPr>
            <a:r>
              <a:rPr lang="en-GB">
                <a:solidFill>
                  <a:schemeClr val="lt1"/>
                </a:solidFill>
                <a:latin typeface="Comfortaa Light"/>
                <a:ea typeface="Comfortaa Light"/>
                <a:cs typeface="Comfortaa Light"/>
                <a:sym typeface="Comfortaa Light"/>
              </a:rPr>
              <a:t>Push your application and dependencies to GitHub repository</a:t>
            </a:r>
            <a:endParaRPr>
              <a:solidFill>
                <a:schemeClr val="lt1"/>
              </a:solidFill>
              <a:latin typeface="Comfortaa Light"/>
              <a:ea typeface="Comfortaa Light"/>
              <a:cs typeface="Comfortaa Light"/>
              <a:sym typeface="Comfortaa Light"/>
            </a:endParaRPr>
          </a:p>
          <a:p>
            <a:pPr indent="-317500" lvl="0" marL="457200" marR="0" rtl="0" algn="just">
              <a:lnSpc>
                <a:spcPct val="115000"/>
              </a:lnSpc>
              <a:spcBef>
                <a:spcPts val="0"/>
              </a:spcBef>
              <a:spcAft>
                <a:spcPts val="0"/>
              </a:spcAft>
              <a:buClr>
                <a:schemeClr val="lt1"/>
              </a:buClr>
              <a:buSzPts val="1400"/>
              <a:buFont typeface="Comfortaa Light"/>
              <a:buChar char="●"/>
            </a:pPr>
            <a:r>
              <a:rPr lang="en-GB">
                <a:solidFill>
                  <a:schemeClr val="lt1"/>
                </a:solidFill>
                <a:latin typeface="Comfortaa Light"/>
                <a:ea typeface="Comfortaa Light"/>
                <a:cs typeface="Comfortaa Light"/>
                <a:sym typeface="Comfortaa Light"/>
              </a:rPr>
              <a:t>Set up a Streamlit Cloud account</a:t>
            </a:r>
            <a:endParaRPr>
              <a:solidFill>
                <a:schemeClr val="lt1"/>
              </a:solidFill>
              <a:latin typeface="Comfortaa Light"/>
              <a:ea typeface="Comfortaa Light"/>
              <a:cs typeface="Comfortaa Light"/>
              <a:sym typeface="Comfortaa Light"/>
            </a:endParaRPr>
          </a:p>
          <a:p>
            <a:pPr indent="-317500" lvl="0" marL="457200" marR="0" rtl="0" algn="just">
              <a:lnSpc>
                <a:spcPct val="115000"/>
              </a:lnSpc>
              <a:spcBef>
                <a:spcPts val="0"/>
              </a:spcBef>
              <a:spcAft>
                <a:spcPts val="0"/>
              </a:spcAft>
              <a:buClr>
                <a:schemeClr val="lt1"/>
              </a:buClr>
              <a:buSzPts val="1400"/>
              <a:buFont typeface="Comfortaa Light"/>
              <a:buChar char="●"/>
            </a:pPr>
            <a:r>
              <a:rPr lang="en-GB">
                <a:solidFill>
                  <a:schemeClr val="lt1"/>
                </a:solidFill>
                <a:latin typeface="Comfortaa Light"/>
                <a:ea typeface="Comfortaa Light"/>
                <a:cs typeface="Comfortaa Light"/>
                <a:sym typeface="Comfortaa Light"/>
              </a:rPr>
              <a:t>Create a new app and link to the GitHub repository that contains your app</a:t>
            </a:r>
            <a:endParaRPr>
              <a:solidFill>
                <a:schemeClr val="lt1"/>
              </a:solidFill>
              <a:latin typeface="Comfortaa Light"/>
              <a:ea typeface="Comfortaa Light"/>
              <a:cs typeface="Comfortaa Light"/>
              <a:sym typeface="Comfortaa Light"/>
            </a:endParaRPr>
          </a:p>
          <a:p>
            <a:pPr indent="-317500" lvl="0" marL="457200" marR="0" rtl="0" algn="just">
              <a:lnSpc>
                <a:spcPct val="115000"/>
              </a:lnSpc>
              <a:spcBef>
                <a:spcPts val="0"/>
              </a:spcBef>
              <a:spcAft>
                <a:spcPts val="0"/>
              </a:spcAft>
              <a:buClr>
                <a:schemeClr val="lt1"/>
              </a:buClr>
              <a:buSzPts val="1400"/>
              <a:buFont typeface="Comfortaa Light"/>
              <a:buChar char="●"/>
            </a:pPr>
            <a:r>
              <a:rPr lang="en-GB">
                <a:solidFill>
                  <a:schemeClr val="lt1"/>
                </a:solidFill>
                <a:latin typeface="Comfortaa Light"/>
                <a:ea typeface="Comfortaa Light"/>
                <a:cs typeface="Comfortaa Light"/>
                <a:sym typeface="Comfortaa Light"/>
              </a:rPr>
              <a:t>Click on deploy!</a:t>
            </a:r>
            <a:endParaRPr>
              <a:solidFill>
                <a:schemeClr val="lt1"/>
              </a:solidFill>
              <a:latin typeface="Comfortaa Light"/>
              <a:ea typeface="Comfortaa Light"/>
              <a:cs typeface="Comfortaa Light"/>
              <a:sym typeface="Comfortaa Light"/>
            </a:endParaRPr>
          </a:p>
          <a:p>
            <a:pPr indent="-317500" lvl="0" marL="457200" marR="0" rtl="0" algn="just">
              <a:lnSpc>
                <a:spcPct val="115000"/>
              </a:lnSpc>
              <a:spcBef>
                <a:spcPts val="0"/>
              </a:spcBef>
              <a:spcAft>
                <a:spcPts val="0"/>
              </a:spcAft>
              <a:buClr>
                <a:schemeClr val="lt1"/>
              </a:buClr>
              <a:buSzPts val="1400"/>
              <a:buFont typeface="Comfortaa Light"/>
              <a:buChar char="●"/>
            </a:pPr>
            <a:r>
              <a:rPr lang="en-GB">
                <a:solidFill>
                  <a:schemeClr val="lt1"/>
                </a:solidFill>
                <a:latin typeface="Comfortaa Light"/>
                <a:ea typeface="Comfortaa Light"/>
                <a:cs typeface="Comfortaa Light"/>
                <a:sym typeface="Comfortaa Light"/>
              </a:rPr>
              <a:t>Your app is public with URL </a:t>
            </a:r>
            <a:endParaRPr>
              <a:solidFill>
                <a:schemeClr val="lt1"/>
              </a:solidFill>
              <a:latin typeface="Comfortaa Light"/>
              <a:ea typeface="Comfortaa Light"/>
              <a:cs typeface="Comfortaa Light"/>
              <a:sym typeface="Comfortaa Light"/>
            </a:endParaRPr>
          </a:p>
        </p:txBody>
      </p:sp>
      <p:sp>
        <p:nvSpPr>
          <p:cNvPr id="196" name="Google Shape;196;g167c2ca18f3_0_36"/>
          <p:cNvSpPr txBox="1"/>
          <p:nvPr/>
        </p:nvSpPr>
        <p:spPr>
          <a:xfrm>
            <a:off x="434550" y="863250"/>
            <a:ext cx="47781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solidFill>
                  <a:srgbClr val="BFBFBF"/>
                </a:solidFill>
                <a:latin typeface="Comfortaa"/>
                <a:ea typeface="Comfortaa"/>
                <a:cs typeface="Comfortaa"/>
                <a:sym typeface="Comfortaa"/>
              </a:rPr>
              <a:t>Deploying to Streamlit cloud</a:t>
            </a:r>
            <a:endParaRPr b="1" i="0" sz="1800" u="none" cap="none" strike="noStrike">
              <a:solidFill>
                <a:srgbClr val="BFBFBF"/>
              </a:solidFill>
              <a:latin typeface="Comfortaa"/>
              <a:ea typeface="Comfortaa"/>
              <a:cs typeface="Comfortaa"/>
              <a:sym typeface="Comfortaa"/>
            </a:endParaRPr>
          </a:p>
        </p:txBody>
      </p:sp>
      <p:pic>
        <p:nvPicPr>
          <p:cNvPr id="197" name="Google Shape;197;g167c2ca18f3_0_36"/>
          <p:cNvPicPr preferRelativeResize="0"/>
          <p:nvPr/>
        </p:nvPicPr>
        <p:blipFill>
          <a:blip r:embed="rId4">
            <a:alphaModFix/>
          </a:blip>
          <a:stretch>
            <a:fillRect/>
          </a:stretch>
        </p:blipFill>
        <p:spPr>
          <a:xfrm>
            <a:off x="5016900" y="927888"/>
            <a:ext cx="4101900" cy="3296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pic>
        <p:nvPicPr>
          <p:cNvPr id="202" name="Google Shape;202;p22"/>
          <p:cNvPicPr preferRelativeResize="0"/>
          <p:nvPr/>
        </p:nvPicPr>
        <p:blipFill rotWithShape="1">
          <a:blip r:embed="rId4">
            <a:alphaModFix/>
          </a:blip>
          <a:srcRect b="0" l="0" r="0" t="0"/>
          <a:stretch/>
        </p:blipFill>
        <p:spPr>
          <a:xfrm>
            <a:off x="1218266" y="626720"/>
            <a:ext cx="6707467" cy="3890059"/>
          </a:xfrm>
          <a:prstGeom prst="rect">
            <a:avLst/>
          </a:prstGeom>
          <a:noFill/>
          <a:ln>
            <a:noFill/>
          </a:ln>
        </p:spPr>
      </p:pic>
      <p:sp>
        <p:nvSpPr>
          <p:cNvPr id="203" name="Google Shape;203;p22"/>
          <p:cNvSpPr txBox="1"/>
          <p:nvPr/>
        </p:nvSpPr>
        <p:spPr>
          <a:xfrm>
            <a:off x="2647295" y="626720"/>
            <a:ext cx="3849407"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600" u="none" cap="none" strike="noStrike">
                <a:solidFill>
                  <a:schemeClr val="dk1"/>
                </a:solidFill>
                <a:latin typeface="Comfortaa"/>
                <a:ea typeface="Comfortaa"/>
                <a:cs typeface="Comfortaa"/>
                <a:sym typeface="Comfortaa"/>
              </a:rPr>
              <a:t>Thank you Sponsors</a:t>
            </a:r>
            <a:endParaRPr b="0" i="0" sz="2600" u="none" cap="none" strike="noStrike">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6"/>
          <p:cNvSpPr txBox="1"/>
          <p:nvPr/>
        </p:nvSpPr>
        <p:spPr>
          <a:xfrm>
            <a:off x="436157" y="1592988"/>
            <a:ext cx="4013400" cy="137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lang="en-GB" sz="3400">
                <a:solidFill>
                  <a:srgbClr val="101A3B"/>
                </a:solidFill>
                <a:latin typeface="Comfortaa"/>
                <a:ea typeface="Comfortaa"/>
                <a:cs typeface="Comfortaa"/>
                <a:sym typeface="Comfortaa"/>
              </a:rPr>
              <a:t>Containerization of Machine Learning Application</a:t>
            </a:r>
            <a:endParaRPr b="0" i="0" sz="3400" u="none" cap="none" strike="noStrike">
              <a:solidFill>
                <a:srgbClr val="101A3B"/>
              </a:solidFill>
              <a:latin typeface="Comfortaa"/>
              <a:ea typeface="Comfortaa"/>
              <a:cs typeface="Comfortaa"/>
              <a:sym typeface="Comfortaa"/>
            </a:endParaRPr>
          </a:p>
        </p:txBody>
      </p:sp>
      <p:sp>
        <p:nvSpPr>
          <p:cNvPr id="64" name="Google Shape;64;p6"/>
          <p:cNvSpPr txBox="1"/>
          <p:nvPr/>
        </p:nvSpPr>
        <p:spPr>
          <a:xfrm>
            <a:off x="6448475" y="2884163"/>
            <a:ext cx="1992300" cy="1029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1" lang="en-GB" sz="1800">
                <a:solidFill>
                  <a:srgbClr val="101A3B"/>
                </a:solidFill>
                <a:latin typeface="Comfortaa"/>
                <a:ea typeface="Comfortaa"/>
                <a:cs typeface="Comfortaa"/>
                <a:sym typeface="Comfortaa"/>
              </a:rPr>
              <a:t>Aboze Brain</a:t>
            </a:r>
            <a:r>
              <a:rPr b="1" i="0" lang="en-GB" sz="1800" u="none" cap="none" strike="noStrike">
                <a:solidFill>
                  <a:srgbClr val="101A3B"/>
                </a:solidFill>
                <a:latin typeface="Comfortaa"/>
                <a:ea typeface="Comfortaa"/>
                <a:cs typeface="Comfortaa"/>
                <a:sym typeface="Comfortaa"/>
              </a:rPr>
              <a:t> </a:t>
            </a:r>
            <a:endParaRPr b="1" i="0" sz="1800" u="none" cap="none" strike="noStrike">
              <a:solidFill>
                <a:srgbClr val="101A3B"/>
              </a:solidFill>
              <a:latin typeface="Comfortaa"/>
              <a:ea typeface="Comfortaa"/>
              <a:cs typeface="Comfortaa"/>
              <a:sym typeface="Comfortaa"/>
            </a:endParaRPr>
          </a:p>
          <a:p>
            <a:pPr indent="0" lvl="0" marL="0" marR="0" rtl="0" algn="ctr">
              <a:lnSpc>
                <a:spcPct val="115000"/>
              </a:lnSpc>
              <a:spcBef>
                <a:spcPts val="0"/>
              </a:spcBef>
              <a:spcAft>
                <a:spcPts val="0"/>
              </a:spcAft>
              <a:buClr>
                <a:srgbClr val="000000"/>
              </a:buClr>
              <a:buSzPts val="1400"/>
              <a:buFont typeface="Arial"/>
              <a:buNone/>
            </a:pPr>
            <a:r>
              <a:rPr lang="en-GB">
                <a:solidFill>
                  <a:srgbClr val="101A3B"/>
                </a:solidFill>
                <a:latin typeface="Comfortaa"/>
                <a:ea typeface="Comfortaa"/>
                <a:cs typeface="Comfortaa"/>
                <a:sym typeface="Comfortaa"/>
              </a:rPr>
              <a:t>FairMoney</a:t>
            </a:r>
            <a:endParaRPr b="0" i="0" sz="1400" u="none" cap="none" strike="noStrike">
              <a:solidFill>
                <a:srgbClr val="101A3B"/>
              </a:solidFill>
              <a:latin typeface="Comfortaa"/>
              <a:ea typeface="Comfortaa"/>
              <a:cs typeface="Comfortaa"/>
              <a:sym typeface="Comfortaa"/>
            </a:endParaRPr>
          </a:p>
          <a:p>
            <a:pPr indent="0" lvl="0" marL="0" marR="0" rtl="0" algn="ctr">
              <a:lnSpc>
                <a:spcPct val="115000"/>
              </a:lnSpc>
              <a:spcBef>
                <a:spcPts val="0"/>
              </a:spcBef>
              <a:spcAft>
                <a:spcPts val="0"/>
              </a:spcAft>
              <a:buClr>
                <a:srgbClr val="000000"/>
              </a:buClr>
              <a:buSzPts val="1400"/>
              <a:buFont typeface="Arial"/>
              <a:buNone/>
            </a:pPr>
            <a:r>
              <a:rPr b="0" i="0" lang="en-GB" sz="1400" u="none" cap="none" strike="noStrike">
                <a:solidFill>
                  <a:srgbClr val="101A3B"/>
                </a:solidFill>
                <a:latin typeface="Comfortaa"/>
                <a:ea typeface="Comfortaa"/>
                <a:cs typeface="Comfortaa"/>
                <a:sym typeface="Comfortaa"/>
              </a:rPr>
              <a:t>@</a:t>
            </a:r>
            <a:r>
              <a:rPr lang="en-GB">
                <a:solidFill>
                  <a:srgbClr val="101A3B"/>
                </a:solidFill>
                <a:latin typeface="Comfortaa"/>
                <a:ea typeface="Comfortaa"/>
                <a:cs typeface="Comfortaa"/>
                <a:sym typeface="Comfortaa"/>
              </a:rPr>
              <a:t>AbozeBrain</a:t>
            </a:r>
            <a:endParaRPr b="0" i="0" sz="1400" u="none" cap="none" strike="noStrike">
              <a:solidFill>
                <a:srgbClr val="101A3B"/>
              </a:solidFill>
              <a:latin typeface="Comfortaa"/>
              <a:ea typeface="Comfortaa"/>
              <a:cs typeface="Comfortaa"/>
              <a:sym typeface="Comfortaa"/>
            </a:endParaRPr>
          </a:p>
        </p:txBody>
      </p:sp>
      <p:pic>
        <p:nvPicPr>
          <p:cNvPr id="65" name="Google Shape;65;p6"/>
          <p:cNvPicPr preferRelativeResize="0"/>
          <p:nvPr/>
        </p:nvPicPr>
        <p:blipFill rotWithShape="1">
          <a:blip r:embed="rId4">
            <a:alphaModFix/>
          </a:blip>
          <a:srcRect b="22624" l="0" r="0" t="0"/>
          <a:stretch/>
        </p:blipFill>
        <p:spPr>
          <a:xfrm>
            <a:off x="6538625" y="904300"/>
            <a:ext cx="1812000" cy="1869300"/>
          </a:xfrm>
          <a:prstGeom prst="roundRect">
            <a:avLst>
              <a:gd fmla="val 16667" name="adj"/>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3"/>
          <p:cNvSpPr txBox="1"/>
          <p:nvPr/>
        </p:nvSpPr>
        <p:spPr>
          <a:xfrm>
            <a:off x="471624" y="1490550"/>
            <a:ext cx="4608375" cy="216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400"/>
              <a:buFont typeface="Arial"/>
              <a:buNone/>
            </a:pPr>
            <a:r>
              <a:rPr b="1" i="0" lang="en-GB" sz="7200" u="none" cap="none" strike="noStrike">
                <a:solidFill>
                  <a:srgbClr val="A1E807"/>
                </a:solidFill>
                <a:latin typeface="Comfortaa"/>
                <a:ea typeface="Comfortaa"/>
                <a:cs typeface="Comfortaa"/>
                <a:sym typeface="Comfortaa"/>
              </a:rPr>
              <a:t>THANK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400"/>
              <a:buFont typeface="Arial"/>
              <a:buNone/>
            </a:pPr>
            <a:r>
              <a:rPr b="1" i="0" lang="en-GB" sz="7200" u="none" cap="none" strike="noStrike">
                <a:solidFill>
                  <a:srgbClr val="A1E807"/>
                </a:solidFill>
                <a:latin typeface="Comfortaa"/>
                <a:ea typeface="Comfortaa"/>
                <a:cs typeface="Comfortaa"/>
                <a:sym typeface="Comfortaa"/>
              </a:rPr>
              <a:t>YOU! </a:t>
            </a:r>
            <a:endParaRPr b="0" i="0" sz="1400" u="none" cap="none" strike="noStrike">
              <a:solidFill>
                <a:srgbClr val="000000"/>
              </a:solidFill>
              <a:latin typeface="Arial"/>
              <a:ea typeface="Arial"/>
              <a:cs typeface="Arial"/>
              <a:sym typeface="Arial"/>
            </a:endParaRPr>
          </a:p>
        </p:txBody>
      </p:sp>
      <p:sp>
        <p:nvSpPr>
          <p:cNvPr id="209" name="Google Shape;209;p23"/>
          <p:cNvSpPr txBox="1"/>
          <p:nvPr/>
        </p:nvSpPr>
        <p:spPr>
          <a:xfrm>
            <a:off x="6410197" y="2950137"/>
            <a:ext cx="1992300" cy="1029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chemeClr val="lt1"/>
              </a:solidFill>
              <a:latin typeface="Comfortaa"/>
              <a:ea typeface="Comfortaa"/>
              <a:cs typeface="Comfortaa"/>
              <a:sym typeface="Comfortaa"/>
            </a:endParaRPr>
          </a:p>
        </p:txBody>
      </p:sp>
      <p:pic>
        <p:nvPicPr>
          <p:cNvPr id="210" name="Google Shape;210;p23"/>
          <p:cNvPicPr preferRelativeResize="0"/>
          <p:nvPr/>
        </p:nvPicPr>
        <p:blipFill>
          <a:blip r:embed="rId4">
            <a:alphaModFix/>
          </a:blip>
          <a:stretch>
            <a:fillRect/>
          </a:stretch>
        </p:blipFill>
        <p:spPr>
          <a:xfrm>
            <a:off x="5692125" y="1154524"/>
            <a:ext cx="2728500" cy="24663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7"/>
          <p:cNvSpPr txBox="1"/>
          <p:nvPr/>
        </p:nvSpPr>
        <p:spPr>
          <a:xfrm>
            <a:off x="471625" y="1472725"/>
            <a:ext cx="5575800" cy="7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GB" sz="3800" u="none" cap="none" strike="noStrike">
                <a:solidFill>
                  <a:srgbClr val="101A3B"/>
                </a:solidFill>
                <a:latin typeface="Comfortaa"/>
                <a:ea typeface="Comfortaa"/>
                <a:cs typeface="Comfortaa"/>
                <a:sym typeface="Comfortaa"/>
              </a:rPr>
              <a:t>Meet </a:t>
            </a:r>
            <a:r>
              <a:rPr lang="en-GB" sz="3800">
                <a:solidFill>
                  <a:srgbClr val="101A3B"/>
                </a:solidFill>
                <a:latin typeface="Comfortaa"/>
                <a:ea typeface="Comfortaa"/>
                <a:cs typeface="Comfortaa"/>
                <a:sym typeface="Comfortaa"/>
              </a:rPr>
              <a:t>Aboze Brain</a:t>
            </a:r>
            <a:endParaRPr b="0" i="0" sz="3800" u="none" cap="none" strike="noStrike">
              <a:solidFill>
                <a:srgbClr val="101A3B"/>
              </a:solidFill>
              <a:latin typeface="Comfortaa"/>
              <a:ea typeface="Comfortaa"/>
              <a:cs typeface="Comfortaa"/>
              <a:sym typeface="Comfortaa"/>
            </a:endParaRPr>
          </a:p>
        </p:txBody>
      </p:sp>
      <p:sp>
        <p:nvSpPr>
          <p:cNvPr id="71" name="Google Shape;71;p7"/>
          <p:cNvSpPr txBox="1"/>
          <p:nvPr/>
        </p:nvSpPr>
        <p:spPr>
          <a:xfrm>
            <a:off x="394500" y="2291400"/>
            <a:ext cx="5926500" cy="1286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GB">
                <a:solidFill>
                  <a:srgbClr val="101A3B"/>
                </a:solidFill>
                <a:latin typeface="Comfortaa"/>
                <a:ea typeface="Comfortaa"/>
                <a:cs typeface="Comfortaa"/>
                <a:sym typeface="Comfortaa"/>
              </a:rPr>
              <a:t>Aboze Brain John is a data scientist, technical writer and dog father. He has experience in data science and analytics, machine learning, business analysis, product research, and technical writing. He has engaged in end-to-end data science projects and provides knowledge leadership through writing. </a:t>
            </a:r>
            <a:endParaRPr>
              <a:solidFill>
                <a:srgbClr val="101A3B"/>
              </a:solidFill>
              <a:latin typeface="Comfortaa"/>
              <a:ea typeface="Comfortaa"/>
              <a:cs typeface="Comfortaa"/>
              <a:sym typeface="Comfortaa"/>
            </a:endParaRPr>
          </a:p>
          <a:p>
            <a:pPr indent="0" lvl="0" marL="0" marR="0" rtl="0" algn="just">
              <a:lnSpc>
                <a:spcPct val="100000"/>
              </a:lnSpc>
              <a:spcBef>
                <a:spcPts val="0"/>
              </a:spcBef>
              <a:spcAft>
                <a:spcPts val="0"/>
              </a:spcAft>
              <a:buClr>
                <a:srgbClr val="000000"/>
              </a:buClr>
              <a:buSzPts val="1400"/>
              <a:buFont typeface="Arial"/>
              <a:buNone/>
            </a:pPr>
            <a:r>
              <a:t/>
            </a:r>
            <a:endParaRPr>
              <a:solidFill>
                <a:srgbClr val="101A3B"/>
              </a:solidFill>
              <a:latin typeface="Comfortaa"/>
              <a:ea typeface="Comfortaa"/>
              <a:cs typeface="Comfortaa"/>
              <a:sym typeface="Comfortaa"/>
            </a:endParaRPr>
          </a:p>
        </p:txBody>
      </p:sp>
      <p:sp>
        <p:nvSpPr>
          <p:cNvPr id="72" name="Google Shape;72;p7"/>
          <p:cNvSpPr txBox="1"/>
          <p:nvPr/>
        </p:nvSpPr>
        <p:spPr>
          <a:xfrm>
            <a:off x="6448475" y="2884163"/>
            <a:ext cx="1992300" cy="1029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1" lang="en-GB" sz="1800">
                <a:solidFill>
                  <a:srgbClr val="101A3B"/>
                </a:solidFill>
                <a:latin typeface="Comfortaa"/>
                <a:ea typeface="Comfortaa"/>
                <a:cs typeface="Comfortaa"/>
                <a:sym typeface="Comfortaa"/>
              </a:rPr>
              <a:t>Aboze Brain</a:t>
            </a:r>
            <a:r>
              <a:rPr b="1" i="0" lang="en-GB" sz="1800" u="none" cap="none" strike="noStrike">
                <a:solidFill>
                  <a:srgbClr val="101A3B"/>
                </a:solidFill>
                <a:latin typeface="Comfortaa"/>
                <a:ea typeface="Comfortaa"/>
                <a:cs typeface="Comfortaa"/>
                <a:sym typeface="Comfortaa"/>
              </a:rPr>
              <a:t> </a:t>
            </a:r>
            <a:endParaRPr b="1" i="0" sz="1800" u="none" cap="none" strike="noStrike">
              <a:solidFill>
                <a:srgbClr val="101A3B"/>
              </a:solidFill>
              <a:latin typeface="Comfortaa"/>
              <a:ea typeface="Comfortaa"/>
              <a:cs typeface="Comfortaa"/>
              <a:sym typeface="Comfortaa"/>
            </a:endParaRPr>
          </a:p>
          <a:p>
            <a:pPr indent="0" lvl="0" marL="0" marR="0" rtl="0" algn="ctr">
              <a:lnSpc>
                <a:spcPct val="115000"/>
              </a:lnSpc>
              <a:spcBef>
                <a:spcPts val="0"/>
              </a:spcBef>
              <a:spcAft>
                <a:spcPts val="0"/>
              </a:spcAft>
              <a:buClr>
                <a:srgbClr val="000000"/>
              </a:buClr>
              <a:buSzPts val="1400"/>
              <a:buFont typeface="Arial"/>
              <a:buNone/>
            </a:pPr>
            <a:r>
              <a:rPr lang="en-GB">
                <a:solidFill>
                  <a:srgbClr val="101A3B"/>
                </a:solidFill>
                <a:latin typeface="Comfortaa"/>
                <a:ea typeface="Comfortaa"/>
                <a:cs typeface="Comfortaa"/>
                <a:sym typeface="Comfortaa"/>
              </a:rPr>
              <a:t>FairMoney</a:t>
            </a:r>
            <a:endParaRPr b="0" i="0" sz="1400" u="none" cap="none" strike="noStrike">
              <a:solidFill>
                <a:srgbClr val="101A3B"/>
              </a:solidFill>
              <a:latin typeface="Comfortaa"/>
              <a:ea typeface="Comfortaa"/>
              <a:cs typeface="Comfortaa"/>
              <a:sym typeface="Comfortaa"/>
            </a:endParaRPr>
          </a:p>
          <a:p>
            <a:pPr indent="0" lvl="0" marL="0" marR="0" rtl="0" algn="ctr">
              <a:lnSpc>
                <a:spcPct val="115000"/>
              </a:lnSpc>
              <a:spcBef>
                <a:spcPts val="0"/>
              </a:spcBef>
              <a:spcAft>
                <a:spcPts val="0"/>
              </a:spcAft>
              <a:buClr>
                <a:srgbClr val="000000"/>
              </a:buClr>
              <a:buSzPts val="1400"/>
              <a:buFont typeface="Arial"/>
              <a:buNone/>
            </a:pPr>
            <a:r>
              <a:rPr b="0" i="0" lang="en-GB" sz="1400" u="none" cap="none" strike="noStrike">
                <a:solidFill>
                  <a:srgbClr val="101A3B"/>
                </a:solidFill>
                <a:latin typeface="Comfortaa"/>
                <a:ea typeface="Comfortaa"/>
                <a:cs typeface="Comfortaa"/>
                <a:sym typeface="Comfortaa"/>
              </a:rPr>
              <a:t>@</a:t>
            </a:r>
            <a:r>
              <a:rPr lang="en-GB">
                <a:solidFill>
                  <a:srgbClr val="101A3B"/>
                </a:solidFill>
                <a:latin typeface="Comfortaa"/>
                <a:ea typeface="Comfortaa"/>
                <a:cs typeface="Comfortaa"/>
                <a:sym typeface="Comfortaa"/>
              </a:rPr>
              <a:t>AbozeBrain</a:t>
            </a:r>
            <a:endParaRPr b="0" i="0" sz="1400" u="none" cap="none" strike="noStrike">
              <a:solidFill>
                <a:srgbClr val="101A3B"/>
              </a:solidFill>
              <a:latin typeface="Comfortaa"/>
              <a:ea typeface="Comfortaa"/>
              <a:cs typeface="Comfortaa"/>
              <a:sym typeface="Comfortaa"/>
            </a:endParaRPr>
          </a:p>
        </p:txBody>
      </p:sp>
      <p:pic>
        <p:nvPicPr>
          <p:cNvPr id="73" name="Google Shape;73;p7"/>
          <p:cNvPicPr preferRelativeResize="0"/>
          <p:nvPr/>
        </p:nvPicPr>
        <p:blipFill rotWithShape="1">
          <a:blip r:embed="rId4">
            <a:alphaModFix/>
          </a:blip>
          <a:srcRect b="22624" l="0" r="0" t="0"/>
          <a:stretch/>
        </p:blipFill>
        <p:spPr>
          <a:xfrm>
            <a:off x="6538625" y="907375"/>
            <a:ext cx="1812000" cy="18693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9"/>
          <p:cNvSpPr txBox="1"/>
          <p:nvPr/>
        </p:nvSpPr>
        <p:spPr>
          <a:xfrm>
            <a:off x="452451" y="1821750"/>
            <a:ext cx="5800800" cy="15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lang="en-GB" sz="3800">
                <a:solidFill>
                  <a:schemeClr val="lt1"/>
                </a:solidFill>
                <a:latin typeface="Comfortaa"/>
                <a:ea typeface="Comfortaa"/>
                <a:cs typeface="Comfortaa"/>
                <a:sym typeface="Comfortaa"/>
              </a:rPr>
              <a:t>Containerization of Machine Learning Application</a:t>
            </a:r>
            <a:endParaRPr b="0" i="0" sz="1400" u="none" cap="none" strike="noStrike">
              <a:solidFill>
                <a:schemeClr val="lt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0"/>
          <p:cNvSpPr txBox="1"/>
          <p:nvPr/>
        </p:nvSpPr>
        <p:spPr>
          <a:xfrm>
            <a:off x="696000" y="904000"/>
            <a:ext cx="7752000" cy="128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lang="en-GB" sz="3800">
                <a:solidFill>
                  <a:srgbClr val="101A3B"/>
                </a:solidFill>
                <a:latin typeface="Comfortaa"/>
                <a:ea typeface="Comfortaa"/>
                <a:cs typeface="Comfortaa"/>
                <a:sym typeface="Comfortaa"/>
              </a:rPr>
              <a:t>Containers technology outlook</a:t>
            </a:r>
            <a:endParaRPr b="0" i="0" sz="3800" u="none" cap="none" strike="noStrike">
              <a:solidFill>
                <a:srgbClr val="101A3B"/>
              </a:solidFill>
              <a:latin typeface="Comfortaa"/>
              <a:ea typeface="Comfortaa"/>
              <a:cs typeface="Comfortaa"/>
              <a:sym typeface="Comfortaa"/>
            </a:endParaRPr>
          </a:p>
        </p:txBody>
      </p:sp>
      <p:sp>
        <p:nvSpPr>
          <p:cNvPr id="84" name="Google Shape;84;p10"/>
          <p:cNvSpPr txBox="1"/>
          <p:nvPr/>
        </p:nvSpPr>
        <p:spPr>
          <a:xfrm>
            <a:off x="870975" y="2525325"/>
            <a:ext cx="6938700" cy="141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lang="en-GB" sz="2300">
                <a:solidFill>
                  <a:srgbClr val="101A3B"/>
                </a:solidFill>
                <a:latin typeface="Comfortaa"/>
                <a:ea typeface="Comfortaa"/>
                <a:cs typeface="Comfortaa"/>
                <a:sym typeface="Comfortaa"/>
              </a:rPr>
              <a:t>Gartner predicts that by 2025, 85% percent of organizations will run containers in production</a:t>
            </a:r>
            <a:endParaRPr b="0" i="0" sz="2300" u="none" cap="none" strike="noStrike">
              <a:solidFill>
                <a:srgbClr val="101A3B"/>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1"/>
          <p:cNvSpPr txBox="1"/>
          <p:nvPr/>
        </p:nvSpPr>
        <p:spPr>
          <a:xfrm>
            <a:off x="479550" y="903300"/>
            <a:ext cx="46767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lang="en-GB" sz="2600">
                <a:solidFill>
                  <a:srgbClr val="101A3B"/>
                </a:solidFill>
                <a:latin typeface="Comfortaa"/>
                <a:ea typeface="Comfortaa"/>
                <a:cs typeface="Comfortaa"/>
                <a:sym typeface="Comfortaa"/>
              </a:rPr>
              <a:t>What is Virtualization</a:t>
            </a:r>
            <a:endParaRPr b="0" i="0" sz="2600" u="none" cap="none" strike="noStrike">
              <a:solidFill>
                <a:srgbClr val="101A3B"/>
              </a:solidFill>
              <a:latin typeface="Comfortaa"/>
              <a:ea typeface="Comfortaa"/>
              <a:cs typeface="Comfortaa"/>
              <a:sym typeface="Comfortaa"/>
            </a:endParaRPr>
          </a:p>
        </p:txBody>
      </p:sp>
      <p:sp>
        <p:nvSpPr>
          <p:cNvPr id="90" name="Google Shape;90;p11"/>
          <p:cNvSpPr txBox="1"/>
          <p:nvPr/>
        </p:nvSpPr>
        <p:spPr>
          <a:xfrm>
            <a:off x="545050" y="1695325"/>
            <a:ext cx="4285200" cy="12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101A3B"/>
                </a:solidFill>
                <a:latin typeface="Comfortaa"/>
                <a:ea typeface="Comfortaa"/>
                <a:cs typeface="Comfortaa"/>
                <a:sym typeface="Comfortaa"/>
              </a:rPr>
              <a:t>Virtualization creates a non-physical entity made to appear as if its physical and simulating functionality. In computing, we can create a virtual instance of a physical IT infrastructure and resources such as hardware, storage, network, desktop/OS, CPU/GPU. The two main virtualization technologies are:</a:t>
            </a:r>
            <a:endParaRPr>
              <a:solidFill>
                <a:srgbClr val="101A3B"/>
              </a:solidFill>
              <a:latin typeface="Comfortaa"/>
              <a:ea typeface="Comfortaa"/>
              <a:cs typeface="Comfortaa"/>
              <a:sym typeface="Comfortaa"/>
            </a:endParaRPr>
          </a:p>
          <a:p>
            <a:pPr indent="-317500" lvl="0" marL="457200" rtl="0" algn="l">
              <a:lnSpc>
                <a:spcPct val="115000"/>
              </a:lnSpc>
              <a:spcBef>
                <a:spcPts val="0"/>
              </a:spcBef>
              <a:spcAft>
                <a:spcPts val="0"/>
              </a:spcAft>
              <a:buClr>
                <a:srgbClr val="101A3B"/>
              </a:buClr>
              <a:buSzPts val="1400"/>
              <a:buFont typeface="Comfortaa"/>
              <a:buAutoNum type="arabicPeriod"/>
            </a:pPr>
            <a:r>
              <a:rPr lang="en-GB">
                <a:solidFill>
                  <a:srgbClr val="101A3B"/>
                </a:solidFill>
                <a:latin typeface="Comfortaa"/>
                <a:ea typeface="Comfortaa"/>
                <a:cs typeface="Comfortaa"/>
                <a:sym typeface="Comfortaa"/>
              </a:rPr>
              <a:t>Virtual Machines (VMs)</a:t>
            </a:r>
            <a:endParaRPr>
              <a:solidFill>
                <a:srgbClr val="101A3B"/>
              </a:solidFill>
              <a:latin typeface="Comfortaa"/>
              <a:ea typeface="Comfortaa"/>
              <a:cs typeface="Comfortaa"/>
              <a:sym typeface="Comfortaa"/>
            </a:endParaRPr>
          </a:p>
          <a:p>
            <a:pPr indent="-317500" lvl="0" marL="457200" rtl="0" algn="l">
              <a:lnSpc>
                <a:spcPct val="115000"/>
              </a:lnSpc>
              <a:spcBef>
                <a:spcPts val="0"/>
              </a:spcBef>
              <a:spcAft>
                <a:spcPts val="0"/>
              </a:spcAft>
              <a:buClr>
                <a:srgbClr val="101A3B"/>
              </a:buClr>
              <a:buSzPts val="1400"/>
              <a:buFont typeface="Comfortaa"/>
              <a:buAutoNum type="arabicPeriod"/>
            </a:pPr>
            <a:r>
              <a:rPr b="1" lang="en-GB">
                <a:solidFill>
                  <a:srgbClr val="101A3B"/>
                </a:solidFill>
                <a:latin typeface="Comfortaa"/>
                <a:ea typeface="Comfortaa"/>
                <a:cs typeface="Comfortaa"/>
                <a:sym typeface="Comfortaa"/>
              </a:rPr>
              <a:t>Containers</a:t>
            </a:r>
            <a:endParaRPr b="1">
              <a:solidFill>
                <a:srgbClr val="101A3B"/>
              </a:solidFill>
              <a:latin typeface="Comfortaa"/>
              <a:ea typeface="Comfortaa"/>
              <a:cs typeface="Comfortaa"/>
              <a:sym typeface="Comfortaa"/>
            </a:endParaRPr>
          </a:p>
          <a:p>
            <a:pPr indent="0" lvl="0" marL="0" marR="0" rtl="0" algn="just">
              <a:lnSpc>
                <a:spcPct val="115000"/>
              </a:lnSpc>
              <a:spcBef>
                <a:spcPts val="0"/>
              </a:spcBef>
              <a:spcAft>
                <a:spcPts val="0"/>
              </a:spcAft>
              <a:buClr>
                <a:srgbClr val="000000"/>
              </a:buClr>
              <a:buSzPts val="1800"/>
              <a:buFont typeface="Arial"/>
              <a:buNone/>
            </a:pPr>
            <a:r>
              <a:t/>
            </a:r>
            <a:endParaRPr>
              <a:solidFill>
                <a:srgbClr val="101A3B"/>
              </a:solidFill>
              <a:latin typeface="Comfortaa"/>
              <a:ea typeface="Comfortaa"/>
              <a:cs typeface="Comfortaa"/>
              <a:sym typeface="Comfortaa"/>
            </a:endParaRPr>
          </a:p>
        </p:txBody>
      </p:sp>
      <p:pic>
        <p:nvPicPr>
          <p:cNvPr id="91" name="Google Shape;91;p11"/>
          <p:cNvPicPr preferRelativeResize="0"/>
          <p:nvPr/>
        </p:nvPicPr>
        <p:blipFill>
          <a:blip r:embed="rId4">
            <a:alphaModFix/>
          </a:blip>
          <a:stretch>
            <a:fillRect/>
          </a:stretch>
        </p:blipFill>
        <p:spPr>
          <a:xfrm>
            <a:off x="5441575" y="234850"/>
            <a:ext cx="3214651" cy="48160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2"/>
          <p:cNvSpPr txBox="1"/>
          <p:nvPr/>
        </p:nvSpPr>
        <p:spPr>
          <a:xfrm>
            <a:off x="494400" y="899950"/>
            <a:ext cx="4184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lang="en-GB" sz="2600">
                <a:solidFill>
                  <a:srgbClr val="101A3B"/>
                </a:solidFill>
                <a:latin typeface="Comfortaa"/>
                <a:ea typeface="Comfortaa"/>
                <a:cs typeface="Comfortaa"/>
                <a:sym typeface="Comfortaa"/>
              </a:rPr>
              <a:t>Virtual Machines (VMs)</a:t>
            </a:r>
            <a:endParaRPr b="0" i="0" sz="2600" u="none" cap="none" strike="noStrike">
              <a:solidFill>
                <a:srgbClr val="101A3B"/>
              </a:solidFill>
              <a:latin typeface="Comfortaa"/>
              <a:ea typeface="Comfortaa"/>
              <a:cs typeface="Comfortaa"/>
              <a:sym typeface="Comfortaa"/>
            </a:endParaRPr>
          </a:p>
        </p:txBody>
      </p:sp>
      <p:sp>
        <p:nvSpPr>
          <p:cNvPr id="97" name="Google Shape;97;p12"/>
          <p:cNvSpPr txBox="1"/>
          <p:nvPr/>
        </p:nvSpPr>
        <p:spPr>
          <a:xfrm>
            <a:off x="494400" y="1606900"/>
            <a:ext cx="3981300" cy="2562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00"/>
              <a:buFont typeface="Arial"/>
              <a:buNone/>
            </a:pPr>
            <a:r>
              <a:rPr lang="en-GB">
                <a:solidFill>
                  <a:srgbClr val="101A3B"/>
                </a:solidFill>
                <a:latin typeface="Comfortaa"/>
                <a:ea typeface="Comfortaa"/>
                <a:cs typeface="Comfortaa"/>
                <a:sym typeface="Comfortaa"/>
              </a:rPr>
              <a:t>VMs virtualizes the underlying physical hardware using a hypervisor, thu creating several virtual computers (machines). Each of these VMs runs its OS (Guest OS) required for the respective application, libraries, and functions separately from other VMs. Some popular VMs software are VMware, Microsoft Hyper-V, QEMU, Citrix Hypervisor.</a:t>
            </a:r>
            <a:endParaRPr b="0" i="0" u="none" cap="none" strike="noStrike">
              <a:solidFill>
                <a:srgbClr val="101A3B"/>
              </a:solidFill>
              <a:latin typeface="Comfortaa"/>
              <a:ea typeface="Comfortaa"/>
              <a:cs typeface="Comfortaa"/>
              <a:sym typeface="Comfortaa"/>
            </a:endParaRPr>
          </a:p>
        </p:txBody>
      </p:sp>
      <p:pic>
        <p:nvPicPr>
          <p:cNvPr id="98" name="Google Shape;98;p12"/>
          <p:cNvPicPr preferRelativeResize="0"/>
          <p:nvPr/>
        </p:nvPicPr>
        <p:blipFill>
          <a:blip r:embed="rId4">
            <a:alphaModFix/>
          </a:blip>
          <a:stretch>
            <a:fillRect/>
          </a:stretch>
        </p:blipFill>
        <p:spPr>
          <a:xfrm>
            <a:off x="4698675" y="600263"/>
            <a:ext cx="3942975" cy="394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g1641cb63d6f_0_44"/>
          <p:cNvSpPr txBox="1"/>
          <p:nvPr/>
        </p:nvSpPr>
        <p:spPr>
          <a:xfrm>
            <a:off x="494400" y="907400"/>
            <a:ext cx="4184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lang="en-GB" sz="2600">
                <a:solidFill>
                  <a:srgbClr val="101A3B"/>
                </a:solidFill>
                <a:latin typeface="Comfortaa"/>
                <a:ea typeface="Comfortaa"/>
                <a:cs typeface="Comfortaa"/>
                <a:sym typeface="Comfortaa"/>
              </a:rPr>
              <a:t>Containers</a:t>
            </a:r>
            <a:endParaRPr b="0" i="0" sz="2600" u="none" cap="none" strike="noStrike">
              <a:solidFill>
                <a:srgbClr val="101A3B"/>
              </a:solidFill>
              <a:latin typeface="Comfortaa"/>
              <a:ea typeface="Comfortaa"/>
              <a:cs typeface="Comfortaa"/>
              <a:sym typeface="Comfortaa"/>
            </a:endParaRPr>
          </a:p>
        </p:txBody>
      </p:sp>
      <p:sp>
        <p:nvSpPr>
          <p:cNvPr id="104" name="Google Shape;104;g1641cb63d6f_0_44"/>
          <p:cNvSpPr txBox="1"/>
          <p:nvPr/>
        </p:nvSpPr>
        <p:spPr>
          <a:xfrm>
            <a:off x="494400" y="1606900"/>
            <a:ext cx="3981300" cy="2562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00"/>
              <a:buFont typeface="Arial"/>
              <a:buNone/>
            </a:pPr>
            <a:r>
              <a:rPr lang="en-GB">
                <a:solidFill>
                  <a:srgbClr val="101A3B"/>
                </a:solidFill>
                <a:latin typeface="Comfortaa"/>
                <a:ea typeface="Comfortaa"/>
                <a:cs typeface="Comfortaa"/>
                <a:sym typeface="Comfortaa"/>
              </a:rPr>
              <a:t>Containers virtualize the Host OS, where all the isolated containers share the host kernel. Containers packages the application alongside its dependencies and binaries as a single executable unit. Container technology gets its name from the shipping industry. Some popular container software are Docker, Google kubernetes engine, Amazon ECS, LXC, Azure Kubernetes Service.</a:t>
            </a:r>
            <a:endParaRPr>
              <a:solidFill>
                <a:srgbClr val="101A3B"/>
              </a:solidFill>
              <a:latin typeface="Comfortaa"/>
              <a:ea typeface="Comfortaa"/>
              <a:cs typeface="Comfortaa"/>
              <a:sym typeface="Comfortaa"/>
            </a:endParaRPr>
          </a:p>
          <a:p>
            <a:pPr indent="0" lvl="0" marL="0" marR="0" rtl="0" algn="just">
              <a:lnSpc>
                <a:spcPct val="115000"/>
              </a:lnSpc>
              <a:spcBef>
                <a:spcPts val="0"/>
              </a:spcBef>
              <a:spcAft>
                <a:spcPts val="0"/>
              </a:spcAft>
              <a:buClr>
                <a:srgbClr val="000000"/>
              </a:buClr>
              <a:buSzPts val="1600"/>
              <a:buFont typeface="Arial"/>
              <a:buNone/>
            </a:pPr>
            <a:r>
              <a:t/>
            </a:r>
            <a:endParaRPr>
              <a:solidFill>
                <a:srgbClr val="101A3B"/>
              </a:solidFill>
              <a:latin typeface="Comfortaa"/>
              <a:ea typeface="Comfortaa"/>
              <a:cs typeface="Comfortaa"/>
              <a:sym typeface="Comfortaa"/>
            </a:endParaRPr>
          </a:p>
          <a:p>
            <a:pPr indent="0" lvl="0" marL="0" marR="0" rtl="0" algn="just">
              <a:lnSpc>
                <a:spcPct val="115000"/>
              </a:lnSpc>
              <a:spcBef>
                <a:spcPts val="0"/>
              </a:spcBef>
              <a:spcAft>
                <a:spcPts val="0"/>
              </a:spcAft>
              <a:buClr>
                <a:srgbClr val="000000"/>
              </a:buClr>
              <a:buSzPts val="1600"/>
              <a:buFont typeface="Arial"/>
              <a:buNone/>
            </a:pPr>
            <a:r>
              <a:t/>
            </a:r>
            <a:endParaRPr b="0" i="0" u="none" cap="none" strike="noStrike">
              <a:solidFill>
                <a:srgbClr val="101A3B"/>
              </a:solidFill>
              <a:latin typeface="Comfortaa"/>
              <a:ea typeface="Comfortaa"/>
              <a:cs typeface="Comfortaa"/>
              <a:sym typeface="Comfortaa"/>
            </a:endParaRPr>
          </a:p>
        </p:txBody>
      </p:sp>
      <p:pic>
        <p:nvPicPr>
          <p:cNvPr id="105" name="Google Shape;105;g1641cb63d6f_0_44"/>
          <p:cNvPicPr preferRelativeResize="0"/>
          <p:nvPr/>
        </p:nvPicPr>
        <p:blipFill>
          <a:blip r:embed="rId4">
            <a:alphaModFix/>
          </a:blip>
          <a:stretch>
            <a:fillRect/>
          </a:stretch>
        </p:blipFill>
        <p:spPr>
          <a:xfrm>
            <a:off x="4650675" y="428500"/>
            <a:ext cx="3981300" cy="398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g1641cb63d6f_0_12"/>
          <p:cNvSpPr txBox="1"/>
          <p:nvPr/>
        </p:nvSpPr>
        <p:spPr>
          <a:xfrm>
            <a:off x="494400" y="903300"/>
            <a:ext cx="6629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lang="en-GB" sz="2600">
                <a:solidFill>
                  <a:srgbClr val="101A3B"/>
                </a:solidFill>
                <a:latin typeface="Comfortaa"/>
                <a:ea typeface="Comfortaa"/>
                <a:cs typeface="Comfortaa"/>
                <a:sym typeface="Comfortaa"/>
              </a:rPr>
              <a:t>Why containerized application?</a:t>
            </a:r>
            <a:endParaRPr b="0" i="0" sz="2600" u="none" cap="none" strike="noStrike">
              <a:solidFill>
                <a:srgbClr val="101A3B"/>
              </a:solidFill>
              <a:latin typeface="Comfortaa"/>
              <a:ea typeface="Comfortaa"/>
              <a:cs typeface="Comfortaa"/>
              <a:sym typeface="Comfortaa"/>
            </a:endParaRPr>
          </a:p>
        </p:txBody>
      </p:sp>
      <p:sp>
        <p:nvSpPr>
          <p:cNvPr id="111" name="Google Shape;111;g1641cb63d6f_0_12"/>
          <p:cNvSpPr txBox="1"/>
          <p:nvPr/>
        </p:nvSpPr>
        <p:spPr>
          <a:xfrm>
            <a:off x="494400" y="1534125"/>
            <a:ext cx="3829500" cy="2651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lang="en-GB">
                <a:solidFill>
                  <a:srgbClr val="101A3B"/>
                </a:solidFill>
                <a:latin typeface="Comfortaa"/>
                <a:ea typeface="Comfortaa"/>
                <a:cs typeface="Comfortaa"/>
                <a:sym typeface="Comfortaa"/>
              </a:rPr>
              <a:t>Both VMs and containers are similar in goals, to isolate an application and its dependencies, binaries and configuration files into an executable self-contained unit. However, some of the benefits to containerize application includes:</a:t>
            </a:r>
            <a:endParaRPr>
              <a:solidFill>
                <a:srgbClr val="101A3B"/>
              </a:solidFill>
              <a:latin typeface="Comfortaa"/>
              <a:ea typeface="Comfortaa"/>
              <a:cs typeface="Comfortaa"/>
              <a:sym typeface="Comfortaa"/>
            </a:endParaRPr>
          </a:p>
          <a:p>
            <a:pPr indent="0" lvl="0" marL="0" marR="0" rtl="0" algn="just">
              <a:lnSpc>
                <a:spcPct val="115000"/>
              </a:lnSpc>
              <a:spcBef>
                <a:spcPts val="0"/>
              </a:spcBef>
              <a:spcAft>
                <a:spcPts val="0"/>
              </a:spcAft>
              <a:buClr>
                <a:srgbClr val="000000"/>
              </a:buClr>
              <a:buSzPts val="1800"/>
              <a:buFont typeface="Arial"/>
              <a:buNone/>
            </a:pPr>
            <a:r>
              <a:t/>
            </a:r>
            <a:endParaRPr>
              <a:solidFill>
                <a:srgbClr val="101A3B"/>
              </a:solidFill>
              <a:latin typeface="Comfortaa"/>
              <a:ea typeface="Comfortaa"/>
              <a:cs typeface="Comfortaa"/>
              <a:sym typeface="Comfortaa"/>
            </a:endParaRPr>
          </a:p>
          <a:p>
            <a:pPr indent="-317500" lvl="0" marL="457200" marR="0" rtl="0" algn="just">
              <a:lnSpc>
                <a:spcPct val="115000"/>
              </a:lnSpc>
              <a:spcBef>
                <a:spcPts val="0"/>
              </a:spcBef>
              <a:spcAft>
                <a:spcPts val="0"/>
              </a:spcAft>
              <a:buClr>
                <a:srgbClr val="101A3B"/>
              </a:buClr>
              <a:buSzPts val="1400"/>
              <a:buFont typeface="Comfortaa"/>
              <a:buChar char="●"/>
            </a:pPr>
            <a:r>
              <a:rPr lang="en-GB">
                <a:solidFill>
                  <a:srgbClr val="101A3B"/>
                </a:solidFill>
                <a:latin typeface="Comfortaa"/>
                <a:ea typeface="Comfortaa"/>
                <a:cs typeface="Comfortaa"/>
                <a:sym typeface="Comfortaa"/>
              </a:rPr>
              <a:t>Portability &amp; flexibility (write once, run anywhere)</a:t>
            </a:r>
            <a:endParaRPr>
              <a:solidFill>
                <a:srgbClr val="101A3B"/>
              </a:solidFill>
              <a:latin typeface="Comfortaa"/>
              <a:ea typeface="Comfortaa"/>
              <a:cs typeface="Comfortaa"/>
              <a:sym typeface="Comfortaa"/>
            </a:endParaRPr>
          </a:p>
          <a:p>
            <a:pPr indent="-317500" lvl="0" marL="457200" marR="0" rtl="0" algn="just">
              <a:lnSpc>
                <a:spcPct val="115000"/>
              </a:lnSpc>
              <a:spcBef>
                <a:spcPts val="0"/>
              </a:spcBef>
              <a:spcAft>
                <a:spcPts val="0"/>
              </a:spcAft>
              <a:buClr>
                <a:srgbClr val="101A3B"/>
              </a:buClr>
              <a:buSzPts val="1400"/>
              <a:buFont typeface="Comfortaa"/>
              <a:buChar char="●"/>
            </a:pPr>
            <a:r>
              <a:rPr lang="en-GB">
                <a:solidFill>
                  <a:srgbClr val="101A3B"/>
                </a:solidFill>
                <a:latin typeface="Comfortaa"/>
                <a:ea typeface="Comfortaa"/>
                <a:cs typeface="Comfortaa"/>
                <a:sym typeface="Comfortaa"/>
              </a:rPr>
              <a:t>Lightweight</a:t>
            </a:r>
            <a:endParaRPr>
              <a:solidFill>
                <a:srgbClr val="101A3B"/>
              </a:solidFill>
              <a:latin typeface="Comfortaa"/>
              <a:ea typeface="Comfortaa"/>
              <a:cs typeface="Comfortaa"/>
              <a:sym typeface="Comfortaa"/>
            </a:endParaRPr>
          </a:p>
        </p:txBody>
      </p:sp>
      <p:sp>
        <p:nvSpPr>
          <p:cNvPr id="112" name="Google Shape;112;g1641cb63d6f_0_12"/>
          <p:cNvSpPr txBox="1"/>
          <p:nvPr/>
        </p:nvSpPr>
        <p:spPr>
          <a:xfrm>
            <a:off x="4636875" y="1686525"/>
            <a:ext cx="3829500" cy="26517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101A3B"/>
              </a:buClr>
              <a:buSzPts val="1400"/>
              <a:buFont typeface="Comfortaa"/>
              <a:buChar char="●"/>
            </a:pPr>
            <a:r>
              <a:rPr lang="en-GB">
                <a:solidFill>
                  <a:srgbClr val="101A3B"/>
                </a:solidFill>
                <a:latin typeface="Comfortaa"/>
                <a:ea typeface="Comfortaa"/>
                <a:cs typeface="Comfortaa"/>
                <a:sym typeface="Comfortaa"/>
              </a:rPr>
              <a:t>Scalability</a:t>
            </a:r>
            <a:endParaRPr>
              <a:solidFill>
                <a:srgbClr val="101A3B"/>
              </a:solidFill>
              <a:latin typeface="Comfortaa"/>
              <a:ea typeface="Comfortaa"/>
              <a:cs typeface="Comfortaa"/>
              <a:sym typeface="Comfortaa"/>
            </a:endParaRPr>
          </a:p>
          <a:p>
            <a:pPr indent="-317500" lvl="0" marL="457200" rtl="0" algn="just">
              <a:lnSpc>
                <a:spcPct val="115000"/>
              </a:lnSpc>
              <a:spcBef>
                <a:spcPts val="0"/>
              </a:spcBef>
              <a:spcAft>
                <a:spcPts val="0"/>
              </a:spcAft>
              <a:buClr>
                <a:srgbClr val="101A3B"/>
              </a:buClr>
              <a:buSzPts val="1400"/>
              <a:buFont typeface="Comfortaa"/>
              <a:buChar char="●"/>
            </a:pPr>
            <a:r>
              <a:rPr lang="en-GB">
                <a:solidFill>
                  <a:srgbClr val="101A3B"/>
                </a:solidFill>
                <a:latin typeface="Comfortaa"/>
                <a:ea typeface="Comfortaa"/>
                <a:cs typeface="Comfortaa"/>
                <a:sym typeface="Comfortaa"/>
              </a:rPr>
              <a:t>Quick creation and deployment</a:t>
            </a:r>
            <a:endParaRPr>
              <a:solidFill>
                <a:srgbClr val="101A3B"/>
              </a:solidFill>
              <a:latin typeface="Comfortaa"/>
              <a:ea typeface="Comfortaa"/>
              <a:cs typeface="Comfortaa"/>
              <a:sym typeface="Comfortaa"/>
            </a:endParaRPr>
          </a:p>
          <a:p>
            <a:pPr indent="-317500" lvl="0" marL="457200" rtl="0" algn="just">
              <a:lnSpc>
                <a:spcPct val="115000"/>
              </a:lnSpc>
              <a:spcBef>
                <a:spcPts val="0"/>
              </a:spcBef>
              <a:spcAft>
                <a:spcPts val="0"/>
              </a:spcAft>
              <a:buClr>
                <a:srgbClr val="101A3B"/>
              </a:buClr>
              <a:buSzPts val="1400"/>
              <a:buFont typeface="Comfortaa"/>
              <a:buChar char="●"/>
            </a:pPr>
            <a:r>
              <a:rPr lang="en-GB">
                <a:solidFill>
                  <a:srgbClr val="101A3B"/>
                </a:solidFill>
                <a:latin typeface="Comfortaa"/>
                <a:ea typeface="Comfortaa"/>
                <a:cs typeface="Comfortaa"/>
                <a:sym typeface="Comfortaa"/>
              </a:rPr>
              <a:t>Debugging (Fault isolation)</a:t>
            </a:r>
            <a:endParaRPr>
              <a:solidFill>
                <a:srgbClr val="101A3B"/>
              </a:solidFill>
              <a:latin typeface="Comfortaa"/>
              <a:ea typeface="Comfortaa"/>
              <a:cs typeface="Comfortaa"/>
              <a:sym typeface="Comfortaa"/>
            </a:endParaRPr>
          </a:p>
          <a:p>
            <a:pPr indent="-317500" lvl="0" marL="457200" rtl="0" algn="just">
              <a:lnSpc>
                <a:spcPct val="115000"/>
              </a:lnSpc>
              <a:spcBef>
                <a:spcPts val="0"/>
              </a:spcBef>
              <a:spcAft>
                <a:spcPts val="0"/>
              </a:spcAft>
              <a:buClr>
                <a:srgbClr val="101A3B"/>
              </a:buClr>
              <a:buSzPts val="1400"/>
              <a:buFont typeface="Comfortaa"/>
              <a:buChar char="●"/>
            </a:pPr>
            <a:r>
              <a:rPr lang="en-GB">
                <a:solidFill>
                  <a:srgbClr val="101A3B"/>
                </a:solidFill>
                <a:latin typeface="Comfortaa"/>
                <a:ea typeface="Comfortaa"/>
                <a:cs typeface="Comfortaa"/>
                <a:sym typeface="Comfortaa"/>
              </a:rPr>
              <a:t>Improve security</a:t>
            </a:r>
            <a:endParaRPr>
              <a:solidFill>
                <a:srgbClr val="101A3B"/>
              </a:solidFill>
              <a:latin typeface="Comfortaa"/>
              <a:ea typeface="Comfortaa"/>
              <a:cs typeface="Comfortaa"/>
              <a:sym typeface="Comfortaa"/>
            </a:endParaRPr>
          </a:p>
          <a:p>
            <a:pPr indent="-317500" lvl="0" marL="457200" rtl="0" algn="just">
              <a:lnSpc>
                <a:spcPct val="115000"/>
              </a:lnSpc>
              <a:spcBef>
                <a:spcPts val="0"/>
              </a:spcBef>
              <a:spcAft>
                <a:spcPts val="0"/>
              </a:spcAft>
              <a:buClr>
                <a:srgbClr val="101A3B"/>
              </a:buClr>
              <a:buSzPts val="1400"/>
              <a:buFont typeface="Comfortaa"/>
              <a:buChar char="●"/>
            </a:pPr>
            <a:r>
              <a:rPr lang="en-GB">
                <a:solidFill>
                  <a:srgbClr val="101A3B"/>
                </a:solidFill>
                <a:latin typeface="Comfortaa"/>
                <a:ea typeface="Comfortaa"/>
                <a:cs typeface="Comfortaa"/>
                <a:sym typeface="Comfortaa"/>
              </a:rPr>
              <a:t>Greater efficiency</a:t>
            </a:r>
            <a:endParaRPr>
              <a:solidFill>
                <a:srgbClr val="101A3B"/>
              </a:solidFill>
              <a:latin typeface="Comfortaa"/>
              <a:ea typeface="Comfortaa"/>
              <a:cs typeface="Comfortaa"/>
              <a:sym typeface="Comfortaa"/>
            </a:endParaRPr>
          </a:p>
          <a:p>
            <a:pPr indent="0" lvl="0" marL="0" rtl="0" algn="just">
              <a:lnSpc>
                <a:spcPct val="115000"/>
              </a:lnSpc>
              <a:spcBef>
                <a:spcPts val="0"/>
              </a:spcBef>
              <a:spcAft>
                <a:spcPts val="0"/>
              </a:spcAft>
              <a:buNone/>
            </a:pPr>
            <a:r>
              <a:t/>
            </a:r>
            <a:endParaRPr>
              <a:solidFill>
                <a:srgbClr val="101A3B"/>
              </a:solidFill>
              <a:latin typeface="Comfortaa"/>
              <a:ea typeface="Comfortaa"/>
              <a:cs typeface="Comfortaa"/>
              <a:sym typeface="Comfortaa"/>
            </a:endParaRPr>
          </a:p>
          <a:p>
            <a:pPr indent="0" lvl="0" marL="0" rtl="0" algn="just">
              <a:lnSpc>
                <a:spcPct val="115000"/>
              </a:lnSpc>
              <a:spcBef>
                <a:spcPts val="0"/>
              </a:spcBef>
              <a:spcAft>
                <a:spcPts val="0"/>
              </a:spcAft>
              <a:buNone/>
            </a:pPr>
            <a:r>
              <a:t/>
            </a:r>
            <a:endParaRPr>
              <a:solidFill>
                <a:srgbClr val="101A3B"/>
              </a:solidFill>
              <a:latin typeface="Comfortaa"/>
              <a:ea typeface="Comfortaa"/>
              <a:cs typeface="Comfortaa"/>
              <a:sym typeface="Comfortaa"/>
            </a:endParaRPr>
          </a:p>
          <a:p>
            <a:pPr indent="0" lvl="0" marL="0" marR="0" rtl="0" algn="just">
              <a:lnSpc>
                <a:spcPct val="115000"/>
              </a:lnSpc>
              <a:spcBef>
                <a:spcPts val="0"/>
              </a:spcBef>
              <a:spcAft>
                <a:spcPts val="0"/>
              </a:spcAft>
              <a:buNone/>
            </a:pPr>
            <a:r>
              <a:t/>
            </a:r>
            <a:endParaRPr>
              <a:solidFill>
                <a:srgbClr val="101A3B"/>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Adesola Dada</dc:creator>
</cp:coreProperties>
</file>