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DyNRbXHItrCRMaUqGnId4Vai1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8E983-F2D6-4F3E-AC62-779DFC3B7538}">
  <a:tblStyle styleId="{CD48E983-F2D6-4F3E-AC62-779DFC3B7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8256d45e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8256d45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256d45e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78256d45e8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667500" y="5234798"/>
            <a:ext cx="10782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How Reliable is Your Wind Farm?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>
            <p:ph idx="4294967295" type="subTitle"/>
          </p:nvPr>
        </p:nvSpPr>
        <p:spPr>
          <a:xfrm>
            <a:off x="667500" y="4957150"/>
            <a:ext cx="92283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>
                <a:solidFill>
                  <a:schemeClr val="lt1"/>
                </a:solidFill>
              </a:rPr>
              <a:t>Insurance Proposal for European Wind Farms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4625" y="376050"/>
            <a:ext cx="3302825" cy="7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634500" y="1329350"/>
            <a:ext cx="33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ESG Data Science Day 2022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de-DE"/>
              <a:t>How are European Wind Farms Performing?</a:t>
            </a:r>
            <a:endParaRPr/>
          </a:p>
        </p:txBody>
      </p:sp>
      <p:sp>
        <p:nvSpPr>
          <p:cNvPr id="95" name="Google Shape;95;p2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76649" y="6062125"/>
            <a:ext cx="110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de-DE" sz="2000">
                <a:solidFill>
                  <a:schemeClr val="lt1"/>
                </a:solidFill>
              </a:rPr>
              <a:t>Insights from Simulated European Wind Data (New European Wind Atlas (NEWA) during 2015)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75" y="1022450"/>
            <a:ext cx="5037426" cy="310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75" y="1022450"/>
            <a:ext cx="5037426" cy="31088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30975" y="4293575"/>
            <a:ext cx="4502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de-DE" sz="1800">
                <a:solidFill>
                  <a:srgbClr val="3C78D8"/>
                </a:solidFill>
              </a:rPr>
              <a:t>Cut-out loss less frequent than cut-in loss</a:t>
            </a:r>
            <a:endParaRPr sz="1800">
              <a:solidFill>
                <a:srgbClr val="3C78D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de-DE" sz="1800">
                <a:solidFill>
                  <a:srgbClr val="3C78D8"/>
                </a:solidFill>
              </a:rPr>
              <a:t>General low volatility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572475" y="4293575"/>
            <a:ext cx="4502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de-DE" sz="1800">
                <a:solidFill>
                  <a:srgbClr val="3C78D8"/>
                </a:solidFill>
              </a:rPr>
              <a:t>Frequent c</a:t>
            </a:r>
            <a:r>
              <a:rPr lang="de-DE" sz="1800">
                <a:solidFill>
                  <a:srgbClr val="3C78D8"/>
                </a:solidFill>
              </a:rPr>
              <a:t>ut-in losses</a:t>
            </a:r>
            <a:endParaRPr sz="1800">
              <a:solidFill>
                <a:srgbClr val="3C78D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de-DE" sz="1800">
                <a:solidFill>
                  <a:srgbClr val="3C78D8"/>
                </a:solidFill>
              </a:rPr>
              <a:t>Higher volatility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693005" y="304800"/>
            <a:ext cx="308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Onshore </a:t>
            </a:r>
            <a:r>
              <a:rPr lang="de-DE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de-DE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ind Farms</a:t>
            </a:r>
            <a:endParaRPr sz="2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712930" y="304800"/>
            <a:ext cx="31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Offshore </a:t>
            </a:r>
            <a:r>
              <a:rPr lang="de-DE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Wind Farms</a:t>
            </a:r>
            <a:endParaRPr sz="2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649224" y="5418667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de-DE"/>
              <a:t>In Focus: Appearance of Losses</a:t>
            </a:r>
            <a:endParaRPr/>
          </a:p>
        </p:txBody>
      </p:sp>
      <p:pic>
        <p:nvPicPr>
          <p:cNvPr id="108" name="Google Shape;108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31" l="-15393" r="-15393" t="-1631"/>
          <a:stretch/>
        </p:blipFill>
        <p:spPr>
          <a:xfrm>
            <a:off x="0" y="0"/>
            <a:ext cx="12192001" cy="5330953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pic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676649" y="6062125"/>
            <a:ext cx="110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de-DE" sz="2000">
                <a:solidFill>
                  <a:schemeClr val="lt1"/>
                </a:solidFill>
              </a:rPr>
              <a:t>Many Short- and Long-term Losses (Offshore) versus Fewer Short-term Losses (Onshore)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>
            <p:ph idx="2" type="pic"/>
          </p:nvPr>
        </p:nvSpPr>
        <p:spPr>
          <a:xfrm>
            <a:off x="0" y="0"/>
            <a:ext cx="12192000" cy="5331000"/>
          </a:xfrm>
          <a:prstGeom prst="rect">
            <a:avLst/>
          </a:prstGeom>
        </p:spPr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649224" y="5418667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de-DE"/>
              <a:t>Talking Numbers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6766525" y="326575"/>
            <a:ext cx="37464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de-DE" sz="3100">
                <a:solidFill>
                  <a:srgbClr val="3C78D8"/>
                </a:solidFill>
              </a:rPr>
              <a:t>Onshore (Scotland)</a:t>
            </a:r>
            <a:endParaRPr b="1" sz="31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>
                <a:solidFill>
                  <a:srgbClr val="3C78D8"/>
                </a:solidFill>
              </a:rPr>
              <a:t>124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3C78D8"/>
                </a:solidFill>
              </a:rPr>
              <a:t>Number of loss-periods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>
                <a:solidFill>
                  <a:srgbClr val="3C78D8"/>
                </a:solidFill>
              </a:rPr>
              <a:t>15.56 </a:t>
            </a:r>
            <a:r>
              <a:rPr b="1" lang="de-DE" sz="6000">
                <a:solidFill>
                  <a:srgbClr val="3C78D8"/>
                </a:solidFill>
              </a:rPr>
              <a:t>h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3C78D8"/>
                </a:solidFill>
              </a:rPr>
              <a:t>Avg. length of loss-periods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45720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>
                <a:solidFill>
                  <a:srgbClr val="3C78D8"/>
                </a:solidFill>
              </a:rPr>
              <a:t>     22</a:t>
            </a:r>
            <a:r>
              <a:rPr b="1" lang="de-DE" sz="6000">
                <a:solidFill>
                  <a:srgbClr val="3C78D8"/>
                </a:solidFill>
              </a:rPr>
              <a:t>h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3C78D8"/>
                </a:solidFill>
              </a:rPr>
              <a:t>80th percentile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633300" y="326575"/>
            <a:ext cx="37464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de-DE" sz="3100">
                <a:solidFill>
                  <a:srgbClr val="3C78D8"/>
                </a:solidFill>
              </a:rPr>
              <a:t>Offshore (Sardinia)</a:t>
            </a:r>
            <a:endParaRPr b="1" sz="31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>
                <a:solidFill>
                  <a:srgbClr val="3C78D8"/>
                </a:solidFill>
              </a:rPr>
              <a:t>275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3C78D8"/>
                </a:solidFill>
              </a:rPr>
              <a:t>Number of loss-periods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>
                <a:solidFill>
                  <a:srgbClr val="3C78D8"/>
                </a:solidFill>
              </a:rPr>
              <a:t>25.21 h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3C78D8"/>
                </a:solidFill>
              </a:rPr>
              <a:t>Avg. length of loss-periods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  <a:p>
            <a:pPr indent="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3C78D8"/>
                </a:solidFill>
              </a:rPr>
              <a:t>     </a:t>
            </a:r>
            <a:r>
              <a:rPr b="1" lang="de-DE" sz="6000">
                <a:solidFill>
                  <a:srgbClr val="3C78D8"/>
                </a:solidFill>
              </a:rPr>
              <a:t>36h</a:t>
            </a:r>
            <a:endParaRPr b="1" sz="6000">
              <a:solidFill>
                <a:srgbClr val="3C78D8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>
                <a:solidFill>
                  <a:srgbClr val="3C78D8"/>
                </a:solidFill>
              </a:rPr>
              <a:t>80th percentile</a:t>
            </a:r>
            <a:endParaRPr sz="1800">
              <a:solidFill>
                <a:srgbClr val="3C78D8"/>
              </a:solidFill>
            </a:endParaRPr>
          </a:p>
          <a:p>
            <a:pPr indent="4572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676649" y="6062125"/>
            <a:ext cx="110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de-DE" sz="2000">
                <a:solidFill>
                  <a:schemeClr val="lt1"/>
                </a:solidFill>
              </a:rPr>
              <a:t>Measured Impact of Loss Periods per Shore Type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8256d45e8_2_0"/>
          <p:cNvSpPr/>
          <p:nvPr>
            <p:ph idx="2" type="pic"/>
          </p:nvPr>
        </p:nvSpPr>
        <p:spPr>
          <a:xfrm>
            <a:off x="0" y="0"/>
            <a:ext cx="12192000" cy="5331000"/>
          </a:xfrm>
          <a:prstGeom prst="rect">
            <a:avLst/>
          </a:prstGeom>
        </p:spPr>
      </p:sp>
      <p:sp>
        <p:nvSpPr>
          <p:cNvPr id="124" name="Google Shape;124;g178256d45e8_2_0"/>
          <p:cNvSpPr txBox="1"/>
          <p:nvPr>
            <p:ph type="title"/>
          </p:nvPr>
        </p:nvSpPr>
        <p:spPr>
          <a:xfrm>
            <a:off x="649224" y="5418667"/>
            <a:ext cx="10780800" cy="61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MunichRE Windsure</a:t>
            </a:r>
            <a:endParaRPr/>
          </a:p>
        </p:txBody>
      </p:sp>
      <p:sp>
        <p:nvSpPr>
          <p:cNvPr id="125" name="Google Shape;125;g178256d45e8_2_0"/>
          <p:cNvSpPr txBox="1"/>
          <p:nvPr>
            <p:ph idx="1" type="body"/>
          </p:nvPr>
        </p:nvSpPr>
        <p:spPr>
          <a:xfrm>
            <a:off x="589675" y="434825"/>
            <a:ext cx="11312400" cy="48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300"/>
              </a:spcBef>
              <a:spcAft>
                <a:spcPts val="0"/>
              </a:spcAft>
              <a:buClr>
                <a:srgbClr val="3C78D8"/>
              </a:buClr>
              <a:buSzPts val="2400"/>
              <a:buChar char="-"/>
            </a:pPr>
            <a:r>
              <a:rPr lang="de-DE" sz="2400">
                <a:solidFill>
                  <a:srgbClr val="3C78D8"/>
                </a:solidFill>
              </a:rPr>
              <a:t>Policy Duration: One year (ensuring flexibility</a:t>
            </a:r>
            <a:r>
              <a:rPr lang="de-DE" sz="2400">
                <a:solidFill>
                  <a:srgbClr val="3C78D8"/>
                </a:solidFill>
              </a:rPr>
              <a:t> for climate changes</a:t>
            </a:r>
            <a:r>
              <a:rPr lang="de-DE" sz="2400">
                <a:solidFill>
                  <a:srgbClr val="3C78D8"/>
                </a:solidFill>
              </a:rPr>
              <a:t>)           	 </a:t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-"/>
            </a:pPr>
            <a:r>
              <a:rPr lang="de-DE" sz="2400">
                <a:solidFill>
                  <a:srgbClr val="3C78D8"/>
                </a:solidFill>
              </a:rPr>
              <a:t>Loss calculation = Duration of the loss event * price for kWh * max  power of the wind farm (in kW)</a:t>
            </a:r>
            <a:endParaRPr sz="2400">
              <a:solidFill>
                <a:srgbClr val="3C78D8"/>
              </a:solidFill>
            </a:endParaRPr>
          </a:p>
          <a:p>
            <a:pPr indent="0" lvl="0" marL="9144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1300"/>
              </a:spcBef>
              <a:spcAft>
                <a:spcPts val="0"/>
              </a:spcAft>
              <a:buClr>
                <a:srgbClr val="3C78D8"/>
              </a:buClr>
              <a:buSzPts val="2400"/>
              <a:buChar char="-"/>
            </a:pPr>
            <a:br>
              <a:rPr lang="de-DE" sz="2400">
                <a:solidFill>
                  <a:srgbClr val="3C78D8"/>
                </a:solidFill>
              </a:rPr>
            </a:br>
            <a:br>
              <a:rPr lang="de-DE" sz="2400">
                <a:solidFill>
                  <a:srgbClr val="3C78D8"/>
                </a:solidFill>
              </a:rPr>
            </a:br>
            <a:br>
              <a:rPr lang="de-DE" sz="2400">
                <a:solidFill>
                  <a:srgbClr val="3C78D8"/>
                </a:solidFill>
              </a:rPr>
            </a:br>
            <a:br>
              <a:rPr lang="de-DE" sz="2400">
                <a:solidFill>
                  <a:srgbClr val="3C78D8"/>
                </a:solidFill>
              </a:rPr>
            </a:b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-"/>
            </a:pPr>
            <a:r>
              <a:rPr lang="de-DE" sz="2400">
                <a:solidFill>
                  <a:srgbClr val="3C78D8"/>
                </a:solidFill>
              </a:rPr>
              <a:t>Costs to customer: Expected Loss +  further costs for the insurance product</a:t>
            </a:r>
            <a:endParaRPr sz="2400">
              <a:solidFill>
                <a:srgbClr val="3C78D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Char char="-"/>
            </a:pPr>
            <a:r>
              <a:rPr lang="de-DE" sz="2400">
                <a:solidFill>
                  <a:srgbClr val="3C78D8"/>
                </a:solidFill>
              </a:rPr>
              <a:t>Final premium for the wind farm owner depends on several factors like the size of the portfolio of the insurer</a:t>
            </a:r>
            <a:endParaRPr sz="2400">
              <a:solidFill>
                <a:srgbClr val="3C78D8"/>
              </a:solidFill>
            </a:endParaRPr>
          </a:p>
        </p:txBody>
      </p:sp>
      <p:graphicFrame>
        <p:nvGraphicFramePr>
          <p:cNvPr id="126" name="Google Shape;126;g178256d45e8_2_0"/>
          <p:cNvGraphicFramePr/>
          <p:nvPr/>
        </p:nvGraphicFramePr>
        <p:xfrm>
          <a:off x="1126425" y="185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{CD48E983-F2D6-4F3E-AC62-779DFC3B7538}</a:tableStyleId>
              </a:tblPr>
              <a:tblGrid>
                <a:gridCol w="2466150"/>
                <a:gridCol w="2466150"/>
                <a:gridCol w="2466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3C78D8"/>
                          </a:solidFill>
                        </a:rPr>
                        <a:t>Loss event duration</a:t>
                      </a:r>
                      <a:endParaRPr b="1"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3C78D8"/>
                          </a:solidFill>
                        </a:rPr>
                        <a:t>P(</a:t>
                      </a:r>
                      <a:r>
                        <a:rPr b="1" lang="de-DE" sz="1800">
                          <a:solidFill>
                            <a:srgbClr val="3C78D8"/>
                          </a:solidFill>
                        </a:rPr>
                        <a:t>Onshore)</a:t>
                      </a:r>
                      <a:endParaRPr b="1"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>
                          <a:solidFill>
                            <a:srgbClr val="3C78D8"/>
                          </a:solidFill>
                        </a:rPr>
                        <a:t>P(</a:t>
                      </a:r>
                      <a:r>
                        <a:rPr b="1" lang="de-DE" sz="1800">
                          <a:solidFill>
                            <a:srgbClr val="3C78D8"/>
                          </a:solidFill>
                        </a:rPr>
                        <a:t>Offshore)</a:t>
                      </a:r>
                      <a:endParaRPr b="1"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&gt;</a:t>
                      </a: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80 percentile 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0.068 (22 Hr)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0.145 </a:t>
                      </a: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(36 Hr)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&gt;90 percentile 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0.030 (36 Hr)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0.046 </a:t>
                      </a:r>
                      <a:r>
                        <a:rPr lang="de-DE" sz="1800">
                          <a:solidFill>
                            <a:srgbClr val="3C78D8"/>
                          </a:solidFill>
                        </a:rPr>
                        <a:t>(64 Hr)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g178256d45e8_2_0"/>
          <p:cNvSpPr txBox="1"/>
          <p:nvPr>
            <p:ph idx="1" type="body"/>
          </p:nvPr>
        </p:nvSpPr>
        <p:spPr>
          <a:xfrm>
            <a:off x="676649" y="6062125"/>
            <a:ext cx="1109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de-DE" sz="2000">
                <a:solidFill>
                  <a:schemeClr val="lt1"/>
                </a:solidFill>
              </a:rPr>
              <a:t>Our Proposed Solution for your Wind Farm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8256d45e8_4_7"/>
          <p:cNvSpPr txBox="1"/>
          <p:nvPr>
            <p:ph idx="4294967295" type="ctrTitle"/>
          </p:nvPr>
        </p:nvSpPr>
        <p:spPr>
          <a:xfrm>
            <a:off x="667500" y="5234798"/>
            <a:ext cx="10782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Thank You For Your Attention!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g178256d45e8_4_7"/>
          <p:cNvSpPr txBox="1"/>
          <p:nvPr>
            <p:ph idx="4294967295" type="subTitle"/>
          </p:nvPr>
        </p:nvSpPr>
        <p:spPr>
          <a:xfrm>
            <a:off x="667500" y="4957150"/>
            <a:ext cx="92283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>
                <a:solidFill>
                  <a:schemeClr val="lt1"/>
                </a:solidFill>
              </a:rPr>
              <a:t>Feel Free to Ask Questions! (Group 6)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g178256d45e8_4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4625" y="376050"/>
            <a:ext cx="3302825" cy="7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78256d45e8_4_7"/>
          <p:cNvSpPr txBox="1"/>
          <p:nvPr/>
        </p:nvSpPr>
        <p:spPr>
          <a:xfrm>
            <a:off x="8634500" y="1329350"/>
            <a:ext cx="33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ESG Data Science Day 2022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2022-10-27T12:16:05Z</dcterms:created>
  <dc:creator>Koller, Christoph</dc:creator>
</cp:coreProperties>
</file>