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handoutMasterIdLst>
    <p:handoutMasterId r:id="rId59"/>
  </p:handoutMasterIdLst>
  <p:sldIdLst>
    <p:sldId id="378" r:id="rId2"/>
    <p:sldId id="306" r:id="rId3"/>
    <p:sldId id="308" r:id="rId4"/>
    <p:sldId id="311" r:id="rId5"/>
    <p:sldId id="312" r:id="rId6"/>
    <p:sldId id="377" r:id="rId7"/>
    <p:sldId id="313" r:id="rId8"/>
    <p:sldId id="360" r:id="rId9"/>
    <p:sldId id="362" r:id="rId10"/>
    <p:sldId id="363" r:id="rId11"/>
    <p:sldId id="315" r:id="rId12"/>
    <p:sldId id="316" r:id="rId13"/>
    <p:sldId id="317" r:id="rId14"/>
    <p:sldId id="318" r:id="rId15"/>
    <p:sldId id="361" r:id="rId16"/>
    <p:sldId id="365" r:id="rId17"/>
    <p:sldId id="370" r:id="rId18"/>
    <p:sldId id="371" r:id="rId19"/>
    <p:sldId id="364" r:id="rId20"/>
    <p:sldId id="320" r:id="rId21"/>
    <p:sldId id="322" r:id="rId22"/>
    <p:sldId id="323" r:id="rId23"/>
    <p:sldId id="324" r:id="rId24"/>
    <p:sldId id="325" r:id="rId25"/>
    <p:sldId id="326" r:id="rId26"/>
    <p:sldId id="328" r:id="rId27"/>
    <p:sldId id="327" r:id="rId28"/>
    <p:sldId id="375" r:id="rId29"/>
    <p:sldId id="359" r:id="rId30"/>
    <p:sldId id="379" r:id="rId31"/>
    <p:sldId id="329" r:id="rId32"/>
    <p:sldId id="330" r:id="rId33"/>
    <p:sldId id="331" r:id="rId34"/>
    <p:sldId id="332" r:id="rId35"/>
    <p:sldId id="333" r:id="rId36"/>
    <p:sldId id="367" r:id="rId37"/>
    <p:sldId id="335" r:id="rId38"/>
    <p:sldId id="366"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69" r:id="rId53"/>
    <p:sldId id="368" r:id="rId54"/>
    <p:sldId id="350" r:id="rId55"/>
    <p:sldId id="351" r:id="rId56"/>
    <p:sldId id="352"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00"/>
    <a:srgbClr val="0000FF"/>
    <a:srgbClr val="008000"/>
    <a:srgbClr val="CC0066"/>
    <a:srgbClr val="D60093"/>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6ACDE5-FE6D-71B2-1EA1-B4208B331D6A}" v="41" dt="2023-07-07T02:25:28.676"/>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6" autoAdjust="0"/>
    <p:restoredTop sz="93265" autoAdjust="0"/>
  </p:normalViewPr>
  <p:slideViewPr>
    <p:cSldViewPr>
      <p:cViewPr varScale="1">
        <p:scale>
          <a:sx n="119" d="100"/>
          <a:sy n="119" d="100"/>
        </p:scale>
        <p:origin x="1928" y="184"/>
      </p:cViewPr>
      <p:guideLst>
        <p:guide orient="horz" pos="2160"/>
        <p:guide pos="2880"/>
      </p:guideLst>
    </p:cSldViewPr>
  </p:slideViewPr>
  <p:notesTextViewPr>
    <p:cViewPr>
      <p:scale>
        <a:sx n="100" d="100"/>
        <a:sy n="100" d="100"/>
      </p:scale>
      <p:origin x="0" y="0"/>
    </p:cViewPr>
  </p:notesTextViewPr>
  <p:sorterViewPr>
    <p:cViewPr>
      <p:scale>
        <a:sx n="51" d="100"/>
        <a:sy n="51" d="100"/>
      </p:scale>
      <p:origin x="0" y="864"/>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7/28/23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7/28/23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1262063" y="722313"/>
            <a:ext cx="4797425" cy="3598862"/>
          </a:xfrm>
          <a:ln/>
        </p:spPr>
      </p:sp>
      <p:sp>
        <p:nvSpPr>
          <p:cNvPr id="760835" name="Rectangle 3"/>
          <p:cNvSpPr>
            <a:spLocks noGrp="1" noChangeArrowheads="1"/>
          </p:cNvSpPr>
          <p:nvPr>
            <p:ph type="body" idx="1"/>
          </p:nvPr>
        </p:nvSpPr>
        <p:spPr>
          <a:xfrm>
            <a:off x="974726" y="4559301"/>
            <a:ext cx="5365750" cy="4319588"/>
          </a:xfrm>
        </p:spPr>
        <p:txBody>
          <a:bodyPr lIns="95018" tIns="47509" rIns="95018" bIns="4750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If </a:t>
            </a:r>
            <a:r>
              <a:rPr lang="en-US" sz="1200" b="1" dirty="0">
                <a:solidFill>
                  <a:schemeClr val="bg1"/>
                </a:solidFill>
                <a:latin typeface="Arial" pitchFamily="34" charset="0"/>
                <a:cs typeface="Arial" pitchFamily="34" charset="0"/>
              </a:rPr>
              <a:t>confidence</a:t>
            </a:r>
            <a:r>
              <a:rPr lang="en-US" sz="1200" dirty="0">
                <a:solidFill>
                  <a:schemeClr val="bg1"/>
                </a:solidFill>
                <a:latin typeface="Arial" pitchFamily="34" charset="0"/>
                <a:cs typeface="Arial" pitchFamily="34" charset="0"/>
              </a:rPr>
              <a:t> is high then interest cannot be negative</a:t>
            </a:r>
          </a:p>
        </p:txBody>
      </p:sp>
      <p:sp>
        <p:nvSpPr>
          <p:cNvPr id="4" name="Slide Number Placeholder 3"/>
          <p:cNvSpPr>
            <a:spLocks noGrp="1"/>
          </p:cNvSpPr>
          <p:nvPr>
            <p:ph type="sldNum" sz="quarter" idx="10"/>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265496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Why hash table takes full space?</a:t>
            </a:r>
            <a:endParaRPr lang="en-US" dirty="0"/>
          </a:p>
          <a:p>
            <a:r>
              <a:rPr lang="en-US" dirty="0"/>
              <a:t>We</a:t>
            </a:r>
            <a:r>
              <a:rPr lang="en-US" baseline="0" dirty="0"/>
              <a:t> want to make it as large as possible.</a:t>
            </a:r>
            <a:endParaRPr lang="en-US" dirty="0"/>
          </a:p>
          <a:p>
            <a:r>
              <a:rPr lang="en-US" dirty="0"/>
              <a:t>Why</a:t>
            </a:r>
            <a:r>
              <a:rPr lang="en-US" baseline="0" dirty="0"/>
              <a:t> hash table bigger than bitmap?</a:t>
            </a:r>
          </a:p>
          <a:p>
            <a:r>
              <a:rPr lang="en-US" baseline="0" dirty="0"/>
              <a:t>Hash table contains counts</a:t>
            </a:r>
          </a:p>
        </p:txBody>
      </p:sp>
      <p:sp>
        <p:nvSpPr>
          <p:cNvPr id="4" name="Slide Number Placeholder 3"/>
          <p:cNvSpPr>
            <a:spLocks noGrp="1"/>
          </p:cNvSpPr>
          <p:nvPr>
            <p:ph type="sldNum" sz="quarter" idx="10"/>
          </p:nvPr>
        </p:nvSpPr>
        <p:spPr/>
        <p:txBody>
          <a:bodyPr/>
          <a:lstStyle/>
          <a:p>
            <a:fld id="{EE707532-839C-41A2-9E71-D5288AEAE66A}" type="slidenum">
              <a:rPr lang="en-US" smtClean="0"/>
              <a:pPr/>
              <a:t>44</a:t>
            </a:fld>
            <a:endParaRPr lang="en-US"/>
          </a:p>
        </p:txBody>
      </p:sp>
    </p:spTree>
    <p:extLst>
      <p:ext uri="{BB962C8B-B14F-4D97-AF65-F5344CB8AC3E}">
        <p14:creationId xmlns:p14="http://schemas.microsoft.com/office/powerpoint/2010/main" val="3750679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a:t>
            </a:r>
            <a:r>
              <a:rPr lang="en-US" dirty="0"/>
              <a:t> While we were able to use the triangular-matrix</a:t>
            </a:r>
          </a:p>
          <a:p>
            <a:r>
              <a:rPr lang="en-US" dirty="0"/>
              <a:t>method on the second pass of A-Priori if we wished, because the frequent items</a:t>
            </a:r>
          </a:p>
          <a:p>
            <a:r>
              <a:rPr lang="en-US" dirty="0"/>
              <a:t>could be renumbered from 1 to some m, we cannot do so for PCY. The reason</a:t>
            </a:r>
          </a:p>
          <a:p>
            <a:r>
              <a:rPr lang="en-US" dirty="0"/>
              <a:t>is that the pairs of frequent items that PCY lets us avoid counting are placed</a:t>
            </a:r>
          </a:p>
          <a:p>
            <a:r>
              <a:rPr lang="en-US" dirty="0"/>
              <a:t>randomly within the triangular matrix; they are the pairs that happen to hash</a:t>
            </a:r>
          </a:p>
          <a:p>
            <a:r>
              <a:rPr lang="en-US" dirty="0"/>
              <a:t>to an infrequent bucket on the ﬁrst pass. There is no known way of compacting</a:t>
            </a:r>
          </a:p>
          <a:p>
            <a:r>
              <a:rPr lang="en-US" dirty="0"/>
              <a:t>the matrix to avoid leaving space for the uncounted pairs.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45</a:t>
            </a:fld>
            <a:endParaRPr lang="en-US"/>
          </a:p>
        </p:txBody>
      </p:sp>
    </p:spTree>
    <p:extLst>
      <p:ext uri="{BB962C8B-B14F-4D97-AF65-F5344CB8AC3E}">
        <p14:creationId xmlns:p14="http://schemas.microsoft.com/office/powerpoint/2010/main" val="303528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B8DDC69-1BEB-4C6D-9CBB-0247953CBD55}"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9C7603-4F2B-47D0-AC94-CE34A5A46325}"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BF6C35-B070-4C95-A68A-F0F920898C91}" type="datetime1">
              <a:rPr lang="en-US" smtClean="0"/>
              <a:t>7/28/23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29F12304-1330-4979-A752-924C221D90B2}" type="datetime1">
              <a:rPr lang="en-US" smtClean="0"/>
              <a:t>7/28/23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D39C7B8-462E-46F7-B62B-30324DE975E7}" type="datetime1">
              <a:rPr lang="en-US" smtClean="0"/>
              <a:t>7/28/23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5BA8D56B-A632-4349-80CC-23E13C97823C}"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53D420A0-FB9B-449E-AC33-90AE8325EF82}" type="datetime1">
              <a:rPr lang="en-US" smtClean="0"/>
              <a:t>7/28/23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18401D3-F01C-4ACE-BAF6-F54C47258F9A}" type="datetime1">
              <a:rPr lang="en-US" smtClean="0"/>
              <a:t>7/28/23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61D8B4B-0B34-4329-AB2A-117238ABFE29}" type="datetime1">
              <a:rPr lang="en-US" smtClean="0"/>
              <a:t>7/28/23</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6D779C-0387-491C-9A23-74D2AA541871}" type="datetime1">
              <a:rPr lang="en-US" smtClean="0"/>
              <a:t>7/28/23</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FE224-D06C-4D2F-824D-ED8BC1672134}" type="datetime1">
              <a:rPr lang="en-US" smtClean="0"/>
              <a:t>7/28/23</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1388AAD-E6B4-4A31-BB5C-320D4406D701}" type="datetime1">
              <a:rPr lang="en-US" smtClean="0"/>
              <a:t>7/28/23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323BBC4-8857-46FA-98A7-2FF2FBA969D5}" type="datetime1">
              <a:rPr lang="en-US" smtClean="0"/>
              <a:t>7/28/23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33E4D23C-571D-4014-A332-10D5938BEE76}" type="datetime1">
              <a:rPr lang="en-US" smtClean="0"/>
              <a:t>7/28/23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Frequent </a:t>
            </a:r>
            <a:r>
              <a:rPr lang="en-US" sz="5400" dirty="0" err="1"/>
              <a:t>Itemset</a:t>
            </a:r>
            <a:r>
              <a:rPr lang="en-US" sz="5400" dirty="0"/>
              <a:t> Mining &amp; Association Rules</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29675340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 Example: Frequent Itemsets</a:t>
            </a:r>
          </a:p>
        </p:txBody>
      </p:sp>
      <p:sp>
        <p:nvSpPr>
          <p:cNvPr id="9219" name="Rectangle 3"/>
          <p:cNvSpPr>
            <a:spLocks noGrp="1" noChangeArrowheads="1"/>
          </p:cNvSpPr>
          <p:nvPr>
            <p:ph idx="1"/>
          </p:nvPr>
        </p:nvSpPr>
        <p:spPr>
          <a:xfrm>
            <a:off x="457200" y="1866901"/>
            <a:ext cx="8229600" cy="4152899"/>
          </a:xfrm>
        </p:spPr>
        <p:txBody>
          <a:bodyPr>
            <a:normAutofit/>
          </a:bodyPr>
          <a:lstStyle/>
          <a:p>
            <a:r>
              <a:rPr lang="en-US" b="1" dirty="0"/>
              <a:t>Items</a:t>
            </a:r>
            <a:r>
              <a:rPr lang="en-US" dirty="0"/>
              <a:t> = {milk, coke, </a:t>
            </a:r>
            <a:r>
              <a:rPr lang="en-US" dirty="0" err="1"/>
              <a:t>pepsi</a:t>
            </a:r>
            <a:r>
              <a:rPr lang="en-US" dirty="0"/>
              <a:t>, beer, juice}</a:t>
            </a:r>
          </a:p>
          <a:p>
            <a:r>
              <a:rPr lang="en-US" b="1" dirty="0">
                <a:solidFill>
                  <a:srgbClr val="0000FF"/>
                </a:solidFill>
              </a:rPr>
              <a:t>Support</a:t>
            </a:r>
            <a:r>
              <a:rPr lang="en-US" dirty="0">
                <a:solidFill>
                  <a:srgbClr val="0000FF"/>
                </a:solidFill>
              </a:rPr>
              <a:t> </a:t>
            </a:r>
            <a:r>
              <a:rPr lang="en-US" b="1" dirty="0">
                <a:solidFill>
                  <a:srgbClr val="0000FF"/>
                </a:solidFill>
              </a:rPr>
              <a:t>threshold </a:t>
            </a:r>
            <a:r>
              <a:rPr lang="en-US" dirty="0">
                <a:solidFill>
                  <a:srgbClr val="0000FF"/>
                </a:solidFill>
              </a:rPr>
              <a:t>= 3 baskets</a:t>
            </a:r>
          </a:p>
          <a:p>
            <a:pPr lvl="1">
              <a:buFont typeface="Monotype Sorts" pitchFamily="-107" charset="2"/>
              <a:buNone/>
            </a:pPr>
            <a:r>
              <a:rPr lang="en-US" dirty="0"/>
              <a:t>	</a:t>
            </a:r>
            <a:r>
              <a:rPr lang="en-US" b="1" dirty="0"/>
              <a:t>B</a:t>
            </a:r>
            <a:r>
              <a:rPr lang="en-US" b="1" baseline="-25000" dirty="0"/>
              <a:t>1</a:t>
            </a:r>
            <a:r>
              <a:rPr lang="en-US" dirty="0"/>
              <a:t> = {</a:t>
            </a:r>
            <a:r>
              <a:rPr lang="en-US" dirty="0" err="1"/>
              <a:t>m</a:t>
            </a:r>
            <a:r>
              <a:rPr lang="en-US" dirty="0"/>
              <a:t>, </a:t>
            </a:r>
            <a:r>
              <a:rPr lang="en-US" dirty="0" err="1"/>
              <a:t>c</a:t>
            </a:r>
            <a:r>
              <a:rPr lang="en-US" dirty="0"/>
              <a:t>, </a:t>
            </a:r>
            <a:r>
              <a:rPr lang="en-US" dirty="0" err="1"/>
              <a:t>b</a:t>
            </a:r>
            <a:r>
              <a:rPr lang="en-US" dirty="0"/>
              <a:t>}		</a:t>
            </a:r>
            <a:r>
              <a:rPr lang="en-US" b="1" dirty="0"/>
              <a:t>B</a:t>
            </a:r>
            <a:r>
              <a:rPr lang="en-US" b="1" baseline="-25000" dirty="0"/>
              <a:t>2</a:t>
            </a:r>
            <a:r>
              <a:rPr lang="en-US" dirty="0"/>
              <a:t> = {</a:t>
            </a:r>
            <a:r>
              <a:rPr lang="en-US" dirty="0" err="1"/>
              <a:t>m</a:t>
            </a:r>
            <a:r>
              <a:rPr lang="en-US" dirty="0"/>
              <a:t>, </a:t>
            </a:r>
            <a:r>
              <a:rPr lang="en-US" dirty="0" err="1"/>
              <a:t>p</a:t>
            </a:r>
            <a:r>
              <a:rPr lang="en-US" dirty="0"/>
              <a:t>, </a:t>
            </a:r>
            <a:r>
              <a:rPr lang="en-US" dirty="0" err="1"/>
              <a:t>j</a:t>
            </a:r>
            <a:r>
              <a:rPr lang="en-US" dirty="0"/>
              <a:t>}</a:t>
            </a:r>
          </a:p>
          <a:p>
            <a:pPr lvl="1">
              <a:buFont typeface="Monotype Sorts" pitchFamily="-107" charset="2"/>
              <a:buNone/>
            </a:pPr>
            <a:r>
              <a:rPr lang="en-US" b="1" dirty="0"/>
              <a:t>	B</a:t>
            </a:r>
            <a:r>
              <a:rPr lang="en-US" b="1" baseline="-25000" dirty="0"/>
              <a:t>3</a:t>
            </a:r>
            <a:r>
              <a:rPr lang="en-US" dirty="0"/>
              <a:t> = {m, b}		</a:t>
            </a:r>
            <a:r>
              <a:rPr lang="en-US" b="1" dirty="0"/>
              <a:t>B</a:t>
            </a:r>
            <a:r>
              <a:rPr lang="en-US" b="1" baseline="-25000" dirty="0"/>
              <a:t>4 </a:t>
            </a:r>
            <a:r>
              <a:rPr lang="en-US" dirty="0"/>
              <a:t>= {c, j}</a:t>
            </a:r>
          </a:p>
          <a:p>
            <a:pPr lvl="1">
              <a:buFont typeface="Monotype Sorts" pitchFamily="-107" charset="2"/>
              <a:buNone/>
            </a:pPr>
            <a:r>
              <a:rPr lang="en-US" b="1" dirty="0"/>
              <a:t>	B</a:t>
            </a:r>
            <a:r>
              <a:rPr lang="en-US" b="1" baseline="-25000" dirty="0"/>
              <a:t>5</a:t>
            </a:r>
            <a:r>
              <a:rPr lang="en-US" dirty="0"/>
              <a:t> = {</a:t>
            </a:r>
            <a:r>
              <a:rPr lang="en-US" dirty="0" err="1"/>
              <a:t>m</a:t>
            </a:r>
            <a:r>
              <a:rPr lang="en-US" dirty="0"/>
              <a:t>, </a:t>
            </a:r>
            <a:r>
              <a:rPr lang="en-US" dirty="0" err="1"/>
              <a:t>p</a:t>
            </a:r>
            <a:r>
              <a:rPr lang="en-US" dirty="0"/>
              <a:t>, </a:t>
            </a:r>
            <a:r>
              <a:rPr lang="en-US" dirty="0" err="1"/>
              <a:t>b</a:t>
            </a:r>
            <a:r>
              <a:rPr lang="en-US" dirty="0"/>
              <a:t>}		</a:t>
            </a:r>
            <a:r>
              <a:rPr lang="en-US" b="1" dirty="0"/>
              <a:t>B</a:t>
            </a:r>
            <a:r>
              <a:rPr lang="en-US" b="1" baseline="-25000" dirty="0"/>
              <a:t>6</a:t>
            </a:r>
            <a:r>
              <a:rPr lang="en-US" dirty="0"/>
              <a:t> = {</a:t>
            </a:r>
            <a:r>
              <a:rPr lang="en-US" dirty="0" err="1"/>
              <a:t>m</a:t>
            </a:r>
            <a:r>
              <a:rPr lang="en-US" dirty="0"/>
              <a:t>, </a:t>
            </a:r>
            <a:r>
              <a:rPr lang="en-US" dirty="0" err="1"/>
              <a:t>c</a:t>
            </a:r>
            <a:r>
              <a:rPr lang="en-US" dirty="0"/>
              <a:t>, </a:t>
            </a:r>
            <a:r>
              <a:rPr lang="en-US" dirty="0" err="1"/>
              <a:t>b</a:t>
            </a:r>
            <a:r>
              <a:rPr lang="en-US" dirty="0"/>
              <a:t>, </a:t>
            </a:r>
            <a:r>
              <a:rPr lang="en-US" dirty="0" err="1"/>
              <a:t>j</a:t>
            </a:r>
            <a:r>
              <a:rPr lang="en-US" dirty="0"/>
              <a:t>}</a:t>
            </a:r>
          </a:p>
          <a:p>
            <a:pPr lvl="1">
              <a:buFont typeface="Monotype Sorts" pitchFamily="-107" charset="2"/>
              <a:buNone/>
            </a:pPr>
            <a:r>
              <a:rPr lang="en-US" b="1" dirty="0"/>
              <a:t>	B</a:t>
            </a:r>
            <a:r>
              <a:rPr lang="en-US" b="1" baseline="-25000" dirty="0"/>
              <a:t>7</a:t>
            </a:r>
            <a:r>
              <a:rPr lang="en-US" dirty="0"/>
              <a:t> = {c, b, j}		</a:t>
            </a:r>
            <a:r>
              <a:rPr lang="en-US" b="1" dirty="0"/>
              <a:t>B</a:t>
            </a:r>
            <a:r>
              <a:rPr lang="en-US" b="1" baseline="-25000" dirty="0"/>
              <a:t>8</a:t>
            </a:r>
            <a:r>
              <a:rPr lang="en-US" dirty="0"/>
              <a:t> = {b, c}</a:t>
            </a:r>
          </a:p>
          <a:p>
            <a:pPr lvl="1">
              <a:buFont typeface="Monotype Sorts" pitchFamily="-107" charset="2"/>
              <a:buNone/>
            </a:pPr>
            <a:r>
              <a:rPr lang="en-US" sz="1200" dirty="0"/>
              <a:t>	</a:t>
            </a:r>
          </a:p>
          <a:p>
            <a:r>
              <a:rPr lang="en-US" b="1" dirty="0"/>
              <a:t>Frequent itemsets:</a:t>
            </a:r>
            <a:r>
              <a:rPr lang="en-US" dirty="0"/>
              <a:t> {</a:t>
            </a:r>
            <a:r>
              <a:rPr lang="en-US" dirty="0" err="1"/>
              <a:t>m</a:t>
            </a:r>
            <a:r>
              <a:rPr lang="en-US" dirty="0"/>
              <a:t>}, {</a:t>
            </a:r>
            <a:r>
              <a:rPr lang="en-US" dirty="0" err="1"/>
              <a:t>c</a:t>
            </a:r>
            <a:r>
              <a:rPr lang="en-US" dirty="0"/>
              <a:t>}, {</a:t>
            </a:r>
            <a:r>
              <a:rPr lang="en-US" dirty="0" err="1"/>
              <a:t>b</a:t>
            </a:r>
            <a:r>
              <a:rPr lang="en-US" dirty="0"/>
              <a:t>}, {</a:t>
            </a:r>
            <a:r>
              <a:rPr lang="en-US" dirty="0" err="1"/>
              <a:t>j</a:t>
            </a:r>
            <a:r>
              <a:rPr lang="en-US" dirty="0"/>
              <a:t>},</a:t>
            </a:r>
          </a:p>
        </p:txBody>
      </p:sp>
      <p:sp>
        <p:nvSpPr>
          <p:cNvPr id="23" name="Footer Placeholder 22"/>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21" name="Slide Number Placeholder 5"/>
          <p:cNvSpPr>
            <a:spLocks noGrp="1"/>
          </p:cNvSpPr>
          <p:nvPr>
            <p:ph type="sldNum" sz="quarter" idx="12"/>
          </p:nvPr>
        </p:nvSpPr>
        <p:spPr/>
        <p:txBody>
          <a:bodyPr/>
          <a:lstStyle/>
          <a:p>
            <a:fld id="{E57C42C1-B327-774E-8C66-85FDFBCFB577}" type="slidenum">
              <a:rPr lang="en-US"/>
              <a:pPr/>
              <a:t>10</a:t>
            </a:fld>
            <a:endParaRPr lang="en-US"/>
          </a:p>
        </p:txBody>
      </p:sp>
      <p:grpSp>
        <p:nvGrpSpPr>
          <p:cNvPr id="2" name="Group 24"/>
          <p:cNvGrpSpPr/>
          <p:nvPr/>
        </p:nvGrpSpPr>
        <p:grpSpPr>
          <a:xfrm>
            <a:off x="2057400" y="3352800"/>
            <a:ext cx="3124200" cy="2789238"/>
            <a:chOff x="2057400" y="3352800"/>
            <a:chExt cx="3124200" cy="2789238"/>
          </a:xfrm>
        </p:grpSpPr>
        <p:sp>
          <p:nvSpPr>
            <p:cNvPr id="9225" name="Text Box 9"/>
            <p:cNvSpPr txBox="1">
              <a:spLocks noChangeArrowheads="1"/>
            </p:cNvSpPr>
            <p:nvPr/>
          </p:nvSpPr>
          <p:spPr bwMode="auto">
            <a:xfrm>
              <a:off x="2057400" y="5562600"/>
              <a:ext cx="1646238" cy="579438"/>
            </a:xfrm>
            <a:prstGeom prst="rect">
              <a:avLst/>
            </a:prstGeom>
            <a:noFill/>
            <a:ln w="9525">
              <a:noFill/>
              <a:miter lim="800000"/>
              <a:headEnd/>
              <a:tailEnd/>
            </a:ln>
            <a:effectLst/>
          </p:spPr>
          <p:txBody>
            <a:bodyPr wrap="square">
              <a:prstTxWarp prst="textNoShape">
                <a:avLst/>
              </a:prstTxWarp>
              <a:spAutoFit/>
            </a:bodyPr>
            <a:lstStyle/>
            <a:p>
              <a:r>
                <a:rPr lang="en-US" sz="3200" dirty="0"/>
                <a:t>, {</a:t>
              </a:r>
              <a:r>
                <a:rPr lang="en-US" sz="3200" dirty="0" err="1"/>
                <a:t>b,c</a:t>
              </a:r>
              <a:r>
                <a:rPr lang="en-US" sz="3200" dirty="0"/>
                <a:t>}</a:t>
              </a:r>
            </a:p>
          </p:txBody>
        </p:sp>
        <p:sp>
          <p:nvSpPr>
            <p:cNvPr id="9227" name="Line 11"/>
            <p:cNvSpPr>
              <a:spLocks noChangeShapeType="1"/>
            </p:cNvSpPr>
            <p:nvPr/>
          </p:nvSpPr>
          <p:spPr bwMode="auto">
            <a:xfrm flipV="1">
              <a:off x="2667000" y="3352800"/>
              <a:ext cx="304800" cy="22860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28" name="Line 12"/>
            <p:cNvSpPr>
              <a:spLocks noChangeShapeType="1"/>
            </p:cNvSpPr>
            <p:nvPr/>
          </p:nvSpPr>
          <p:spPr bwMode="auto">
            <a:xfrm flipH="1" flipV="1">
              <a:off x="2438400" y="4953000"/>
              <a:ext cx="76200" cy="6858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29" name="Line 13"/>
            <p:cNvSpPr>
              <a:spLocks noChangeShapeType="1"/>
            </p:cNvSpPr>
            <p:nvPr/>
          </p:nvSpPr>
          <p:spPr bwMode="auto">
            <a:xfrm flipV="1">
              <a:off x="2819400" y="4419600"/>
              <a:ext cx="2209800" cy="12192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30" name="Line 14"/>
            <p:cNvSpPr>
              <a:spLocks noChangeShapeType="1"/>
            </p:cNvSpPr>
            <p:nvPr/>
          </p:nvSpPr>
          <p:spPr bwMode="auto">
            <a:xfrm flipV="1">
              <a:off x="2895600" y="4953000"/>
              <a:ext cx="2286000" cy="7620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3" name="Group 25"/>
          <p:cNvGrpSpPr/>
          <p:nvPr/>
        </p:nvGrpSpPr>
        <p:grpSpPr>
          <a:xfrm>
            <a:off x="2667000" y="3962400"/>
            <a:ext cx="3124200" cy="2179638"/>
            <a:chOff x="3048000" y="3886200"/>
            <a:chExt cx="3124200" cy="2179638"/>
          </a:xfrm>
        </p:grpSpPr>
        <p:sp>
          <p:nvSpPr>
            <p:cNvPr id="9226" name="Text Box 10"/>
            <p:cNvSpPr txBox="1">
              <a:spLocks noChangeArrowheads="1"/>
            </p:cNvSpPr>
            <p:nvPr/>
          </p:nvSpPr>
          <p:spPr bwMode="auto">
            <a:xfrm>
              <a:off x="3502025" y="5486400"/>
              <a:ext cx="1374775" cy="579438"/>
            </a:xfrm>
            <a:prstGeom prst="rect">
              <a:avLst/>
            </a:prstGeom>
            <a:noFill/>
            <a:ln w="9525">
              <a:noFill/>
              <a:miter lim="800000"/>
              <a:headEnd/>
              <a:tailEnd/>
            </a:ln>
            <a:effectLst/>
          </p:spPr>
          <p:txBody>
            <a:bodyPr wrap="square">
              <a:prstTxWarp prst="textNoShape">
                <a:avLst/>
              </a:prstTxWarp>
              <a:spAutoFit/>
            </a:bodyPr>
            <a:lstStyle/>
            <a:p>
              <a:r>
                <a:rPr lang="en-US" sz="3200" dirty="0"/>
                <a:t>, {</a:t>
              </a:r>
              <a:r>
                <a:rPr lang="en-US" sz="3200" dirty="0" err="1"/>
                <a:t>c,j</a:t>
              </a:r>
              <a:r>
                <a:rPr lang="en-US" sz="3200" dirty="0"/>
                <a:t>}.</a:t>
              </a:r>
            </a:p>
          </p:txBody>
        </p:sp>
        <p:sp>
          <p:nvSpPr>
            <p:cNvPr id="9233" name="Line 17"/>
            <p:cNvSpPr>
              <a:spLocks noChangeShapeType="1"/>
            </p:cNvSpPr>
            <p:nvPr/>
          </p:nvSpPr>
          <p:spPr bwMode="auto">
            <a:xfrm flipH="1" flipV="1">
              <a:off x="3048000" y="4800600"/>
              <a:ext cx="762000" cy="8382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sp>
          <p:nvSpPr>
            <p:cNvPr id="9234" name="Line 18"/>
            <p:cNvSpPr>
              <a:spLocks noChangeShapeType="1"/>
            </p:cNvSpPr>
            <p:nvPr/>
          </p:nvSpPr>
          <p:spPr bwMode="auto">
            <a:xfrm flipV="1">
              <a:off x="4115718" y="3886200"/>
              <a:ext cx="1142081" cy="17526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sp>
          <p:nvSpPr>
            <p:cNvPr id="9235" name="Line 19"/>
            <p:cNvSpPr>
              <a:spLocks noChangeShapeType="1"/>
            </p:cNvSpPr>
            <p:nvPr/>
          </p:nvSpPr>
          <p:spPr bwMode="auto">
            <a:xfrm flipV="1">
              <a:off x="4343400" y="4419600"/>
              <a:ext cx="1828800" cy="12192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grpSp>
      <p:grpSp>
        <p:nvGrpSpPr>
          <p:cNvPr id="4" name="Group 22"/>
          <p:cNvGrpSpPr>
            <a:grpSpLocks/>
          </p:cNvGrpSpPr>
          <p:nvPr/>
        </p:nvGrpSpPr>
        <p:grpSpPr bwMode="auto">
          <a:xfrm>
            <a:off x="1050925" y="3352800"/>
            <a:ext cx="4359275" cy="2797175"/>
            <a:chOff x="662" y="2112"/>
            <a:chExt cx="2746" cy="1762"/>
          </a:xfrm>
        </p:grpSpPr>
        <p:sp>
          <p:nvSpPr>
            <p:cNvPr id="9221" name="Text Box 5"/>
            <p:cNvSpPr txBox="1">
              <a:spLocks noChangeArrowheads="1"/>
            </p:cNvSpPr>
            <p:nvPr/>
          </p:nvSpPr>
          <p:spPr bwMode="auto">
            <a:xfrm>
              <a:off x="662" y="3509"/>
              <a:ext cx="797" cy="365"/>
            </a:xfrm>
            <a:prstGeom prst="rect">
              <a:avLst/>
            </a:prstGeom>
            <a:noFill/>
            <a:ln w="9525">
              <a:noFill/>
              <a:miter lim="800000"/>
              <a:headEnd/>
              <a:tailEnd/>
            </a:ln>
            <a:effectLst/>
          </p:spPr>
          <p:txBody>
            <a:bodyPr wrap="none">
              <a:prstTxWarp prst="textNoShape">
                <a:avLst/>
              </a:prstTxWarp>
              <a:spAutoFit/>
            </a:bodyPr>
            <a:lstStyle/>
            <a:p>
              <a:r>
                <a:rPr lang="en-US" sz="3200" dirty="0"/>
                <a:t>{</a:t>
              </a:r>
              <a:r>
                <a:rPr lang="en-US" sz="3200" dirty="0" err="1"/>
                <a:t>m,b</a:t>
              </a:r>
              <a:r>
                <a:rPr lang="en-US" sz="3200" dirty="0"/>
                <a:t>}</a:t>
              </a:r>
            </a:p>
          </p:txBody>
        </p:sp>
        <p:sp>
          <p:nvSpPr>
            <p:cNvPr id="9222" name="Line 6"/>
            <p:cNvSpPr>
              <a:spLocks noChangeShapeType="1"/>
            </p:cNvSpPr>
            <p:nvPr/>
          </p:nvSpPr>
          <p:spPr bwMode="auto">
            <a:xfrm flipV="1">
              <a:off x="816" y="2112"/>
              <a:ext cx="720" cy="144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23" name="Line 7"/>
            <p:cNvSpPr>
              <a:spLocks noChangeShapeType="1"/>
            </p:cNvSpPr>
            <p:nvPr/>
          </p:nvSpPr>
          <p:spPr bwMode="auto">
            <a:xfrm flipV="1">
              <a:off x="960" y="2448"/>
              <a:ext cx="576" cy="1104"/>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24" name="Line 8"/>
            <p:cNvSpPr>
              <a:spLocks noChangeShapeType="1"/>
            </p:cNvSpPr>
            <p:nvPr/>
          </p:nvSpPr>
          <p:spPr bwMode="auto">
            <a:xfrm flipV="1">
              <a:off x="1152" y="2832"/>
              <a:ext cx="2256" cy="72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37" name="Line 21"/>
            <p:cNvSpPr>
              <a:spLocks noChangeShapeType="1"/>
            </p:cNvSpPr>
            <p:nvPr/>
          </p:nvSpPr>
          <p:spPr bwMode="auto">
            <a:xfrm flipV="1">
              <a:off x="1056" y="2784"/>
              <a:ext cx="576" cy="768"/>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227465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5A4822-970E-634E-A28B-8345331BB412}" type="slidenum">
              <a:rPr lang="en-US"/>
              <a:pPr/>
              <a:t>11</a:t>
            </a:fld>
            <a:endParaRPr lang="en-US"/>
          </a:p>
        </p:txBody>
      </p:sp>
      <p:sp>
        <p:nvSpPr>
          <p:cNvPr id="60418" name="Rectangle 2"/>
          <p:cNvSpPr>
            <a:spLocks noGrp="1" noChangeArrowheads="1"/>
          </p:cNvSpPr>
          <p:nvPr>
            <p:ph type="title"/>
          </p:nvPr>
        </p:nvSpPr>
        <p:spPr/>
        <p:txBody>
          <a:bodyPr/>
          <a:lstStyle/>
          <a:p>
            <a:r>
              <a:rPr lang="en-US" dirty="0"/>
              <a:t>Association Rules</a:t>
            </a:r>
          </a:p>
        </p:txBody>
      </p:sp>
      <p:sp>
        <p:nvSpPr>
          <p:cNvPr id="60419" name="Rectangle 3"/>
          <p:cNvSpPr>
            <a:spLocks noGrp="1" noChangeArrowheads="1"/>
          </p:cNvSpPr>
          <p:nvPr>
            <p:ph type="body" idx="1"/>
          </p:nvPr>
        </p:nvSpPr>
        <p:spPr/>
        <p:txBody>
          <a:bodyPr/>
          <a:lstStyle/>
          <a:p>
            <a:r>
              <a:rPr lang="en-US" b="1" dirty="0">
                <a:solidFill>
                  <a:srgbClr val="008000"/>
                </a:solidFill>
              </a:rPr>
              <a:t>Association Rules:</a:t>
            </a:r>
            <a:br>
              <a:rPr lang="en-US" b="1" dirty="0"/>
            </a:br>
            <a:r>
              <a:rPr lang="en-US" dirty="0"/>
              <a:t>If-then rules about the contents of baskets</a:t>
            </a:r>
          </a:p>
          <a:p>
            <a:r>
              <a:rPr lang="en-US" b="1" i="1" dirty="0">
                <a:solidFill>
                  <a:srgbClr val="0000FF"/>
                </a:solidFill>
                <a:latin typeface="Times New Roman" pitchFamily="18" charset="0"/>
                <a:cs typeface="Times New Roman" pitchFamily="18" charset="0"/>
              </a:rPr>
              <a:t>{i</a:t>
            </a:r>
            <a:r>
              <a:rPr lang="en-US" b="1" i="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i="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a:t>
            </a:r>
            <a:r>
              <a:rPr lang="en-US" b="1" i="1" dirty="0" err="1">
                <a:solidFill>
                  <a:srgbClr val="0000FF"/>
                </a:solidFill>
                <a:latin typeface="Times New Roman" pitchFamily="18" charset="0"/>
                <a:cs typeface="Times New Roman" pitchFamily="18" charset="0"/>
              </a:rPr>
              <a:t>i</a:t>
            </a:r>
            <a:r>
              <a:rPr lang="en-US" b="1" i="1" baseline="-25000" dirty="0" err="1">
                <a:solidFill>
                  <a:srgbClr val="0000FF"/>
                </a:solidFill>
                <a:latin typeface="Times New Roman" pitchFamily="18" charset="0"/>
                <a:cs typeface="Times New Roman" pitchFamily="18" charset="0"/>
              </a:rPr>
              <a:t>k</a:t>
            </a:r>
            <a:r>
              <a:rPr lang="en-US" b="1" i="1" dirty="0">
                <a:solidFill>
                  <a:srgbClr val="0000FF"/>
                </a:solidFill>
                <a:latin typeface="Times New Roman" pitchFamily="18" charset="0"/>
                <a:cs typeface="Times New Roman" pitchFamily="18" charset="0"/>
              </a:rPr>
              <a:t>} → j</a:t>
            </a:r>
            <a:r>
              <a:rPr lang="en-US" i="1" dirty="0">
                <a:solidFill>
                  <a:srgbClr val="0064E2"/>
                </a:solidFill>
              </a:rPr>
              <a:t>  </a:t>
            </a:r>
            <a:r>
              <a:rPr lang="en-US" dirty="0"/>
              <a:t>means: “if a basket contains all of </a:t>
            </a:r>
            <a:r>
              <a:rPr lang="en-US" b="1" i="1" dirty="0">
                <a:latin typeface="Times New Roman" pitchFamily="18" charset="0"/>
                <a:cs typeface="Times New Roman" pitchFamily="18" charset="0"/>
              </a:rPr>
              <a:t>i</a:t>
            </a:r>
            <a:r>
              <a:rPr lang="en-US" b="1" i="1" baseline="-25000" dirty="0">
                <a:latin typeface="Times New Roman" pitchFamily="18" charset="0"/>
                <a:cs typeface="Times New Roman" pitchFamily="18" charset="0"/>
              </a:rPr>
              <a:t>1</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i="1" baseline="-25000" dirty="0" err="1">
                <a:latin typeface="Times New Roman" pitchFamily="18" charset="0"/>
                <a:cs typeface="Times New Roman" pitchFamily="18" charset="0"/>
              </a:rPr>
              <a:t>k</a:t>
            </a:r>
            <a:r>
              <a:rPr lang="en-US" i="1" dirty="0"/>
              <a:t> </a:t>
            </a:r>
            <a:r>
              <a:rPr lang="en-US" dirty="0"/>
              <a:t>then it is </a:t>
            </a:r>
            <a:r>
              <a:rPr lang="en-US" b="1" i="1" dirty="0">
                <a:solidFill>
                  <a:srgbClr val="0000FF"/>
                </a:solidFill>
              </a:rPr>
              <a:t>likely</a:t>
            </a:r>
            <a:r>
              <a:rPr lang="en-US" dirty="0">
                <a:solidFill>
                  <a:srgbClr val="0000FF"/>
                </a:solidFill>
              </a:rPr>
              <a:t> </a:t>
            </a:r>
            <a:r>
              <a:rPr lang="en-US" dirty="0"/>
              <a:t>to contain </a:t>
            </a:r>
            <a:r>
              <a:rPr lang="en-US" b="1" i="1" dirty="0">
                <a:latin typeface="Times New Roman" pitchFamily="18" charset="0"/>
                <a:cs typeface="Times New Roman" pitchFamily="18" charset="0"/>
              </a:rPr>
              <a:t>j</a:t>
            </a:r>
            <a:r>
              <a:rPr lang="en-US" dirty="0"/>
              <a:t>”</a:t>
            </a:r>
          </a:p>
          <a:p>
            <a:r>
              <a:rPr lang="en-US" b="1" dirty="0">
                <a:solidFill>
                  <a:srgbClr val="D60093"/>
                </a:solidFill>
              </a:rPr>
              <a:t>In practice there are many rules, want to find significant/interesting ones!</a:t>
            </a:r>
          </a:p>
          <a:p>
            <a:r>
              <a:rPr lang="en-US" b="1" i="1" dirty="0">
                <a:solidFill>
                  <a:srgbClr val="0000FF"/>
                </a:solidFill>
              </a:rPr>
              <a:t>Confidence</a:t>
            </a:r>
            <a:r>
              <a:rPr lang="en-US" i="1" dirty="0">
                <a:solidFill>
                  <a:srgbClr val="0000FF"/>
                </a:solidFill>
              </a:rPr>
              <a:t> </a:t>
            </a:r>
            <a:r>
              <a:rPr lang="en-US" dirty="0"/>
              <a:t>of this association rule is the probability of </a:t>
            </a:r>
            <a:r>
              <a:rPr lang="en-US" b="1" i="1" dirty="0">
                <a:latin typeface="Times New Roman" pitchFamily="18" charset="0"/>
                <a:cs typeface="Times New Roman" pitchFamily="18" charset="0"/>
              </a:rPr>
              <a:t>j</a:t>
            </a:r>
            <a:r>
              <a:rPr lang="en-US" dirty="0"/>
              <a:t> given </a:t>
            </a:r>
            <a:r>
              <a:rPr lang="en-US" b="1" i="1" dirty="0">
                <a:latin typeface="Times New Roman" pitchFamily="18" charset="0"/>
                <a:cs typeface="Times New Roman" pitchFamily="18" charset="0"/>
              </a:rPr>
              <a:t>I</a:t>
            </a:r>
            <a:r>
              <a:rPr lang="en-US" b="1" dirty="0">
                <a:latin typeface="Times New Roman" pitchFamily="18" charset="0"/>
                <a:cs typeface="Times New Roman" pitchFamily="18" charset="0"/>
              </a:rPr>
              <a:t> = {</a:t>
            </a:r>
            <a:r>
              <a:rPr lang="en-US" b="1" i="1" dirty="0">
                <a:latin typeface="Times New Roman" pitchFamily="18" charset="0"/>
                <a:cs typeface="Times New Roman" pitchFamily="18" charset="0"/>
              </a:rPr>
              <a:t>i</a:t>
            </a:r>
            <a:r>
              <a:rPr lang="en-US" b="1" baseline="-25000" dirty="0">
                <a:latin typeface="Times New Roman" pitchFamily="18" charset="0"/>
                <a:cs typeface="Times New Roman" pitchFamily="18" charset="0"/>
              </a:rPr>
              <a:t>1</a:t>
            </a:r>
            <a:r>
              <a:rPr lang="en-US" b="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i="1" baseline="-25000" dirty="0" err="1">
                <a:latin typeface="Times New Roman" pitchFamily="18" charset="0"/>
                <a:cs typeface="Times New Roman" pitchFamily="18" charset="0"/>
              </a:rPr>
              <a:t>k</a:t>
            </a:r>
            <a:r>
              <a:rPr lang="en-US" b="1" dirty="0">
                <a:latin typeface="Times New Roman" pitchFamily="18" charset="0"/>
                <a:cs typeface="Times New Roman" pitchFamily="18" charset="0"/>
              </a:rPr>
              <a:t>}</a:t>
            </a:r>
          </a:p>
          <a:p>
            <a:pPr>
              <a:buNone/>
            </a:pPr>
            <a:endParaRPr lang="en-US" dirty="0"/>
          </a:p>
          <a:p>
            <a:pPr>
              <a:buNone/>
            </a:pPr>
            <a:endParaRPr lang="en-US" dirty="0"/>
          </a:p>
        </p:txBody>
      </p:sp>
      <p:graphicFrame>
        <p:nvGraphicFramePr>
          <p:cNvPr id="5" name="Object 4"/>
          <p:cNvGraphicFramePr>
            <a:graphicFrameLocks/>
          </p:cNvGraphicFramePr>
          <p:nvPr>
            <p:extLst>
              <p:ext uri="{D42A27DB-BD31-4B8C-83A1-F6EECF244321}">
                <p14:modId xmlns:p14="http://schemas.microsoft.com/office/powerpoint/2010/main" val="3669247758"/>
              </p:ext>
            </p:extLst>
          </p:nvPr>
        </p:nvGraphicFramePr>
        <p:xfrm>
          <a:off x="2065338" y="5380038"/>
          <a:ext cx="5470525" cy="1173162"/>
        </p:xfrm>
        <a:graphic>
          <a:graphicData uri="http://schemas.openxmlformats.org/presentationml/2006/ole">
            <mc:AlternateContent xmlns:mc="http://schemas.openxmlformats.org/markup-compatibility/2006">
              <mc:Choice xmlns:v="urn:schemas-microsoft-com:vml" Requires="v">
                <p:oleObj name="Equation" r:id="rId2" imgW="1841400" imgH="419040" progId="Equation.3">
                  <p:embed/>
                </p:oleObj>
              </mc:Choice>
              <mc:Fallback>
                <p:oleObj name="Equation" r:id="rId2" imgW="1841400" imgH="419040" progId="Equation.3">
                  <p:embed/>
                  <p:pic>
                    <p:nvPicPr>
                      <p:cNvPr id="0" name=""/>
                      <p:cNvPicPr>
                        <a:picLocks noChangeAspect="1" noChangeArrowheads="1"/>
                      </p:cNvPicPr>
                      <p:nvPr/>
                    </p:nvPicPr>
                    <p:blipFill>
                      <a:blip r:embed="rId3"/>
                      <a:srcRect/>
                      <a:stretch>
                        <a:fillRect/>
                      </a:stretch>
                    </p:blipFill>
                    <p:spPr bwMode="auto">
                      <a:xfrm>
                        <a:off x="2065338" y="5380038"/>
                        <a:ext cx="5470525" cy="1173162"/>
                      </a:xfrm>
                      <a:prstGeom prst="rect">
                        <a:avLst/>
                      </a:prstGeom>
                      <a:noFill/>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49072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Association Rules</a:t>
            </a:r>
          </a:p>
        </p:txBody>
      </p:sp>
      <p:sp>
        <p:nvSpPr>
          <p:cNvPr id="3" name="Content Placeholder 2"/>
          <p:cNvSpPr>
            <a:spLocks noGrp="1"/>
          </p:cNvSpPr>
          <p:nvPr>
            <p:ph idx="1"/>
          </p:nvPr>
        </p:nvSpPr>
        <p:spPr>
          <a:xfrm>
            <a:off x="457200" y="1295400"/>
            <a:ext cx="8610600" cy="5410200"/>
          </a:xfrm>
        </p:spPr>
        <p:txBody>
          <a:bodyPr>
            <a:normAutofit/>
          </a:bodyPr>
          <a:lstStyle/>
          <a:p>
            <a:r>
              <a:rPr lang="en-US" b="1" dirty="0">
                <a:solidFill>
                  <a:srgbClr val="008000"/>
                </a:solidFill>
              </a:rPr>
              <a:t>Not all high-confidence rules are interesting</a:t>
            </a:r>
          </a:p>
          <a:p>
            <a:pPr lvl="1"/>
            <a:r>
              <a:rPr lang="en-US" dirty="0"/>
              <a:t>The rule </a:t>
            </a:r>
            <a:r>
              <a:rPr lang="en-US" b="1" i="1" dirty="0">
                <a:latin typeface="Times New Roman" pitchFamily="18" charset="0"/>
                <a:cs typeface="Times New Roman" pitchFamily="18" charset="0"/>
              </a:rPr>
              <a:t>X → milk</a:t>
            </a:r>
            <a:r>
              <a:rPr lang="en-US" dirty="0"/>
              <a:t> may have high confidence for many </a:t>
            </a:r>
            <a:r>
              <a:rPr lang="en-US" dirty="0" err="1"/>
              <a:t>itemsets</a:t>
            </a:r>
            <a:r>
              <a:rPr lang="en-US" dirty="0"/>
              <a:t> </a:t>
            </a:r>
            <a:r>
              <a:rPr lang="en-US" b="1" i="1" dirty="0">
                <a:latin typeface="Times New Roman" pitchFamily="18" charset="0"/>
                <a:cs typeface="Times New Roman" pitchFamily="18" charset="0"/>
              </a:rPr>
              <a:t>X</a:t>
            </a:r>
            <a:r>
              <a:rPr lang="en-US" dirty="0"/>
              <a:t>, because milk is just purchased very often (independent of </a:t>
            </a:r>
            <a:r>
              <a:rPr lang="en-US" b="1" i="1" dirty="0">
                <a:latin typeface="Times New Roman" pitchFamily="18" charset="0"/>
                <a:cs typeface="Times New Roman" pitchFamily="18" charset="0"/>
              </a:rPr>
              <a:t>X</a:t>
            </a:r>
            <a:r>
              <a:rPr lang="en-US" dirty="0"/>
              <a:t>) and the confidence will be high</a:t>
            </a:r>
          </a:p>
          <a:p>
            <a:r>
              <a:rPr lang="en-US" b="1" dirty="0">
                <a:solidFill>
                  <a:srgbClr val="0000FF"/>
                </a:solidFill>
              </a:rPr>
              <a:t>Interest</a:t>
            </a:r>
            <a:r>
              <a:rPr lang="en-US" dirty="0">
                <a:solidFill>
                  <a:srgbClr val="0000FF"/>
                </a:solidFill>
              </a:rPr>
              <a:t> </a:t>
            </a:r>
            <a:r>
              <a:rPr lang="en-US" dirty="0"/>
              <a:t>of an association rule </a:t>
            </a:r>
            <a:r>
              <a:rPr lang="en-US" b="1" i="1" dirty="0">
                <a:latin typeface="Times New Roman" pitchFamily="18" charset="0"/>
                <a:cs typeface="Times New Roman" pitchFamily="18" charset="0"/>
              </a:rPr>
              <a:t>I → j</a:t>
            </a:r>
            <a:r>
              <a:rPr lang="en-US" dirty="0"/>
              <a:t>: </a:t>
            </a:r>
            <a:br>
              <a:rPr lang="en-US" dirty="0"/>
            </a:br>
            <a:r>
              <a:rPr lang="en-US" dirty="0"/>
              <a:t>difference between its confidence and the fraction of baskets that contain </a:t>
            </a:r>
            <a:r>
              <a:rPr lang="en-US" b="1" i="1" dirty="0">
                <a:latin typeface="Times New Roman" pitchFamily="18" charset="0"/>
                <a:cs typeface="Times New Roman" pitchFamily="18" charset="0"/>
              </a:rPr>
              <a:t>j</a:t>
            </a:r>
            <a:endParaRPr lang="en-US" b="1" dirty="0"/>
          </a:p>
          <a:p>
            <a:pPr lvl="1"/>
            <a:endParaRPr lang="en-US" dirty="0"/>
          </a:p>
          <a:p>
            <a:pPr lvl="1"/>
            <a:r>
              <a:rPr lang="en-US" dirty="0"/>
              <a:t>Interesting rules are those with high positive or negative interest values (usually above 0.5)</a:t>
            </a:r>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12</a:t>
            </a:fld>
            <a:endParaRPr lang="en-US"/>
          </a:p>
        </p:txBody>
      </p:sp>
      <p:graphicFrame>
        <p:nvGraphicFramePr>
          <p:cNvPr id="7" name="Object 6"/>
          <p:cNvGraphicFramePr>
            <a:graphicFrameLocks/>
          </p:cNvGraphicFramePr>
          <p:nvPr>
            <p:extLst>
              <p:ext uri="{D42A27DB-BD31-4B8C-83A1-F6EECF244321}">
                <p14:modId xmlns:p14="http://schemas.microsoft.com/office/powerpoint/2010/main" val="3542298249"/>
              </p:ext>
            </p:extLst>
          </p:nvPr>
        </p:nvGraphicFramePr>
        <p:xfrm>
          <a:off x="1371600" y="5181600"/>
          <a:ext cx="6934200" cy="609600"/>
        </p:xfrm>
        <a:graphic>
          <a:graphicData uri="http://schemas.openxmlformats.org/presentationml/2006/ole">
            <mc:AlternateContent xmlns:mc="http://schemas.openxmlformats.org/markup-compatibility/2006">
              <mc:Choice xmlns:v="urn:schemas-microsoft-com:vml" Requires="v">
                <p:oleObj name="Equation" r:id="rId3" imgW="2311200" imgH="203040" progId="Equation.3">
                  <p:embed/>
                </p:oleObj>
              </mc:Choice>
              <mc:Fallback>
                <p:oleObj name="Equation" r:id="rId3" imgW="2311200" imgH="203040" progId="Equation.3">
                  <p:embed/>
                  <p:pic>
                    <p:nvPicPr>
                      <p:cNvPr id="0" name=""/>
                      <p:cNvPicPr preferRelativeResize="0">
                        <a:picLocks noChangeAspect="1" noChangeArrowheads="1"/>
                      </p:cNvPicPr>
                      <p:nvPr/>
                    </p:nvPicPr>
                    <p:blipFill>
                      <a:blip r:embed="rId4"/>
                      <a:srcRect/>
                      <a:stretch>
                        <a:fillRect/>
                      </a:stretch>
                    </p:blipFill>
                    <p:spPr bwMode="auto">
                      <a:xfrm>
                        <a:off x="1371600" y="5181600"/>
                        <a:ext cx="6934200" cy="609600"/>
                      </a:xfrm>
                      <a:prstGeom prst="rect">
                        <a:avLst/>
                      </a:prstGeom>
                      <a:noFill/>
                    </p:spPr>
                  </p:pic>
                </p:oleObj>
              </mc:Fallback>
            </mc:AlternateContent>
          </a:graphicData>
        </a:graphic>
      </p:graphicFrame>
    </p:spTree>
    <p:extLst>
      <p:ext uri="{BB962C8B-B14F-4D97-AF65-F5344CB8AC3E}">
        <p14:creationId xmlns:p14="http://schemas.microsoft.com/office/powerpoint/2010/main" val="29734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0"/>
          <p:cNvSpPr>
            <a:spLocks noGrp="1" noChangeArrowheads="1"/>
          </p:cNvSpPr>
          <p:nvPr>
            <p:ph type="title"/>
          </p:nvPr>
        </p:nvSpPr>
        <p:spPr>
          <a:xfrm>
            <a:off x="457200" y="76200"/>
            <a:ext cx="8686800" cy="987552"/>
          </a:xfrm>
        </p:spPr>
        <p:txBody>
          <a:bodyPr>
            <a:normAutofit/>
          </a:bodyPr>
          <a:lstStyle/>
          <a:p>
            <a:r>
              <a:rPr lang="en-US" dirty="0"/>
              <a:t>Example: Confidence and Interest</a:t>
            </a:r>
          </a:p>
        </p:txBody>
      </p:sp>
      <p:sp>
        <p:nvSpPr>
          <p:cNvPr id="61443" name="Rectangle 2051"/>
          <p:cNvSpPr>
            <a:spLocks noGrp="1" noChangeArrowheads="1"/>
          </p:cNvSpPr>
          <p:nvPr>
            <p:ph idx="1"/>
          </p:nvPr>
        </p:nvSpPr>
        <p:spPr/>
        <p:txBody>
          <a:bodyPr>
            <a:normAutofit/>
          </a:bodyPr>
          <a:lstStyle/>
          <a:p>
            <a:pPr lvl="1">
              <a:buFont typeface="Monotype Sorts" pitchFamily="-107" charset="2"/>
              <a:buNone/>
            </a:pPr>
            <a:r>
              <a:rPr lang="en-US" dirty="0"/>
              <a:t>	</a:t>
            </a:r>
            <a:r>
              <a:rPr lang="en-US" b="1" dirty="0"/>
              <a:t>B</a:t>
            </a:r>
            <a:r>
              <a:rPr lang="en-US" b="1" baseline="-25000" dirty="0"/>
              <a:t>1</a:t>
            </a:r>
            <a:r>
              <a:rPr lang="en-US" b="1" dirty="0"/>
              <a:t> = {</a:t>
            </a:r>
            <a:r>
              <a:rPr lang="en-US" b="1" dirty="0" err="1"/>
              <a:t>m</a:t>
            </a:r>
            <a:r>
              <a:rPr lang="en-US" b="1" dirty="0"/>
              <a:t>, </a:t>
            </a:r>
            <a:r>
              <a:rPr lang="en-US" b="1" dirty="0" err="1"/>
              <a:t>c</a:t>
            </a:r>
            <a:r>
              <a:rPr lang="en-US" b="1" dirty="0"/>
              <a:t>, </a:t>
            </a:r>
            <a:r>
              <a:rPr lang="en-US" b="1" dirty="0" err="1"/>
              <a:t>b</a:t>
            </a:r>
            <a:r>
              <a:rPr lang="en-US" b="1" dirty="0"/>
              <a:t>}		B</a:t>
            </a:r>
            <a:r>
              <a:rPr lang="en-US" b="1" baseline="-25000" dirty="0"/>
              <a:t>2</a:t>
            </a:r>
            <a:r>
              <a:rPr lang="en-US" b="1" dirty="0"/>
              <a:t> = {</a:t>
            </a:r>
            <a:r>
              <a:rPr lang="en-US" b="1" dirty="0" err="1"/>
              <a:t>m</a:t>
            </a:r>
            <a:r>
              <a:rPr lang="en-US" b="1" dirty="0"/>
              <a:t>, </a:t>
            </a:r>
            <a:r>
              <a:rPr lang="en-US" b="1" dirty="0" err="1"/>
              <a:t>p</a:t>
            </a:r>
            <a:r>
              <a:rPr lang="en-US" b="1" dirty="0"/>
              <a:t>, </a:t>
            </a:r>
            <a:r>
              <a:rPr lang="en-US" b="1" dirty="0" err="1"/>
              <a:t>j</a:t>
            </a:r>
            <a:r>
              <a:rPr lang="en-US" b="1" dirty="0"/>
              <a:t>}</a:t>
            </a:r>
          </a:p>
          <a:p>
            <a:pPr lvl="1">
              <a:buFont typeface="Monotype Sorts" pitchFamily="-107" charset="2"/>
              <a:buNone/>
            </a:pPr>
            <a:r>
              <a:rPr lang="en-US" b="1" dirty="0"/>
              <a:t>	B</a:t>
            </a:r>
            <a:r>
              <a:rPr lang="en-US" b="1" baseline="-25000" dirty="0"/>
              <a:t>3</a:t>
            </a:r>
            <a:r>
              <a:rPr lang="en-US" b="1" dirty="0"/>
              <a:t> = {m, b}		B</a:t>
            </a:r>
            <a:r>
              <a:rPr lang="en-US" b="1" baseline="-25000" dirty="0"/>
              <a:t>4</a:t>
            </a:r>
            <a:r>
              <a:rPr lang="en-US" b="1" dirty="0"/>
              <a:t>= {c, j}</a:t>
            </a:r>
          </a:p>
          <a:p>
            <a:pPr lvl="1">
              <a:buFont typeface="Monotype Sorts" pitchFamily="-107" charset="2"/>
              <a:buNone/>
            </a:pPr>
            <a:r>
              <a:rPr lang="en-US" b="1" dirty="0"/>
              <a:t>	B</a:t>
            </a:r>
            <a:r>
              <a:rPr lang="en-US" b="1" baseline="-25000" dirty="0"/>
              <a:t>5</a:t>
            </a:r>
            <a:r>
              <a:rPr lang="en-US" b="1" dirty="0"/>
              <a:t> = {</a:t>
            </a:r>
            <a:r>
              <a:rPr lang="en-US" b="1" dirty="0" err="1"/>
              <a:t>m</a:t>
            </a:r>
            <a:r>
              <a:rPr lang="en-US" b="1" dirty="0"/>
              <a:t>, </a:t>
            </a:r>
            <a:r>
              <a:rPr lang="en-US" b="1" dirty="0" err="1"/>
              <a:t>p</a:t>
            </a:r>
            <a:r>
              <a:rPr lang="en-US" b="1" dirty="0"/>
              <a:t>, </a:t>
            </a:r>
            <a:r>
              <a:rPr lang="en-US" b="1" dirty="0" err="1"/>
              <a:t>b</a:t>
            </a:r>
            <a:r>
              <a:rPr lang="en-US" b="1" dirty="0"/>
              <a:t>}		B</a:t>
            </a:r>
            <a:r>
              <a:rPr lang="en-US" b="1" baseline="-25000" dirty="0"/>
              <a:t>6</a:t>
            </a:r>
            <a:r>
              <a:rPr lang="en-US" b="1" dirty="0"/>
              <a:t> = {</a:t>
            </a:r>
            <a:r>
              <a:rPr lang="en-US" b="1" dirty="0" err="1"/>
              <a:t>m</a:t>
            </a:r>
            <a:r>
              <a:rPr lang="en-US" b="1" dirty="0"/>
              <a:t>, </a:t>
            </a:r>
            <a:r>
              <a:rPr lang="en-US" b="1" dirty="0" err="1"/>
              <a:t>c</a:t>
            </a:r>
            <a:r>
              <a:rPr lang="en-US" b="1" dirty="0"/>
              <a:t>, </a:t>
            </a:r>
            <a:r>
              <a:rPr lang="en-US" b="1" dirty="0" err="1"/>
              <a:t>b</a:t>
            </a:r>
            <a:r>
              <a:rPr lang="en-US" b="1" dirty="0"/>
              <a:t>, </a:t>
            </a:r>
            <a:r>
              <a:rPr lang="en-US" b="1" dirty="0" err="1"/>
              <a:t>j</a:t>
            </a:r>
            <a:r>
              <a:rPr lang="en-US" b="1" dirty="0"/>
              <a:t>}</a:t>
            </a:r>
          </a:p>
          <a:p>
            <a:pPr lvl="1">
              <a:buFont typeface="Monotype Sorts" pitchFamily="-107" charset="2"/>
              <a:buNone/>
            </a:pPr>
            <a:r>
              <a:rPr lang="en-US" b="1" dirty="0"/>
              <a:t>	B</a:t>
            </a:r>
            <a:r>
              <a:rPr lang="en-US" b="1" baseline="-25000" dirty="0"/>
              <a:t>7</a:t>
            </a:r>
            <a:r>
              <a:rPr lang="en-US" b="1" dirty="0"/>
              <a:t> = {</a:t>
            </a:r>
            <a:r>
              <a:rPr lang="en-US" b="1" dirty="0" err="1"/>
              <a:t>c</a:t>
            </a:r>
            <a:r>
              <a:rPr lang="en-US" b="1" dirty="0"/>
              <a:t>, </a:t>
            </a:r>
            <a:r>
              <a:rPr lang="en-US" b="1" dirty="0" err="1"/>
              <a:t>b</a:t>
            </a:r>
            <a:r>
              <a:rPr lang="en-US" b="1" dirty="0"/>
              <a:t>, </a:t>
            </a:r>
            <a:r>
              <a:rPr lang="en-US" b="1" dirty="0" err="1"/>
              <a:t>j</a:t>
            </a:r>
            <a:r>
              <a:rPr lang="en-US" b="1" dirty="0"/>
              <a:t>}		B</a:t>
            </a:r>
            <a:r>
              <a:rPr lang="en-US" b="1" baseline="-25000" dirty="0"/>
              <a:t>8</a:t>
            </a:r>
            <a:r>
              <a:rPr lang="en-US" b="1" dirty="0"/>
              <a:t> = {</a:t>
            </a:r>
            <a:r>
              <a:rPr lang="en-US" b="1" dirty="0" err="1"/>
              <a:t>b</a:t>
            </a:r>
            <a:r>
              <a:rPr lang="en-US" b="1" dirty="0"/>
              <a:t>, </a:t>
            </a:r>
            <a:r>
              <a:rPr lang="en-US" b="1" dirty="0" err="1"/>
              <a:t>c</a:t>
            </a:r>
            <a:r>
              <a:rPr lang="en-US" b="1" dirty="0"/>
              <a:t>}</a:t>
            </a:r>
          </a:p>
          <a:p>
            <a:pPr lvl="1">
              <a:buFont typeface="Monotype Sorts" pitchFamily="-107" charset="2"/>
              <a:buNone/>
            </a:pPr>
            <a:endParaRPr lang="en-US" b="1" dirty="0"/>
          </a:p>
          <a:p>
            <a:r>
              <a:rPr lang="en-US" b="1" dirty="0"/>
              <a:t>Association rule: </a:t>
            </a:r>
            <a:r>
              <a:rPr lang="en-US" b="1" dirty="0">
                <a:solidFill>
                  <a:srgbClr val="0000FF"/>
                </a:solidFill>
              </a:rPr>
              <a:t>{m, b} </a:t>
            </a:r>
            <a:r>
              <a:rPr lang="en-US" b="1" dirty="0">
                <a:solidFill>
                  <a:srgbClr val="0000FF"/>
                </a:solidFill>
                <a:latin typeface="Lucida Sans Unicode" pitchFamily="-107" charset="-52"/>
              </a:rPr>
              <a:t>→</a:t>
            </a:r>
            <a:r>
              <a:rPr lang="en-US" b="1" dirty="0">
                <a:solidFill>
                  <a:srgbClr val="0000FF"/>
                </a:solidFill>
              </a:rPr>
              <a:t>c</a:t>
            </a:r>
          </a:p>
          <a:p>
            <a:pPr lvl="1"/>
            <a:r>
              <a:rPr lang="en-US" b="1" dirty="0">
                <a:solidFill>
                  <a:srgbClr val="FF0066"/>
                </a:solidFill>
              </a:rPr>
              <a:t>Confidence </a:t>
            </a:r>
            <a:r>
              <a:rPr lang="en-US" b="1" dirty="0"/>
              <a:t>=</a:t>
            </a:r>
            <a:r>
              <a:rPr lang="en-US" dirty="0"/>
              <a:t> 2/4 = 0.5</a:t>
            </a:r>
          </a:p>
          <a:p>
            <a:pPr lvl="1"/>
            <a:r>
              <a:rPr lang="en-US" b="1" dirty="0">
                <a:solidFill>
                  <a:srgbClr val="FF0066"/>
                </a:solidFill>
              </a:rPr>
              <a:t>Interest </a:t>
            </a:r>
            <a:r>
              <a:rPr lang="en-US" b="1" dirty="0"/>
              <a:t>=</a:t>
            </a:r>
            <a:r>
              <a:rPr lang="en-US" dirty="0"/>
              <a:t> |0.5 – 5/8| = 1/8</a:t>
            </a:r>
          </a:p>
          <a:p>
            <a:pPr lvl="2"/>
            <a:r>
              <a:rPr lang="en-US" dirty="0"/>
              <a:t>Item </a:t>
            </a:r>
            <a:r>
              <a:rPr lang="en-US" b="1" i="1" dirty="0"/>
              <a:t>c</a:t>
            </a:r>
            <a:r>
              <a:rPr lang="en-US" dirty="0"/>
              <a:t> appears in 5/8 of the baskets</a:t>
            </a:r>
          </a:p>
          <a:p>
            <a:pPr lvl="2"/>
            <a:r>
              <a:rPr lang="en-US" dirty="0"/>
              <a:t>Rule is not very interesting!</a:t>
            </a:r>
          </a:p>
          <a:p>
            <a:endParaRPr lang="en-US" dirty="0"/>
          </a:p>
        </p:txBody>
      </p:sp>
      <p:sp>
        <p:nvSpPr>
          <p:cNvPr id="7" name="Footer Placeholder 6"/>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5" name="Slide Number Placeholder 5"/>
          <p:cNvSpPr>
            <a:spLocks noGrp="1"/>
          </p:cNvSpPr>
          <p:nvPr>
            <p:ph type="sldNum" sz="quarter" idx="12"/>
          </p:nvPr>
        </p:nvSpPr>
        <p:spPr/>
        <p:txBody>
          <a:bodyPr/>
          <a:lstStyle/>
          <a:p>
            <a:fld id="{C46AF7D1-5823-C141-BDA5-F4B22D7087FE}" type="slidenum">
              <a:rPr lang="en-US"/>
              <a:pPr/>
              <a:t>13</a:t>
            </a:fld>
            <a:endParaRPr lang="en-US"/>
          </a:p>
        </p:txBody>
      </p:sp>
    </p:spTree>
    <p:extLst>
      <p:ext uri="{BB962C8B-B14F-4D97-AF65-F5344CB8AC3E}">
        <p14:creationId xmlns:p14="http://schemas.microsoft.com/office/powerpoint/2010/main" val="52120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Finding Association Rules</a:t>
            </a:r>
          </a:p>
        </p:txBody>
      </p:sp>
      <p:sp>
        <p:nvSpPr>
          <p:cNvPr id="64515" name="Rectangle 3"/>
          <p:cNvSpPr>
            <a:spLocks noGrp="1" noChangeArrowheads="1"/>
          </p:cNvSpPr>
          <p:nvPr>
            <p:ph idx="1"/>
          </p:nvPr>
        </p:nvSpPr>
        <p:spPr>
          <a:xfrm>
            <a:off x="457200" y="1295400"/>
            <a:ext cx="8229600" cy="5257801"/>
          </a:xfrm>
        </p:spPr>
        <p:txBody>
          <a:bodyPr/>
          <a:lstStyle/>
          <a:p>
            <a:r>
              <a:rPr lang="en-US" b="1" dirty="0"/>
              <a:t>Problem:</a:t>
            </a:r>
            <a:r>
              <a:rPr lang="en-US" dirty="0"/>
              <a:t> </a:t>
            </a:r>
            <a:r>
              <a:rPr lang="en-US" b="1" dirty="0">
                <a:solidFill>
                  <a:srgbClr val="FF0066"/>
                </a:solidFill>
              </a:rPr>
              <a:t>Find all association rules with support </a:t>
            </a:r>
            <a:r>
              <a:rPr lang="en-US" b="1" dirty="0">
                <a:solidFill>
                  <a:srgbClr val="FF0066"/>
                </a:solidFill>
                <a:latin typeface="Lucida Sans Unicode" pitchFamily="-107" charset="-52"/>
              </a:rPr>
              <a:t>≥</a:t>
            </a:r>
            <a:r>
              <a:rPr lang="en-US" b="1" i="1" dirty="0">
                <a:solidFill>
                  <a:srgbClr val="FF0066"/>
                </a:solidFill>
              </a:rPr>
              <a:t>s</a:t>
            </a:r>
            <a:r>
              <a:rPr lang="en-US" b="1" dirty="0">
                <a:solidFill>
                  <a:srgbClr val="FF0066"/>
                </a:solidFill>
              </a:rPr>
              <a:t> and confidence </a:t>
            </a:r>
            <a:r>
              <a:rPr lang="en-US" b="1" dirty="0">
                <a:solidFill>
                  <a:srgbClr val="FF0066"/>
                </a:solidFill>
                <a:latin typeface="Lucida Sans Unicode" pitchFamily="-107" charset="-52"/>
              </a:rPr>
              <a:t>≥</a:t>
            </a:r>
            <a:r>
              <a:rPr lang="en-US" b="1" i="1" dirty="0">
                <a:solidFill>
                  <a:srgbClr val="FF0066"/>
                </a:solidFill>
              </a:rPr>
              <a:t>c</a:t>
            </a:r>
            <a:endParaRPr lang="en-US" b="1" dirty="0">
              <a:solidFill>
                <a:srgbClr val="FF0066"/>
              </a:solidFill>
            </a:endParaRPr>
          </a:p>
          <a:p>
            <a:pPr lvl="1"/>
            <a:r>
              <a:rPr lang="en-US" b="1" dirty="0">
                <a:solidFill>
                  <a:srgbClr val="008000"/>
                </a:solidFill>
              </a:rPr>
              <a:t>Note:</a:t>
            </a:r>
            <a:r>
              <a:rPr lang="en-US" dirty="0">
                <a:solidFill>
                  <a:schemeClr val="accent3"/>
                </a:solidFill>
              </a:rPr>
              <a:t> </a:t>
            </a:r>
            <a:r>
              <a:rPr lang="en-US" dirty="0"/>
              <a:t>Support of an association rule is the support of the set of items on the left side</a:t>
            </a:r>
          </a:p>
          <a:p>
            <a:r>
              <a:rPr lang="en-US" b="1" dirty="0"/>
              <a:t>Hard part: </a:t>
            </a:r>
            <a:r>
              <a:rPr lang="en-US" b="1" dirty="0">
                <a:solidFill>
                  <a:srgbClr val="0000FF"/>
                </a:solidFill>
              </a:rPr>
              <a:t>Finding the frequent </a:t>
            </a:r>
            <a:r>
              <a:rPr lang="en-US" b="1" dirty="0" err="1">
                <a:solidFill>
                  <a:srgbClr val="0000FF"/>
                </a:solidFill>
              </a:rPr>
              <a:t>itemsets</a:t>
            </a:r>
            <a:r>
              <a:rPr lang="en-US" b="1" dirty="0">
                <a:solidFill>
                  <a:srgbClr val="0000FF"/>
                </a:solidFill>
              </a:rPr>
              <a:t>!</a:t>
            </a:r>
          </a:p>
          <a:p>
            <a:pPr lvl="1"/>
            <a:r>
              <a:rPr lang="en-US" dirty="0"/>
              <a:t>If </a:t>
            </a:r>
            <a:r>
              <a:rPr lang="en-US" b="1"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dirty="0">
                <a:solidFill>
                  <a:srgbClr val="0000FF"/>
                </a:solidFill>
                <a:latin typeface="Times New Roman" pitchFamily="18" charset="0"/>
                <a:cs typeface="Times New Roman" pitchFamily="18" charset="0"/>
              </a:rPr>
              <a:t>, </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2</a:t>
            </a:r>
            <a:r>
              <a:rPr lang="en-US" b="1" dirty="0">
                <a:solidFill>
                  <a:srgbClr val="0000FF"/>
                </a:solidFill>
                <a:latin typeface="Times New Roman" pitchFamily="18" charset="0"/>
                <a:cs typeface="Times New Roman" pitchFamily="18" charset="0"/>
              </a:rPr>
              <a:t>,…, </a:t>
            </a:r>
            <a:r>
              <a:rPr lang="en-US" b="1" i="1" dirty="0" err="1">
                <a:solidFill>
                  <a:srgbClr val="0000FF"/>
                </a:solidFill>
                <a:latin typeface="Times New Roman" pitchFamily="18" charset="0"/>
                <a:cs typeface="Times New Roman" pitchFamily="18" charset="0"/>
              </a:rPr>
              <a:t>i</a:t>
            </a:r>
            <a:r>
              <a:rPr lang="en-US" b="1" i="1" baseline="-25000" dirty="0" err="1">
                <a:solidFill>
                  <a:srgbClr val="0000FF"/>
                </a:solidFill>
                <a:latin typeface="Times New Roman" pitchFamily="18" charset="0"/>
                <a:cs typeface="Times New Roman" pitchFamily="18" charset="0"/>
              </a:rPr>
              <a:t>k</a:t>
            </a:r>
            <a:r>
              <a:rPr lang="en-US" b="1" dirty="0">
                <a:solidFill>
                  <a:srgbClr val="0000FF"/>
                </a:solidFill>
                <a:latin typeface="Times New Roman" pitchFamily="18" charset="0"/>
                <a:cs typeface="Times New Roman" pitchFamily="18" charset="0"/>
              </a:rPr>
              <a:t>} → </a:t>
            </a:r>
            <a:r>
              <a:rPr lang="en-US" b="1" i="1" dirty="0">
                <a:solidFill>
                  <a:srgbClr val="0000FF"/>
                </a:solidFill>
                <a:latin typeface="Times New Roman" pitchFamily="18" charset="0"/>
                <a:cs typeface="Times New Roman" pitchFamily="18" charset="0"/>
              </a:rPr>
              <a:t>j</a:t>
            </a:r>
            <a:r>
              <a:rPr lang="en-US" dirty="0"/>
              <a:t> has high support and confidence, then both </a:t>
            </a:r>
            <a:r>
              <a:rPr lang="en-US" b="1"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 </a:t>
            </a:r>
            <a:r>
              <a:rPr lang="en-US" b="1" i="1" dirty="0" err="1">
                <a:solidFill>
                  <a:srgbClr val="0000FF"/>
                </a:solidFill>
                <a:latin typeface="Times New Roman" pitchFamily="18" charset="0"/>
                <a:cs typeface="Times New Roman" pitchFamily="18" charset="0"/>
              </a:rPr>
              <a:t>i</a:t>
            </a:r>
            <a:r>
              <a:rPr lang="en-US" b="1" i="1" baseline="-25000" dirty="0" err="1">
                <a:solidFill>
                  <a:srgbClr val="0000FF"/>
                </a:solidFill>
                <a:latin typeface="Times New Roman" pitchFamily="18" charset="0"/>
                <a:cs typeface="Times New Roman" pitchFamily="18" charset="0"/>
              </a:rPr>
              <a:t>k</a:t>
            </a:r>
            <a:r>
              <a:rPr lang="en-US" b="1" dirty="0">
                <a:solidFill>
                  <a:srgbClr val="0000FF"/>
                </a:solidFill>
                <a:latin typeface="Times New Roman" pitchFamily="18" charset="0"/>
                <a:cs typeface="Times New Roman" pitchFamily="18" charset="0"/>
              </a:rPr>
              <a:t>}</a:t>
            </a:r>
            <a:r>
              <a:rPr lang="en-US" dirty="0"/>
              <a:t> and</a:t>
            </a:r>
            <a:br>
              <a:rPr lang="en-US" dirty="0"/>
            </a:br>
            <a:r>
              <a:rPr lang="en-US" b="1"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a:t>
            </a:r>
            <a:r>
              <a:rPr lang="en-US" b="1" i="1" dirty="0" err="1">
                <a:solidFill>
                  <a:srgbClr val="0000FF"/>
                </a:solidFill>
                <a:latin typeface="Times New Roman" pitchFamily="18" charset="0"/>
                <a:cs typeface="Times New Roman" pitchFamily="18" charset="0"/>
              </a:rPr>
              <a:t>i</a:t>
            </a:r>
            <a:r>
              <a:rPr lang="en-US" b="1" baseline="-25000" dirty="0" err="1">
                <a:solidFill>
                  <a:srgbClr val="0000FF"/>
                </a:solidFill>
                <a:latin typeface="Times New Roman" pitchFamily="18" charset="0"/>
                <a:cs typeface="Times New Roman" pitchFamily="18" charset="0"/>
              </a:rPr>
              <a:t>k</a:t>
            </a:r>
            <a:r>
              <a:rPr lang="en-US" b="1" i="1" dirty="0">
                <a:solidFill>
                  <a:srgbClr val="0000FF"/>
                </a:solidFill>
                <a:latin typeface="Times New Roman" pitchFamily="18" charset="0"/>
                <a:cs typeface="Times New Roman" pitchFamily="18" charset="0"/>
              </a:rPr>
              <a:t>, j</a:t>
            </a:r>
            <a:r>
              <a:rPr lang="en-US" b="1" dirty="0">
                <a:solidFill>
                  <a:srgbClr val="0000FF"/>
                </a:solidFill>
                <a:latin typeface="Times New Roman" pitchFamily="18" charset="0"/>
                <a:cs typeface="Times New Roman" pitchFamily="18" charset="0"/>
              </a:rPr>
              <a:t>}</a:t>
            </a:r>
            <a:r>
              <a:rPr lang="en-US" dirty="0">
                <a:solidFill>
                  <a:srgbClr val="0064E2"/>
                </a:solidFill>
              </a:rPr>
              <a:t> </a:t>
            </a:r>
            <a:r>
              <a:rPr lang="en-US" dirty="0"/>
              <a:t>will be “frequent”</a:t>
            </a:r>
          </a:p>
          <a:p>
            <a:pPr lvl="1"/>
            <a:endParaRPr lang="en-US" dirty="0"/>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4A73AEB8-D889-4241-AFAF-C3EC68452400}" type="slidenum">
              <a:rPr lang="en-US"/>
              <a:pPr/>
              <a:t>14</a:t>
            </a:fld>
            <a:endParaRPr lang="en-US"/>
          </a:p>
        </p:txBody>
      </p:sp>
      <p:graphicFrame>
        <p:nvGraphicFramePr>
          <p:cNvPr id="3" name="Object 2"/>
          <p:cNvGraphicFramePr>
            <a:graphicFrameLocks/>
          </p:cNvGraphicFramePr>
          <p:nvPr>
            <p:extLst>
              <p:ext uri="{D42A27DB-BD31-4B8C-83A1-F6EECF244321}">
                <p14:modId xmlns:p14="http://schemas.microsoft.com/office/powerpoint/2010/main" val="3100305019"/>
              </p:ext>
            </p:extLst>
          </p:nvPr>
        </p:nvGraphicFramePr>
        <p:xfrm>
          <a:off x="5334000" y="5791200"/>
          <a:ext cx="3733800" cy="838200"/>
        </p:xfrm>
        <a:graphic>
          <a:graphicData uri="http://schemas.openxmlformats.org/presentationml/2006/ole">
            <mc:AlternateContent xmlns:mc="http://schemas.openxmlformats.org/markup-compatibility/2006">
              <mc:Choice xmlns:v="urn:schemas-microsoft-com:vml" Requires="v">
                <p:oleObj name="Equation" r:id="rId2" imgW="1841400" imgH="419040" progId="Equation.3">
                  <p:embed/>
                </p:oleObj>
              </mc:Choice>
              <mc:Fallback>
                <p:oleObj name="Equation" r:id="rId2" imgW="1841400" imgH="419040" progId="Equation.3">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791200"/>
                        <a:ext cx="3733800" cy="838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497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Association Rules</a:t>
            </a:r>
          </a:p>
        </p:txBody>
      </p:sp>
      <p:sp>
        <p:nvSpPr>
          <p:cNvPr id="3" name="Content Placeholder 2"/>
          <p:cNvSpPr>
            <a:spLocks noGrp="1"/>
          </p:cNvSpPr>
          <p:nvPr>
            <p:ph idx="1"/>
          </p:nvPr>
        </p:nvSpPr>
        <p:spPr/>
        <p:txBody>
          <a:bodyPr>
            <a:normAutofit/>
          </a:bodyPr>
          <a:lstStyle/>
          <a:p>
            <a:r>
              <a:rPr lang="en-US" b="1" dirty="0">
                <a:solidFill>
                  <a:srgbClr val="FF0066"/>
                </a:solidFill>
              </a:rPr>
              <a:t>Step 1:</a:t>
            </a:r>
            <a:r>
              <a:rPr lang="en-US" dirty="0">
                <a:solidFill>
                  <a:schemeClr val="accent3"/>
                </a:solidFill>
              </a:rPr>
              <a:t> </a:t>
            </a:r>
            <a:r>
              <a:rPr lang="en-US" dirty="0"/>
              <a:t>Find all frequent </a:t>
            </a:r>
            <a:r>
              <a:rPr lang="en-US" dirty="0" err="1"/>
              <a:t>itemsets</a:t>
            </a:r>
            <a:r>
              <a:rPr lang="en-US" dirty="0"/>
              <a:t> </a:t>
            </a:r>
            <a:r>
              <a:rPr lang="en-US" b="1" i="1" dirty="0">
                <a:solidFill>
                  <a:srgbClr val="0000FF"/>
                </a:solidFill>
                <a:latin typeface="Times New Roman" pitchFamily="18" charset="0"/>
                <a:cs typeface="Times New Roman" pitchFamily="18" charset="0"/>
              </a:rPr>
              <a:t>I</a:t>
            </a:r>
            <a:endParaRPr lang="en-US" b="1" dirty="0">
              <a:solidFill>
                <a:srgbClr val="0000FF"/>
              </a:solidFill>
            </a:endParaRPr>
          </a:p>
          <a:p>
            <a:pPr lvl="1"/>
            <a:r>
              <a:rPr lang="en-US" dirty="0"/>
              <a:t>(we will explain this next)</a:t>
            </a:r>
          </a:p>
          <a:p>
            <a:r>
              <a:rPr lang="en-US" b="1" dirty="0">
                <a:solidFill>
                  <a:srgbClr val="FF0066"/>
                </a:solidFill>
              </a:rPr>
              <a:t>Step 2:</a:t>
            </a:r>
            <a:r>
              <a:rPr lang="en-US" b="1" dirty="0"/>
              <a:t> Rule generation</a:t>
            </a:r>
          </a:p>
          <a:p>
            <a:pPr lvl="1"/>
            <a:r>
              <a:rPr lang="en-US" dirty="0"/>
              <a:t>For every subset </a:t>
            </a:r>
            <a:r>
              <a:rPr lang="en-US" b="1" i="1" dirty="0">
                <a:latin typeface="Times New Roman" pitchFamily="18" charset="0"/>
                <a:cs typeface="Times New Roman" pitchFamily="18" charset="0"/>
              </a:rPr>
              <a:t>A</a:t>
            </a:r>
            <a:r>
              <a:rPr lang="en-US" dirty="0"/>
              <a:t> of </a:t>
            </a:r>
            <a:r>
              <a:rPr lang="en-US" b="1" i="1" dirty="0">
                <a:latin typeface="Times New Roman" pitchFamily="18" charset="0"/>
                <a:cs typeface="Times New Roman" pitchFamily="18" charset="0"/>
              </a:rPr>
              <a:t>I</a:t>
            </a:r>
            <a:r>
              <a:rPr lang="en-US" dirty="0"/>
              <a:t>,  generate a rule </a:t>
            </a:r>
            <a:r>
              <a:rPr lang="en-US" b="1" i="1" dirty="0">
                <a:solidFill>
                  <a:srgbClr val="0000FF"/>
                </a:solidFill>
                <a:latin typeface="Times New Roman" pitchFamily="18" charset="0"/>
                <a:cs typeface="Times New Roman" pitchFamily="18" charset="0"/>
              </a:rPr>
              <a:t>A → I \ A</a:t>
            </a:r>
            <a:r>
              <a:rPr lang="en-US" b="1" i="1" dirty="0">
                <a:solidFill>
                  <a:srgbClr val="0000FF"/>
                </a:solidFill>
              </a:rPr>
              <a:t> </a:t>
            </a:r>
          </a:p>
          <a:p>
            <a:pPr lvl="2"/>
            <a:r>
              <a:rPr lang="en-US" dirty="0"/>
              <a:t>Since </a:t>
            </a:r>
            <a:r>
              <a:rPr lang="en-US" b="1" i="1" dirty="0">
                <a:latin typeface="Times New Roman" pitchFamily="18" charset="0"/>
                <a:cs typeface="Times New Roman" pitchFamily="18" charset="0"/>
              </a:rPr>
              <a:t>I</a:t>
            </a:r>
            <a:r>
              <a:rPr lang="en-US" i="1" dirty="0">
                <a:latin typeface="Times New Roman" pitchFamily="18" charset="0"/>
                <a:cs typeface="Times New Roman" pitchFamily="18" charset="0"/>
              </a:rPr>
              <a:t>  </a:t>
            </a:r>
            <a:r>
              <a:rPr lang="en-US" dirty="0"/>
              <a:t>is frequent, </a:t>
            </a:r>
            <a:r>
              <a:rPr lang="en-US" b="1" i="1" dirty="0">
                <a:latin typeface="Times New Roman" pitchFamily="18" charset="0"/>
                <a:cs typeface="Times New Roman" pitchFamily="18" charset="0"/>
              </a:rPr>
              <a:t>A</a:t>
            </a:r>
            <a:r>
              <a:rPr lang="en-US" dirty="0"/>
              <a:t> is also frequent</a:t>
            </a:r>
          </a:p>
          <a:p>
            <a:pPr lvl="2"/>
            <a:r>
              <a:rPr lang="en-US" b="1" dirty="0">
                <a:solidFill>
                  <a:srgbClr val="0000FF"/>
                </a:solidFill>
              </a:rPr>
              <a:t>Variant 1:</a:t>
            </a:r>
            <a:r>
              <a:rPr lang="en-US" dirty="0"/>
              <a:t> Single pass to compute the rule confidence</a:t>
            </a:r>
          </a:p>
          <a:p>
            <a:pPr lvl="3"/>
            <a:r>
              <a:rPr lang="en-US" dirty="0">
                <a:latin typeface="Arial" pitchFamily="34" charset="0"/>
                <a:cs typeface="Arial" pitchFamily="34" charset="0"/>
              </a:rPr>
              <a:t>confidence(</a:t>
            </a:r>
            <a:r>
              <a:rPr lang="en-US" b="1" i="1" dirty="0">
                <a:latin typeface="Arial" pitchFamily="34" charset="0"/>
                <a:cs typeface="Arial" pitchFamily="34" charset="0"/>
              </a:rPr>
              <a:t>A,B</a:t>
            </a:r>
            <a:r>
              <a:rPr lang="en-US" b="1" i="1" dirty="0">
                <a:solidFill>
                  <a:srgbClr val="0000FF"/>
                </a:solidFill>
                <a:latin typeface="Arial" pitchFamily="34" charset="0"/>
                <a:cs typeface="Arial" pitchFamily="34" charset="0"/>
              </a:rPr>
              <a:t>→</a:t>
            </a:r>
            <a:r>
              <a:rPr lang="en-US" b="1" i="1" dirty="0">
                <a:latin typeface="Arial" pitchFamily="34" charset="0"/>
                <a:cs typeface="Arial" pitchFamily="34" charset="0"/>
              </a:rPr>
              <a:t>C,D</a:t>
            </a:r>
            <a:r>
              <a:rPr lang="en-US" dirty="0">
                <a:latin typeface="Arial" pitchFamily="34" charset="0"/>
                <a:cs typeface="Arial" pitchFamily="34" charset="0"/>
              </a:rPr>
              <a:t>) = support(</a:t>
            </a:r>
            <a:r>
              <a:rPr lang="en-US" b="1" dirty="0">
                <a:latin typeface="Arial" pitchFamily="34" charset="0"/>
                <a:cs typeface="Arial" pitchFamily="34" charset="0"/>
              </a:rPr>
              <a:t>A,B,C,D</a:t>
            </a:r>
            <a:r>
              <a:rPr lang="en-US" dirty="0">
                <a:latin typeface="Arial" pitchFamily="34" charset="0"/>
                <a:cs typeface="Arial" pitchFamily="34" charset="0"/>
              </a:rPr>
              <a:t>) / support(</a:t>
            </a:r>
            <a:r>
              <a:rPr lang="en-US" b="1" dirty="0">
                <a:latin typeface="Arial" pitchFamily="34" charset="0"/>
                <a:cs typeface="Arial" pitchFamily="34" charset="0"/>
              </a:rPr>
              <a:t>A,B</a:t>
            </a:r>
            <a:r>
              <a:rPr lang="en-US" dirty="0">
                <a:latin typeface="Arial" pitchFamily="34" charset="0"/>
                <a:cs typeface="Arial" pitchFamily="34" charset="0"/>
              </a:rPr>
              <a:t>)</a:t>
            </a:r>
          </a:p>
          <a:p>
            <a:pPr lvl="2"/>
            <a:r>
              <a:rPr lang="en-US" b="1" dirty="0">
                <a:solidFill>
                  <a:srgbClr val="0000FF"/>
                </a:solidFill>
              </a:rPr>
              <a:t>Variant 2:</a:t>
            </a:r>
            <a:r>
              <a:rPr lang="en-US" b="1" dirty="0">
                <a:solidFill>
                  <a:schemeClr val="accent2"/>
                </a:solidFill>
              </a:rPr>
              <a:t> </a:t>
            </a:r>
          </a:p>
          <a:p>
            <a:pPr lvl="3"/>
            <a:r>
              <a:rPr lang="en-US" b="1" dirty="0">
                <a:solidFill>
                  <a:srgbClr val="008000"/>
                </a:solidFill>
              </a:rPr>
              <a:t>Observation:</a:t>
            </a:r>
            <a:r>
              <a:rPr lang="en-US" dirty="0"/>
              <a:t> If </a:t>
            </a:r>
            <a:r>
              <a:rPr lang="en-US" b="1" dirty="0"/>
              <a:t>A,B,C</a:t>
            </a:r>
            <a:r>
              <a:rPr lang="en-US" b="1" dirty="0">
                <a:solidFill>
                  <a:srgbClr val="0000FF"/>
                </a:solidFill>
                <a:latin typeface="Times New Roman" pitchFamily="18" charset="0"/>
                <a:cs typeface="Times New Roman" pitchFamily="18" charset="0"/>
              </a:rPr>
              <a:t>→</a:t>
            </a:r>
            <a:r>
              <a:rPr lang="en-US" b="1" dirty="0"/>
              <a:t>D</a:t>
            </a:r>
            <a:r>
              <a:rPr lang="en-US" dirty="0"/>
              <a:t> is below confidence, so is </a:t>
            </a:r>
            <a:r>
              <a:rPr lang="en-US" b="1" dirty="0"/>
              <a:t>A,B</a:t>
            </a:r>
            <a:r>
              <a:rPr lang="en-US" b="1" dirty="0">
                <a:solidFill>
                  <a:srgbClr val="0000FF"/>
                </a:solidFill>
                <a:latin typeface="Times New Roman" pitchFamily="18" charset="0"/>
                <a:cs typeface="Times New Roman" pitchFamily="18" charset="0"/>
              </a:rPr>
              <a:t>→</a:t>
            </a:r>
            <a:r>
              <a:rPr lang="en-US" b="1" dirty="0"/>
              <a:t>C,D</a:t>
            </a:r>
          </a:p>
          <a:p>
            <a:pPr lvl="3"/>
            <a:r>
              <a:rPr lang="en-US" dirty="0"/>
              <a:t>Can generate “bigger” rules from smaller ones! </a:t>
            </a:r>
          </a:p>
          <a:p>
            <a:pPr lvl="1"/>
            <a:r>
              <a:rPr lang="en-US" b="1" dirty="0">
                <a:solidFill>
                  <a:srgbClr val="0000FF"/>
                </a:solidFill>
              </a:rPr>
              <a:t>Output the rules above the confidence threshold</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84036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295400"/>
            <a:ext cx="8610600" cy="5562600"/>
          </a:xfrm>
        </p:spPr>
        <p:txBody>
          <a:bodyPr>
            <a:normAutofit lnSpcReduction="10000"/>
          </a:bodyPr>
          <a:lstStyle/>
          <a:p>
            <a:pPr lvl="1">
              <a:buFont typeface="Monotype Sorts" pitchFamily="-107" charset="2"/>
              <a:buNone/>
            </a:pPr>
            <a:r>
              <a:rPr lang="en-US" dirty="0"/>
              <a:t>	</a:t>
            </a:r>
            <a:r>
              <a:rPr lang="en-US" b="1" dirty="0"/>
              <a:t>B</a:t>
            </a:r>
            <a:r>
              <a:rPr lang="en-US" b="1" baseline="-25000" dirty="0"/>
              <a:t>1</a:t>
            </a:r>
            <a:r>
              <a:rPr lang="en-US" b="1" dirty="0"/>
              <a:t> = {m, c, b}		B</a:t>
            </a:r>
            <a:r>
              <a:rPr lang="en-US" b="1" baseline="-25000" dirty="0"/>
              <a:t>2</a:t>
            </a:r>
            <a:r>
              <a:rPr lang="en-US" b="1" dirty="0"/>
              <a:t> = {m, p, j}</a:t>
            </a:r>
          </a:p>
          <a:p>
            <a:pPr lvl="1">
              <a:buFont typeface="Monotype Sorts" pitchFamily="-107" charset="2"/>
              <a:buNone/>
            </a:pPr>
            <a:r>
              <a:rPr lang="en-US" b="1" dirty="0"/>
              <a:t>	B</a:t>
            </a:r>
            <a:r>
              <a:rPr lang="en-US" b="1" baseline="-25000" dirty="0"/>
              <a:t>3</a:t>
            </a:r>
            <a:r>
              <a:rPr lang="en-US" b="1" dirty="0"/>
              <a:t> = {m, c, b, n}	B</a:t>
            </a:r>
            <a:r>
              <a:rPr lang="en-US" b="1" baseline="-25000" dirty="0"/>
              <a:t>4</a:t>
            </a:r>
            <a:r>
              <a:rPr lang="en-US" b="1" dirty="0"/>
              <a:t>= {c, j}</a:t>
            </a:r>
          </a:p>
          <a:p>
            <a:pPr lvl="1">
              <a:buFont typeface="Monotype Sorts" pitchFamily="-107" charset="2"/>
              <a:buNone/>
            </a:pPr>
            <a:r>
              <a:rPr lang="en-US" b="1" dirty="0"/>
              <a:t>	B</a:t>
            </a:r>
            <a:r>
              <a:rPr lang="en-US" b="1" baseline="-25000" dirty="0"/>
              <a:t>5</a:t>
            </a:r>
            <a:r>
              <a:rPr lang="en-US" b="1" dirty="0"/>
              <a:t> = {m, p, b}		B</a:t>
            </a:r>
            <a:r>
              <a:rPr lang="en-US" b="1" baseline="-25000" dirty="0"/>
              <a:t>6</a:t>
            </a:r>
            <a:r>
              <a:rPr lang="en-US" b="1" dirty="0"/>
              <a:t> = {m, c, b, j}</a:t>
            </a:r>
          </a:p>
          <a:p>
            <a:pPr lvl="1">
              <a:buFont typeface="Monotype Sorts" pitchFamily="-107" charset="2"/>
              <a:buNone/>
            </a:pPr>
            <a:r>
              <a:rPr lang="en-US" b="1" dirty="0"/>
              <a:t>	B</a:t>
            </a:r>
            <a:r>
              <a:rPr lang="en-US" b="1" baseline="-25000" dirty="0"/>
              <a:t>7</a:t>
            </a:r>
            <a:r>
              <a:rPr lang="en-US" b="1" dirty="0"/>
              <a:t> = {c, b, j}		B</a:t>
            </a:r>
            <a:r>
              <a:rPr lang="en-US" b="1" baseline="-25000" dirty="0"/>
              <a:t>8</a:t>
            </a:r>
            <a:r>
              <a:rPr lang="en-US" b="1" dirty="0"/>
              <a:t> = {b, c}</a:t>
            </a:r>
          </a:p>
          <a:p>
            <a:r>
              <a:rPr lang="en-US" b="1" dirty="0">
                <a:solidFill>
                  <a:srgbClr val="0000FF"/>
                </a:solidFill>
              </a:rPr>
              <a:t>Support threshold</a:t>
            </a:r>
            <a:r>
              <a:rPr lang="en-US" dirty="0"/>
              <a:t> </a:t>
            </a:r>
            <a:r>
              <a:rPr lang="en-US" b="1" i="1" dirty="0">
                <a:solidFill>
                  <a:srgbClr val="0000FF"/>
                </a:solidFill>
                <a:latin typeface="Times New Roman" pitchFamily="18" charset="0"/>
                <a:cs typeface="Times New Roman" pitchFamily="18" charset="0"/>
              </a:rPr>
              <a:t>s = 3</a:t>
            </a:r>
            <a:r>
              <a:rPr lang="en-US" dirty="0"/>
              <a:t>, </a:t>
            </a:r>
            <a:r>
              <a:rPr lang="en-US" b="1" dirty="0">
                <a:solidFill>
                  <a:srgbClr val="008000"/>
                </a:solidFill>
              </a:rPr>
              <a:t>confidence </a:t>
            </a:r>
            <a:r>
              <a:rPr lang="en-US" b="1" i="1" dirty="0">
                <a:solidFill>
                  <a:srgbClr val="008000"/>
                </a:solidFill>
                <a:latin typeface="Times New Roman" pitchFamily="18" charset="0"/>
                <a:cs typeface="Times New Roman" pitchFamily="18" charset="0"/>
              </a:rPr>
              <a:t>c = 0.75</a:t>
            </a:r>
          </a:p>
          <a:p>
            <a:r>
              <a:rPr lang="en-US" b="1" dirty="0">
                <a:solidFill>
                  <a:srgbClr val="FF0066"/>
                </a:solidFill>
              </a:rPr>
              <a:t>1) Frequent </a:t>
            </a:r>
            <a:r>
              <a:rPr lang="en-US" b="1" dirty="0" err="1">
                <a:solidFill>
                  <a:srgbClr val="FF0066"/>
                </a:solidFill>
              </a:rPr>
              <a:t>itemsets</a:t>
            </a:r>
            <a:r>
              <a:rPr lang="en-US" b="1" dirty="0">
                <a:solidFill>
                  <a:srgbClr val="FF0066"/>
                </a:solidFill>
              </a:rPr>
              <a:t>:</a:t>
            </a:r>
          </a:p>
          <a:p>
            <a:pPr lvl="1"/>
            <a:r>
              <a:rPr lang="en-US" b="1" dirty="0"/>
              <a:t>{</a:t>
            </a:r>
            <a:r>
              <a:rPr lang="en-US" b="1" dirty="0" err="1"/>
              <a:t>b,m</a:t>
            </a:r>
            <a:r>
              <a:rPr lang="en-US" b="1" dirty="0"/>
              <a:t>}  {</a:t>
            </a:r>
            <a:r>
              <a:rPr lang="en-US" b="1" dirty="0" err="1"/>
              <a:t>b,c</a:t>
            </a:r>
            <a:r>
              <a:rPr lang="en-US" b="1" dirty="0"/>
              <a:t>}  {</a:t>
            </a:r>
            <a:r>
              <a:rPr lang="en-US" b="1" dirty="0" err="1"/>
              <a:t>c,m</a:t>
            </a:r>
            <a:r>
              <a:rPr lang="en-US" b="1" dirty="0"/>
              <a:t>}  {</a:t>
            </a:r>
            <a:r>
              <a:rPr lang="en-US" b="1" dirty="0" err="1"/>
              <a:t>c,j</a:t>
            </a:r>
            <a:r>
              <a:rPr lang="en-US" b="1" dirty="0"/>
              <a:t>}  {</a:t>
            </a:r>
            <a:r>
              <a:rPr lang="en-US" b="1" dirty="0" err="1"/>
              <a:t>m,c,b</a:t>
            </a:r>
            <a:r>
              <a:rPr lang="en-US" b="1" dirty="0"/>
              <a:t>}</a:t>
            </a:r>
          </a:p>
          <a:p>
            <a:r>
              <a:rPr lang="en-US" b="1" dirty="0">
                <a:solidFill>
                  <a:srgbClr val="FF0066"/>
                </a:solidFill>
              </a:rPr>
              <a:t>2) Generate rules:</a:t>
            </a:r>
          </a:p>
          <a:p>
            <a:pPr lvl="1"/>
            <a:r>
              <a:rPr lang="en-US" b="1" dirty="0" err="1"/>
              <a:t>b</a:t>
            </a:r>
            <a:r>
              <a:rPr lang="en-US" b="1" dirty="0" err="1">
                <a:solidFill>
                  <a:srgbClr val="0064E2"/>
                </a:solidFill>
                <a:latin typeface="Times New Roman" pitchFamily="18" charset="0"/>
                <a:cs typeface="Times New Roman" pitchFamily="18" charset="0"/>
              </a:rPr>
              <a:t>→</a:t>
            </a:r>
            <a:r>
              <a:rPr lang="en-US" b="1" dirty="0" err="1"/>
              <a:t>m</a:t>
            </a:r>
            <a:r>
              <a:rPr lang="en-US" dirty="0"/>
              <a:t>: </a:t>
            </a:r>
            <a:r>
              <a:rPr lang="en-US" b="1" i="1" dirty="0">
                <a:latin typeface="Times New Roman" pitchFamily="18" charset="0"/>
                <a:cs typeface="Times New Roman" pitchFamily="18" charset="0"/>
              </a:rPr>
              <a:t>c</a:t>
            </a:r>
            <a:r>
              <a:rPr lang="en-US" dirty="0"/>
              <a:t>=4/6      </a:t>
            </a:r>
            <a:r>
              <a:rPr lang="en-US" b="1" dirty="0" err="1"/>
              <a:t>b</a:t>
            </a:r>
            <a:r>
              <a:rPr lang="en-US" b="1" dirty="0" err="1">
                <a:solidFill>
                  <a:srgbClr val="0064E2"/>
                </a:solidFill>
                <a:latin typeface="Times New Roman" pitchFamily="18" charset="0"/>
                <a:cs typeface="Times New Roman" pitchFamily="18" charset="0"/>
              </a:rPr>
              <a:t>→</a:t>
            </a:r>
            <a:r>
              <a:rPr lang="en-US" b="1" dirty="0" err="1"/>
              <a:t>c</a:t>
            </a:r>
            <a:r>
              <a:rPr lang="en-US" dirty="0"/>
              <a:t>: </a:t>
            </a:r>
            <a:r>
              <a:rPr lang="en-US" b="1" i="1" dirty="0">
                <a:latin typeface="Times New Roman" pitchFamily="18" charset="0"/>
                <a:cs typeface="Times New Roman" pitchFamily="18" charset="0"/>
              </a:rPr>
              <a:t>c</a:t>
            </a:r>
            <a:r>
              <a:rPr lang="en-US" dirty="0"/>
              <a:t>=5/6        </a:t>
            </a:r>
            <a:r>
              <a:rPr lang="en-US" b="1" dirty="0" err="1"/>
              <a:t>b,c</a:t>
            </a:r>
            <a:r>
              <a:rPr lang="en-US" b="1" dirty="0" err="1">
                <a:solidFill>
                  <a:srgbClr val="0064E2"/>
                </a:solidFill>
                <a:latin typeface="Times New Roman" pitchFamily="18" charset="0"/>
                <a:cs typeface="Times New Roman" pitchFamily="18" charset="0"/>
              </a:rPr>
              <a:t>→</a:t>
            </a:r>
            <a:r>
              <a:rPr lang="en-US" b="1" dirty="0" err="1"/>
              <a:t>m</a:t>
            </a:r>
            <a:r>
              <a:rPr lang="en-US" dirty="0"/>
              <a:t>: </a:t>
            </a:r>
            <a:r>
              <a:rPr lang="en-US" b="1" i="1" dirty="0">
                <a:latin typeface="Times New Roman" pitchFamily="18" charset="0"/>
                <a:cs typeface="Times New Roman" pitchFamily="18" charset="0"/>
              </a:rPr>
              <a:t>c</a:t>
            </a:r>
            <a:r>
              <a:rPr lang="en-US" dirty="0"/>
              <a:t>=3/5</a:t>
            </a:r>
            <a:endParaRPr lang="en-US" b="1" dirty="0"/>
          </a:p>
          <a:p>
            <a:pPr lvl="1"/>
            <a:r>
              <a:rPr lang="en-US" b="1" dirty="0" err="1"/>
              <a:t>m</a:t>
            </a:r>
            <a:r>
              <a:rPr lang="en-US" b="1" dirty="0" err="1">
                <a:solidFill>
                  <a:srgbClr val="0064E2"/>
                </a:solidFill>
                <a:latin typeface="Times New Roman" pitchFamily="18" charset="0"/>
                <a:cs typeface="Times New Roman" pitchFamily="18" charset="0"/>
              </a:rPr>
              <a:t>→</a:t>
            </a:r>
            <a:r>
              <a:rPr lang="en-US" b="1" dirty="0" err="1"/>
              <a:t>b</a:t>
            </a:r>
            <a:r>
              <a:rPr lang="en-US" dirty="0"/>
              <a:t>: </a:t>
            </a:r>
            <a:r>
              <a:rPr lang="en-US" b="1" i="1" dirty="0">
                <a:latin typeface="Times New Roman" pitchFamily="18" charset="0"/>
                <a:cs typeface="Times New Roman" pitchFamily="18" charset="0"/>
              </a:rPr>
              <a:t>c</a:t>
            </a:r>
            <a:r>
              <a:rPr lang="en-US" dirty="0"/>
              <a:t>=4/5	           …                   </a:t>
            </a:r>
            <a:r>
              <a:rPr lang="en-US" b="1" dirty="0" err="1"/>
              <a:t>b,m</a:t>
            </a:r>
            <a:r>
              <a:rPr lang="en-US" b="1" dirty="0" err="1">
                <a:solidFill>
                  <a:srgbClr val="0064E2"/>
                </a:solidFill>
                <a:latin typeface="Times New Roman" pitchFamily="18" charset="0"/>
                <a:cs typeface="Times New Roman" pitchFamily="18" charset="0"/>
              </a:rPr>
              <a:t>→</a:t>
            </a:r>
            <a:r>
              <a:rPr lang="en-US" b="1" dirty="0" err="1"/>
              <a:t>c</a:t>
            </a:r>
            <a:r>
              <a:rPr lang="en-US" dirty="0"/>
              <a:t>: </a:t>
            </a:r>
            <a:r>
              <a:rPr lang="en-US" b="1" i="1" dirty="0">
                <a:latin typeface="Times New Roman" pitchFamily="18" charset="0"/>
                <a:cs typeface="Times New Roman" pitchFamily="18" charset="0"/>
              </a:rPr>
              <a:t>c</a:t>
            </a:r>
            <a:r>
              <a:rPr lang="en-US" dirty="0"/>
              <a:t>=3/4</a:t>
            </a:r>
          </a:p>
          <a:p>
            <a:pPr lvl="1"/>
            <a:r>
              <a:rPr lang="en-US" dirty="0"/>
              <a:t> 					           </a:t>
            </a:r>
            <a:r>
              <a:rPr lang="en-US" b="1" dirty="0" err="1"/>
              <a:t>b</a:t>
            </a:r>
            <a:r>
              <a:rPr lang="en-US" b="1" dirty="0" err="1">
                <a:solidFill>
                  <a:srgbClr val="0064E2"/>
                </a:solidFill>
                <a:latin typeface="Times New Roman" pitchFamily="18" charset="0"/>
                <a:cs typeface="Times New Roman" pitchFamily="18" charset="0"/>
              </a:rPr>
              <a:t>→</a:t>
            </a:r>
            <a:r>
              <a:rPr lang="en-US" b="1" dirty="0" err="1"/>
              <a:t>c,m</a:t>
            </a:r>
            <a:r>
              <a:rPr lang="en-US" dirty="0"/>
              <a:t>: </a:t>
            </a:r>
            <a:r>
              <a:rPr lang="en-US" b="1" i="1" dirty="0">
                <a:latin typeface="Times New Roman" pitchFamily="18" charset="0"/>
                <a:cs typeface="Times New Roman" pitchFamily="18" charset="0"/>
              </a:rPr>
              <a:t>c</a:t>
            </a:r>
            <a:r>
              <a:rPr lang="en-US" dirty="0"/>
              <a:t>=3/6</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16</a:t>
            </a:fld>
            <a:endParaRPr lang="en-US"/>
          </a:p>
        </p:txBody>
      </p:sp>
      <p:cxnSp>
        <p:nvCxnSpPr>
          <p:cNvPr id="8" name="Straight Connector 7"/>
          <p:cNvCxnSpPr/>
          <p:nvPr/>
        </p:nvCxnSpPr>
        <p:spPr>
          <a:xfrm>
            <a:off x="1219200" y="5236464"/>
            <a:ext cx="19812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867400" y="5257800"/>
            <a:ext cx="21336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943600" y="6172200"/>
            <a:ext cx="21336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039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Compacting the Output</a:t>
            </a:r>
          </a:p>
        </p:txBody>
      </p:sp>
      <p:sp>
        <p:nvSpPr>
          <p:cNvPr id="40963" name="Rectangle 3"/>
          <p:cNvSpPr>
            <a:spLocks noGrp="1" noChangeArrowheads="1"/>
          </p:cNvSpPr>
          <p:nvPr>
            <p:ph idx="1"/>
          </p:nvPr>
        </p:nvSpPr>
        <p:spPr/>
        <p:txBody>
          <a:bodyPr/>
          <a:lstStyle/>
          <a:p>
            <a:r>
              <a:rPr lang="en-US" b="1" dirty="0"/>
              <a:t>To reduce the number of rules we can </a:t>
            </a:r>
            <a:br>
              <a:rPr lang="en-US" b="1" dirty="0"/>
            </a:br>
            <a:r>
              <a:rPr lang="en-US" b="1" dirty="0"/>
              <a:t>post-process them and only output:</a:t>
            </a:r>
          </a:p>
          <a:p>
            <a:pPr lvl="1"/>
            <a:r>
              <a:rPr lang="en-US" b="1" dirty="0">
                <a:solidFill>
                  <a:srgbClr val="0000FF"/>
                </a:solidFill>
              </a:rPr>
              <a:t>Maximal frequent </a:t>
            </a:r>
            <a:r>
              <a:rPr lang="en-US" b="1" dirty="0" err="1">
                <a:solidFill>
                  <a:srgbClr val="0000FF"/>
                </a:solidFill>
              </a:rPr>
              <a:t>itemsets</a:t>
            </a:r>
            <a:r>
              <a:rPr lang="en-US" b="1" dirty="0">
                <a:solidFill>
                  <a:srgbClr val="0000FF"/>
                </a:solidFill>
              </a:rPr>
              <a:t>: </a:t>
            </a:r>
            <a:br>
              <a:rPr lang="en-US" b="1" dirty="0">
                <a:solidFill>
                  <a:srgbClr val="0000FF"/>
                </a:solidFill>
              </a:rPr>
            </a:br>
            <a:r>
              <a:rPr lang="en-US" dirty="0"/>
              <a:t>No immediate superset is frequent</a:t>
            </a:r>
          </a:p>
          <a:p>
            <a:pPr lvl="2"/>
            <a:r>
              <a:rPr lang="en-US" dirty="0"/>
              <a:t>Gives more pruning</a:t>
            </a:r>
          </a:p>
          <a:p>
            <a:pPr marL="457200" lvl="1" indent="0">
              <a:buNone/>
            </a:pPr>
            <a:r>
              <a:rPr lang="en-US" b="1" dirty="0"/>
              <a:t>or</a:t>
            </a:r>
          </a:p>
          <a:p>
            <a:pPr lvl="1"/>
            <a:r>
              <a:rPr lang="en-US" b="1" dirty="0">
                <a:solidFill>
                  <a:srgbClr val="0000FF"/>
                </a:solidFill>
              </a:rPr>
              <a:t>Closed </a:t>
            </a:r>
            <a:r>
              <a:rPr lang="en-US" b="1" dirty="0" err="1">
                <a:solidFill>
                  <a:srgbClr val="0000FF"/>
                </a:solidFill>
              </a:rPr>
              <a:t>itemsets</a:t>
            </a:r>
            <a:r>
              <a:rPr lang="en-US" b="1" dirty="0">
                <a:solidFill>
                  <a:srgbClr val="0000FF"/>
                </a:solidFill>
              </a:rPr>
              <a:t>:</a:t>
            </a:r>
            <a:r>
              <a:rPr lang="en-US" dirty="0">
                <a:solidFill>
                  <a:srgbClr val="0000FF"/>
                </a:solidFill>
              </a:rPr>
              <a:t> </a:t>
            </a:r>
            <a:br>
              <a:rPr lang="en-US" dirty="0">
                <a:solidFill>
                  <a:srgbClr val="0000FF"/>
                </a:solidFill>
              </a:rPr>
            </a:br>
            <a:r>
              <a:rPr lang="en-US" dirty="0"/>
              <a:t>No immediate superset has the same count (&gt; 0)</a:t>
            </a:r>
          </a:p>
          <a:p>
            <a:pPr lvl="2"/>
            <a:r>
              <a:rPr lang="en-US" dirty="0"/>
              <a:t>Stores not only frequent information, but exact counts</a:t>
            </a:r>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63A035D-B00A-6748-93F3-A63E885B0CAB}" type="slidenum">
              <a:rPr lang="en-US" smtClean="0"/>
              <a:pPr/>
              <a:t>17</a:t>
            </a:fld>
            <a:endParaRPr lang="en-US"/>
          </a:p>
        </p:txBody>
      </p:sp>
    </p:spTree>
    <p:extLst>
      <p:ext uri="{BB962C8B-B14F-4D97-AF65-F5344CB8AC3E}">
        <p14:creationId xmlns:p14="http://schemas.microsoft.com/office/powerpoint/2010/main" val="50607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Example: Maximal/Closed</a:t>
            </a:r>
          </a:p>
        </p:txBody>
      </p:sp>
      <p:sp>
        <p:nvSpPr>
          <p:cNvPr id="41987" name="Rectangle 3"/>
          <p:cNvSpPr>
            <a:spLocks noGrp="1" noChangeArrowheads="1"/>
          </p:cNvSpPr>
          <p:nvPr>
            <p:ph idx="1"/>
          </p:nvPr>
        </p:nvSpPr>
        <p:spPr>
          <a:xfrm>
            <a:off x="684212" y="1591055"/>
            <a:ext cx="8229600" cy="5257801"/>
          </a:xfrm>
        </p:spPr>
        <p:txBody>
          <a:bodyPr/>
          <a:lstStyle/>
          <a:p>
            <a:pPr>
              <a:buFont typeface="Monotype Sorts" pitchFamily="-107" charset="2"/>
              <a:buNone/>
            </a:pPr>
            <a:r>
              <a:rPr lang="en-US" dirty="0">
                <a:solidFill>
                  <a:srgbClr val="0000FF"/>
                </a:solidFill>
              </a:rPr>
              <a:t>	</a:t>
            </a:r>
            <a:r>
              <a:rPr lang="en-US" b="1" dirty="0">
                <a:solidFill>
                  <a:srgbClr val="0000FF"/>
                </a:solidFill>
              </a:rPr>
              <a:t>Support	  Maximal(s=3)	Closed</a:t>
            </a:r>
          </a:p>
          <a:p>
            <a:pPr>
              <a:buFont typeface="Monotype Sorts" pitchFamily="-107" charset="2"/>
              <a:buNone/>
            </a:pPr>
            <a:r>
              <a:rPr lang="en-US" b="1" dirty="0"/>
              <a:t>A</a:t>
            </a:r>
            <a:r>
              <a:rPr lang="en-US" dirty="0"/>
              <a:t>		4		No		  No</a:t>
            </a:r>
          </a:p>
          <a:p>
            <a:pPr>
              <a:buFont typeface="Monotype Sorts" pitchFamily="-107" charset="2"/>
              <a:buNone/>
            </a:pPr>
            <a:r>
              <a:rPr lang="en-US" b="1" dirty="0"/>
              <a:t>B</a:t>
            </a:r>
            <a:r>
              <a:rPr lang="en-US" dirty="0"/>
              <a:t>		5		No		  Yes</a:t>
            </a:r>
            <a:endParaRPr lang="en-US" b="1" dirty="0"/>
          </a:p>
          <a:p>
            <a:pPr>
              <a:buFont typeface="Monotype Sorts" pitchFamily="-107" charset="2"/>
              <a:buNone/>
            </a:pPr>
            <a:r>
              <a:rPr lang="en-US" b="1" dirty="0"/>
              <a:t>C</a:t>
            </a:r>
            <a:r>
              <a:rPr lang="en-US" dirty="0"/>
              <a:t>		3		No		  No</a:t>
            </a:r>
          </a:p>
          <a:p>
            <a:pPr>
              <a:buFont typeface="Monotype Sorts" pitchFamily="-107" charset="2"/>
              <a:buNone/>
            </a:pPr>
            <a:r>
              <a:rPr lang="en-US" b="1" dirty="0"/>
              <a:t>AB</a:t>
            </a:r>
            <a:r>
              <a:rPr lang="en-US" dirty="0"/>
              <a:t>	4		Yes		  Yes</a:t>
            </a:r>
          </a:p>
          <a:p>
            <a:pPr>
              <a:buFont typeface="Monotype Sorts" pitchFamily="-107" charset="2"/>
              <a:buNone/>
            </a:pPr>
            <a:r>
              <a:rPr lang="en-US" b="1" dirty="0"/>
              <a:t>AC</a:t>
            </a:r>
            <a:r>
              <a:rPr lang="en-US" dirty="0"/>
              <a:t>	2		No		  No</a:t>
            </a:r>
          </a:p>
          <a:p>
            <a:pPr>
              <a:buFont typeface="Monotype Sorts" pitchFamily="-107" charset="2"/>
              <a:buNone/>
            </a:pPr>
            <a:r>
              <a:rPr lang="en-US" b="1" dirty="0"/>
              <a:t>BC</a:t>
            </a:r>
            <a:r>
              <a:rPr lang="en-US" dirty="0"/>
              <a:t>	3		Yes		  Yes</a:t>
            </a:r>
          </a:p>
          <a:p>
            <a:pPr>
              <a:buFont typeface="Monotype Sorts" pitchFamily="-107" charset="2"/>
              <a:buNone/>
            </a:pPr>
            <a:r>
              <a:rPr lang="en-US" b="1" dirty="0"/>
              <a:t>ABC</a:t>
            </a:r>
            <a:r>
              <a:rPr lang="en-US" dirty="0"/>
              <a:t>	2		No		  Yes</a:t>
            </a:r>
          </a:p>
        </p:txBody>
      </p:sp>
      <p:sp>
        <p:nvSpPr>
          <p:cNvPr id="18" name="Footer Placeholder 17"/>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16" name="Slide Number Placeholder 5"/>
          <p:cNvSpPr>
            <a:spLocks noGrp="1"/>
          </p:cNvSpPr>
          <p:nvPr>
            <p:ph type="sldNum" sz="quarter" idx="12"/>
          </p:nvPr>
        </p:nvSpPr>
        <p:spPr/>
        <p:txBody>
          <a:bodyPr/>
          <a:lstStyle/>
          <a:p>
            <a:fld id="{066ECBB2-C50D-7949-BA96-DF962D1E4F31}" type="slidenum">
              <a:rPr lang="en-US"/>
              <a:pPr/>
              <a:t>18</a:t>
            </a:fld>
            <a:endParaRPr lang="en-US"/>
          </a:p>
        </p:txBody>
      </p:sp>
      <p:grpSp>
        <p:nvGrpSpPr>
          <p:cNvPr id="2" name="Group 6"/>
          <p:cNvGrpSpPr>
            <a:grpSpLocks/>
          </p:cNvGrpSpPr>
          <p:nvPr/>
        </p:nvGrpSpPr>
        <p:grpSpPr bwMode="auto">
          <a:xfrm>
            <a:off x="4057649" y="1219200"/>
            <a:ext cx="4070350" cy="1676400"/>
            <a:chOff x="2592" y="864"/>
            <a:chExt cx="2564" cy="1056"/>
          </a:xfrm>
        </p:grpSpPr>
        <p:sp>
          <p:nvSpPr>
            <p:cNvPr id="41988" name="Text Box 4"/>
            <p:cNvSpPr txBox="1">
              <a:spLocks noChangeArrowheads="1"/>
            </p:cNvSpPr>
            <p:nvPr/>
          </p:nvSpPr>
          <p:spPr bwMode="auto">
            <a:xfrm>
              <a:off x="4212" y="864"/>
              <a:ext cx="944"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Frequent, but</a:t>
              </a:r>
            </a:p>
            <a:p>
              <a:r>
                <a:rPr lang="en-US" dirty="0">
                  <a:solidFill>
                    <a:srgbClr val="008000"/>
                  </a:solidFill>
                </a:rPr>
                <a:t>superset BC</a:t>
              </a:r>
            </a:p>
            <a:p>
              <a:r>
                <a:rPr lang="en-US" dirty="0">
                  <a:solidFill>
                    <a:srgbClr val="008000"/>
                  </a:solidFill>
                </a:rPr>
                <a:t>also frequent.</a:t>
              </a:r>
            </a:p>
          </p:txBody>
        </p:sp>
        <p:sp>
          <p:nvSpPr>
            <p:cNvPr id="41989" name="Line 5"/>
            <p:cNvSpPr>
              <a:spLocks noChangeShapeType="1"/>
            </p:cNvSpPr>
            <p:nvPr/>
          </p:nvSpPr>
          <p:spPr bwMode="auto">
            <a:xfrm flipH="1">
              <a:off x="2592" y="1296"/>
              <a:ext cx="1632" cy="624"/>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3" name="Group 9"/>
          <p:cNvGrpSpPr>
            <a:grpSpLocks/>
          </p:cNvGrpSpPr>
          <p:nvPr/>
        </p:nvGrpSpPr>
        <p:grpSpPr bwMode="auto">
          <a:xfrm>
            <a:off x="4037012" y="2393950"/>
            <a:ext cx="4344988" cy="1382713"/>
            <a:chOff x="2640" y="1721"/>
            <a:chExt cx="2737" cy="871"/>
          </a:xfrm>
        </p:grpSpPr>
        <p:sp>
          <p:nvSpPr>
            <p:cNvPr id="41991" name="Text Box 7"/>
            <p:cNvSpPr txBox="1">
              <a:spLocks noChangeArrowheads="1"/>
            </p:cNvSpPr>
            <p:nvPr/>
          </p:nvSpPr>
          <p:spPr bwMode="auto">
            <a:xfrm>
              <a:off x="4250" y="1721"/>
              <a:ext cx="1127"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Frequent, and</a:t>
              </a:r>
            </a:p>
            <a:p>
              <a:r>
                <a:rPr lang="en-US" dirty="0">
                  <a:solidFill>
                    <a:srgbClr val="008000"/>
                  </a:solidFill>
                </a:rPr>
                <a:t>its only superset,</a:t>
              </a:r>
            </a:p>
            <a:p>
              <a:r>
                <a:rPr lang="en-US" dirty="0">
                  <a:solidFill>
                    <a:srgbClr val="008000"/>
                  </a:solidFill>
                </a:rPr>
                <a:t>ABC, not freq.</a:t>
              </a:r>
            </a:p>
          </p:txBody>
        </p:sp>
        <p:sp>
          <p:nvSpPr>
            <p:cNvPr id="41992" name="Line 8"/>
            <p:cNvSpPr>
              <a:spLocks noChangeShapeType="1"/>
            </p:cNvSpPr>
            <p:nvPr/>
          </p:nvSpPr>
          <p:spPr bwMode="auto">
            <a:xfrm flipH="1">
              <a:off x="2640" y="1968"/>
              <a:ext cx="1584" cy="624"/>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4" name="Group 12"/>
          <p:cNvGrpSpPr>
            <a:grpSpLocks/>
          </p:cNvGrpSpPr>
          <p:nvPr/>
        </p:nvGrpSpPr>
        <p:grpSpPr bwMode="auto">
          <a:xfrm>
            <a:off x="5962650" y="3428998"/>
            <a:ext cx="2322513" cy="679450"/>
            <a:chOff x="3888" y="2400"/>
            <a:chExt cx="1463" cy="428"/>
          </a:xfrm>
        </p:grpSpPr>
        <p:sp>
          <p:nvSpPr>
            <p:cNvPr id="41994" name="Text Box 10"/>
            <p:cNvSpPr txBox="1">
              <a:spLocks noChangeArrowheads="1"/>
            </p:cNvSpPr>
            <p:nvPr/>
          </p:nvSpPr>
          <p:spPr bwMode="auto">
            <a:xfrm>
              <a:off x="4262" y="2421"/>
              <a:ext cx="1089" cy="407"/>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Superset BC</a:t>
              </a:r>
            </a:p>
            <a:p>
              <a:r>
                <a:rPr lang="en-US" dirty="0">
                  <a:solidFill>
                    <a:srgbClr val="008000"/>
                  </a:solidFill>
                </a:rPr>
                <a:t>has same count.</a:t>
              </a:r>
            </a:p>
          </p:txBody>
        </p:sp>
        <p:sp>
          <p:nvSpPr>
            <p:cNvPr id="41995" name="Line 11"/>
            <p:cNvSpPr>
              <a:spLocks noChangeShapeType="1"/>
            </p:cNvSpPr>
            <p:nvPr/>
          </p:nvSpPr>
          <p:spPr bwMode="auto">
            <a:xfrm flipH="1" flipV="1">
              <a:off x="3888" y="2400"/>
              <a:ext cx="336" cy="288"/>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5" name="Group 15"/>
          <p:cNvGrpSpPr>
            <a:grpSpLocks/>
          </p:cNvGrpSpPr>
          <p:nvPr/>
        </p:nvGrpSpPr>
        <p:grpSpPr bwMode="auto">
          <a:xfrm>
            <a:off x="6191251" y="4191000"/>
            <a:ext cx="2052638" cy="923925"/>
            <a:chOff x="3984" y="3024"/>
            <a:chExt cx="1293" cy="582"/>
          </a:xfrm>
        </p:grpSpPr>
        <p:sp>
          <p:nvSpPr>
            <p:cNvPr id="41997" name="Text Box 13"/>
            <p:cNvSpPr txBox="1">
              <a:spLocks noChangeArrowheads="1"/>
            </p:cNvSpPr>
            <p:nvPr/>
          </p:nvSpPr>
          <p:spPr bwMode="auto">
            <a:xfrm>
              <a:off x="4310" y="3024"/>
              <a:ext cx="967"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Its only super-</a:t>
              </a:r>
            </a:p>
            <a:p>
              <a:r>
                <a:rPr lang="en-US" dirty="0">
                  <a:solidFill>
                    <a:srgbClr val="008000"/>
                  </a:solidFill>
                </a:rPr>
                <a:t>set, ABC, has</a:t>
              </a:r>
            </a:p>
            <a:p>
              <a:r>
                <a:rPr lang="en-US" dirty="0">
                  <a:solidFill>
                    <a:srgbClr val="008000"/>
                  </a:solidFill>
                </a:rPr>
                <a:t>smaller count.</a:t>
              </a:r>
            </a:p>
          </p:txBody>
        </p:sp>
        <p:sp>
          <p:nvSpPr>
            <p:cNvPr id="41998" name="Line 14"/>
            <p:cNvSpPr>
              <a:spLocks noChangeShapeType="1"/>
            </p:cNvSpPr>
            <p:nvPr/>
          </p:nvSpPr>
          <p:spPr bwMode="auto">
            <a:xfrm flipH="1">
              <a:off x="3984" y="3408"/>
              <a:ext cx="288" cy="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325751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Finding Frequent </a:t>
            </a:r>
            <a:r>
              <a:rPr lang="en-US" dirty="0" err="1"/>
              <a:t>Itemsets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382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a:bodyPr>
          <a:lstStyle/>
          <a:p>
            <a:r>
              <a:rPr lang="en-US" dirty="0"/>
              <a:t>Association Rule Discovery</a:t>
            </a:r>
          </a:p>
        </p:txBody>
      </p:sp>
      <p:sp>
        <p:nvSpPr>
          <p:cNvPr id="759811" name="Rectangle 3"/>
          <p:cNvSpPr>
            <a:spLocks noGrp="1" noChangeArrowheads="1"/>
          </p:cNvSpPr>
          <p:nvPr>
            <p:ph idx="1"/>
          </p:nvPr>
        </p:nvSpPr>
        <p:spPr>
          <a:xfrm>
            <a:off x="457200" y="1295400"/>
            <a:ext cx="8686800" cy="5334000"/>
          </a:xfrm>
        </p:spPr>
        <p:txBody>
          <a:bodyPr>
            <a:normAutofit fontScale="92500"/>
          </a:bodyPr>
          <a:lstStyle/>
          <a:p>
            <a:pPr marL="342900" indent="-342900">
              <a:buNone/>
            </a:pPr>
            <a:r>
              <a:rPr lang="en-US" b="1" dirty="0">
                <a:solidFill>
                  <a:srgbClr val="0000FF"/>
                </a:solidFill>
              </a:rPr>
              <a:t>Supermarket shelf management – Market-basket model:</a:t>
            </a:r>
          </a:p>
          <a:p>
            <a:pPr marL="450342" indent="-285750"/>
            <a:r>
              <a:rPr lang="en-US" b="1" dirty="0">
                <a:solidFill>
                  <a:srgbClr val="FF0066"/>
                </a:solidFill>
              </a:rPr>
              <a:t>Goal:</a:t>
            </a:r>
            <a:r>
              <a:rPr lang="en-US" dirty="0"/>
              <a:t> Identify items that are bought together by sufficiently many customers</a:t>
            </a:r>
          </a:p>
          <a:p>
            <a:pPr marL="450342" indent="-285750"/>
            <a:r>
              <a:rPr lang="en-US" b="1" dirty="0">
                <a:solidFill>
                  <a:srgbClr val="FF0066"/>
                </a:solidFill>
              </a:rPr>
              <a:t>Approach:</a:t>
            </a:r>
            <a:r>
              <a:rPr lang="en-US" dirty="0"/>
              <a:t> Process the sales data collected with barcode scanners to find dependencies among items</a:t>
            </a:r>
          </a:p>
          <a:p>
            <a:pPr marL="450342" indent="-285750"/>
            <a:r>
              <a:rPr lang="en-US" b="1" dirty="0">
                <a:solidFill>
                  <a:srgbClr val="FF0066"/>
                </a:solidFill>
              </a:rPr>
              <a:t>A classic rule:</a:t>
            </a:r>
          </a:p>
          <a:p>
            <a:pPr marL="877824" lvl="1"/>
            <a:r>
              <a:rPr lang="en-US" dirty="0"/>
              <a:t>If someone buys diaper and milk, then he/she is </a:t>
            </a:r>
            <a:br>
              <a:rPr lang="en-US" dirty="0"/>
            </a:br>
            <a:r>
              <a:rPr lang="en-US" dirty="0"/>
              <a:t>likely to buy beer</a:t>
            </a:r>
          </a:p>
          <a:p>
            <a:pPr marL="877824" lvl="1"/>
            <a:r>
              <a:rPr lang="en-US" dirty="0"/>
              <a:t>Don’t be surprised if you find six-packs next to diapers!</a:t>
            </a:r>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1179472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en-US" dirty="0" err="1"/>
              <a:t>Itemsets</a:t>
            </a:r>
            <a:r>
              <a:rPr lang="en-US" dirty="0"/>
              <a:t>: Computation Model</a:t>
            </a:r>
          </a:p>
        </p:txBody>
      </p:sp>
      <p:sp>
        <p:nvSpPr>
          <p:cNvPr id="62467" name="Rectangle 1027"/>
          <p:cNvSpPr>
            <a:spLocks noGrp="1" noChangeArrowheads="1"/>
          </p:cNvSpPr>
          <p:nvPr>
            <p:ph idx="1"/>
          </p:nvPr>
        </p:nvSpPr>
        <p:spPr>
          <a:xfrm>
            <a:off x="457200" y="1295400"/>
            <a:ext cx="8229600" cy="4994701"/>
          </a:xfrm>
        </p:spPr>
        <p:txBody>
          <a:bodyPr>
            <a:normAutofit lnSpcReduction="10000"/>
          </a:bodyPr>
          <a:lstStyle/>
          <a:p>
            <a:r>
              <a:rPr lang="en-US" b="1" dirty="0">
                <a:solidFill>
                  <a:srgbClr val="0000FF"/>
                </a:solidFill>
              </a:rPr>
              <a:t>Back to finding frequent </a:t>
            </a:r>
            <a:r>
              <a:rPr lang="en-US" b="1" dirty="0" err="1">
                <a:solidFill>
                  <a:srgbClr val="0000FF"/>
                </a:solidFill>
              </a:rPr>
              <a:t>itemsets</a:t>
            </a:r>
            <a:endParaRPr lang="en-US" b="1" dirty="0">
              <a:solidFill>
                <a:srgbClr val="0000FF"/>
              </a:solidFill>
            </a:endParaRPr>
          </a:p>
          <a:p>
            <a:r>
              <a:rPr lang="en-US" dirty="0"/>
              <a:t>Typically, data is kept in flat files </a:t>
            </a:r>
            <a:br>
              <a:rPr lang="en-US" dirty="0"/>
            </a:br>
            <a:r>
              <a:rPr lang="en-US" dirty="0"/>
              <a:t>rather than in a database system:</a:t>
            </a:r>
          </a:p>
          <a:p>
            <a:pPr lvl="1"/>
            <a:r>
              <a:rPr lang="en-US" dirty="0"/>
              <a:t>Stored on disk</a:t>
            </a:r>
          </a:p>
          <a:p>
            <a:pPr lvl="1"/>
            <a:r>
              <a:rPr lang="en-US" dirty="0"/>
              <a:t>Stored basket-by-basket</a:t>
            </a:r>
          </a:p>
          <a:p>
            <a:pPr lvl="1"/>
            <a:r>
              <a:rPr lang="en-US" dirty="0"/>
              <a:t>Baskets are </a:t>
            </a:r>
            <a:r>
              <a:rPr lang="en-US" b="1" dirty="0">
                <a:solidFill>
                  <a:srgbClr val="FF0066"/>
                </a:solidFill>
              </a:rPr>
              <a:t>small</a:t>
            </a:r>
            <a:r>
              <a:rPr lang="en-US" dirty="0">
                <a:solidFill>
                  <a:srgbClr val="FF0066"/>
                </a:solidFill>
              </a:rPr>
              <a:t> </a:t>
            </a:r>
            <a:r>
              <a:rPr lang="en-US" dirty="0"/>
              <a:t>but we have </a:t>
            </a:r>
            <a:br>
              <a:rPr lang="en-US" dirty="0"/>
            </a:br>
            <a:r>
              <a:rPr lang="en-US" dirty="0"/>
              <a:t>many baskets and many items</a:t>
            </a:r>
          </a:p>
          <a:p>
            <a:pPr lvl="2"/>
            <a:r>
              <a:rPr lang="en-US" dirty="0"/>
              <a:t>Expand baskets into pairs, triples, etc. </a:t>
            </a:r>
            <a:br>
              <a:rPr lang="en-US" dirty="0"/>
            </a:br>
            <a:r>
              <a:rPr lang="en-US" dirty="0"/>
              <a:t>as you read baskets</a:t>
            </a:r>
          </a:p>
          <a:p>
            <a:pPr lvl="2"/>
            <a:r>
              <a:rPr lang="en-US" dirty="0"/>
              <a:t>Use </a:t>
            </a:r>
            <a:r>
              <a:rPr lang="en-US" b="1" i="1" dirty="0">
                <a:solidFill>
                  <a:srgbClr val="FF0066"/>
                </a:solidFill>
              </a:rPr>
              <a:t>k</a:t>
            </a:r>
            <a:r>
              <a:rPr lang="en-US" dirty="0"/>
              <a:t> nested loops to generate all </a:t>
            </a:r>
            <a:br>
              <a:rPr lang="en-US" dirty="0"/>
            </a:br>
            <a:r>
              <a:rPr lang="en-US" dirty="0"/>
              <a:t>sets of size </a:t>
            </a:r>
            <a:r>
              <a:rPr lang="en-US" b="1" i="1" dirty="0">
                <a:solidFill>
                  <a:srgbClr val="FF0066"/>
                </a:solidFill>
              </a:rPr>
              <a:t>k</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91B5FDD-C4CF-AF44-9F0E-8B7B5F21FA79}" type="slidenum">
              <a:rPr lang="en-US"/>
              <a:pPr/>
              <a:t>20</a:t>
            </a:fld>
            <a:endParaRPr lang="en-US"/>
          </a:p>
        </p:txBody>
      </p:sp>
      <p:grpSp>
        <p:nvGrpSpPr>
          <p:cNvPr id="2" name="Group 1"/>
          <p:cNvGrpSpPr/>
          <p:nvPr/>
        </p:nvGrpSpPr>
        <p:grpSpPr>
          <a:xfrm>
            <a:off x="7086600" y="1371600"/>
            <a:ext cx="1371600" cy="4419600"/>
            <a:chOff x="7467600" y="2057400"/>
            <a:chExt cx="1371600" cy="4419600"/>
          </a:xfrm>
        </p:grpSpPr>
        <p:sp>
          <p:nvSpPr>
            <p:cNvPr id="7" name="Rectangle 3"/>
            <p:cNvSpPr>
              <a:spLocks noChangeArrowheads="1"/>
            </p:cNvSpPr>
            <p:nvPr/>
          </p:nvSpPr>
          <p:spPr bwMode="auto">
            <a:xfrm>
              <a:off x="7467600" y="2057400"/>
              <a:ext cx="1371600" cy="4419600"/>
            </a:xfrm>
            <a:prstGeom prst="rect">
              <a:avLst/>
            </a:prstGeom>
            <a:solidFill>
              <a:srgbClr val="FFFF99">
                <a:alpha val="50000"/>
              </a:srgbClr>
            </a:solidFill>
            <a:ln w="9525">
              <a:solidFill>
                <a:schemeClr val="tx1"/>
              </a:solidFill>
              <a:miter lim="800000"/>
              <a:headEnd/>
              <a:tailEnd/>
            </a:ln>
            <a:effectLst/>
          </p:spPr>
          <p:txBody>
            <a:bodyPr wrap="none" anchor="ctr">
              <a:prstTxWarp prst="textNoShape">
                <a:avLst/>
              </a:prstTxWarp>
            </a:bodyPr>
            <a:lstStyle/>
            <a:p>
              <a:endParaRPr lang="en-US"/>
            </a:p>
          </p:txBody>
        </p:sp>
        <p:sp>
          <p:nvSpPr>
            <p:cNvPr id="8" name="Line 4"/>
            <p:cNvSpPr>
              <a:spLocks noChangeShapeType="1"/>
            </p:cNvSpPr>
            <p:nvPr/>
          </p:nvSpPr>
          <p:spPr bwMode="auto">
            <a:xfrm>
              <a:off x="7467600" y="2286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9" name="Line 5"/>
            <p:cNvSpPr>
              <a:spLocks noChangeShapeType="1"/>
            </p:cNvSpPr>
            <p:nvPr/>
          </p:nvSpPr>
          <p:spPr bwMode="auto">
            <a:xfrm>
              <a:off x="7467600" y="25146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0" name="Line 6"/>
            <p:cNvSpPr>
              <a:spLocks noChangeShapeType="1"/>
            </p:cNvSpPr>
            <p:nvPr/>
          </p:nvSpPr>
          <p:spPr bwMode="auto">
            <a:xfrm>
              <a:off x="7467600" y="48006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1" name="Line 7"/>
            <p:cNvSpPr>
              <a:spLocks noChangeShapeType="1"/>
            </p:cNvSpPr>
            <p:nvPr/>
          </p:nvSpPr>
          <p:spPr bwMode="auto">
            <a:xfrm>
              <a:off x="7467600" y="27432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2" name="Line 8"/>
            <p:cNvSpPr>
              <a:spLocks noChangeShapeType="1"/>
            </p:cNvSpPr>
            <p:nvPr/>
          </p:nvSpPr>
          <p:spPr bwMode="auto">
            <a:xfrm>
              <a:off x="7467600" y="32004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3" name="Line 9"/>
            <p:cNvSpPr>
              <a:spLocks noChangeShapeType="1"/>
            </p:cNvSpPr>
            <p:nvPr/>
          </p:nvSpPr>
          <p:spPr bwMode="auto">
            <a:xfrm>
              <a:off x="7467600" y="29718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4" name="Line 10"/>
            <p:cNvSpPr>
              <a:spLocks noChangeShapeType="1"/>
            </p:cNvSpPr>
            <p:nvPr/>
          </p:nvSpPr>
          <p:spPr bwMode="auto">
            <a:xfrm>
              <a:off x="7467600" y="4572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5" name="Line 11"/>
            <p:cNvSpPr>
              <a:spLocks noChangeShapeType="1"/>
            </p:cNvSpPr>
            <p:nvPr/>
          </p:nvSpPr>
          <p:spPr bwMode="auto">
            <a:xfrm>
              <a:off x="7467600" y="43434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6" name="Line 12"/>
            <p:cNvSpPr>
              <a:spLocks noChangeShapeType="1"/>
            </p:cNvSpPr>
            <p:nvPr/>
          </p:nvSpPr>
          <p:spPr bwMode="auto">
            <a:xfrm>
              <a:off x="7467600" y="41148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7" name="Line 13"/>
            <p:cNvSpPr>
              <a:spLocks noChangeShapeType="1"/>
            </p:cNvSpPr>
            <p:nvPr/>
          </p:nvSpPr>
          <p:spPr bwMode="auto">
            <a:xfrm>
              <a:off x="7467600" y="38862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8" name="Line 14"/>
            <p:cNvSpPr>
              <a:spLocks noChangeShapeType="1"/>
            </p:cNvSpPr>
            <p:nvPr/>
          </p:nvSpPr>
          <p:spPr bwMode="auto">
            <a:xfrm>
              <a:off x="7467600" y="36576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9" name="Line 15"/>
            <p:cNvSpPr>
              <a:spLocks noChangeShapeType="1"/>
            </p:cNvSpPr>
            <p:nvPr/>
          </p:nvSpPr>
          <p:spPr bwMode="auto">
            <a:xfrm>
              <a:off x="7467600" y="3429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0" name="Text Box 16"/>
            <p:cNvSpPr txBox="1">
              <a:spLocks noChangeArrowheads="1"/>
            </p:cNvSpPr>
            <p:nvPr/>
          </p:nvSpPr>
          <p:spPr bwMode="auto">
            <a:xfrm>
              <a:off x="7772400" y="3429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1" name="Text Box 17"/>
            <p:cNvSpPr txBox="1">
              <a:spLocks noChangeArrowheads="1"/>
            </p:cNvSpPr>
            <p:nvPr/>
          </p:nvSpPr>
          <p:spPr bwMode="auto">
            <a:xfrm>
              <a:off x="7772400" y="3200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2" name="Text Box 18"/>
            <p:cNvSpPr txBox="1">
              <a:spLocks noChangeArrowheads="1"/>
            </p:cNvSpPr>
            <p:nvPr/>
          </p:nvSpPr>
          <p:spPr bwMode="auto">
            <a:xfrm>
              <a:off x="7772400" y="29718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3" name="Text Box 19"/>
            <p:cNvSpPr txBox="1">
              <a:spLocks noChangeArrowheads="1"/>
            </p:cNvSpPr>
            <p:nvPr/>
          </p:nvSpPr>
          <p:spPr bwMode="auto">
            <a:xfrm>
              <a:off x="7772400" y="27432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4" name="Text Box 20"/>
            <p:cNvSpPr txBox="1">
              <a:spLocks noChangeArrowheads="1"/>
            </p:cNvSpPr>
            <p:nvPr/>
          </p:nvSpPr>
          <p:spPr bwMode="auto">
            <a:xfrm>
              <a:off x="7772400" y="25146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5" name="Text Box 21"/>
            <p:cNvSpPr txBox="1">
              <a:spLocks noChangeArrowheads="1"/>
            </p:cNvSpPr>
            <p:nvPr/>
          </p:nvSpPr>
          <p:spPr bwMode="auto">
            <a:xfrm>
              <a:off x="7772400" y="2286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6" name="Text Box 22"/>
            <p:cNvSpPr txBox="1">
              <a:spLocks noChangeArrowheads="1"/>
            </p:cNvSpPr>
            <p:nvPr/>
          </p:nvSpPr>
          <p:spPr bwMode="auto">
            <a:xfrm>
              <a:off x="7772400" y="2057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7" name="Text Box 23"/>
            <p:cNvSpPr txBox="1">
              <a:spLocks noChangeArrowheads="1"/>
            </p:cNvSpPr>
            <p:nvPr/>
          </p:nvSpPr>
          <p:spPr bwMode="auto">
            <a:xfrm>
              <a:off x="7772400" y="38862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8" name="Text Box 24"/>
            <p:cNvSpPr txBox="1">
              <a:spLocks noChangeArrowheads="1"/>
            </p:cNvSpPr>
            <p:nvPr/>
          </p:nvSpPr>
          <p:spPr bwMode="auto">
            <a:xfrm>
              <a:off x="7772400" y="4572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9" name="Text Box 25"/>
            <p:cNvSpPr txBox="1">
              <a:spLocks noChangeArrowheads="1"/>
            </p:cNvSpPr>
            <p:nvPr/>
          </p:nvSpPr>
          <p:spPr bwMode="auto">
            <a:xfrm>
              <a:off x="7772400" y="4343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0" name="Text Box 26"/>
            <p:cNvSpPr txBox="1">
              <a:spLocks noChangeArrowheads="1"/>
            </p:cNvSpPr>
            <p:nvPr/>
          </p:nvSpPr>
          <p:spPr bwMode="auto">
            <a:xfrm>
              <a:off x="7772400" y="41148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1" name="Text Box 27"/>
            <p:cNvSpPr txBox="1">
              <a:spLocks noChangeArrowheads="1"/>
            </p:cNvSpPr>
            <p:nvPr/>
          </p:nvSpPr>
          <p:spPr bwMode="auto">
            <a:xfrm>
              <a:off x="7772400" y="36576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8" name="Text Box 34"/>
            <p:cNvSpPr txBox="1">
              <a:spLocks noChangeArrowheads="1"/>
            </p:cNvSpPr>
            <p:nvPr/>
          </p:nvSpPr>
          <p:spPr bwMode="auto">
            <a:xfrm>
              <a:off x="7680325" y="5289550"/>
              <a:ext cx="563563" cy="366713"/>
            </a:xfrm>
            <a:prstGeom prst="rect">
              <a:avLst/>
            </a:prstGeom>
            <a:noFill/>
            <a:ln w="9525">
              <a:noFill/>
              <a:miter lim="800000"/>
              <a:headEnd/>
              <a:tailEnd/>
            </a:ln>
            <a:effectLst/>
          </p:spPr>
          <p:txBody>
            <a:bodyPr wrap="none">
              <a:prstTxWarp prst="textNoShape">
                <a:avLst/>
              </a:prstTxWarp>
              <a:spAutoFit/>
            </a:bodyPr>
            <a:lstStyle/>
            <a:p>
              <a:r>
                <a:rPr lang="en-US" sz="1800"/>
                <a:t>Etc.</a:t>
              </a:r>
            </a:p>
          </p:txBody>
        </p:sp>
      </p:grpSp>
      <p:sp>
        <p:nvSpPr>
          <p:cNvPr id="39" name="Text Box 35"/>
          <p:cNvSpPr txBox="1">
            <a:spLocks noChangeArrowheads="1"/>
          </p:cNvSpPr>
          <p:nvPr/>
        </p:nvSpPr>
        <p:spPr bwMode="auto">
          <a:xfrm>
            <a:off x="6400800" y="5874603"/>
            <a:ext cx="2756694" cy="830997"/>
          </a:xfrm>
          <a:prstGeom prst="rect">
            <a:avLst/>
          </a:prstGeom>
          <a:noFill/>
          <a:ln w="9525">
            <a:noFill/>
            <a:miter lim="800000"/>
            <a:headEnd/>
            <a:tailEnd/>
          </a:ln>
          <a:effectLst/>
        </p:spPr>
        <p:txBody>
          <a:bodyPr wrap="square">
            <a:prstTxWarp prst="textNoShape">
              <a:avLst/>
            </a:prstTxWarp>
            <a:spAutoFit/>
          </a:bodyPr>
          <a:lstStyle/>
          <a:p>
            <a:pPr algn="ctr"/>
            <a:r>
              <a:rPr lang="en-US" sz="1600" dirty="0">
                <a:solidFill>
                  <a:srgbClr val="008000"/>
                </a:solidFill>
                <a:latin typeface="Arial" pitchFamily="34" charset="0"/>
                <a:cs typeface="Arial" pitchFamily="34" charset="0"/>
              </a:rPr>
              <a:t>Items are positive integers, and boundaries between baskets are –1.</a:t>
            </a:r>
          </a:p>
        </p:txBody>
      </p:sp>
      <p:sp>
        <p:nvSpPr>
          <p:cNvPr id="3" name="TextBox 2"/>
          <p:cNvSpPr txBox="1"/>
          <p:nvPr/>
        </p:nvSpPr>
        <p:spPr>
          <a:xfrm>
            <a:off x="0" y="6096000"/>
            <a:ext cx="6553200" cy="646331"/>
          </a:xfrm>
          <a:prstGeom prst="rect">
            <a:avLst/>
          </a:prstGeom>
          <a:noFill/>
        </p:spPr>
        <p:txBody>
          <a:bodyPr wrap="square" rtlCol="0">
            <a:spAutoFit/>
          </a:bodyPr>
          <a:lstStyle/>
          <a:p>
            <a:r>
              <a:rPr lang="en-US" b="1" dirty="0">
                <a:solidFill>
                  <a:srgbClr val="008000"/>
                </a:solidFill>
                <a:latin typeface="Arial" pitchFamily="34" charset="0"/>
                <a:cs typeface="Arial" pitchFamily="34" charset="0"/>
              </a:rPr>
              <a:t>Note: </a:t>
            </a:r>
            <a:r>
              <a:rPr lang="en-US" dirty="0">
                <a:solidFill>
                  <a:srgbClr val="008000"/>
                </a:solidFill>
                <a:latin typeface="Arial" pitchFamily="34" charset="0"/>
                <a:cs typeface="Arial" pitchFamily="34" charset="0"/>
              </a:rPr>
              <a:t>We want to find frequent </a:t>
            </a:r>
            <a:r>
              <a:rPr lang="en-US" dirty="0" err="1">
                <a:solidFill>
                  <a:srgbClr val="008000"/>
                </a:solidFill>
                <a:latin typeface="Arial" pitchFamily="34" charset="0"/>
                <a:cs typeface="Arial" pitchFamily="34" charset="0"/>
              </a:rPr>
              <a:t>itemsets</a:t>
            </a:r>
            <a:r>
              <a:rPr lang="en-US" dirty="0">
                <a:solidFill>
                  <a:srgbClr val="008000"/>
                </a:solidFill>
                <a:latin typeface="Arial" pitchFamily="34" charset="0"/>
                <a:cs typeface="Arial" pitchFamily="34" charset="0"/>
              </a:rPr>
              <a:t>. To find them, we have to count them. To count them, we have to generate them.</a:t>
            </a:r>
          </a:p>
        </p:txBody>
      </p:sp>
    </p:spTree>
    <p:extLst>
      <p:ext uri="{BB962C8B-B14F-4D97-AF65-F5344CB8AC3E}">
        <p14:creationId xmlns:p14="http://schemas.microsoft.com/office/powerpoint/2010/main" val="76912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A242078-E153-5941-87B9-D48B4E93B2AD}" type="slidenum">
              <a:rPr lang="en-US"/>
              <a:pPr/>
              <a:t>21</a:t>
            </a:fld>
            <a:endParaRPr lang="en-US"/>
          </a:p>
        </p:txBody>
      </p:sp>
      <p:sp>
        <p:nvSpPr>
          <p:cNvPr id="76802" name="Rectangle 2"/>
          <p:cNvSpPr>
            <a:spLocks noGrp="1" noChangeArrowheads="1"/>
          </p:cNvSpPr>
          <p:nvPr>
            <p:ph type="title"/>
          </p:nvPr>
        </p:nvSpPr>
        <p:spPr/>
        <p:txBody>
          <a:bodyPr/>
          <a:lstStyle/>
          <a:p>
            <a:r>
              <a:rPr lang="en-US" dirty="0"/>
              <a:t>Computation Model</a:t>
            </a:r>
          </a:p>
        </p:txBody>
      </p:sp>
      <p:sp>
        <p:nvSpPr>
          <p:cNvPr id="76803" name="Rectangle 3"/>
          <p:cNvSpPr>
            <a:spLocks noGrp="1" noChangeArrowheads="1"/>
          </p:cNvSpPr>
          <p:nvPr>
            <p:ph type="body" idx="1"/>
          </p:nvPr>
        </p:nvSpPr>
        <p:spPr/>
        <p:txBody>
          <a:bodyPr/>
          <a:lstStyle/>
          <a:p>
            <a:r>
              <a:rPr lang="en-US" dirty="0"/>
              <a:t>The true cost of mining disk-resident data is usually the </a:t>
            </a:r>
            <a:r>
              <a:rPr lang="en-US" b="1" dirty="0">
                <a:solidFill>
                  <a:srgbClr val="008000"/>
                </a:solidFill>
              </a:rPr>
              <a:t>number of disk I/</a:t>
            </a:r>
            <a:r>
              <a:rPr lang="en-US" b="1" dirty="0" err="1">
                <a:solidFill>
                  <a:srgbClr val="008000"/>
                </a:solidFill>
              </a:rPr>
              <a:t>Os</a:t>
            </a:r>
            <a:endParaRPr lang="en-US" b="1" dirty="0">
              <a:solidFill>
                <a:srgbClr val="008000"/>
              </a:solidFill>
            </a:endParaRPr>
          </a:p>
          <a:p>
            <a:pPr lvl="8"/>
            <a:endParaRPr lang="en-US" dirty="0"/>
          </a:p>
          <a:p>
            <a:r>
              <a:rPr lang="en-US" dirty="0"/>
              <a:t>In practice, association-rule algorithms read the data in </a:t>
            </a:r>
            <a:r>
              <a:rPr lang="en-US" b="1" i="1" dirty="0">
                <a:solidFill>
                  <a:srgbClr val="0000FF"/>
                </a:solidFill>
              </a:rPr>
              <a:t>passes</a:t>
            </a:r>
            <a:r>
              <a:rPr lang="en-US" dirty="0">
                <a:solidFill>
                  <a:srgbClr val="0000FF"/>
                </a:solidFill>
              </a:rPr>
              <a:t> </a:t>
            </a:r>
            <a:r>
              <a:rPr lang="en-US" dirty="0"/>
              <a:t>–  all baskets read in turn</a:t>
            </a:r>
          </a:p>
          <a:p>
            <a:pPr lvl="8"/>
            <a:endParaRPr lang="en-US" dirty="0"/>
          </a:p>
          <a:p>
            <a:r>
              <a:rPr lang="en-US" dirty="0"/>
              <a:t>We measure the cost by the </a:t>
            </a:r>
            <a:r>
              <a:rPr lang="en-US" b="1" dirty="0">
                <a:solidFill>
                  <a:srgbClr val="FF0066"/>
                </a:solidFill>
              </a:rPr>
              <a:t>number of passes</a:t>
            </a:r>
            <a:r>
              <a:rPr lang="en-US" b="1" dirty="0">
                <a:solidFill>
                  <a:srgbClr val="CC0066"/>
                </a:solidFill>
              </a:rPr>
              <a:t> </a:t>
            </a:r>
            <a:r>
              <a:rPr lang="en-US" dirty="0"/>
              <a:t>an algorithm makes over the data</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1614195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FBB878-EFE4-C045-A5BC-3ECD20FE6A34}" type="slidenum">
              <a:rPr lang="en-US"/>
              <a:pPr/>
              <a:t>22</a:t>
            </a:fld>
            <a:endParaRPr lang="en-US"/>
          </a:p>
        </p:txBody>
      </p:sp>
      <p:sp>
        <p:nvSpPr>
          <p:cNvPr id="63490" name="Rectangle 1026"/>
          <p:cNvSpPr>
            <a:spLocks noGrp="1" noChangeArrowheads="1"/>
          </p:cNvSpPr>
          <p:nvPr>
            <p:ph type="title"/>
          </p:nvPr>
        </p:nvSpPr>
        <p:spPr/>
        <p:txBody>
          <a:bodyPr/>
          <a:lstStyle/>
          <a:p>
            <a:r>
              <a:rPr lang="en-US"/>
              <a:t>Main-Memory Bottleneck</a:t>
            </a:r>
          </a:p>
        </p:txBody>
      </p:sp>
      <p:sp>
        <p:nvSpPr>
          <p:cNvPr id="63491" name="Rectangle 1027"/>
          <p:cNvSpPr>
            <a:spLocks noGrp="1" noChangeArrowheads="1"/>
          </p:cNvSpPr>
          <p:nvPr>
            <p:ph type="body" idx="1"/>
          </p:nvPr>
        </p:nvSpPr>
        <p:spPr/>
        <p:txBody>
          <a:bodyPr>
            <a:normAutofit/>
          </a:bodyPr>
          <a:lstStyle/>
          <a:p>
            <a:r>
              <a:rPr lang="en-US" dirty="0">
                <a:solidFill>
                  <a:srgbClr val="FF0066"/>
                </a:solidFill>
              </a:rPr>
              <a:t>For many frequent-itemset algorithms, </a:t>
            </a:r>
            <a:br>
              <a:rPr lang="en-US" dirty="0">
                <a:solidFill>
                  <a:srgbClr val="FF0066"/>
                </a:solidFill>
              </a:rPr>
            </a:br>
            <a:r>
              <a:rPr lang="en-US" b="1" dirty="0">
                <a:solidFill>
                  <a:srgbClr val="FF0066"/>
                </a:solidFill>
              </a:rPr>
              <a:t>main-memory</a:t>
            </a:r>
            <a:r>
              <a:rPr lang="en-US" dirty="0">
                <a:solidFill>
                  <a:srgbClr val="FF0066"/>
                </a:solidFill>
              </a:rPr>
              <a:t> is the critical resource</a:t>
            </a:r>
          </a:p>
          <a:p>
            <a:pPr lvl="1"/>
            <a:r>
              <a:rPr lang="en-US" dirty="0"/>
              <a:t>As we read baskets, we need to count </a:t>
            </a:r>
            <a:br>
              <a:rPr lang="en-US" dirty="0"/>
            </a:br>
            <a:r>
              <a:rPr lang="en-US" dirty="0"/>
              <a:t>something, e.g., occurrences of pairs of items</a:t>
            </a:r>
          </a:p>
          <a:p>
            <a:pPr lvl="1"/>
            <a:r>
              <a:rPr lang="en-US" dirty="0"/>
              <a:t>The number of different things we can count </a:t>
            </a:r>
            <a:br>
              <a:rPr lang="en-US" dirty="0"/>
            </a:br>
            <a:r>
              <a:rPr lang="en-US" dirty="0"/>
              <a:t>is limited by main memory</a:t>
            </a:r>
          </a:p>
          <a:p>
            <a:pPr lvl="1"/>
            <a:r>
              <a:rPr lang="en-US" dirty="0"/>
              <a:t>Swapping counts in/out is a disaster (</a:t>
            </a:r>
            <a:r>
              <a:rPr lang="en-US" dirty="0">
                <a:solidFill>
                  <a:srgbClr val="CC0066"/>
                </a:solidFill>
              </a:rPr>
              <a:t>why?</a:t>
            </a:r>
            <a:r>
              <a:rPr lang="en-US" dirty="0"/>
              <a:t>)</a:t>
            </a:r>
          </a:p>
          <a:p>
            <a:pPr>
              <a:buNone/>
            </a:pPr>
            <a:endParaRPr lang="en-US" dirty="0"/>
          </a:p>
          <a:p>
            <a:pPr lvl="1">
              <a:buNone/>
            </a:pPr>
            <a:endParaRPr lang="en-US" dirty="0"/>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411121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p:txBody>
          <a:bodyPr/>
          <a:lstStyle/>
          <a:p>
            <a:r>
              <a:rPr lang="en-US"/>
              <a:t>Finding Frequent Pairs</a:t>
            </a:r>
          </a:p>
        </p:txBody>
      </p:sp>
      <p:sp>
        <p:nvSpPr>
          <p:cNvPr id="65539" name="Rectangle 1027"/>
          <p:cNvSpPr>
            <a:spLocks noGrp="1" noChangeArrowheads="1"/>
          </p:cNvSpPr>
          <p:nvPr>
            <p:ph idx="1"/>
          </p:nvPr>
        </p:nvSpPr>
        <p:spPr>
          <a:xfrm>
            <a:off x="457200" y="1295400"/>
            <a:ext cx="8686800" cy="5410200"/>
          </a:xfrm>
        </p:spPr>
        <p:txBody>
          <a:bodyPr>
            <a:normAutofit/>
          </a:bodyPr>
          <a:lstStyle/>
          <a:p>
            <a:r>
              <a:rPr lang="en-US" b="1" dirty="0"/>
              <a:t>The hardest problem often turns out to be finding the frequent</a:t>
            </a:r>
            <a:r>
              <a:rPr lang="en-US" b="1" dirty="0">
                <a:solidFill>
                  <a:srgbClr val="0000FF"/>
                </a:solidFill>
              </a:rPr>
              <a:t> pairs </a:t>
            </a:r>
            <a:r>
              <a:rPr lang="en-US" b="1" dirty="0"/>
              <a:t>of items </a:t>
            </a:r>
            <a:r>
              <a:rPr lang="en-US" b="1" i="1" dirty="0">
                <a:latin typeface="Times New Roman" pitchFamily="18" charset="0"/>
                <a:cs typeface="Times New Roman" pitchFamily="18" charset="0"/>
              </a:rPr>
              <a:t>{i</a:t>
            </a:r>
            <a:r>
              <a:rPr lang="en-US" b="1" i="1" baseline="-25000" dirty="0">
                <a:latin typeface="Times New Roman" pitchFamily="18" charset="0"/>
                <a:cs typeface="Times New Roman" pitchFamily="18" charset="0"/>
              </a:rPr>
              <a:t>1</a:t>
            </a:r>
            <a:r>
              <a:rPr lang="en-US" b="1" i="1" dirty="0">
                <a:latin typeface="Times New Roman" pitchFamily="18" charset="0"/>
                <a:cs typeface="Times New Roman" pitchFamily="18" charset="0"/>
              </a:rPr>
              <a:t>, i</a:t>
            </a:r>
            <a:r>
              <a:rPr lang="en-US" b="1" i="1" baseline="-25000" dirty="0">
                <a:latin typeface="Times New Roman" pitchFamily="18" charset="0"/>
                <a:cs typeface="Times New Roman" pitchFamily="18" charset="0"/>
              </a:rPr>
              <a:t>2</a:t>
            </a:r>
            <a:r>
              <a:rPr lang="en-US" b="1" i="1" dirty="0">
                <a:latin typeface="Times New Roman" pitchFamily="18" charset="0"/>
                <a:cs typeface="Times New Roman" pitchFamily="18" charset="0"/>
              </a:rPr>
              <a:t>}</a:t>
            </a:r>
          </a:p>
          <a:p>
            <a:pPr lvl="1"/>
            <a:r>
              <a:rPr lang="en-US" b="1" dirty="0">
                <a:solidFill>
                  <a:srgbClr val="0000FF"/>
                </a:solidFill>
              </a:rPr>
              <a:t>Why?</a:t>
            </a:r>
            <a:r>
              <a:rPr lang="en-US" dirty="0"/>
              <a:t> Freq. pairs are common, freq. triples are rare</a:t>
            </a:r>
          </a:p>
          <a:p>
            <a:pPr lvl="2"/>
            <a:r>
              <a:rPr lang="en-US" b="1" dirty="0">
                <a:solidFill>
                  <a:srgbClr val="0000FF"/>
                </a:solidFill>
              </a:rPr>
              <a:t>Why?</a:t>
            </a:r>
            <a:r>
              <a:rPr lang="en-US" dirty="0"/>
              <a:t> Probability of being frequent drops exponentially </a:t>
            </a:r>
            <a:br>
              <a:rPr lang="en-US" dirty="0"/>
            </a:br>
            <a:r>
              <a:rPr lang="en-US" dirty="0"/>
              <a:t>with size; number of sets grows more slowly with size</a:t>
            </a:r>
          </a:p>
          <a:p>
            <a:r>
              <a:rPr lang="en-US" b="1" dirty="0">
                <a:solidFill>
                  <a:srgbClr val="008000"/>
                </a:solidFill>
              </a:rPr>
              <a:t>Let’s first concentrate on pairs, then extend to larger sets</a:t>
            </a:r>
          </a:p>
          <a:p>
            <a:r>
              <a:rPr lang="en-US" b="1" dirty="0">
                <a:solidFill>
                  <a:srgbClr val="D60093"/>
                </a:solidFill>
              </a:rPr>
              <a:t>The approach:</a:t>
            </a:r>
          </a:p>
          <a:p>
            <a:pPr lvl="1"/>
            <a:r>
              <a:rPr lang="en-US" dirty="0"/>
              <a:t>We always need to generate all the </a:t>
            </a:r>
            <a:r>
              <a:rPr lang="en-US" dirty="0" err="1"/>
              <a:t>itemsets</a:t>
            </a:r>
            <a:endParaRPr lang="en-US" dirty="0"/>
          </a:p>
          <a:p>
            <a:pPr lvl="1"/>
            <a:r>
              <a:rPr lang="en-US" dirty="0"/>
              <a:t>But we would only like to count (keep track) of those </a:t>
            </a:r>
            <a:r>
              <a:rPr lang="en-US" dirty="0" err="1"/>
              <a:t>itemsets</a:t>
            </a:r>
            <a:r>
              <a:rPr lang="en-US" dirty="0"/>
              <a:t> that in the end turn out to be frequent</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7A007BCD-372D-804D-8985-53E195A801AF}" type="slidenum">
              <a:rPr lang="en-US"/>
              <a:pPr/>
              <a:t>23</a:t>
            </a:fld>
            <a:endParaRPr lang="en-US"/>
          </a:p>
        </p:txBody>
      </p:sp>
    </p:spTree>
    <p:extLst>
      <p:ext uri="{BB962C8B-B14F-4D97-AF65-F5344CB8AC3E}">
        <p14:creationId xmlns:p14="http://schemas.microsoft.com/office/powerpoint/2010/main" val="86794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Naïve Algorithm</a:t>
            </a:r>
          </a:p>
        </p:txBody>
      </p:sp>
      <p:sp>
        <p:nvSpPr>
          <p:cNvPr id="15363" name="Rectangle 3"/>
          <p:cNvSpPr>
            <a:spLocks noGrp="1" noChangeArrowheads="1"/>
          </p:cNvSpPr>
          <p:nvPr>
            <p:ph idx="1"/>
          </p:nvPr>
        </p:nvSpPr>
        <p:spPr>
          <a:xfrm>
            <a:off x="457200" y="1295400"/>
            <a:ext cx="8229600" cy="5334000"/>
          </a:xfrm>
        </p:spPr>
        <p:txBody>
          <a:bodyPr>
            <a:normAutofit/>
          </a:bodyPr>
          <a:lstStyle/>
          <a:p>
            <a:r>
              <a:rPr lang="en-US" b="1" dirty="0">
                <a:solidFill>
                  <a:srgbClr val="008000"/>
                </a:solidFill>
              </a:rPr>
              <a:t>Naïve approach to finding frequent pairs</a:t>
            </a:r>
          </a:p>
          <a:p>
            <a:r>
              <a:rPr lang="en-US" dirty="0"/>
              <a:t>Read file once, counting in main memory </a:t>
            </a:r>
            <a:br>
              <a:rPr lang="en-US" dirty="0"/>
            </a:br>
            <a:r>
              <a:rPr lang="en-US" dirty="0"/>
              <a:t>the occurrences of each pair:</a:t>
            </a:r>
          </a:p>
          <a:p>
            <a:pPr lvl="1"/>
            <a:r>
              <a:rPr lang="en-US" dirty="0"/>
              <a:t>From each basket of </a:t>
            </a:r>
            <a:r>
              <a:rPr lang="en-US" b="1" i="1" dirty="0"/>
              <a:t>n</a:t>
            </a:r>
            <a:r>
              <a:rPr lang="en-US" dirty="0"/>
              <a:t> items, generate its </a:t>
            </a:r>
            <a:br>
              <a:rPr lang="en-US" dirty="0"/>
            </a:br>
            <a:r>
              <a:rPr lang="en-US" b="1" i="1" dirty="0"/>
              <a:t>n(n-1)/2</a:t>
            </a:r>
            <a:r>
              <a:rPr lang="en-US" dirty="0"/>
              <a:t> pairs by two nested loops</a:t>
            </a:r>
          </a:p>
          <a:p>
            <a:r>
              <a:rPr lang="en-US" b="1" dirty="0">
                <a:solidFill>
                  <a:srgbClr val="0000FF"/>
                </a:solidFill>
              </a:rPr>
              <a:t>Fails if (#items)</a:t>
            </a:r>
            <a:r>
              <a:rPr lang="en-US" b="1" baseline="30000" dirty="0">
                <a:solidFill>
                  <a:srgbClr val="0000FF"/>
                </a:solidFill>
              </a:rPr>
              <a:t>2</a:t>
            </a:r>
            <a:r>
              <a:rPr lang="en-US" b="1" dirty="0">
                <a:solidFill>
                  <a:srgbClr val="0000FF"/>
                </a:solidFill>
              </a:rPr>
              <a:t> exceeds main memory</a:t>
            </a:r>
          </a:p>
          <a:p>
            <a:pPr lvl="1"/>
            <a:r>
              <a:rPr lang="en-US" b="1" dirty="0">
                <a:solidFill>
                  <a:srgbClr val="FF0066"/>
                </a:solidFill>
              </a:rPr>
              <a:t>Remember:</a:t>
            </a:r>
            <a:r>
              <a:rPr lang="en-US" dirty="0"/>
              <a:t> #items can be </a:t>
            </a:r>
            <a:br>
              <a:rPr lang="en-US" dirty="0"/>
            </a:br>
            <a:r>
              <a:rPr lang="en-US" dirty="0"/>
              <a:t>100K (Wal-Mart) or 10B (Web pages)</a:t>
            </a:r>
          </a:p>
          <a:p>
            <a:pPr lvl="2"/>
            <a:r>
              <a:rPr lang="en-US" dirty="0"/>
              <a:t>Suppose 10</a:t>
            </a:r>
            <a:r>
              <a:rPr lang="en-US" baseline="30000" dirty="0"/>
              <a:t>5</a:t>
            </a:r>
            <a:r>
              <a:rPr lang="en-US" dirty="0"/>
              <a:t> items, counts are 4-byte integers</a:t>
            </a:r>
          </a:p>
          <a:p>
            <a:pPr lvl="2"/>
            <a:r>
              <a:rPr lang="en-US" dirty="0"/>
              <a:t>Number of pairs of items: 10</a:t>
            </a:r>
            <a:r>
              <a:rPr lang="en-US" baseline="30000" dirty="0"/>
              <a:t>5</a:t>
            </a:r>
            <a:r>
              <a:rPr lang="en-US" dirty="0"/>
              <a:t>(10</a:t>
            </a:r>
            <a:r>
              <a:rPr lang="en-US" baseline="30000" dirty="0"/>
              <a:t>5</a:t>
            </a:r>
            <a:r>
              <a:rPr lang="en-US" dirty="0"/>
              <a:t>-1)/2 = 5*10</a:t>
            </a:r>
            <a:r>
              <a:rPr lang="en-US" baseline="30000" dirty="0"/>
              <a:t>9</a:t>
            </a:r>
            <a:endParaRPr lang="en-US" dirty="0"/>
          </a:p>
          <a:p>
            <a:pPr lvl="2"/>
            <a:r>
              <a:rPr lang="en-US" dirty="0"/>
              <a:t>Therefore, 2*10</a:t>
            </a:r>
            <a:r>
              <a:rPr lang="en-US" baseline="30000" dirty="0"/>
              <a:t>10</a:t>
            </a:r>
            <a:r>
              <a:rPr lang="en-US" dirty="0"/>
              <a:t> (20 gigabytes) of memory needed</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0537500-718E-CE42-A244-804D488297BF}" type="slidenum">
              <a:rPr lang="en-US"/>
              <a:pPr/>
              <a:t>24</a:t>
            </a:fld>
            <a:endParaRPr lang="en-US"/>
          </a:p>
        </p:txBody>
      </p:sp>
    </p:spTree>
    <p:extLst>
      <p:ext uri="{BB962C8B-B14F-4D97-AF65-F5344CB8AC3E}">
        <p14:creationId xmlns:p14="http://schemas.microsoft.com/office/powerpoint/2010/main" val="411392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Pairs in Memory</a:t>
            </a:r>
          </a:p>
        </p:txBody>
      </p:sp>
      <p:sp>
        <p:nvSpPr>
          <p:cNvPr id="3" name="Content Placeholder 2"/>
          <p:cNvSpPr>
            <a:spLocks noGrp="1"/>
          </p:cNvSpPr>
          <p:nvPr>
            <p:ph idx="1"/>
          </p:nvPr>
        </p:nvSpPr>
        <p:spPr>
          <a:xfrm>
            <a:off x="457200" y="1295400"/>
            <a:ext cx="8458200" cy="5410200"/>
          </a:xfrm>
        </p:spPr>
        <p:txBody>
          <a:bodyPr>
            <a:normAutofit lnSpcReduction="10000"/>
          </a:bodyPr>
          <a:lstStyle/>
          <a:p>
            <a:pPr marL="118872" indent="0">
              <a:buNone/>
            </a:pPr>
            <a:r>
              <a:rPr lang="en-US" b="1" dirty="0">
                <a:solidFill>
                  <a:srgbClr val="008000"/>
                </a:solidFill>
              </a:rPr>
              <a:t>Two approaches:</a:t>
            </a:r>
          </a:p>
          <a:p>
            <a:r>
              <a:rPr lang="en-US" b="1" dirty="0">
                <a:solidFill>
                  <a:srgbClr val="0000FF"/>
                </a:solidFill>
              </a:rPr>
              <a:t>Approach 1:</a:t>
            </a:r>
            <a:r>
              <a:rPr lang="en-US" b="1" dirty="0">
                <a:solidFill>
                  <a:schemeClr val="accent2"/>
                </a:solidFill>
              </a:rPr>
              <a:t> </a:t>
            </a:r>
            <a:r>
              <a:rPr lang="en-US" dirty="0"/>
              <a:t>Count all pairs using a matrix</a:t>
            </a:r>
          </a:p>
          <a:p>
            <a:r>
              <a:rPr lang="en-US" b="1" dirty="0">
                <a:solidFill>
                  <a:srgbClr val="FF0066"/>
                </a:solidFill>
              </a:rPr>
              <a:t>Approach 2:</a:t>
            </a:r>
            <a:r>
              <a:rPr lang="en-US" dirty="0"/>
              <a:t> Keep a table of triples [</a:t>
            </a:r>
            <a:r>
              <a:rPr lang="en-US" i="1" dirty="0" err="1"/>
              <a:t>i</a:t>
            </a:r>
            <a:r>
              <a:rPr lang="en-US" dirty="0"/>
              <a:t>,</a:t>
            </a:r>
            <a:r>
              <a:rPr lang="en-US" i="1" dirty="0"/>
              <a:t> j</a:t>
            </a:r>
            <a:r>
              <a:rPr lang="en-US" dirty="0"/>
              <a:t>,</a:t>
            </a:r>
            <a:r>
              <a:rPr lang="en-US" i="1" dirty="0"/>
              <a:t> c</a:t>
            </a:r>
            <a:r>
              <a:rPr lang="en-US" dirty="0"/>
              <a:t>] = “the count of the pair of items {</a:t>
            </a:r>
            <a:r>
              <a:rPr lang="en-US" i="1" dirty="0" err="1"/>
              <a:t>i</a:t>
            </a:r>
            <a:r>
              <a:rPr lang="en-US" dirty="0"/>
              <a:t>, </a:t>
            </a:r>
            <a:r>
              <a:rPr lang="en-US" i="1" dirty="0"/>
              <a:t>j</a:t>
            </a:r>
            <a:r>
              <a:rPr lang="en-US" dirty="0"/>
              <a:t>} is </a:t>
            </a:r>
            <a:r>
              <a:rPr lang="en-US" i="1" dirty="0"/>
              <a:t>c</a:t>
            </a:r>
            <a:r>
              <a:rPr lang="en-US" dirty="0"/>
              <a:t>.”</a:t>
            </a:r>
          </a:p>
          <a:p>
            <a:pPr lvl="1"/>
            <a:r>
              <a:rPr lang="en-US" dirty="0"/>
              <a:t>If integers and item ids are 4 bytes, we need approximately 12 bytes for pairs with count &gt; 0</a:t>
            </a:r>
          </a:p>
          <a:p>
            <a:pPr lvl="1"/>
            <a:r>
              <a:rPr lang="en-US" dirty="0"/>
              <a:t>Plus some additional overhead for the </a:t>
            </a:r>
            <a:r>
              <a:rPr lang="en-US" dirty="0" err="1"/>
              <a:t>hashtable</a:t>
            </a:r>
            <a:endParaRPr lang="en-US" dirty="0"/>
          </a:p>
          <a:p>
            <a:pPr marL="118872" indent="0">
              <a:buNone/>
            </a:pPr>
            <a:r>
              <a:rPr lang="en-US" b="1" dirty="0">
                <a:solidFill>
                  <a:srgbClr val="008000"/>
                </a:solidFill>
              </a:rPr>
              <a:t>Note:</a:t>
            </a:r>
          </a:p>
          <a:p>
            <a:r>
              <a:rPr lang="en-US" b="1" dirty="0">
                <a:solidFill>
                  <a:srgbClr val="0000FF"/>
                </a:solidFill>
              </a:rPr>
              <a:t>Approach 1</a:t>
            </a:r>
            <a:r>
              <a:rPr lang="en-US" dirty="0"/>
              <a:t> only requires 4 bytes per pair</a:t>
            </a:r>
          </a:p>
          <a:p>
            <a:r>
              <a:rPr lang="en-US" b="1" dirty="0">
                <a:solidFill>
                  <a:srgbClr val="FF0066"/>
                </a:solidFill>
              </a:rPr>
              <a:t>Approach 2</a:t>
            </a:r>
            <a:r>
              <a:rPr lang="en-US" dirty="0">
                <a:solidFill>
                  <a:schemeClr val="accent3"/>
                </a:solidFill>
              </a:rPr>
              <a:t> </a:t>
            </a:r>
            <a:r>
              <a:rPr lang="en-US" dirty="0"/>
              <a:t>uses 12</a:t>
            </a:r>
            <a:r>
              <a:rPr lang="en-US" i="1" dirty="0"/>
              <a:t> </a:t>
            </a:r>
            <a:r>
              <a:rPr lang="en-US" dirty="0"/>
              <a:t>bytes per pair </a:t>
            </a:r>
            <a:br>
              <a:rPr lang="en-US" dirty="0"/>
            </a:br>
            <a:r>
              <a:rPr lang="en-US" dirty="0"/>
              <a:t>(but only for pairs with count &gt; 0)</a:t>
            </a:r>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25</a:t>
            </a:fld>
            <a:endParaRPr lang="en-US"/>
          </a:p>
        </p:txBody>
      </p:sp>
    </p:spTree>
    <p:extLst>
      <p:ext uri="{BB962C8B-B14F-4D97-AF65-F5344CB8AC3E}">
        <p14:creationId xmlns:p14="http://schemas.microsoft.com/office/powerpoint/2010/main" val="2037321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pPr lvl="0"/>
            <a:r>
              <a:rPr lang="en-US" dirty="0">
                <a:solidFill>
                  <a:srgbClr val="FFC800"/>
                </a:solidFill>
                <a:ea typeface="ＭＳ Ｐゴシック" pitchFamily="-107" charset="-128"/>
                <a:cs typeface="ＭＳ Ｐゴシック" pitchFamily="-107" charset="-128"/>
              </a:rPr>
              <a:t>Comparing the 2 Approaches</a:t>
            </a:r>
            <a:endParaRPr lang="en-US" dirty="0"/>
          </a:p>
        </p:txBody>
      </p:sp>
      <p:sp>
        <p:nvSpPr>
          <p:cNvPr id="20" name="Footer Placeholder 19"/>
          <p:cNvSpPr>
            <a:spLocks noGrp="1"/>
          </p:cNvSpPr>
          <p:nvPr>
            <p:ph type="ftr" sz="quarter" idx="11"/>
          </p:nvPr>
        </p:nvSpPr>
        <p:spPr/>
        <p:txBody>
          <a:bodyPr/>
          <a:lstStyle/>
          <a:p>
            <a:r>
              <a:rPr lang="nn-NO"/>
              <a:t>J. Leskovec, A. Rajaraman, J. Ullman: Mining of Massive Datasets, http://www.mmds.org</a:t>
            </a:r>
            <a:endParaRPr lang="en-US"/>
          </a:p>
        </p:txBody>
      </p:sp>
      <p:sp>
        <p:nvSpPr>
          <p:cNvPr id="17" name="Slide Number Placeholder 3"/>
          <p:cNvSpPr>
            <a:spLocks noGrp="1"/>
          </p:cNvSpPr>
          <p:nvPr>
            <p:ph type="sldNum" sz="quarter" idx="12"/>
          </p:nvPr>
        </p:nvSpPr>
        <p:spPr/>
        <p:txBody>
          <a:bodyPr/>
          <a:lstStyle/>
          <a:p>
            <a:fld id="{8DB1F193-A4C8-584F-92E1-BB8FD6ED4FFB}" type="slidenum">
              <a:rPr lang="en-US"/>
              <a:pPr/>
              <a:t>26</a:t>
            </a:fld>
            <a:endParaRPr lang="en-US"/>
          </a:p>
        </p:txBody>
      </p:sp>
      <p:sp>
        <p:nvSpPr>
          <p:cNvPr id="84994" name="AutoShape 2"/>
          <p:cNvSpPr>
            <a:spLocks noChangeArrowheads="1"/>
          </p:cNvSpPr>
          <p:nvPr/>
        </p:nvSpPr>
        <p:spPr bwMode="auto">
          <a:xfrm>
            <a:off x="1219200" y="1600200"/>
            <a:ext cx="3352800" cy="3352800"/>
          </a:xfrm>
          <a:prstGeom prst="rtTriangle">
            <a:avLst/>
          </a:prstGeom>
          <a:solidFill>
            <a:srgbClr val="FFCC00">
              <a:alpha val="50000"/>
            </a:srgbClr>
          </a:solidFill>
          <a:ln w="9525">
            <a:solidFill>
              <a:schemeClr val="tx1"/>
            </a:solidFill>
            <a:miter lim="800000"/>
            <a:headEnd/>
            <a:tailEnd/>
          </a:ln>
          <a:effectLst/>
        </p:spPr>
        <p:txBody>
          <a:bodyPr wrap="none" anchor="ctr">
            <a:prstTxWarp prst="textNoShape">
              <a:avLst/>
            </a:prstTxWarp>
          </a:bodyPr>
          <a:lstStyle/>
          <a:p>
            <a:pPr algn="ctr"/>
            <a:r>
              <a:rPr lang="en-US" sz="1800" dirty="0"/>
              <a:t>4 bytes per pair</a:t>
            </a:r>
          </a:p>
        </p:txBody>
      </p:sp>
      <p:sp>
        <p:nvSpPr>
          <p:cNvPr id="84995" name="Text Box 3"/>
          <p:cNvSpPr txBox="1">
            <a:spLocks noChangeArrowheads="1"/>
          </p:cNvSpPr>
          <p:nvPr/>
        </p:nvSpPr>
        <p:spPr bwMode="auto">
          <a:xfrm>
            <a:off x="1458441" y="5105400"/>
            <a:ext cx="2247988" cy="400110"/>
          </a:xfrm>
          <a:prstGeom prst="rect">
            <a:avLst/>
          </a:prstGeom>
          <a:noFill/>
          <a:ln w="9525">
            <a:noFill/>
            <a:miter lim="800000"/>
            <a:headEnd/>
            <a:tailEnd/>
          </a:ln>
          <a:effectLst/>
        </p:spPr>
        <p:txBody>
          <a:bodyPr wrap="none">
            <a:prstTxWarp prst="textNoShape">
              <a:avLst/>
            </a:prstTxWarp>
            <a:spAutoFit/>
          </a:bodyPr>
          <a:lstStyle/>
          <a:p>
            <a:r>
              <a:rPr lang="en-US" sz="2000" b="1" dirty="0">
                <a:solidFill>
                  <a:srgbClr val="0000FF"/>
                </a:solidFill>
                <a:latin typeface="Arial" pitchFamily="34" charset="0"/>
                <a:cs typeface="Arial" pitchFamily="34" charset="0"/>
              </a:rPr>
              <a:t>Triangular Matrix</a:t>
            </a:r>
          </a:p>
        </p:txBody>
      </p:sp>
      <p:sp>
        <p:nvSpPr>
          <p:cNvPr id="84996" name="Text Box 4"/>
          <p:cNvSpPr txBox="1">
            <a:spLocks noChangeArrowheads="1"/>
          </p:cNvSpPr>
          <p:nvPr/>
        </p:nvSpPr>
        <p:spPr bwMode="auto">
          <a:xfrm>
            <a:off x="5999931" y="5115480"/>
            <a:ext cx="1010469" cy="400110"/>
          </a:xfrm>
          <a:prstGeom prst="rect">
            <a:avLst/>
          </a:prstGeom>
          <a:noFill/>
          <a:ln w="9525">
            <a:noFill/>
            <a:miter lim="800000"/>
            <a:headEnd/>
            <a:tailEnd/>
          </a:ln>
          <a:effectLst/>
        </p:spPr>
        <p:txBody>
          <a:bodyPr wrap="none">
            <a:prstTxWarp prst="textNoShape">
              <a:avLst/>
            </a:prstTxWarp>
            <a:spAutoFit/>
          </a:bodyPr>
          <a:lstStyle/>
          <a:p>
            <a:r>
              <a:rPr lang="en-US" sz="2000" b="1" dirty="0">
                <a:solidFill>
                  <a:srgbClr val="0000FF"/>
                </a:solidFill>
                <a:latin typeface="Arial" pitchFamily="34" charset="0"/>
                <a:cs typeface="Arial" pitchFamily="34" charset="0"/>
              </a:rPr>
              <a:t>Triples</a:t>
            </a:r>
          </a:p>
        </p:txBody>
      </p:sp>
      <p:sp>
        <p:nvSpPr>
          <p:cNvPr id="84997" name="AutoShape 5"/>
          <p:cNvSpPr>
            <a:spLocks noChangeArrowheads="1"/>
          </p:cNvSpPr>
          <p:nvPr/>
        </p:nvSpPr>
        <p:spPr bwMode="auto">
          <a:xfrm>
            <a:off x="5181600" y="1600200"/>
            <a:ext cx="3352800" cy="3352800"/>
          </a:xfrm>
          <a:prstGeom prst="rtTriangle">
            <a:avLst/>
          </a:prstGeom>
          <a:solidFill>
            <a:srgbClr val="FFCC00">
              <a:alpha val="50000"/>
            </a:srgbClr>
          </a:solidFill>
          <a:ln w="9525">
            <a:solidFill>
              <a:schemeClr val="tx1"/>
            </a:solidFill>
            <a:miter lim="800000"/>
            <a:headEnd/>
            <a:tailEnd/>
          </a:ln>
          <a:effectLst/>
        </p:spPr>
        <p:txBody>
          <a:bodyPr wrap="none" anchor="ctr">
            <a:prstTxWarp prst="textNoShape">
              <a:avLst/>
            </a:prstTxWarp>
          </a:bodyPr>
          <a:lstStyle/>
          <a:p>
            <a:pPr algn="ctr"/>
            <a:r>
              <a:rPr lang="en-US" sz="1800"/>
              <a:t>12 per</a:t>
            </a:r>
          </a:p>
          <a:p>
            <a:pPr algn="ctr"/>
            <a:r>
              <a:rPr lang="en-US" sz="1800"/>
              <a:t>occurring pair</a:t>
            </a:r>
          </a:p>
        </p:txBody>
      </p:sp>
      <p:sp>
        <p:nvSpPr>
          <p:cNvPr id="84998" name="Oval 6"/>
          <p:cNvSpPr>
            <a:spLocks noChangeArrowheads="1"/>
          </p:cNvSpPr>
          <p:nvPr/>
        </p:nvSpPr>
        <p:spPr bwMode="auto">
          <a:xfrm>
            <a:off x="7239000" y="4038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4999" name="Oval 7"/>
          <p:cNvSpPr>
            <a:spLocks noChangeArrowheads="1"/>
          </p:cNvSpPr>
          <p:nvPr/>
        </p:nvSpPr>
        <p:spPr bwMode="auto">
          <a:xfrm>
            <a:off x="6324600" y="4495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0" name="Oval 8"/>
          <p:cNvSpPr>
            <a:spLocks noChangeArrowheads="1"/>
          </p:cNvSpPr>
          <p:nvPr/>
        </p:nvSpPr>
        <p:spPr bwMode="auto">
          <a:xfrm>
            <a:off x="6400800" y="31242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1" name="Oval 9"/>
          <p:cNvSpPr>
            <a:spLocks noChangeArrowheads="1"/>
          </p:cNvSpPr>
          <p:nvPr/>
        </p:nvSpPr>
        <p:spPr bwMode="auto">
          <a:xfrm>
            <a:off x="5486400" y="2590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2" name="Oval 10"/>
          <p:cNvSpPr>
            <a:spLocks noChangeArrowheads="1"/>
          </p:cNvSpPr>
          <p:nvPr/>
        </p:nvSpPr>
        <p:spPr bwMode="auto">
          <a:xfrm>
            <a:off x="6858000" y="3733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3" name="Oval 11"/>
          <p:cNvSpPr>
            <a:spLocks noChangeArrowheads="1"/>
          </p:cNvSpPr>
          <p:nvPr/>
        </p:nvSpPr>
        <p:spPr bwMode="auto">
          <a:xfrm>
            <a:off x="7162800" y="45720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4" name="Oval 12"/>
          <p:cNvSpPr>
            <a:spLocks noChangeArrowheads="1"/>
          </p:cNvSpPr>
          <p:nvPr/>
        </p:nvSpPr>
        <p:spPr bwMode="auto">
          <a:xfrm>
            <a:off x="5562600" y="46482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5" name="Oval 13"/>
          <p:cNvSpPr>
            <a:spLocks noChangeArrowheads="1"/>
          </p:cNvSpPr>
          <p:nvPr/>
        </p:nvSpPr>
        <p:spPr bwMode="auto">
          <a:xfrm>
            <a:off x="5791200" y="35814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6" name="Oval 14"/>
          <p:cNvSpPr>
            <a:spLocks noChangeArrowheads="1"/>
          </p:cNvSpPr>
          <p:nvPr/>
        </p:nvSpPr>
        <p:spPr bwMode="auto">
          <a:xfrm>
            <a:off x="5943600" y="2971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7" name="Oval 15"/>
          <p:cNvSpPr>
            <a:spLocks noChangeArrowheads="1"/>
          </p:cNvSpPr>
          <p:nvPr/>
        </p:nvSpPr>
        <p:spPr bwMode="auto">
          <a:xfrm>
            <a:off x="5334000" y="2133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8" name="Oval 16"/>
          <p:cNvSpPr>
            <a:spLocks noChangeArrowheads="1"/>
          </p:cNvSpPr>
          <p:nvPr/>
        </p:nvSpPr>
        <p:spPr bwMode="auto">
          <a:xfrm>
            <a:off x="5334000" y="3276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382241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two approaches</a:t>
            </a:r>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a:solidFill>
                  <a:srgbClr val="0000FF"/>
                </a:solidFill>
              </a:rPr>
              <a:t>Approach 1: Triangular Matrix</a:t>
            </a:r>
          </a:p>
          <a:p>
            <a:pPr lvl="1"/>
            <a:r>
              <a:rPr lang="en-US" b="1" dirty="0"/>
              <a:t>n</a:t>
            </a:r>
            <a:r>
              <a:rPr lang="en-US" dirty="0"/>
              <a:t> = total number items</a:t>
            </a:r>
            <a:endParaRPr lang="en-US" i="1" dirty="0"/>
          </a:p>
          <a:p>
            <a:pPr lvl="1"/>
            <a:r>
              <a:rPr lang="en-US" dirty="0"/>
              <a:t>Count pair of items {</a:t>
            </a:r>
            <a:r>
              <a:rPr lang="en-US" i="1" dirty="0" err="1"/>
              <a:t>i</a:t>
            </a:r>
            <a:r>
              <a:rPr lang="en-US" dirty="0"/>
              <a:t>, </a:t>
            </a:r>
            <a:r>
              <a:rPr lang="en-US" i="1" dirty="0"/>
              <a:t>j</a:t>
            </a:r>
            <a:r>
              <a:rPr lang="en-US" dirty="0"/>
              <a:t>} only if </a:t>
            </a:r>
            <a:r>
              <a:rPr lang="en-US" i="1" dirty="0" err="1"/>
              <a:t>i</a:t>
            </a:r>
            <a:r>
              <a:rPr lang="en-US" dirty="0"/>
              <a:t>&lt;</a:t>
            </a:r>
            <a:r>
              <a:rPr lang="en-US" i="1" dirty="0"/>
              <a:t>j</a:t>
            </a:r>
            <a:endParaRPr lang="en-US" dirty="0"/>
          </a:p>
          <a:p>
            <a:pPr lvl="1"/>
            <a:r>
              <a:rPr lang="en-US" dirty="0"/>
              <a:t>Keep pair counts in lexicographic order:</a:t>
            </a:r>
          </a:p>
          <a:p>
            <a:pPr lvl="2"/>
            <a:r>
              <a:rPr lang="en-US" dirty="0">
                <a:solidFill>
                  <a:srgbClr val="008000"/>
                </a:solidFill>
              </a:rPr>
              <a:t>{1,2}, {1,3},…, {1,</a:t>
            </a:r>
            <a:r>
              <a:rPr lang="en-US" i="1" dirty="0">
                <a:solidFill>
                  <a:srgbClr val="008000"/>
                </a:solidFill>
              </a:rPr>
              <a:t>n</a:t>
            </a:r>
            <a:r>
              <a:rPr lang="en-US" dirty="0">
                <a:solidFill>
                  <a:srgbClr val="008000"/>
                </a:solidFill>
              </a:rPr>
              <a:t>}, {2,3}, {2,4},…,{2,</a:t>
            </a:r>
            <a:r>
              <a:rPr lang="en-US" i="1" dirty="0">
                <a:solidFill>
                  <a:srgbClr val="008000"/>
                </a:solidFill>
              </a:rPr>
              <a:t>n</a:t>
            </a:r>
            <a:r>
              <a:rPr lang="en-US" dirty="0">
                <a:solidFill>
                  <a:srgbClr val="008000"/>
                </a:solidFill>
              </a:rPr>
              <a:t>}, {3,4},…</a:t>
            </a:r>
          </a:p>
          <a:p>
            <a:pPr lvl="1"/>
            <a:r>
              <a:rPr lang="en-US" dirty="0"/>
              <a:t>Pair {</a:t>
            </a:r>
            <a:r>
              <a:rPr lang="en-US" i="1" dirty="0" err="1"/>
              <a:t>i</a:t>
            </a:r>
            <a:r>
              <a:rPr lang="en-US" dirty="0"/>
              <a:t>, </a:t>
            </a:r>
            <a:r>
              <a:rPr lang="en-US" i="1" dirty="0"/>
              <a:t>j</a:t>
            </a:r>
            <a:r>
              <a:rPr lang="en-US" dirty="0"/>
              <a:t>} is at position </a:t>
            </a:r>
            <a:r>
              <a:rPr lang="en-US" dirty="0">
                <a:solidFill>
                  <a:srgbClr val="008000"/>
                </a:solidFill>
              </a:rPr>
              <a:t>(</a:t>
            </a:r>
            <a:r>
              <a:rPr lang="en-US" i="1" dirty="0" err="1">
                <a:solidFill>
                  <a:srgbClr val="008000"/>
                </a:solidFill>
              </a:rPr>
              <a:t>i</a:t>
            </a:r>
            <a:r>
              <a:rPr lang="en-US" dirty="0">
                <a:solidFill>
                  <a:srgbClr val="008000"/>
                </a:solidFill>
              </a:rPr>
              <a:t> –1)(</a:t>
            </a:r>
            <a:r>
              <a:rPr lang="en-US" i="1" dirty="0">
                <a:solidFill>
                  <a:srgbClr val="008000"/>
                </a:solidFill>
              </a:rPr>
              <a:t>n</a:t>
            </a:r>
            <a:r>
              <a:rPr lang="en-US" dirty="0">
                <a:solidFill>
                  <a:srgbClr val="008000"/>
                </a:solidFill>
              </a:rPr>
              <a:t>– </a:t>
            </a:r>
            <a:r>
              <a:rPr lang="en-US" i="1" dirty="0" err="1">
                <a:solidFill>
                  <a:srgbClr val="008000"/>
                </a:solidFill>
              </a:rPr>
              <a:t>i</a:t>
            </a:r>
            <a:r>
              <a:rPr lang="en-US" dirty="0">
                <a:solidFill>
                  <a:srgbClr val="008000"/>
                </a:solidFill>
              </a:rPr>
              <a:t>/2) + </a:t>
            </a:r>
            <a:r>
              <a:rPr lang="en-US" i="1" dirty="0">
                <a:solidFill>
                  <a:srgbClr val="008000"/>
                </a:solidFill>
              </a:rPr>
              <a:t>j</a:t>
            </a:r>
            <a:r>
              <a:rPr lang="en-US" dirty="0">
                <a:solidFill>
                  <a:srgbClr val="008000"/>
                </a:solidFill>
              </a:rPr>
              <a:t> –</a:t>
            </a:r>
            <a:r>
              <a:rPr lang="en-US" i="1" dirty="0">
                <a:solidFill>
                  <a:srgbClr val="008000"/>
                </a:solidFill>
              </a:rPr>
              <a:t>1</a:t>
            </a:r>
          </a:p>
          <a:p>
            <a:pPr lvl="1"/>
            <a:r>
              <a:rPr lang="en-US" dirty="0"/>
              <a:t>Total number of pairs </a:t>
            </a:r>
            <a:r>
              <a:rPr lang="en-US" b="1" i="1" dirty="0"/>
              <a:t>n</a:t>
            </a:r>
            <a:r>
              <a:rPr lang="en-US" b="1" dirty="0"/>
              <a:t>(</a:t>
            </a:r>
            <a:r>
              <a:rPr lang="en-US" b="1" i="1" dirty="0"/>
              <a:t>n</a:t>
            </a:r>
            <a:r>
              <a:rPr lang="en-US" b="1" dirty="0"/>
              <a:t> –1)/2</a:t>
            </a:r>
            <a:r>
              <a:rPr lang="en-US" dirty="0"/>
              <a:t>; total bytes= </a:t>
            </a:r>
            <a:r>
              <a:rPr lang="en-US" b="1" dirty="0"/>
              <a:t>2</a:t>
            </a:r>
            <a:r>
              <a:rPr lang="en-US" b="1" i="1" dirty="0"/>
              <a:t>n</a:t>
            </a:r>
            <a:r>
              <a:rPr lang="en-US" b="1" baseline="30000" dirty="0"/>
              <a:t>2</a:t>
            </a:r>
            <a:endParaRPr lang="en-US" b="1" dirty="0"/>
          </a:p>
          <a:p>
            <a:pPr lvl="1"/>
            <a:r>
              <a:rPr lang="en-US" b="1" dirty="0">
                <a:solidFill>
                  <a:srgbClr val="0000FF"/>
                </a:solidFill>
              </a:rPr>
              <a:t>Triangular Matrix</a:t>
            </a:r>
            <a:r>
              <a:rPr lang="en-US" dirty="0"/>
              <a:t> requires 4 bytes per pair</a:t>
            </a:r>
          </a:p>
          <a:p>
            <a:r>
              <a:rPr lang="en-US" b="1" dirty="0">
                <a:solidFill>
                  <a:srgbClr val="FF0066"/>
                </a:solidFill>
              </a:rPr>
              <a:t>Approach 2</a:t>
            </a:r>
            <a:r>
              <a:rPr lang="en-US" dirty="0">
                <a:solidFill>
                  <a:schemeClr val="accent3"/>
                </a:solidFill>
              </a:rPr>
              <a:t> </a:t>
            </a:r>
            <a:r>
              <a:rPr lang="en-US" dirty="0"/>
              <a:t>uses </a:t>
            </a:r>
            <a:r>
              <a:rPr lang="en-US" b="1" dirty="0"/>
              <a:t>12</a:t>
            </a:r>
            <a:r>
              <a:rPr lang="en-US" b="1" i="1" dirty="0"/>
              <a:t> bytes</a:t>
            </a:r>
            <a:r>
              <a:rPr lang="en-US" dirty="0"/>
              <a:t> per occurring pair </a:t>
            </a:r>
            <a:br>
              <a:rPr lang="en-US" dirty="0"/>
            </a:br>
            <a:r>
              <a:rPr lang="en-US" i="1" dirty="0"/>
              <a:t>(but only for pairs with count &gt; 0)</a:t>
            </a:r>
          </a:p>
          <a:p>
            <a:pPr lvl="1"/>
            <a:r>
              <a:rPr lang="en-US" dirty="0"/>
              <a:t>Beats Approach 1 if less than </a:t>
            </a:r>
            <a:r>
              <a:rPr lang="en-US" b="1" dirty="0"/>
              <a:t>1/3</a:t>
            </a:r>
            <a:r>
              <a:rPr lang="en-US" dirty="0"/>
              <a:t> of </a:t>
            </a:r>
            <a:br>
              <a:rPr lang="en-US" dirty="0"/>
            </a:br>
            <a:r>
              <a:rPr lang="en-US" dirty="0"/>
              <a:t>possible pairs actually occur</a:t>
            </a:r>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27</a:t>
            </a:fld>
            <a:endParaRPr lang="en-US"/>
          </a:p>
        </p:txBody>
      </p:sp>
    </p:spTree>
    <p:extLst>
      <p:ext uri="{BB962C8B-B14F-4D97-AF65-F5344CB8AC3E}">
        <p14:creationId xmlns:p14="http://schemas.microsoft.com/office/powerpoint/2010/main" val="4246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two approaches</a:t>
            </a:r>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a:solidFill>
                  <a:srgbClr val="0000FF"/>
                </a:solidFill>
              </a:rPr>
              <a:t>Approach 1: Triangular Matrix</a:t>
            </a:r>
          </a:p>
          <a:p>
            <a:pPr lvl="1"/>
            <a:r>
              <a:rPr lang="en-US" b="1" dirty="0"/>
              <a:t>n</a:t>
            </a:r>
            <a:r>
              <a:rPr lang="en-US" dirty="0"/>
              <a:t> = total number items</a:t>
            </a:r>
            <a:endParaRPr lang="en-US" i="1" dirty="0"/>
          </a:p>
          <a:p>
            <a:pPr lvl="1"/>
            <a:r>
              <a:rPr lang="en-US" dirty="0"/>
              <a:t>Count pair of items {</a:t>
            </a:r>
            <a:r>
              <a:rPr lang="en-US" i="1" dirty="0" err="1"/>
              <a:t>i</a:t>
            </a:r>
            <a:r>
              <a:rPr lang="en-US" dirty="0"/>
              <a:t>, </a:t>
            </a:r>
            <a:r>
              <a:rPr lang="en-US" i="1" dirty="0"/>
              <a:t>j</a:t>
            </a:r>
            <a:r>
              <a:rPr lang="en-US" dirty="0"/>
              <a:t>} only if </a:t>
            </a:r>
            <a:r>
              <a:rPr lang="en-US" i="1" dirty="0" err="1"/>
              <a:t>i</a:t>
            </a:r>
            <a:r>
              <a:rPr lang="en-US" dirty="0"/>
              <a:t>&lt;</a:t>
            </a:r>
            <a:r>
              <a:rPr lang="en-US" i="1" dirty="0"/>
              <a:t>j</a:t>
            </a:r>
            <a:endParaRPr lang="en-US" dirty="0"/>
          </a:p>
          <a:p>
            <a:pPr lvl="1"/>
            <a:r>
              <a:rPr lang="en-US" dirty="0"/>
              <a:t>Keep pair counts in lexicographic order:</a:t>
            </a:r>
          </a:p>
          <a:p>
            <a:pPr lvl="2"/>
            <a:r>
              <a:rPr lang="en-US" dirty="0">
                <a:solidFill>
                  <a:srgbClr val="008000"/>
                </a:solidFill>
              </a:rPr>
              <a:t>{1,2}, {1,3},…, {1,</a:t>
            </a:r>
            <a:r>
              <a:rPr lang="en-US" i="1" dirty="0">
                <a:solidFill>
                  <a:srgbClr val="008000"/>
                </a:solidFill>
              </a:rPr>
              <a:t>n</a:t>
            </a:r>
            <a:r>
              <a:rPr lang="en-US" dirty="0">
                <a:solidFill>
                  <a:srgbClr val="008000"/>
                </a:solidFill>
              </a:rPr>
              <a:t>}, {2,3}, {2,4},…,{2,</a:t>
            </a:r>
            <a:r>
              <a:rPr lang="en-US" i="1" dirty="0">
                <a:solidFill>
                  <a:srgbClr val="008000"/>
                </a:solidFill>
              </a:rPr>
              <a:t>n</a:t>
            </a:r>
            <a:r>
              <a:rPr lang="en-US" dirty="0">
                <a:solidFill>
                  <a:srgbClr val="008000"/>
                </a:solidFill>
              </a:rPr>
              <a:t>}, {3,4},…</a:t>
            </a:r>
          </a:p>
          <a:p>
            <a:pPr lvl="1"/>
            <a:r>
              <a:rPr lang="en-US" dirty="0"/>
              <a:t>Pair {</a:t>
            </a:r>
            <a:r>
              <a:rPr lang="en-US" i="1" dirty="0" err="1"/>
              <a:t>i</a:t>
            </a:r>
            <a:r>
              <a:rPr lang="en-US" dirty="0"/>
              <a:t>, </a:t>
            </a:r>
            <a:r>
              <a:rPr lang="en-US" i="1" dirty="0"/>
              <a:t>j</a:t>
            </a:r>
            <a:r>
              <a:rPr lang="en-US" dirty="0"/>
              <a:t>} is at position </a:t>
            </a:r>
            <a:r>
              <a:rPr lang="en-US" dirty="0">
                <a:solidFill>
                  <a:srgbClr val="008000"/>
                </a:solidFill>
              </a:rPr>
              <a:t>(</a:t>
            </a:r>
            <a:r>
              <a:rPr lang="en-US" i="1" dirty="0" err="1">
                <a:solidFill>
                  <a:srgbClr val="008000"/>
                </a:solidFill>
              </a:rPr>
              <a:t>i</a:t>
            </a:r>
            <a:r>
              <a:rPr lang="en-US" dirty="0">
                <a:solidFill>
                  <a:srgbClr val="008000"/>
                </a:solidFill>
              </a:rPr>
              <a:t> –1)(</a:t>
            </a:r>
            <a:r>
              <a:rPr lang="en-US" i="1" dirty="0">
                <a:solidFill>
                  <a:srgbClr val="008000"/>
                </a:solidFill>
              </a:rPr>
              <a:t>n</a:t>
            </a:r>
            <a:r>
              <a:rPr lang="en-US" dirty="0">
                <a:solidFill>
                  <a:srgbClr val="008000"/>
                </a:solidFill>
              </a:rPr>
              <a:t>– </a:t>
            </a:r>
            <a:r>
              <a:rPr lang="en-US" i="1" dirty="0" err="1">
                <a:solidFill>
                  <a:srgbClr val="008000"/>
                </a:solidFill>
              </a:rPr>
              <a:t>i</a:t>
            </a:r>
            <a:r>
              <a:rPr lang="en-US" dirty="0">
                <a:solidFill>
                  <a:srgbClr val="008000"/>
                </a:solidFill>
              </a:rPr>
              <a:t>/2) + </a:t>
            </a:r>
            <a:r>
              <a:rPr lang="en-US" i="1" dirty="0">
                <a:solidFill>
                  <a:srgbClr val="008000"/>
                </a:solidFill>
              </a:rPr>
              <a:t>j</a:t>
            </a:r>
            <a:r>
              <a:rPr lang="en-US" dirty="0">
                <a:solidFill>
                  <a:srgbClr val="008000"/>
                </a:solidFill>
              </a:rPr>
              <a:t> –</a:t>
            </a:r>
            <a:r>
              <a:rPr lang="en-US" i="1" dirty="0">
                <a:solidFill>
                  <a:srgbClr val="008000"/>
                </a:solidFill>
              </a:rPr>
              <a:t>1</a:t>
            </a:r>
          </a:p>
          <a:p>
            <a:pPr lvl="1"/>
            <a:r>
              <a:rPr lang="en-US" dirty="0"/>
              <a:t>Total number of pairs </a:t>
            </a:r>
            <a:r>
              <a:rPr lang="en-US" b="1" i="1" dirty="0"/>
              <a:t>n</a:t>
            </a:r>
            <a:r>
              <a:rPr lang="en-US" b="1" dirty="0"/>
              <a:t>(</a:t>
            </a:r>
            <a:r>
              <a:rPr lang="en-US" b="1" i="1" dirty="0"/>
              <a:t>n</a:t>
            </a:r>
            <a:r>
              <a:rPr lang="en-US" b="1" dirty="0"/>
              <a:t> –1)/2</a:t>
            </a:r>
            <a:r>
              <a:rPr lang="en-US" dirty="0"/>
              <a:t>; total bytes= </a:t>
            </a:r>
            <a:r>
              <a:rPr lang="en-US" b="1" dirty="0"/>
              <a:t>2</a:t>
            </a:r>
            <a:r>
              <a:rPr lang="en-US" b="1" i="1" dirty="0"/>
              <a:t>n</a:t>
            </a:r>
            <a:r>
              <a:rPr lang="en-US" b="1" baseline="30000" dirty="0"/>
              <a:t>2</a:t>
            </a:r>
            <a:endParaRPr lang="en-US" b="1" dirty="0"/>
          </a:p>
          <a:p>
            <a:pPr lvl="1"/>
            <a:r>
              <a:rPr lang="en-US" b="1" dirty="0">
                <a:solidFill>
                  <a:srgbClr val="0000FF"/>
                </a:solidFill>
              </a:rPr>
              <a:t>Triangular Matrix</a:t>
            </a:r>
            <a:r>
              <a:rPr lang="en-US" dirty="0"/>
              <a:t> requires 4 bytes per pair</a:t>
            </a:r>
          </a:p>
          <a:p>
            <a:r>
              <a:rPr lang="en-US" b="1" dirty="0">
                <a:solidFill>
                  <a:srgbClr val="FF0066"/>
                </a:solidFill>
              </a:rPr>
              <a:t>Approach 2</a:t>
            </a:r>
            <a:r>
              <a:rPr lang="en-US" dirty="0">
                <a:solidFill>
                  <a:schemeClr val="accent3"/>
                </a:solidFill>
              </a:rPr>
              <a:t> </a:t>
            </a:r>
            <a:r>
              <a:rPr lang="en-US" dirty="0"/>
              <a:t>uses 12</a:t>
            </a:r>
            <a:r>
              <a:rPr lang="en-US" i="1" dirty="0"/>
              <a:t> bytes</a:t>
            </a:r>
            <a:r>
              <a:rPr lang="en-US" dirty="0"/>
              <a:t> per pair </a:t>
            </a:r>
            <a:br>
              <a:rPr lang="en-US" dirty="0"/>
            </a:br>
            <a:r>
              <a:rPr lang="en-US" i="1" dirty="0"/>
              <a:t>(but only for pairs with count &gt; 0)</a:t>
            </a:r>
          </a:p>
          <a:p>
            <a:pPr lvl="1"/>
            <a:r>
              <a:rPr lang="en-US" dirty="0"/>
              <a:t>Beats Approach 1 if less than </a:t>
            </a:r>
            <a:r>
              <a:rPr lang="en-US" b="1" dirty="0"/>
              <a:t>1/3</a:t>
            </a:r>
            <a:r>
              <a:rPr lang="en-US" dirty="0"/>
              <a:t> of </a:t>
            </a:r>
            <a:br>
              <a:rPr lang="en-US" dirty="0"/>
            </a:br>
            <a:r>
              <a:rPr lang="en-US" dirty="0"/>
              <a:t>possible pairs actually occur</a:t>
            </a:r>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28</a:t>
            </a:fld>
            <a:endParaRPr lang="en-US"/>
          </a:p>
        </p:txBody>
      </p:sp>
      <p:sp>
        <p:nvSpPr>
          <p:cNvPr id="7" name="Rounded Rectangle 6"/>
          <p:cNvSpPr/>
          <p:nvPr/>
        </p:nvSpPr>
        <p:spPr>
          <a:xfrm>
            <a:off x="1371600" y="2286000"/>
            <a:ext cx="5867400" cy="350520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a:t>Problem is if we have too many items so the pairs </a:t>
            </a:r>
            <a:br>
              <a:rPr lang="en-US" sz="3600" b="1" dirty="0"/>
            </a:br>
            <a:r>
              <a:rPr lang="en-US" sz="3600" b="1" dirty="0"/>
              <a:t>do not fit into memory.</a:t>
            </a:r>
          </a:p>
          <a:p>
            <a:pPr algn="ctr"/>
            <a:endParaRPr lang="en-US" sz="1000" b="1" dirty="0"/>
          </a:p>
          <a:p>
            <a:pPr algn="ctr"/>
            <a:r>
              <a:rPr lang="en-US" sz="4000" b="1" dirty="0"/>
              <a:t>Can we do better?</a:t>
            </a:r>
          </a:p>
        </p:txBody>
      </p:sp>
    </p:spTree>
    <p:extLst>
      <p:ext uri="{BB962C8B-B14F-4D97-AF65-F5344CB8AC3E}">
        <p14:creationId xmlns:p14="http://schemas.microsoft.com/office/powerpoint/2010/main" val="3549998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A-Priori Algorithm</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901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Market-Basket Model</a:t>
            </a:r>
          </a:p>
        </p:txBody>
      </p:sp>
      <p:sp>
        <p:nvSpPr>
          <p:cNvPr id="3" name="Content Placeholder 2"/>
          <p:cNvSpPr>
            <a:spLocks noGrp="1"/>
          </p:cNvSpPr>
          <p:nvPr>
            <p:ph idx="1"/>
          </p:nvPr>
        </p:nvSpPr>
        <p:spPr>
          <a:xfrm>
            <a:off x="457200" y="1295400"/>
            <a:ext cx="8229600" cy="5486400"/>
          </a:xfrm>
        </p:spPr>
        <p:txBody>
          <a:bodyPr>
            <a:normAutofit fontScale="92500" lnSpcReduction="10000"/>
          </a:bodyPr>
          <a:lstStyle/>
          <a:p>
            <a:r>
              <a:rPr lang="en-US" dirty="0"/>
              <a:t>A large set of </a:t>
            </a:r>
            <a:r>
              <a:rPr lang="en-US" b="1" dirty="0">
                <a:solidFill>
                  <a:srgbClr val="FF0066"/>
                </a:solidFill>
              </a:rPr>
              <a:t>items</a:t>
            </a:r>
            <a:endParaRPr lang="en-US" b="1" dirty="0"/>
          </a:p>
          <a:p>
            <a:pPr lvl="1"/>
            <a:r>
              <a:rPr lang="en-US" dirty="0"/>
              <a:t>e.g., things sold in a </a:t>
            </a:r>
            <a:br>
              <a:rPr lang="en-US" dirty="0"/>
            </a:br>
            <a:r>
              <a:rPr lang="en-US" dirty="0"/>
              <a:t>supermarket</a:t>
            </a:r>
          </a:p>
          <a:p>
            <a:r>
              <a:rPr lang="en-US" dirty="0"/>
              <a:t>A </a:t>
            </a:r>
            <a:r>
              <a:rPr lang="en-US" b="1" dirty="0"/>
              <a:t>large set</a:t>
            </a:r>
            <a:r>
              <a:rPr lang="en-US" dirty="0"/>
              <a:t> of </a:t>
            </a:r>
            <a:r>
              <a:rPr lang="en-US" b="1" dirty="0">
                <a:solidFill>
                  <a:srgbClr val="FF0066"/>
                </a:solidFill>
              </a:rPr>
              <a:t>baskets</a:t>
            </a:r>
            <a:r>
              <a:rPr lang="en-US" dirty="0"/>
              <a:t> </a:t>
            </a:r>
          </a:p>
          <a:p>
            <a:r>
              <a:rPr lang="en-US" dirty="0"/>
              <a:t>Each basket is a </a:t>
            </a:r>
            <a:br>
              <a:rPr lang="en-US" dirty="0"/>
            </a:br>
            <a:r>
              <a:rPr lang="en-US" b="1" dirty="0"/>
              <a:t>small subset of items</a:t>
            </a:r>
          </a:p>
          <a:p>
            <a:pPr lvl="1"/>
            <a:r>
              <a:rPr lang="en-US" dirty="0"/>
              <a:t>e.g., the things one </a:t>
            </a:r>
            <a:br>
              <a:rPr lang="en-US" dirty="0"/>
            </a:br>
            <a:r>
              <a:rPr lang="en-US" dirty="0"/>
              <a:t>customer buys on one day</a:t>
            </a:r>
          </a:p>
          <a:p>
            <a:r>
              <a:rPr lang="en-US" dirty="0"/>
              <a:t>Want to discover </a:t>
            </a:r>
            <a:br>
              <a:rPr lang="en-US" dirty="0"/>
            </a:br>
            <a:r>
              <a:rPr lang="en-US" b="1" dirty="0">
                <a:solidFill>
                  <a:srgbClr val="D60093"/>
                </a:solidFill>
              </a:rPr>
              <a:t>association rules</a:t>
            </a:r>
            <a:endParaRPr lang="en-US" dirty="0">
              <a:solidFill>
                <a:srgbClr val="D60093"/>
              </a:solidFill>
            </a:endParaRPr>
          </a:p>
          <a:p>
            <a:pPr lvl="1"/>
            <a:r>
              <a:rPr lang="en-US" dirty="0"/>
              <a:t>People who bought {</a:t>
            </a:r>
            <a:r>
              <a:rPr lang="en-US" dirty="0" err="1"/>
              <a:t>x,y,z</a:t>
            </a:r>
            <a:r>
              <a:rPr lang="en-US" dirty="0"/>
              <a:t>} tend to buy {</a:t>
            </a:r>
            <a:r>
              <a:rPr lang="en-US" dirty="0" err="1"/>
              <a:t>v,w</a:t>
            </a:r>
            <a:r>
              <a:rPr lang="en-US" dirty="0"/>
              <a:t>}</a:t>
            </a:r>
          </a:p>
          <a:p>
            <a:pPr lvl="2"/>
            <a:r>
              <a:rPr lang="en-US" dirty="0"/>
              <a:t>Amazon!</a:t>
            </a:r>
          </a:p>
          <a:p>
            <a:pPr lvl="8"/>
            <a:endParaRPr lang="en-US" dirty="0"/>
          </a:p>
          <a:p>
            <a:endParaRPr lang="en-US" dirty="0"/>
          </a:p>
          <a:p>
            <a:pPr lvl="8"/>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
        <p:nvSpPr>
          <p:cNvPr id="7" name="Text Box 5"/>
          <p:cNvSpPr txBox="1">
            <a:spLocks noChangeArrowheads="1"/>
          </p:cNvSpPr>
          <p:nvPr/>
        </p:nvSpPr>
        <p:spPr bwMode="auto">
          <a:xfrm>
            <a:off x="5548312" y="4129087"/>
            <a:ext cx="3035575" cy="984885"/>
          </a:xfrm>
          <a:prstGeom prst="rect">
            <a:avLst/>
          </a:prstGeom>
          <a:solidFill>
            <a:srgbClr val="CCCCFF"/>
          </a:solidFill>
          <a:ln w="9525">
            <a:noFill/>
            <a:miter lim="800000"/>
            <a:headEnd/>
            <a:tailEnd/>
          </a:ln>
          <a:effectLst>
            <a:outerShdw dist="107763" dir="2700000" algn="ctr" rotWithShape="0">
              <a:schemeClr val="bg2"/>
            </a:outerShdw>
          </a:effectLst>
        </p:spPr>
        <p:txBody>
          <a:bodyPr wrap="none">
            <a:spAutoFit/>
          </a:bodyPr>
          <a:lstStyle/>
          <a:p>
            <a:r>
              <a:rPr lang="en-US" sz="2000" b="1" dirty="0">
                <a:latin typeface="Arial" pitchFamily="34" charset="0"/>
                <a:cs typeface="Arial" pitchFamily="34" charset="0"/>
              </a:rPr>
              <a:t>Rules Discovered:</a:t>
            </a:r>
          </a:p>
          <a:p>
            <a:r>
              <a:rPr lang="en-US" sz="2000" b="0" dirty="0">
                <a:latin typeface="Times New Roman" pitchFamily="18" charset="0"/>
              </a:rPr>
              <a:t>    </a:t>
            </a:r>
            <a:r>
              <a:rPr lang="en-US" sz="1800" dirty="0">
                <a:solidFill>
                  <a:srgbClr val="CC0000"/>
                </a:solidFill>
                <a:latin typeface="Tahoma" pitchFamily="34" charset="0"/>
              </a:rPr>
              <a:t>{Milk} --&gt; {Coke}</a:t>
            </a:r>
          </a:p>
          <a:p>
            <a:r>
              <a:rPr lang="en-US" sz="1800" dirty="0">
                <a:solidFill>
                  <a:srgbClr val="CC0000"/>
                </a:solidFill>
                <a:latin typeface="Tahoma" pitchFamily="34" charset="0"/>
              </a:rPr>
              <a:t>    {Diaper, Milk} --&gt; {Beer}</a:t>
            </a:r>
            <a:endParaRPr lang="en-US" sz="2400" b="0" dirty="0">
              <a:latin typeface="Times New Roman" pitchFamily="18" charset="0"/>
            </a:endParaRPr>
          </a:p>
        </p:txBody>
      </p:sp>
      <p:graphicFrame>
        <p:nvGraphicFramePr>
          <p:cNvPr id="21506" name="Object 2"/>
          <p:cNvGraphicFramePr>
            <a:graphicFrameLocks noChangeAspect="1"/>
          </p:cNvGraphicFramePr>
          <p:nvPr>
            <p:extLst>
              <p:ext uri="{D42A27DB-BD31-4B8C-83A1-F6EECF244321}">
                <p14:modId xmlns:p14="http://schemas.microsoft.com/office/powerpoint/2010/main" val="1651241456"/>
              </p:ext>
            </p:extLst>
          </p:nvPr>
        </p:nvGraphicFramePr>
        <p:xfrm>
          <a:off x="5299075" y="1652588"/>
          <a:ext cx="3690938" cy="2159000"/>
        </p:xfrm>
        <a:graphic>
          <a:graphicData uri="http://schemas.openxmlformats.org/presentationml/2006/ole">
            <mc:AlternateContent xmlns:mc="http://schemas.openxmlformats.org/markup-compatibility/2006">
              <mc:Choice xmlns:v="urn:schemas-microsoft-com:vml" Requires="v">
                <p:oleObj name="Document" r:id="rId2" imgW="3942893" imgH="2306673" progId="Word.Document.8">
                  <p:embed/>
                </p:oleObj>
              </mc:Choice>
              <mc:Fallback>
                <p:oleObj name="Document" r:id="rId2" imgW="3942893" imgH="2306673" progId="Word.Document.8">
                  <p:embed/>
                  <p:pic>
                    <p:nvPicPr>
                      <p:cNvPr id="0" name=""/>
                      <p:cNvPicPr>
                        <a:picLocks noChangeAspect="1" noChangeArrowheads="1"/>
                      </p:cNvPicPr>
                      <p:nvPr/>
                    </p:nvPicPr>
                    <p:blipFill>
                      <a:blip r:embed="rId3"/>
                      <a:srcRect/>
                      <a:stretch>
                        <a:fillRect/>
                      </a:stretch>
                    </p:blipFill>
                    <p:spPr bwMode="auto">
                      <a:xfrm>
                        <a:off x="5299075" y="1652588"/>
                        <a:ext cx="3690938"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486400" y="1295400"/>
            <a:ext cx="784189" cy="369332"/>
          </a:xfrm>
          <a:prstGeom prst="rect">
            <a:avLst/>
          </a:prstGeom>
          <a:noFill/>
        </p:spPr>
        <p:txBody>
          <a:bodyPr wrap="none" rtlCol="0">
            <a:spAutoFit/>
          </a:bodyPr>
          <a:lstStyle/>
          <a:p>
            <a:r>
              <a:rPr lang="en-US" b="1" dirty="0"/>
              <a:t>Input:</a:t>
            </a:r>
          </a:p>
        </p:txBody>
      </p:sp>
      <p:sp>
        <p:nvSpPr>
          <p:cNvPr id="10" name="TextBox 9"/>
          <p:cNvSpPr txBox="1"/>
          <p:nvPr/>
        </p:nvSpPr>
        <p:spPr>
          <a:xfrm>
            <a:off x="5486400" y="3745468"/>
            <a:ext cx="974947"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223359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A-Priori Algorithm – (1)</a:t>
            </a:r>
          </a:p>
        </p:txBody>
      </p:sp>
      <p:sp>
        <p:nvSpPr>
          <p:cNvPr id="16387" name="Rectangle 3"/>
          <p:cNvSpPr>
            <a:spLocks noGrp="1" noChangeArrowheads="1"/>
          </p:cNvSpPr>
          <p:nvPr>
            <p:ph idx="1"/>
          </p:nvPr>
        </p:nvSpPr>
        <p:spPr>
          <a:xfrm>
            <a:off x="457200" y="1295400"/>
            <a:ext cx="8229600" cy="5334000"/>
          </a:xfrm>
        </p:spPr>
        <p:txBody>
          <a:bodyPr vert="horz" lIns="54864" tIns="91440" rIns="91440" bIns="45720" rtlCol="0" anchor="t">
            <a:normAutofit/>
          </a:bodyPr>
          <a:lstStyle/>
          <a:p>
            <a:pPr marL="438785"/>
            <a:r>
              <a:rPr lang="en-US" dirty="0"/>
              <a:t>A </a:t>
            </a:r>
            <a:r>
              <a:rPr lang="en-US" b="1" dirty="0"/>
              <a:t>two-pass</a:t>
            </a:r>
            <a:r>
              <a:rPr lang="en-US" dirty="0"/>
              <a:t> approach called </a:t>
            </a:r>
            <a:br>
              <a:rPr lang="en-US" dirty="0"/>
            </a:br>
            <a:r>
              <a:rPr lang="en-US" b="1" i="1" dirty="0">
                <a:solidFill>
                  <a:srgbClr val="0000FF"/>
                </a:solidFill>
              </a:rPr>
              <a:t>A-Priori</a:t>
            </a:r>
            <a:r>
              <a:rPr lang="en-US" i="1" dirty="0">
                <a:solidFill>
                  <a:srgbClr val="0064E2"/>
                </a:solidFill>
              </a:rPr>
              <a:t> </a:t>
            </a:r>
            <a:r>
              <a:rPr lang="en-US" dirty="0"/>
              <a:t>limits the need for </a:t>
            </a:r>
            <a:br>
              <a:rPr lang="en-US" dirty="0"/>
            </a:br>
            <a:r>
              <a:rPr lang="en-US" dirty="0"/>
              <a:t>main memory</a:t>
            </a:r>
            <a:endParaRPr lang="en-US"/>
          </a:p>
          <a:p>
            <a:pPr marL="438785"/>
            <a:r>
              <a:rPr lang="en-US" b="1" dirty="0">
                <a:solidFill>
                  <a:srgbClr val="008000"/>
                </a:solidFill>
                <a:latin typeface="Calibri"/>
                <a:ea typeface="Calibri"/>
                <a:cs typeface="Calibri"/>
              </a:rPr>
              <a:t>Key idea:</a:t>
            </a:r>
            <a:r>
              <a:rPr lang="en-US" b="1" dirty="0">
                <a:latin typeface="Calibri"/>
                <a:ea typeface="Calibri"/>
                <a:cs typeface="Calibri"/>
              </a:rPr>
              <a:t> </a:t>
            </a:r>
            <a:r>
              <a:rPr lang="en-US" b="1" i="1" dirty="0">
                <a:solidFill>
                  <a:srgbClr val="FF0066"/>
                </a:solidFill>
                <a:latin typeface="Calibri"/>
                <a:ea typeface="Calibri"/>
                <a:cs typeface="Calibri"/>
              </a:rPr>
              <a:t>monotonicity</a:t>
            </a:r>
            <a:endParaRPr lang="en-US" b="1" dirty="0">
              <a:solidFill>
                <a:srgbClr val="FF0066"/>
              </a:solidFill>
              <a:latin typeface="Calibri"/>
              <a:ea typeface="Calibri"/>
              <a:cs typeface="Calibri"/>
            </a:endParaRPr>
          </a:p>
          <a:p>
            <a:pPr lvl="1"/>
            <a:r>
              <a:rPr lang="en-US" dirty="0"/>
              <a:t>If a set of items </a:t>
            </a:r>
            <a:r>
              <a:rPr lang="en-US" b="1" i="1" dirty="0">
                <a:latin typeface="Times New Roman" pitchFamily="18" charset="0"/>
                <a:cs typeface="Times New Roman" pitchFamily="18" charset="0"/>
              </a:rPr>
              <a:t>I</a:t>
            </a:r>
            <a:r>
              <a:rPr lang="en-US" dirty="0"/>
              <a:t> appears at </a:t>
            </a:r>
            <a:br>
              <a:rPr lang="en-US" dirty="0"/>
            </a:br>
            <a:r>
              <a:rPr lang="en-US" dirty="0"/>
              <a:t>least </a:t>
            </a:r>
            <a:r>
              <a:rPr lang="en-US" b="1" i="1" dirty="0">
                <a:latin typeface="Times New Roman" pitchFamily="18" charset="0"/>
                <a:cs typeface="Times New Roman" pitchFamily="18" charset="0"/>
              </a:rPr>
              <a:t>s</a:t>
            </a:r>
            <a:r>
              <a:rPr lang="en-US" dirty="0"/>
              <a:t> times, so does every </a:t>
            </a:r>
            <a:r>
              <a:rPr lang="en-US" b="1" dirty="0"/>
              <a:t>subset </a:t>
            </a:r>
            <a:r>
              <a:rPr lang="en-US" b="1" i="1" dirty="0">
                <a:latin typeface="Times New Roman" pitchFamily="18" charset="0"/>
                <a:cs typeface="Times New Roman" pitchFamily="18" charset="0"/>
              </a:rPr>
              <a:t>J</a:t>
            </a:r>
            <a:r>
              <a:rPr lang="en-US" dirty="0"/>
              <a:t> of </a:t>
            </a:r>
            <a:r>
              <a:rPr lang="en-US" b="1" i="1" dirty="0">
                <a:latin typeface="Times New Roman" pitchFamily="18" charset="0"/>
                <a:cs typeface="Times New Roman" pitchFamily="18" charset="0"/>
              </a:rPr>
              <a:t>I</a:t>
            </a:r>
            <a:endParaRPr lang="en-US" b="1" dirty="0">
              <a:solidFill>
                <a:srgbClr val="FF0066"/>
              </a:solidFill>
            </a:endParaRP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6E2A82A-E784-FD40-8FA8-E1A2CD5D41F7}" type="slidenum">
              <a:rPr lang="en-US"/>
              <a:pPr/>
              <a:t>30</a:t>
            </a:fld>
            <a:endParaRPr lang="en-US"/>
          </a:p>
        </p:txBody>
      </p:sp>
      <p:pic>
        <p:nvPicPr>
          <p:cNvPr id="57346" name="Picture 2" descr="File:FrequentItems.png"/>
          <p:cNvPicPr>
            <a:picLocks noChangeAspect="1" noChangeArrowheads="1"/>
          </p:cNvPicPr>
          <p:nvPr/>
        </p:nvPicPr>
        <p:blipFill>
          <a:blip r:embed="rId2" cstate="print"/>
          <a:srcRect/>
          <a:stretch>
            <a:fillRect/>
          </a:stretch>
        </p:blipFill>
        <p:spPr bwMode="auto">
          <a:xfrm>
            <a:off x="5668406" y="1295400"/>
            <a:ext cx="3475594" cy="2514600"/>
          </a:xfrm>
          <a:prstGeom prst="rect">
            <a:avLst/>
          </a:prstGeom>
          <a:noFill/>
        </p:spPr>
      </p:pic>
    </p:spTree>
    <p:extLst>
      <p:ext uri="{BB962C8B-B14F-4D97-AF65-F5344CB8AC3E}">
        <p14:creationId xmlns:p14="http://schemas.microsoft.com/office/powerpoint/2010/main" val="2935822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A-Priori Algorithm – (1)</a:t>
            </a:r>
          </a:p>
        </p:txBody>
      </p:sp>
      <p:sp>
        <p:nvSpPr>
          <p:cNvPr id="16387" name="Rectangle 3"/>
          <p:cNvSpPr>
            <a:spLocks noGrp="1" noChangeArrowheads="1"/>
          </p:cNvSpPr>
          <p:nvPr>
            <p:ph idx="1"/>
          </p:nvPr>
        </p:nvSpPr>
        <p:spPr>
          <a:xfrm>
            <a:off x="457200" y="1295400"/>
            <a:ext cx="8229600" cy="5334000"/>
          </a:xfrm>
        </p:spPr>
        <p:txBody>
          <a:bodyPr>
            <a:normAutofit/>
          </a:bodyPr>
          <a:lstStyle/>
          <a:p>
            <a:r>
              <a:rPr lang="en-US" dirty="0"/>
              <a:t>A </a:t>
            </a:r>
            <a:r>
              <a:rPr lang="en-US" b="1" dirty="0"/>
              <a:t>two-pass</a:t>
            </a:r>
            <a:r>
              <a:rPr lang="en-US" dirty="0"/>
              <a:t> approach called </a:t>
            </a:r>
            <a:br>
              <a:rPr lang="en-US" dirty="0"/>
            </a:br>
            <a:r>
              <a:rPr lang="en-US" b="1" i="1" dirty="0">
                <a:solidFill>
                  <a:srgbClr val="0000FF"/>
                </a:solidFill>
              </a:rPr>
              <a:t>A-Priori</a:t>
            </a:r>
            <a:r>
              <a:rPr lang="en-US" i="1" dirty="0">
                <a:solidFill>
                  <a:srgbClr val="0064E2"/>
                </a:solidFill>
              </a:rPr>
              <a:t> </a:t>
            </a:r>
            <a:r>
              <a:rPr lang="en-US" dirty="0"/>
              <a:t>limits the need for </a:t>
            </a:r>
            <a:br>
              <a:rPr lang="en-US" dirty="0"/>
            </a:br>
            <a:r>
              <a:rPr lang="en-US" dirty="0"/>
              <a:t>main memory</a:t>
            </a:r>
          </a:p>
          <a:p>
            <a:r>
              <a:rPr lang="en-US" b="1" dirty="0">
                <a:solidFill>
                  <a:srgbClr val="008000"/>
                </a:solidFill>
              </a:rPr>
              <a:t>Key idea:</a:t>
            </a:r>
            <a:r>
              <a:rPr lang="en-US" b="1" dirty="0"/>
              <a:t> </a:t>
            </a:r>
            <a:r>
              <a:rPr lang="en-US" b="1" i="1" dirty="0" err="1">
                <a:solidFill>
                  <a:srgbClr val="FF0066"/>
                </a:solidFill>
              </a:rPr>
              <a:t>monotonicity</a:t>
            </a:r>
            <a:endParaRPr lang="en-US" b="1" dirty="0">
              <a:solidFill>
                <a:srgbClr val="FF0066"/>
              </a:solidFill>
            </a:endParaRPr>
          </a:p>
          <a:p>
            <a:pPr lvl="1"/>
            <a:r>
              <a:rPr lang="en-US" dirty="0"/>
              <a:t>If a set of items </a:t>
            </a:r>
            <a:r>
              <a:rPr lang="en-US" b="1" i="1" dirty="0">
                <a:latin typeface="Times New Roman" pitchFamily="18" charset="0"/>
                <a:cs typeface="Times New Roman" pitchFamily="18" charset="0"/>
              </a:rPr>
              <a:t>I</a:t>
            </a:r>
            <a:r>
              <a:rPr lang="en-US" dirty="0"/>
              <a:t> appears at </a:t>
            </a:r>
            <a:br>
              <a:rPr lang="en-US" dirty="0"/>
            </a:br>
            <a:r>
              <a:rPr lang="en-US" dirty="0"/>
              <a:t>least </a:t>
            </a:r>
            <a:r>
              <a:rPr lang="en-US" b="1" i="1" dirty="0">
                <a:latin typeface="Times New Roman" pitchFamily="18" charset="0"/>
                <a:cs typeface="Times New Roman" pitchFamily="18" charset="0"/>
              </a:rPr>
              <a:t>s</a:t>
            </a:r>
            <a:r>
              <a:rPr lang="en-US" dirty="0"/>
              <a:t> times, so does every </a:t>
            </a:r>
            <a:r>
              <a:rPr lang="en-US" b="1" dirty="0"/>
              <a:t>subset </a:t>
            </a:r>
            <a:r>
              <a:rPr lang="en-US" b="1" i="1" dirty="0">
                <a:latin typeface="Times New Roman" pitchFamily="18" charset="0"/>
                <a:cs typeface="Times New Roman" pitchFamily="18" charset="0"/>
              </a:rPr>
              <a:t>J</a:t>
            </a:r>
            <a:r>
              <a:rPr lang="en-US" dirty="0"/>
              <a:t> of </a:t>
            </a:r>
            <a:r>
              <a:rPr lang="en-US" b="1" i="1" dirty="0">
                <a:latin typeface="Times New Roman" pitchFamily="18" charset="0"/>
                <a:cs typeface="Times New Roman" pitchFamily="18" charset="0"/>
              </a:rPr>
              <a:t>I</a:t>
            </a:r>
            <a:endParaRPr lang="en-US" dirty="0"/>
          </a:p>
          <a:p>
            <a:r>
              <a:rPr lang="en-US" b="1" dirty="0">
                <a:solidFill>
                  <a:srgbClr val="008000"/>
                </a:solidFill>
              </a:rPr>
              <a:t>Contrapositive for pairs:</a:t>
            </a:r>
            <a:r>
              <a:rPr lang="en-US" dirty="0">
                <a:solidFill>
                  <a:srgbClr val="008000"/>
                </a:solidFill>
              </a:rPr>
              <a:t> </a:t>
            </a:r>
            <a:br>
              <a:rPr lang="en-US" dirty="0">
                <a:solidFill>
                  <a:srgbClr val="008000"/>
                </a:solidFill>
              </a:rPr>
            </a:br>
            <a:r>
              <a:rPr lang="en-US" dirty="0"/>
              <a:t>If item</a:t>
            </a:r>
            <a:r>
              <a:rPr lang="en-US" i="1" dirty="0"/>
              <a:t> </a:t>
            </a:r>
            <a:r>
              <a:rPr lang="en-US" b="1" i="1" dirty="0" err="1">
                <a:latin typeface="Times New Roman" pitchFamily="18" charset="0"/>
                <a:cs typeface="Times New Roman" pitchFamily="18" charset="0"/>
              </a:rPr>
              <a:t>i</a:t>
            </a:r>
            <a:r>
              <a:rPr lang="en-US" dirty="0"/>
              <a:t> does not appear in </a:t>
            </a:r>
            <a:r>
              <a:rPr lang="en-US" b="1" i="1" dirty="0">
                <a:latin typeface="Times New Roman" pitchFamily="18" charset="0"/>
                <a:cs typeface="Times New Roman" pitchFamily="18" charset="0"/>
              </a:rPr>
              <a:t>s</a:t>
            </a:r>
            <a:r>
              <a:rPr lang="en-US" dirty="0"/>
              <a:t> baskets, then no pair including </a:t>
            </a:r>
            <a:r>
              <a:rPr lang="en-US" b="1" i="1" dirty="0" err="1">
                <a:latin typeface="Times New Roman" pitchFamily="18" charset="0"/>
                <a:cs typeface="Times New Roman" pitchFamily="18" charset="0"/>
              </a:rPr>
              <a:t>i</a:t>
            </a:r>
            <a:r>
              <a:rPr lang="en-US" dirty="0"/>
              <a:t> can appear in </a:t>
            </a:r>
            <a:r>
              <a:rPr lang="en-US" b="1" i="1" dirty="0">
                <a:latin typeface="Times New Roman" pitchFamily="18" charset="0"/>
                <a:cs typeface="Times New Roman" pitchFamily="18" charset="0"/>
              </a:rPr>
              <a:t>s</a:t>
            </a:r>
            <a:r>
              <a:rPr lang="en-US" dirty="0"/>
              <a:t> baskets</a:t>
            </a:r>
          </a:p>
          <a:p>
            <a:pPr lvl="8"/>
            <a:endParaRPr lang="en-US" dirty="0"/>
          </a:p>
          <a:p>
            <a:r>
              <a:rPr lang="en-US" b="1" dirty="0">
                <a:solidFill>
                  <a:srgbClr val="FF0066"/>
                </a:solidFill>
              </a:rPr>
              <a:t>So, how does A-Priori find freq. pairs?</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6E2A82A-E784-FD40-8FA8-E1A2CD5D41F7}" type="slidenum">
              <a:rPr lang="en-US"/>
              <a:pPr/>
              <a:t>31</a:t>
            </a:fld>
            <a:endParaRPr lang="en-US"/>
          </a:p>
        </p:txBody>
      </p:sp>
      <p:pic>
        <p:nvPicPr>
          <p:cNvPr id="57346" name="Picture 2" descr="File:FrequentItems.png"/>
          <p:cNvPicPr>
            <a:picLocks noChangeAspect="1" noChangeArrowheads="1"/>
          </p:cNvPicPr>
          <p:nvPr/>
        </p:nvPicPr>
        <p:blipFill>
          <a:blip r:embed="rId2" cstate="print"/>
          <a:srcRect/>
          <a:stretch>
            <a:fillRect/>
          </a:stretch>
        </p:blipFill>
        <p:spPr bwMode="auto">
          <a:xfrm>
            <a:off x="5668406" y="1295400"/>
            <a:ext cx="3475594" cy="2514600"/>
          </a:xfrm>
          <a:prstGeom prst="rect">
            <a:avLst/>
          </a:prstGeom>
          <a:noFill/>
        </p:spPr>
      </p:pic>
    </p:spTree>
    <p:extLst>
      <p:ext uri="{BB962C8B-B14F-4D97-AF65-F5344CB8AC3E}">
        <p14:creationId xmlns:p14="http://schemas.microsoft.com/office/powerpoint/2010/main" val="232359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A-Priori Algorithm – (2)</a:t>
            </a:r>
          </a:p>
        </p:txBody>
      </p:sp>
      <mc:AlternateContent xmlns:mc="http://schemas.openxmlformats.org/markup-compatibility/2006" xmlns:a14="http://schemas.microsoft.com/office/drawing/2010/main">
        <mc:Choice Requires="a14">
          <p:sp>
            <p:nvSpPr>
              <p:cNvPr id="17411" name="Rectangle 3"/>
              <p:cNvSpPr>
                <a:spLocks noGrp="1" noChangeArrowheads="1"/>
              </p:cNvSpPr>
              <p:nvPr>
                <p:ph idx="1"/>
              </p:nvPr>
            </p:nvSpPr>
            <p:spPr>
              <a:xfrm>
                <a:off x="457200" y="1295400"/>
                <a:ext cx="8686800" cy="5410200"/>
              </a:xfrm>
            </p:spPr>
            <p:txBody>
              <a:bodyPr>
                <a:normAutofit fontScale="92500" lnSpcReduction="10000"/>
              </a:bodyPr>
              <a:lstStyle/>
              <a:p>
                <a:r>
                  <a:rPr lang="en-US" b="1" dirty="0">
                    <a:solidFill>
                      <a:srgbClr val="FF0066"/>
                    </a:solidFill>
                  </a:rPr>
                  <a:t>Pass 1:</a:t>
                </a:r>
                <a:r>
                  <a:rPr lang="en-US" dirty="0">
                    <a:solidFill>
                      <a:srgbClr val="CC0066"/>
                    </a:solidFill>
                  </a:rPr>
                  <a:t> </a:t>
                </a:r>
                <a:r>
                  <a:rPr lang="en-US" dirty="0"/>
                  <a:t>Read baskets and count in main memory </a:t>
                </a:r>
                <a:br>
                  <a:rPr lang="en-US" dirty="0"/>
                </a:br>
                <a:r>
                  <a:rPr lang="en-US" dirty="0"/>
                  <a:t>the occurrences of each </a:t>
                </a:r>
                <a:r>
                  <a:rPr lang="en-US" b="1" dirty="0">
                    <a:solidFill>
                      <a:srgbClr val="FF0066"/>
                    </a:solidFill>
                  </a:rPr>
                  <a:t>individual item</a:t>
                </a:r>
              </a:p>
              <a:p>
                <a:pPr lvl="2"/>
                <a:r>
                  <a:rPr lang="en-US" dirty="0"/>
                  <a:t>Requires only memory proportional to #items</a:t>
                </a:r>
              </a:p>
              <a:p>
                <a:pPr lvl="8"/>
                <a:endParaRPr lang="en-US" b="1" dirty="0">
                  <a:solidFill>
                    <a:srgbClr val="008000"/>
                  </a:solidFill>
                </a:endParaRPr>
              </a:p>
              <a:p>
                <a:r>
                  <a:rPr lang="en-US" b="1" dirty="0">
                    <a:solidFill>
                      <a:srgbClr val="008000"/>
                    </a:solidFill>
                  </a:rPr>
                  <a:t>Items that appear </a:t>
                </a:r>
                <a14:m>
                  <m:oMath xmlns:m="http://schemas.openxmlformats.org/officeDocument/2006/math">
                    <m:r>
                      <a:rPr lang="en-US" b="1" i="1" smtClean="0">
                        <a:solidFill>
                          <a:srgbClr val="008000"/>
                        </a:solidFill>
                        <a:latin typeface="Cambria Math"/>
                      </a:rPr>
                      <m:t>≥</m:t>
                    </m:r>
                    <m:r>
                      <a:rPr lang="en-US" b="1" i="1" smtClean="0">
                        <a:solidFill>
                          <a:srgbClr val="008000"/>
                        </a:solidFill>
                        <a:latin typeface="Cambria Math"/>
                      </a:rPr>
                      <m:t>𝒔</m:t>
                    </m:r>
                  </m:oMath>
                </a14:m>
                <a:r>
                  <a:rPr lang="en-US" b="1" dirty="0">
                    <a:solidFill>
                      <a:srgbClr val="008000"/>
                    </a:solidFill>
                  </a:rPr>
                  <a:t> times are the </a:t>
                </a:r>
                <a:r>
                  <a:rPr lang="en-US" b="1" u="sng" dirty="0">
                    <a:solidFill>
                      <a:srgbClr val="008000"/>
                    </a:solidFill>
                  </a:rPr>
                  <a:t>frequent items</a:t>
                </a:r>
              </a:p>
              <a:p>
                <a:pPr lvl="8"/>
                <a:endParaRPr lang="en-US" b="1" u="sng" dirty="0">
                  <a:solidFill>
                    <a:srgbClr val="008000"/>
                  </a:solidFill>
                </a:endParaRPr>
              </a:p>
              <a:p>
                <a:r>
                  <a:rPr lang="en-US" b="1" dirty="0">
                    <a:solidFill>
                      <a:srgbClr val="0000FF"/>
                    </a:solidFill>
                  </a:rPr>
                  <a:t>Pass 2:</a:t>
                </a:r>
                <a:r>
                  <a:rPr lang="en-US" dirty="0">
                    <a:solidFill>
                      <a:srgbClr val="0000FF"/>
                    </a:solidFill>
                  </a:rPr>
                  <a:t> </a:t>
                </a:r>
                <a:r>
                  <a:rPr lang="en-US" dirty="0"/>
                  <a:t>Read baskets again and count in main memory </a:t>
                </a:r>
                <a:r>
                  <a:rPr lang="en-US" u="sng" dirty="0"/>
                  <a:t>only</a:t>
                </a:r>
                <a:r>
                  <a:rPr lang="en-US" dirty="0"/>
                  <a:t> those pairs where both elements </a:t>
                </a:r>
                <a:br>
                  <a:rPr lang="en-US" dirty="0"/>
                </a:br>
                <a:r>
                  <a:rPr lang="en-US" dirty="0"/>
                  <a:t>are frequent (from Pass 1)</a:t>
                </a:r>
              </a:p>
              <a:p>
                <a:pPr lvl="1"/>
                <a:r>
                  <a:rPr lang="en-US" dirty="0"/>
                  <a:t>Requires memory proportional to square of </a:t>
                </a:r>
                <a:r>
                  <a:rPr lang="en-US" b="1" dirty="0">
                    <a:solidFill>
                      <a:srgbClr val="008000"/>
                    </a:solidFill>
                  </a:rPr>
                  <a:t>frequent</a:t>
                </a:r>
                <a:r>
                  <a:rPr lang="en-US" dirty="0">
                    <a:solidFill>
                      <a:srgbClr val="008000"/>
                    </a:solidFill>
                  </a:rPr>
                  <a:t> </a:t>
                </a:r>
                <a:r>
                  <a:rPr lang="en-US" dirty="0"/>
                  <a:t>items only (for counts)</a:t>
                </a:r>
              </a:p>
              <a:p>
                <a:pPr lvl="1"/>
                <a:r>
                  <a:rPr lang="en-US" dirty="0"/>
                  <a:t>Plus a list of the frequent items (so you know what must be counted)</a:t>
                </a:r>
              </a:p>
              <a:p>
                <a:endParaRPr lang="en-US" dirty="0"/>
              </a:p>
            </p:txBody>
          </p:sp>
        </mc:Choice>
        <mc:Fallback xmlns="">
          <p:sp>
            <p:nvSpPr>
              <p:cNvPr id="17411" name="Rectangle 3"/>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1466" r="-1404"/>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B5CAA87-5E5F-6947-A72F-81B1DEEA0FCC}" type="slidenum">
              <a:rPr lang="en-US"/>
              <a:pPr/>
              <a:t>32</a:t>
            </a:fld>
            <a:endParaRPr lang="en-US"/>
          </a:p>
        </p:txBody>
      </p:sp>
    </p:spTree>
    <p:extLst>
      <p:ext uri="{BB962C8B-B14F-4D97-AF65-F5344CB8AC3E}">
        <p14:creationId xmlns:p14="http://schemas.microsoft.com/office/powerpoint/2010/main" val="1154068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3DD2B718-B030-CB4D-810E-36A44B749976}" type="slidenum">
              <a:rPr lang="en-US"/>
              <a:pPr/>
              <a:t>33</a:t>
            </a:fld>
            <a:endParaRPr lang="en-US"/>
          </a:p>
        </p:txBody>
      </p:sp>
      <p:sp>
        <p:nvSpPr>
          <p:cNvPr id="19458" name="Rectangle 2"/>
          <p:cNvSpPr>
            <a:spLocks noGrp="1" noChangeArrowheads="1"/>
          </p:cNvSpPr>
          <p:nvPr>
            <p:ph type="title"/>
          </p:nvPr>
        </p:nvSpPr>
        <p:spPr>
          <a:xfrm>
            <a:off x="457200" y="76200"/>
            <a:ext cx="8458200" cy="990600"/>
          </a:xfrm>
        </p:spPr>
        <p:txBody>
          <a:bodyPr>
            <a:normAutofit/>
          </a:bodyPr>
          <a:lstStyle/>
          <a:p>
            <a:r>
              <a:rPr lang="en-US" dirty="0"/>
              <a:t>Main-Memory: Picture of A-Priori</a:t>
            </a:r>
          </a:p>
        </p:txBody>
      </p:sp>
      <p:sp>
        <p:nvSpPr>
          <p:cNvPr id="19459" name="Rectangle 3"/>
          <p:cNvSpPr>
            <a:spLocks noChangeArrowheads="1"/>
          </p:cNvSpPr>
          <p:nvPr/>
        </p:nvSpPr>
        <p:spPr bwMode="auto">
          <a:xfrm>
            <a:off x="2209800" y="2209800"/>
            <a:ext cx="20574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a:latin typeface="Arial" pitchFamily="34" charset="0"/>
              <a:cs typeface="Arial" pitchFamily="34" charset="0"/>
            </a:endParaRPr>
          </a:p>
        </p:txBody>
      </p:sp>
      <p:sp>
        <p:nvSpPr>
          <p:cNvPr id="19460" name="Rectangle 4"/>
          <p:cNvSpPr>
            <a:spLocks noChangeArrowheads="1"/>
          </p:cNvSpPr>
          <p:nvPr/>
        </p:nvSpPr>
        <p:spPr bwMode="auto">
          <a:xfrm>
            <a:off x="5257800" y="2209800"/>
            <a:ext cx="19812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a:latin typeface="Arial" pitchFamily="34" charset="0"/>
              <a:cs typeface="Arial" pitchFamily="34" charset="0"/>
            </a:endParaRPr>
          </a:p>
        </p:txBody>
      </p:sp>
      <p:sp>
        <p:nvSpPr>
          <p:cNvPr id="19461" name="Rectangle 5"/>
          <p:cNvSpPr>
            <a:spLocks noChangeArrowheads="1"/>
          </p:cNvSpPr>
          <p:nvPr/>
        </p:nvSpPr>
        <p:spPr bwMode="auto">
          <a:xfrm>
            <a:off x="2286000" y="2286000"/>
            <a:ext cx="1905000" cy="6858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Item counts</a:t>
            </a:r>
          </a:p>
        </p:txBody>
      </p:sp>
      <p:sp>
        <p:nvSpPr>
          <p:cNvPr id="19463" name="Text Box 7"/>
          <p:cNvSpPr txBox="1">
            <a:spLocks noChangeArrowheads="1"/>
          </p:cNvSpPr>
          <p:nvPr/>
        </p:nvSpPr>
        <p:spPr bwMode="auto">
          <a:xfrm>
            <a:off x="2649105" y="54102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1</a:t>
            </a:r>
          </a:p>
        </p:txBody>
      </p:sp>
      <p:sp>
        <p:nvSpPr>
          <p:cNvPr id="19464" name="Text Box 8"/>
          <p:cNvSpPr txBox="1">
            <a:spLocks noChangeArrowheads="1"/>
          </p:cNvSpPr>
          <p:nvPr/>
        </p:nvSpPr>
        <p:spPr bwMode="auto">
          <a:xfrm>
            <a:off x="5697105" y="54102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dirty="0">
                <a:latin typeface="Arial" pitchFamily="34" charset="0"/>
                <a:cs typeface="Arial" pitchFamily="34" charset="0"/>
              </a:rPr>
              <a:t>Pass 2</a:t>
            </a:r>
          </a:p>
        </p:txBody>
      </p:sp>
      <p:sp>
        <p:nvSpPr>
          <p:cNvPr id="19465" name="Rectangle 9"/>
          <p:cNvSpPr>
            <a:spLocks noChangeArrowheads="1"/>
          </p:cNvSpPr>
          <p:nvPr/>
        </p:nvSpPr>
        <p:spPr bwMode="auto">
          <a:xfrm>
            <a:off x="5334000" y="2286000"/>
            <a:ext cx="1828800" cy="4572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Frequent items</a:t>
            </a:r>
          </a:p>
        </p:txBody>
      </p:sp>
      <p:sp>
        <p:nvSpPr>
          <p:cNvPr id="19466" name="Line 10"/>
          <p:cNvSpPr>
            <a:spLocks noChangeShapeType="1"/>
          </p:cNvSpPr>
          <p:nvPr/>
        </p:nvSpPr>
        <p:spPr bwMode="auto">
          <a:xfrm flipV="1">
            <a:off x="4172712" y="2743200"/>
            <a:ext cx="1161288" cy="219456"/>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9469" name="Line 13"/>
          <p:cNvSpPr>
            <a:spLocks noChangeShapeType="1"/>
          </p:cNvSpPr>
          <p:nvPr/>
        </p:nvSpPr>
        <p:spPr bwMode="auto">
          <a:xfrm>
            <a:off x="4191000" y="2286000"/>
            <a:ext cx="1143000" cy="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4" name="Footer Placeholder 13"/>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2" name="TextBox 1"/>
          <p:cNvSpPr txBox="1"/>
          <p:nvPr/>
        </p:nvSpPr>
        <p:spPr>
          <a:xfrm rot="16200000">
            <a:off x="1233891" y="3773269"/>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
        <p:nvSpPr>
          <p:cNvPr id="17" name="Rectangle 9"/>
          <p:cNvSpPr>
            <a:spLocks noChangeArrowheads="1"/>
          </p:cNvSpPr>
          <p:nvPr/>
        </p:nvSpPr>
        <p:spPr bwMode="auto">
          <a:xfrm>
            <a:off x="5334000" y="2848356"/>
            <a:ext cx="1828800" cy="2180844"/>
          </a:xfrm>
          <a:prstGeom prst="rect">
            <a:avLst/>
          </a:prstGeom>
          <a:solidFill>
            <a:schemeClr val="accent1">
              <a:lumMod val="60000"/>
              <a:lumOff val="40000"/>
            </a:schemeClr>
          </a:solidFill>
          <a:ln w="9525">
            <a:solidFill>
              <a:schemeClr val="tx1"/>
            </a:solidFill>
            <a:miter lim="800000"/>
            <a:headEnd/>
            <a:tailEnd/>
          </a:ln>
          <a:effectLst/>
        </p:spPr>
        <p:txBody>
          <a:bodyPr wrap="square" anchor="ctr">
            <a:prstTxWarp prst="textNoShape">
              <a:avLst/>
            </a:prstTxWarp>
          </a:bodyPr>
          <a:lstStyle/>
          <a:p>
            <a:pPr algn="ctr"/>
            <a:r>
              <a:rPr lang="en-US" dirty="0">
                <a:latin typeface="Arial" pitchFamily="34" charset="0"/>
                <a:cs typeface="Arial" pitchFamily="34" charset="0"/>
              </a:rPr>
              <a:t>Counts of </a:t>
            </a:r>
            <a:br>
              <a:rPr lang="en-US" dirty="0">
                <a:latin typeface="Arial" pitchFamily="34" charset="0"/>
                <a:cs typeface="Arial" pitchFamily="34" charset="0"/>
              </a:rPr>
            </a:br>
            <a:r>
              <a:rPr lang="en-US" dirty="0">
                <a:latin typeface="Arial" pitchFamily="34" charset="0"/>
                <a:cs typeface="Arial" pitchFamily="34" charset="0"/>
              </a:rPr>
              <a:t>pairs of frequent items (candidate pairs)</a:t>
            </a:r>
          </a:p>
        </p:txBody>
      </p:sp>
    </p:spTree>
    <p:extLst>
      <p:ext uri="{BB962C8B-B14F-4D97-AF65-F5344CB8AC3E}">
        <p14:creationId xmlns:p14="http://schemas.microsoft.com/office/powerpoint/2010/main" val="267590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Detail for A-Priori</a:t>
            </a:r>
          </a:p>
        </p:txBody>
      </p:sp>
      <p:sp>
        <p:nvSpPr>
          <p:cNvPr id="80899" name="Rectangle 3"/>
          <p:cNvSpPr>
            <a:spLocks noGrp="1" noChangeArrowheads="1"/>
          </p:cNvSpPr>
          <p:nvPr>
            <p:ph idx="1"/>
          </p:nvPr>
        </p:nvSpPr>
        <p:spPr>
          <a:xfrm>
            <a:off x="457200" y="1295400"/>
            <a:ext cx="4724400" cy="5410200"/>
          </a:xfrm>
        </p:spPr>
        <p:txBody>
          <a:bodyPr>
            <a:normAutofit lnSpcReduction="10000"/>
          </a:bodyPr>
          <a:lstStyle/>
          <a:p>
            <a:r>
              <a:rPr lang="en-US" dirty="0"/>
              <a:t>You can use the triangular matrix method with </a:t>
            </a:r>
            <a:r>
              <a:rPr lang="en-US" b="1" i="1" dirty="0">
                <a:solidFill>
                  <a:srgbClr val="FF0066"/>
                </a:solidFill>
              </a:rPr>
              <a:t>n</a:t>
            </a:r>
            <a:r>
              <a:rPr lang="en-US" dirty="0"/>
              <a:t> = number of frequent items</a:t>
            </a:r>
          </a:p>
          <a:p>
            <a:pPr lvl="1"/>
            <a:r>
              <a:rPr lang="en-US" dirty="0"/>
              <a:t>May save space compared with storing triples</a:t>
            </a:r>
          </a:p>
          <a:p>
            <a:r>
              <a:rPr lang="en-US" b="1" dirty="0">
                <a:solidFill>
                  <a:srgbClr val="FF0066"/>
                </a:solidFill>
              </a:rPr>
              <a:t>Trick:</a:t>
            </a:r>
            <a:r>
              <a:rPr lang="en-US" dirty="0">
                <a:solidFill>
                  <a:schemeClr val="tx2"/>
                </a:solidFill>
              </a:rPr>
              <a:t> </a:t>
            </a:r>
            <a:r>
              <a:rPr lang="en-US" dirty="0"/>
              <a:t>re-number frequent items 1,2,… and keep a table relating new numbers to original item numbers</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D2B69686-EE27-574E-89D1-19391BBDE0F1}" type="slidenum">
              <a:rPr lang="en-US"/>
              <a:pPr/>
              <a:t>34</a:t>
            </a:fld>
            <a:endParaRPr lang="en-US"/>
          </a:p>
        </p:txBody>
      </p:sp>
      <p:sp>
        <p:nvSpPr>
          <p:cNvPr id="7" name="Rectangle 3"/>
          <p:cNvSpPr>
            <a:spLocks noChangeArrowheads="1"/>
          </p:cNvSpPr>
          <p:nvPr/>
        </p:nvSpPr>
        <p:spPr bwMode="auto">
          <a:xfrm>
            <a:off x="5257800" y="2167128"/>
            <a:ext cx="1523999"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Arial" pitchFamily="34" charset="0"/>
              <a:cs typeface="Arial" pitchFamily="34" charset="0"/>
            </a:endParaRPr>
          </a:p>
        </p:txBody>
      </p:sp>
      <p:sp>
        <p:nvSpPr>
          <p:cNvPr id="8" name="Rectangle 4"/>
          <p:cNvSpPr>
            <a:spLocks noChangeArrowheads="1"/>
          </p:cNvSpPr>
          <p:nvPr/>
        </p:nvSpPr>
        <p:spPr bwMode="auto">
          <a:xfrm>
            <a:off x="7029450" y="2167128"/>
            <a:ext cx="1981200"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Arial" pitchFamily="34" charset="0"/>
              <a:cs typeface="Arial" pitchFamily="34" charset="0"/>
            </a:endParaRPr>
          </a:p>
        </p:txBody>
      </p:sp>
      <p:sp>
        <p:nvSpPr>
          <p:cNvPr id="9" name="Rectangle 5"/>
          <p:cNvSpPr>
            <a:spLocks noChangeArrowheads="1"/>
          </p:cNvSpPr>
          <p:nvPr/>
        </p:nvSpPr>
        <p:spPr bwMode="auto">
          <a:xfrm>
            <a:off x="5334000" y="2243328"/>
            <a:ext cx="13716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itchFamily="34" charset="0"/>
                <a:cs typeface="Arial" pitchFamily="34" charset="0"/>
              </a:rPr>
              <a:t>Item counts</a:t>
            </a:r>
          </a:p>
        </p:txBody>
      </p:sp>
      <p:sp>
        <p:nvSpPr>
          <p:cNvPr id="10" name="Text Box 6"/>
          <p:cNvSpPr txBox="1">
            <a:spLocks noChangeArrowheads="1"/>
          </p:cNvSpPr>
          <p:nvPr/>
        </p:nvSpPr>
        <p:spPr bwMode="auto">
          <a:xfrm>
            <a:off x="5550068" y="5334000"/>
            <a:ext cx="116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latin typeface="Arial" pitchFamily="34" charset="0"/>
                <a:cs typeface="Arial" pitchFamily="34" charset="0"/>
              </a:rPr>
              <a:t>Pass 1</a:t>
            </a:r>
          </a:p>
        </p:txBody>
      </p:sp>
      <p:sp>
        <p:nvSpPr>
          <p:cNvPr id="11" name="Text Box 7"/>
          <p:cNvSpPr txBox="1">
            <a:spLocks noChangeArrowheads="1"/>
          </p:cNvSpPr>
          <p:nvPr/>
        </p:nvSpPr>
        <p:spPr bwMode="auto">
          <a:xfrm>
            <a:off x="7592002" y="5326273"/>
            <a:ext cx="116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latin typeface="Arial" pitchFamily="34" charset="0"/>
                <a:cs typeface="Arial" pitchFamily="34" charset="0"/>
              </a:rPr>
              <a:t>Pass 2</a:t>
            </a:r>
          </a:p>
        </p:txBody>
      </p:sp>
      <p:sp>
        <p:nvSpPr>
          <p:cNvPr id="12" name="Rectangle 8"/>
          <p:cNvSpPr>
            <a:spLocks noChangeArrowheads="1"/>
          </p:cNvSpPr>
          <p:nvPr/>
        </p:nvSpPr>
        <p:spPr bwMode="auto">
          <a:xfrm>
            <a:off x="7105650" y="2243328"/>
            <a:ext cx="1828800" cy="914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latin typeface="Arial" pitchFamily="34" charset="0"/>
              <a:cs typeface="Arial" pitchFamily="34" charset="0"/>
            </a:endParaRPr>
          </a:p>
        </p:txBody>
      </p:sp>
      <p:sp>
        <p:nvSpPr>
          <p:cNvPr id="13" name="Line 9"/>
          <p:cNvSpPr>
            <a:spLocks noChangeShapeType="1"/>
          </p:cNvSpPr>
          <p:nvPr/>
        </p:nvSpPr>
        <p:spPr bwMode="auto">
          <a:xfrm>
            <a:off x="6705600" y="2929128"/>
            <a:ext cx="400050" cy="2286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4" name="Text Box 10"/>
          <p:cNvSpPr txBox="1">
            <a:spLocks noChangeArrowheads="1"/>
          </p:cNvSpPr>
          <p:nvPr/>
        </p:nvSpPr>
        <p:spPr bwMode="auto">
          <a:xfrm>
            <a:off x="7105650" y="3462528"/>
            <a:ext cx="1828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latin typeface="Arial" pitchFamily="34" charset="0"/>
                <a:cs typeface="Arial" pitchFamily="34" charset="0"/>
              </a:rPr>
              <a:t>Counts of pairs of frequent items</a:t>
            </a:r>
          </a:p>
        </p:txBody>
      </p:sp>
      <p:sp>
        <p:nvSpPr>
          <p:cNvPr id="15" name="Line 11"/>
          <p:cNvSpPr>
            <a:spLocks noChangeShapeType="1"/>
          </p:cNvSpPr>
          <p:nvPr/>
        </p:nvSpPr>
        <p:spPr bwMode="auto">
          <a:xfrm>
            <a:off x="6710962" y="2243328"/>
            <a:ext cx="394687" cy="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 name="Line 12"/>
          <p:cNvSpPr>
            <a:spLocks noChangeShapeType="1"/>
          </p:cNvSpPr>
          <p:nvPr/>
        </p:nvSpPr>
        <p:spPr bwMode="auto">
          <a:xfrm>
            <a:off x="8172450" y="2243328"/>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2" name="TextBox 1"/>
          <p:cNvSpPr txBox="1"/>
          <p:nvPr/>
        </p:nvSpPr>
        <p:spPr>
          <a:xfrm>
            <a:off x="7087362" y="2331196"/>
            <a:ext cx="1123950" cy="646331"/>
          </a:xfrm>
          <a:prstGeom prst="rect">
            <a:avLst/>
          </a:prstGeom>
          <a:noFill/>
        </p:spPr>
        <p:txBody>
          <a:bodyPr wrap="square" rtlCol="0">
            <a:spAutoFit/>
          </a:bodyPr>
          <a:lstStyle/>
          <a:p>
            <a:pPr algn="ctr"/>
            <a:r>
              <a:rPr lang="en-US" dirty="0">
                <a:latin typeface="Arial" pitchFamily="34" charset="0"/>
                <a:cs typeface="Arial" pitchFamily="34" charset="0"/>
              </a:rPr>
              <a:t>Frequent items</a:t>
            </a:r>
          </a:p>
        </p:txBody>
      </p:sp>
      <p:sp>
        <p:nvSpPr>
          <p:cNvPr id="3" name="TextBox 2"/>
          <p:cNvSpPr txBox="1"/>
          <p:nvPr/>
        </p:nvSpPr>
        <p:spPr>
          <a:xfrm>
            <a:off x="8248446" y="2237232"/>
            <a:ext cx="620683" cy="923330"/>
          </a:xfrm>
          <a:prstGeom prst="rect">
            <a:avLst/>
          </a:prstGeom>
          <a:noFill/>
        </p:spPr>
        <p:txBody>
          <a:bodyPr wrap="none" rtlCol="0">
            <a:spAutoFit/>
          </a:bodyPr>
          <a:lstStyle/>
          <a:p>
            <a:pPr algn="ctr"/>
            <a:r>
              <a:rPr lang="en-US" dirty="0">
                <a:latin typeface="Arial" pitchFamily="34" charset="0"/>
                <a:cs typeface="Arial" pitchFamily="34" charset="0"/>
              </a:rPr>
              <a:t>Old</a:t>
            </a:r>
            <a:br>
              <a:rPr lang="en-US" dirty="0">
                <a:latin typeface="Arial" pitchFamily="34" charset="0"/>
                <a:cs typeface="Arial" pitchFamily="34" charset="0"/>
              </a:rPr>
            </a:br>
            <a:r>
              <a:rPr lang="en-US" dirty="0">
                <a:latin typeface="Arial" pitchFamily="34" charset="0"/>
                <a:cs typeface="Arial" pitchFamily="34" charset="0"/>
              </a:rPr>
              <a:t>item</a:t>
            </a:r>
            <a:br>
              <a:rPr lang="en-US" dirty="0">
                <a:latin typeface="Arial" pitchFamily="34" charset="0"/>
                <a:cs typeface="Arial" pitchFamily="34" charset="0"/>
              </a:rPr>
            </a:br>
            <a:r>
              <a:rPr lang="en-US" dirty="0">
                <a:latin typeface="Arial" pitchFamily="34" charset="0"/>
                <a:cs typeface="Arial" pitchFamily="34" charset="0"/>
              </a:rPr>
              <a:t>#s</a:t>
            </a:r>
          </a:p>
        </p:txBody>
      </p:sp>
      <p:sp>
        <p:nvSpPr>
          <p:cNvPr id="19" name="TextBox 18"/>
          <p:cNvSpPr txBox="1"/>
          <p:nvPr/>
        </p:nvSpPr>
        <p:spPr>
          <a:xfrm rot="16200000">
            <a:off x="4662892" y="4053292"/>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
        <p:nvSpPr>
          <p:cNvPr id="20" name="Rectangle 5"/>
          <p:cNvSpPr>
            <a:spLocks noChangeArrowheads="1"/>
          </p:cNvSpPr>
          <p:nvPr/>
        </p:nvSpPr>
        <p:spPr bwMode="auto">
          <a:xfrm>
            <a:off x="7086600" y="3200400"/>
            <a:ext cx="1847850" cy="1981200"/>
          </a:xfrm>
          <a:prstGeom prst="rect">
            <a:avLst/>
          </a:prstGeom>
          <a:solidFill>
            <a:schemeClr val="accent1">
              <a:lumMod val="60000"/>
              <a:lumOff val="4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Counts of </a:t>
            </a:r>
            <a:br>
              <a:rPr lang="en-US" dirty="0">
                <a:latin typeface="Arial" pitchFamily="34" charset="0"/>
                <a:cs typeface="Arial" pitchFamily="34" charset="0"/>
              </a:rPr>
            </a:br>
            <a:r>
              <a:rPr lang="en-US" dirty="0">
                <a:latin typeface="Arial" pitchFamily="34" charset="0"/>
                <a:cs typeface="Arial" pitchFamily="34" charset="0"/>
              </a:rPr>
              <a:t>pairs of </a:t>
            </a:r>
            <a:br>
              <a:rPr lang="en-US" dirty="0">
                <a:latin typeface="Arial" pitchFamily="34" charset="0"/>
                <a:cs typeface="Arial" pitchFamily="34" charset="0"/>
              </a:rPr>
            </a:br>
            <a:r>
              <a:rPr lang="en-US" dirty="0">
                <a:latin typeface="Arial" pitchFamily="34" charset="0"/>
                <a:cs typeface="Arial" pitchFamily="34" charset="0"/>
              </a:rPr>
              <a:t>frequent items</a:t>
            </a:r>
          </a:p>
        </p:txBody>
      </p:sp>
    </p:spTree>
    <p:extLst>
      <p:ext uri="{BB962C8B-B14F-4D97-AF65-F5344CB8AC3E}">
        <p14:creationId xmlns:p14="http://schemas.microsoft.com/office/powerpoint/2010/main" val="3795036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EF88805-0685-9347-AD4E-7559ADF5DFC2}" type="slidenum">
              <a:rPr lang="en-US"/>
              <a:pPr/>
              <a:t>35</a:t>
            </a:fld>
            <a:endParaRPr lang="en-US"/>
          </a:p>
        </p:txBody>
      </p:sp>
      <p:sp>
        <p:nvSpPr>
          <p:cNvPr id="81922" name="Rectangle 2"/>
          <p:cNvSpPr>
            <a:spLocks noGrp="1" noChangeArrowheads="1"/>
          </p:cNvSpPr>
          <p:nvPr>
            <p:ph type="title"/>
          </p:nvPr>
        </p:nvSpPr>
        <p:spPr/>
        <p:txBody>
          <a:bodyPr/>
          <a:lstStyle/>
          <a:p>
            <a:r>
              <a:rPr lang="en-US"/>
              <a:t>Frequent Triples, Etc.</a:t>
            </a:r>
          </a:p>
        </p:txBody>
      </p:sp>
      <p:sp>
        <p:nvSpPr>
          <p:cNvPr id="81923" name="Rectangle 3"/>
          <p:cNvSpPr>
            <a:spLocks noGrp="1" noChangeArrowheads="1"/>
          </p:cNvSpPr>
          <p:nvPr>
            <p:ph type="body" idx="1"/>
          </p:nvPr>
        </p:nvSpPr>
        <p:spPr/>
        <p:txBody>
          <a:bodyPr/>
          <a:lstStyle/>
          <a:p>
            <a:r>
              <a:rPr lang="en-US" b="1" dirty="0"/>
              <a:t>For each </a:t>
            </a:r>
            <a:r>
              <a:rPr lang="en-US" b="1" i="1" dirty="0">
                <a:solidFill>
                  <a:srgbClr val="FF0066"/>
                </a:solidFill>
              </a:rPr>
              <a:t>k</a:t>
            </a:r>
            <a:r>
              <a:rPr lang="en-US" b="1" dirty="0"/>
              <a:t>, we construct two sets of</a:t>
            </a:r>
            <a:br>
              <a:rPr lang="en-US" b="1" dirty="0"/>
            </a:br>
            <a:r>
              <a:rPr lang="en-US" b="1" i="1" dirty="0">
                <a:solidFill>
                  <a:srgbClr val="FF0066"/>
                </a:solidFill>
              </a:rPr>
              <a:t>k</a:t>
            </a:r>
            <a:r>
              <a:rPr lang="en-US" b="1" dirty="0">
                <a:solidFill>
                  <a:srgbClr val="FF0066"/>
                </a:solidFill>
              </a:rPr>
              <a:t>-</a:t>
            </a:r>
            <a:r>
              <a:rPr lang="en-US" b="1" i="1" dirty="0" err="1">
                <a:solidFill>
                  <a:srgbClr val="FF0066"/>
                </a:solidFill>
              </a:rPr>
              <a:t>tuples</a:t>
            </a:r>
            <a:r>
              <a:rPr lang="en-US" i="1" dirty="0">
                <a:solidFill>
                  <a:srgbClr val="0064E2"/>
                </a:solidFill>
              </a:rPr>
              <a:t>  </a:t>
            </a:r>
            <a:r>
              <a:rPr lang="en-US" dirty="0"/>
              <a:t>(sets of size </a:t>
            </a:r>
            <a:r>
              <a:rPr lang="en-US" i="1" dirty="0"/>
              <a:t>k</a:t>
            </a:r>
            <a:r>
              <a:rPr lang="en-US" dirty="0"/>
              <a:t>):</a:t>
            </a:r>
          </a:p>
          <a:p>
            <a:pPr lvl="1"/>
            <a:r>
              <a:rPr lang="en-US" b="1" i="1" dirty="0"/>
              <a:t>C</a:t>
            </a:r>
            <a:r>
              <a:rPr lang="en-US" b="1" i="1" baseline="-25000" dirty="0"/>
              <a:t>k</a:t>
            </a:r>
            <a:r>
              <a:rPr lang="en-US" i="1" baseline="-25000" dirty="0"/>
              <a:t> </a:t>
            </a:r>
            <a:r>
              <a:rPr lang="en-US" dirty="0"/>
              <a:t>= </a:t>
            </a:r>
            <a:r>
              <a:rPr lang="en-US" b="1" i="1" dirty="0">
                <a:solidFill>
                  <a:srgbClr val="FF0066"/>
                </a:solidFill>
              </a:rPr>
              <a:t>candidate</a:t>
            </a:r>
            <a:r>
              <a:rPr lang="en-US" b="1" i="1" dirty="0">
                <a:solidFill>
                  <a:srgbClr val="0064E2"/>
                </a:solidFill>
              </a:rPr>
              <a:t> </a:t>
            </a:r>
            <a:r>
              <a:rPr lang="en-US" b="1" i="1" dirty="0"/>
              <a:t>k-</a:t>
            </a:r>
            <a:r>
              <a:rPr lang="en-US" b="1" i="1" dirty="0" err="1"/>
              <a:t>tuples</a:t>
            </a:r>
            <a:r>
              <a:rPr lang="en-US" dirty="0"/>
              <a:t> = those that might be frequent sets (support </a:t>
            </a:r>
            <a:r>
              <a:rPr lang="en-US" b="1" u="sng" dirty="0"/>
              <a:t>&gt;</a:t>
            </a:r>
            <a:r>
              <a:rPr lang="en-US" b="1" dirty="0"/>
              <a:t> s</a:t>
            </a:r>
            <a:r>
              <a:rPr lang="en-US" dirty="0"/>
              <a:t>) based on information from the pass for </a:t>
            </a:r>
            <a:r>
              <a:rPr lang="en-US" b="1" i="1" dirty="0"/>
              <a:t>k</a:t>
            </a:r>
            <a:r>
              <a:rPr lang="en-US" b="1" dirty="0"/>
              <a:t>–1</a:t>
            </a:r>
          </a:p>
          <a:p>
            <a:pPr lvl="1"/>
            <a:r>
              <a:rPr lang="en-US" b="1" i="1" dirty="0" err="1"/>
              <a:t>L</a:t>
            </a:r>
            <a:r>
              <a:rPr lang="en-US" b="1" i="1" baseline="-25000" dirty="0" err="1"/>
              <a:t>k</a:t>
            </a:r>
            <a:r>
              <a:rPr lang="en-US" dirty="0"/>
              <a:t> = the set of truly frequent</a:t>
            </a:r>
            <a:r>
              <a:rPr lang="en-US" b="1" dirty="0"/>
              <a:t> </a:t>
            </a:r>
            <a:r>
              <a:rPr lang="en-US" b="1" i="1" dirty="0"/>
              <a:t>k</a:t>
            </a:r>
            <a:r>
              <a:rPr lang="en-US" dirty="0"/>
              <a:t>-</a:t>
            </a:r>
            <a:r>
              <a:rPr lang="en-US" dirty="0" err="1"/>
              <a:t>tuples</a:t>
            </a:r>
            <a:endParaRPr lang="en-US" dirty="0"/>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50" name="Text Box 2"/>
          <p:cNvSpPr txBox="1">
            <a:spLocks noChangeArrowheads="1"/>
          </p:cNvSpPr>
          <p:nvPr/>
        </p:nvSpPr>
        <p:spPr bwMode="auto">
          <a:xfrm>
            <a:off x="9302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1</a:t>
            </a:r>
          </a:p>
        </p:txBody>
      </p:sp>
      <p:sp>
        <p:nvSpPr>
          <p:cNvPr id="51" name="Text Box 3"/>
          <p:cNvSpPr txBox="1">
            <a:spLocks noChangeArrowheads="1"/>
          </p:cNvSpPr>
          <p:nvPr/>
        </p:nvSpPr>
        <p:spPr bwMode="auto">
          <a:xfrm>
            <a:off x="2606675" y="5911850"/>
            <a:ext cx="397866" cy="369332"/>
          </a:xfrm>
          <a:prstGeom prst="rect">
            <a:avLst/>
          </a:prstGeom>
          <a:noFill/>
          <a:ln w="9525">
            <a:noFill/>
            <a:miter lim="800000"/>
            <a:headEnd/>
            <a:tailEnd/>
          </a:ln>
          <a:effectLst/>
        </p:spPr>
        <p:txBody>
          <a:bodyPr wrap="none">
            <a:spAutoFit/>
          </a:bodyPr>
          <a:lstStyle/>
          <a:p>
            <a:r>
              <a:rPr lang="en-US" sz="1800" dirty="0">
                <a:latin typeface="Arial" pitchFamily="34" charset="0"/>
                <a:cs typeface="Arial" pitchFamily="34" charset="0"/>
              </a:rPr>
              <a:t>L</a:t>
            </a:r>
            <a:r>
              <a:rPr lang="en-US" sz="1800" baseline="-25000" dirty="0">
                <a:latin typeface="Arial" pitchFamily="34" charset="0"/>
                <a:cs typeface="Arial" pitchFamily="34" charset="0"/>
              </a:rPr>
              <a:t>1</a:t>
            </a:r>
          </a:p>
        </p:txBody>
      </p:sp>
      <p:sp>
        <p:nvSpPr>
          <p:cNvPr id="52" name="Text Box 4"/>
          <p:cNvSpPr txBox="1">
            <a:spLocks noChangeArrowheads="1"/>
          </p:cNvSpPr>
          <p:nvPr/>
        </p:nvSpPr>
        <p:spPr bwMode="auto">
          <a:xfrm>
            <a:off x="45116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2</a:t>
            </a:r>
          </a:p>
        </p:txBody>
      </p:sp>
      <p:sp>
        <p:nvSpPr>
          <p:cNvPr id="53" name="Text Box 5"/>
          <p:cNvSpPr txBox="1">
            <a:spLocks noChangeArrowheads="1"/>
          </p:cNvSpPr>
          <p:nvPr/>
        </p:nvSpPr>
        <p:spPr bwMode="auto">
          <a:xfrm>
            <a:off x="6111875" y="5911850"/>
            <a:ext cx="397866"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L</a:t>
            </a:r>
            <a:r>
              <a:rPr lang="en-US" sz="1800" baseline="-25000">
                <a:latin typeface="Arial" pitchFamily="34" charset="0"/>
                <a:cs typeface="Arial" pitchFamily="34" charset="0"/>
              </a:rPr>
              <a:t>2</a:t>
            </a:r>
          </a:p>
        </p:txBody>
      </p:sp>
      <p:sp>
        <p:nvSpPr>
          <p:cNvPr id="54" name="Text Box 6"/>
          <p:cNvSpPr txBox="1">
            <a:spLocks noChangeArrowheads="1"/>
          </p:cNvSpPr>
          <p:nvPr/>
        </p:nvSpPr>
        <p:spPr bwMode="auto">
          <a:xfrm>
            <a:off x="80930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3</a:t>
            </a:r>
          </a:p>
        </p:txBody>
      </p:sp>
      <p:sp>
        <p:nvSpPr>
          <p:cNvPr id="55" name="AutoShape 7"/>
          <p:cNvSpPr>
            <a:spLocks noChangeArrowheads="1"/>
          </p:cNvSpPr>
          <p:nvPr/>
        </p:nvSpPr>
        <p:spPr bwMode="auto">
          <a:xfrm rot="16200000">
            <a:off x="1540668" y="568245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dirty="0">
                <a:latin typeface="Arial" pitchFamily="34" charset="0"/>
                <a:cs typeface="Arial" pitchFamily="34" charset="0"/>
              </a:rPr>
              <a:t>Filter</a:t>
            </a:r>
          </a:p>
        </p:txBody>
      </p:sp>
      <p:sp>
        <p:nvSpPr>
          <p:cNvPr id="56" name="AutoShape 8"/>
          <p:cNvSpPr>
            <a:spLocks noChangeArrowheads="1"/>
          </p:cNvSpPr>
          <p:nvPr/>
        </p:nvSpPr>
        <p:spPr bwMode="auto">
          <a:xfrm rot="16200000">
            <a:off x="5045868" y="568245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a:latin typeface="Arial" pitchFamily="34" charset="0"/>
                <a:cs typeface="Arial" pitchFamily="34" charset="0"/>
              </a:rPr>
              <a:t>Filter</a:t>
            </a:r>
          </a:p>
        </p:txBody>
      </p:sp>
      <p:sp>
        <p:nvSpPr>
          <p:cNvPr id="57" name="Rectangle 9"/>
          <p:cNvSpPr>
            <a:spLocks noChangeArrowheads="1"/>
          </p:cNvSpPr>
          <p:nvPr/>
        </p:nvSpPr>
        <p:spPr bwMode="auto">
          <a:xfrm>
            <a:off x="6721475" y="5759450"/>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58" name="Rectangle 10"/>
          <p:cNvSpPr>
            <a:spLocks noChangeArrowheads="1"/>
          </p:cNvSpPr>
          <p:nvPr/>
        </p:nvSpPr>
        <p:spPr bwMode="auto">
          <a:xfrm>
            <a:off x="3140075" y="5759450"/>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63" name="Line 16"/>
          <p:cNvSpPr>
            <a:spLocks noChangeShapeType="1"/>
          </p:cNvSpPr>
          <p:nvPr/>
        </p:nvSpPr>
        <p:spPr bwMode="auto">
          <a:xfrm>
            <a:off x="1387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4" name="Line 17"/>
          <p:cNvSpPr>
            <a:spLocks noChangeShapeType="1"/>
          </p:cNvSpPr>
          <p:nvPr/>
        </p:nvSpPr>
        <p:spPr bwMode="auto">
          <a:xfrm>
            <a:off x="23780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5" name="Line 18"/>
          <p:cNvSpPr>
            <a:spLocks noChangeShapeType="1"/>
          </p:cNvSpPr>
          <p:nvPr/>
        </p:nvSpPr>
        <p:spPr bwMode="auto">
          <a:xfrm>
            <a:off x="2911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6" name="Line 19"/>
          <p:cNvSpPr>
            <a:spLocks noChangeShapeType="1"/>
          </p:cNvSpPr>
          <p:nvPr/>
        </p:nvSpPr>
        <p:spPr bwMode="auto">
          <a:xfrm>
            <a:off x="58832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7" name="Line 20"/>
          <p:cNvSpPr>
            <a:spLocks noChangeShapeType="1"/>
          </p:cNvSpPr>
          <p:nvPr/>
        </p:nvSpPr>
        <p:spPr bwMode="auto">
          <a:xfrm>
            <a:off x="48926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8" name="Line 21"/>
          <p:cNvSpPr>
            <a:spLocks noChangeShapeType="1"/>
          </p:cNvSpPr>
          <p:nvPr/>
        </p:nvSpPr>
        <p:spPr bwMode="auto">
          <a:xfrm>
            <a:off x="42830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9" name="Line 22"/>
          <p:cNvSpPr>
            <a:spLocks noChangeShapeType="1"/>
          </p:cNvSpPr>
          <p:nvPr/>
        </p:nvSpPr>
        <p:spPr bwMode="auto">
          <a:xfrm>
            <a:off x="7864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70" name="Line 23"/>
          <p:cNvSpPr>
            <a:spLocks noChangeShapeType="1"/>
          </p:cNvSpPr>
          <p:nvPr/>
        </p:nvSpPr>
        <p:spPr bwMode="auto">
          <a:xfrm>
            <a:off x="64928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71" name="Line 24"/>
          <p:cNvSpPr>
            <a:spLocks noChangeShapeType="1"/>
          </p:cNvSpPr>
          <p:nvPr/>
        </p:nvSpPr>
        <p:spPr bwMode="auto">
          <a:xfrm>
            <a:off x="85502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nvGrpSpPr>
          <p:cNvPr id="72" name="Group 34"/>
          <p:cNvGrpSpPr>
            <a:grpSpLocks/>
          </p:cNvGrpSpPr>
          <p:nvPr/>
        </p:nvGrpSpPr>
        <p:grpSpPr bwMode="auto">
          <a:xfrm>
            <a:off x="838200" y="4572000"/>
            <a:ext cx="736600" cy="1339850"/>
            <a:chOff x="326" y="260"/>
            <a:chExt cx="464" cy="844"/>
          </a:xfrm>
        </p:grpSpPr>
        <p:sp>
          <p:nvSpPr>
            <p:cNvPr id="73" name="Text Box 25"/>
            <p:cNvSpPr txBox="1">
              <a:spLocks noChangeArrowheads="1"/>
            </p:cNvSpPr>
            <p:nvPr/>
          </p:nvSpPr>
          <p:spPr bwMode="auto">
            <a:xfrm>
              <a:off x="326" y="260"/>
              <a:ext cx="464" cy="407"/>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All</a:t>
              </a:r>
            </a:p>
            <a:p>
              <a:pPr algn="ctr"/>
              <a:r>
                <a:rPr lang="en-US" sz="1800" dirty="0">
                  <a:solidFill>
                    <a:srgbClr val="008000"/>
                  </a:solidFill>
                  <a:latin typeface="Arial" pitchFamily="34" charset="0"/>
                  <a:cs typeface="Arial" pitchFamily="34" charset="0"/>
                </a:rPr>
                <a:t>items</a:t>
              </a:r>
            </a:p>
          </p:txBody>
        </p:sp>
        <p:sp>
          <p:nvSpPr>
            <p:cNvPr id="74" name="Line 26"/>
            <p:cNvSpPr>
              <a:spLocks noChangeShapeType="1"/>
            </p:cNvSpPr>
            <p:nvPr/>
          </p:nvSpPr>
          <p:spPr bwMode="auto">
            <a:xfrm flipH="1">
              <a:off x="480" y="720"/>
              <a:ext cx="48" cy="384"/>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75" name="Group 35"/>
          <p:cNvGrpSpPr>
            <a:grpSpLocks/>
          </p:cNvGrpSpPr>
          <p:nvPr/>
        </p:nvGrpSpPr>
        <p:grpSpPr bwMode="auto">
          <a:xfrm>
            <a:off x="3216275" y="4311650"/>
            <a:ext cx="1004888" cy="1447800"/>
            <a:chOff x="1824" y="96"/>
            <a:chExt cx="633" cy="912"/>
          </a:xfrm>
        </p:grpSpPr>
        <p:sp>
          <p:nvSpPr>
            <p:cNvPr id="76" name="Text Box 27"/>
            <p:cNvSpPr txBox="1">
              <a:spLocks noChangeArrowheads="1"/>
            </p:cNvSpPr>
            <p:nvPr/>
          </p:nvSpPr>
          <p:spPr bwMode="auto">
            <a:xfrm>
              <a:off x="1824" y="96"/>
              <a:ext cx="633" cy="582"/>
            </a:xfrm>
            <a:prstGeom prst="rect">
              <a:avLst/>
            </a:prstGeom>
            <a:noFill/>
            <a:ln w="9525">
              <a:noFill/>
              <a:miter lim="800000"/>
              <a:headEnd/>
              <a:tailEnd/>
            </a:ln>
            <a:effectLst/>
          </p:spPr>
          <p:txBody>
            <a:bodyPr wrap="none">
              <a:spAutoFit/>
            </a:bodyPr>
            <a:lstStyle/>
            <a:p>
              <a:pPr algn="ctr"/>
              <a:r>
                <a:rPr lang="en-US" sz="1800">
                  <a:solidFill>
                    <a:srgbClr val="008000"/>
                  </a:solidFill>
                  <a:latin typeface="Arial" pitchFamily="34" charset="0"/>
                  <a:cs typeface="Arial" pitchFamily="34" charset="0"/>
                </a:rPr>
                <a:t>All pairs</a:t>
              </a:r>
            </a:p>
            <a:p>
              <a:pPr algn="ctr"/>
              <a:r>
                <a:rPr lang="en-US" sz="1800">
                  <a:solidFill>
                    <a:srgbClr val="008000"/>
                  </a:solidFill>
                  <a:latin typeface="Arial" pitchFamily="34" charset="0"/>
                  <a:cs typeface="Arial" pitchFamily="34" charset="0"/>
                </a:rPr>
                <a:t>of items</a:t>
              </a:r>
            </a:p>
            <a:p>
              <a:pPr algn="ctr"/>
              <a:r>
                <a:rPr lang="en-US" sz="1800">
                  <a:solidFill>
                    <a:srgbClr val="008000"/>
                  </a:solidFill>
                  <a:latin typeface="Arial" pitchFamily="34" charset="0"/>
                  <a:cs typeface="Arial" pitchFamily="34" charset="0"/>
                </a:rPr>
                <a:t>from L</a:t>
              </a:r>
              <a:r>
                <a:rPr lang="en-US" sz="1800" baseline="-25000">
                  <a:solidFill>
                    <a:srgbClr val="008000"/>
                  </a:solidFill>
                  <a:latin typeface="Arial" pitchFamily="34" charset="0"/>
                  <a:cs typeface="Arial" pitchFamily="34" charset="0"/>
                </a:rPr>
                <a:t>1</a:t>
              </a:r>
            </a:p>
          </p:txBody>
        </p:sp>
        <p:sp>
          <p:nvSpPr>
            <p:cNvPr id="77" name="Line 28"/>
            <p:cNvSpPr>
              <a:spLocks noChangeShapeType="1"/>
            </p:cNvSpPr>
            <p:nvPr/>
          </p:nvSpPr>
          <p:spPr bwMode="auto">
            <a:xfrm flipH="1">
              <a:off x="2112" y="672"/>
              <a:ext cx="48"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78" name="Group 36"/>
          <p:cNvGrpSpPr>
            <a:grpSpLocks/>
          </p:cNvGrpSpPr>
          <p:nvPr/>
        </p:nvGrpSpPr>
        <p:grpSpPr bwMode="auto">
          <a:xfrm>
            <a:off x="4953000" y="4419600"/>
            <a:ext cx="1063625" cy="1263650"/>
            <a:chOff x="2918" y="164"/>
            <a:chExt cx="670" cy="796"/>
          </a:xfrm>
        </p:grpSpPr>
        <p:sp>
          <p:nvSpPr>
            <p:cNvPr id="79" name="Text Box 30"/>
            <p:cNvSpPr txBox="1">
              <a:spLocks noChangeArrowheads="1"/>
            </p:cNvSpPr>
            <p:nvPr/>
          </p:nvSpPr>
          <p:spPr bwMode="auto">
            <a:xfrm>
              <a:off x="2918" y="164"/>
              <a:ext cx="670" cy="404"/>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Count</a:t>
              </a:r>
            </a:p>
            <a:p>
              <a:pPr algn="ctr"/>
              <a:r>
                <a:rPr lang="en-US" sz="1800" dirty="0">
                  <a:solidFill>
                    <a:srgbClr val="008000"/>
                  </a:solidFill>
                  <a:latin typeface="Arial" pitchFamily="34" charset="0"/>
                  <a:cs typeface="Arial" pitchFamily="34" charset="0"/>
                </a:rPr>
                <a:t>the pairs</a:t>
              </a:r>
            </a:p>
          </p:txBody>
        </p:sp>
        <p:sp>
          <p:nvSpPr>
            <p:cNvPr id="80" name="Line 31"/>
            <p:cNvSpPr>
              <a:spLocks noChangeShapeType="1"/>
            </p:cNvSpPr>
            <p:nvPr/>
          </p:nvSpPr>
          <p:spPr bwMode="auto">
            <a:xfrm flipH="1">
              <a:off x="3168" y="624"/>
              <a:ext cx="96"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81" name="Group 37"/>
          <p:cNvGrpSpPr>
            <a:grpSpLocks/>
          </p:cNvGrpSpPr>
          <p:nvPr/>
        </p:nvGrpSpPr>
        <p:grpSpPr bwMode="auto">
          <a:xfrm>
            <a:off x="6781803" y="4495800"/>
            <a:ext cx="1171576" cy="1263650"/>
            <a:chOff x="4070" y="212"/>
            <a:chExt cx="738" cy="796"/>
          </a:xfrm>
        </p:grpSpPr>
        <p:sp>
          <p:nvSpPr>
            <p:cNvPr id="82" name="Text Box 32"/>
            <p:cNvSpPr txBox="1">
              <a:spLocks noChangeArrowheads="1"/>
            </p:cNvSpPr>
            <p:nvPr/>
          </p:nvSpPr>
          <p:spPr bwMode="auto">
            <a:xfrm>
              <a:off x="4070" y="212"/>
              <a:ext cx="738" cy="407"/>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To be</a:t>
              </a:r>
            </a:p>
            <a:p>
              <a:pPr algn="ctr"/>
              <a:r>
                <a:rPr lang="en-US" sz="1800" dirty="0">
                  <a:solidFill>
                    <a:srgbClr val="008000"/>
                  </a:solidFill>
                  <a:latin typeface="Arial" pitchFamily="34" charset="0"/>
                  <a:cs typeface="Arial" pitchFamily="34" charset="0"/>
                </a:rPr>
                <a:t>explained</a:t>
              </a:r>
            </a:p>
          </p:txBody>
        </p:sp>
        <p:sp>
          <p:nvSpPr>
            <p:cNvPr id="83" name="Line 33"/>
            <p:cNvSpPr>
              <a:spLocks noChangeShapeType="1"/>
            </p:cNvSpPr>
            <p:nvPr/>
          </p:nvSpPr>
          <p:spPr bwMode="auto">
            <a:xfrm flipH="1">
              <a:off x="4368" y="672"/>
              <a:ext cx="48"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84" name="Group 40"/>
          <p:cNvGrpSpPr>
            <a:grpSpLocks/>
          </p:cNvGrpSpPr>
          <p:nvPr/>
        </p:nvGrpSpPr>
        <p:grpSpPr bwMode="auto">
          <a:xfrm>
            <a:off x="1692275" y="4387850"/>
            <a:ext cx="1122363" cy="1371600"/>
            <a:chOff x="864" y="144"/>
            <a:chExt cx="707" cy="864"/>
          </a:xfrm>
        </p:grpSpPr>
        <p:sp>
          <p:nvSpPr>
            <p:cNvPr id="85" name="Text Box 38"/>
            <p:cNvSpPr txBox="1">
              <a:spLocks noChangeArrowheads="1"/>
            </p:cNvSpPr>
            <p:nvPr/>
          </p:nvSpPr>
          <p:spPr bwMode="auto">
            <a:xfrm>
              <a:off x="864" y="144"/>
              <a:ext cx="707" cy="404"/>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Count</a:t>
              </a:r>
            </a:p>
            <a:p>
              <a:pPr algn="ctr"/>
              <a:r>
                <a:rPr lang="en-US" sz="1800" dirty="0">
                  <a:solidFill>
                    <a:srgbClr val="008000"/>
                  </a:solidFill>
                  <a:latin typeface="Arial" pitchFamily="34" charset="0"/>
                  <a:cs typeface="Arial" pitchFamily="34" charset="0"/>
                </a:rPr>
                <a:t>the items</a:t>
              </a:r>
            </a:p>
          </p:txBody>
        </p:sp>
        <p:sp>
          <p:nvSpPr>
            <p:cNvPr id="86" name="Line 39"/>
            <p:cNvSpPr>
              <a:spLocks noChangeShapeType="1"/>
            </p:cNvSpPr>
            <p:nvPr/>
          </p:nvSpPr>
          <p:spPr bwMode="auto">
            <a:xfrm flipH="1">
              <a:off x="1056" y="528"/>
              <a:ext cx="96" cy="480"/>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262913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b="1" dirty="0">
                <a:solidFill>
                  <a:srgbClr val="0000FF"/>
                </a:solidFill>
              </a:rPr>
              <a:t>Hypothetical steps of the A-Priori algorithm</a:t>
            </a:r>
          </a:p>
          <a:p>
            <a:pPr lvl="1"/>
            <a:r>
              <a:rPr lang="en-US" dirty="0"/>
              <a:t>C</a:t>
            </a:r>
            <a:r>
              <a:rPr lang="en-US" baseline="-25000" dirty="0"/>
              <a:t>1</a:t>
            </a:r>
            <a:r>
              <a:rPr lang="en-US" dirty="0"/>
              <a:t> = { {b} {c} {j} {m} {n} {p} }</a:t>
            </a:r>
          </a:p>
          <a:p>
            <a:pPr lvl="1"/>
            <a:r>
              <a:rPr lang="en-US" dirty="0"/>
              <a:t>Count the support of </a:t>
            </a:r>
            <a:r>
              <a:rPr lang="en-US" dirty="0" err="1"/>
              <a:t>itemsets</a:t>
            </a:r>
            <a:r>
              <a:rPr lang="en-US" dirty="0"/>
              <a:t> in C</a:t>
            </a:r>
            <a:r>
              <a:rPr lang="en-US" baseline="-25000" dirty="0"/>
              <a:t>1</a:t>
            </a:r>
          </a:p>
          <a:p>
            <a:pPr lvl="1"/>
            <a:r>
              <a:rPr lang="en-US" dirty="0"/>
              <a:t>Prune non-frequent: L</a:t>
            </a:r>
            <a:r>
              <a:rPr lang="en-US" baseline="-25000" dirty="0"/>
              <a:t>1</a:t>
            </a:r>
            <a:r>
              <a:rPr lang="en-US" dirty="0"/>
              <a:t> = { b, c, j, m }</a:t>
            </a:r>
          </a:p>
          <a:p>
            <a:pPr lvl="1"/>
            <a:r>
              <a:rPr lang="en-US" dirty="0"/>
              <a:t>Generate C</a:t>
            </a:r>
            <a:r>
              <a:rPr lang="en-US" baseline="-25000" dirty="0"/>
              <a:t>2</a:t>
            </a:r>
            <a:r>
              <a:rPr lang="en-US" dirty="0"/>
              <a:t> = { {</a:t>
            </a:r>
            <a:r>
              <a:rPr lang="en-US" dirty="0" err="1"/>
              <a:t>b,c</a:t>
            </a:r>
            <a:r>
              <a:rPr lang="en-US" dirty="0"/>
              <a:t>} {</a:t>
            </a:r>
            <a:r>
              <a:rPr lang="en-US" dirty="0" err="1"/>
              <a:t>b,j</a:t>
            </a:r>
            <a:r>
              <a:rPr lang="en-US" dirty="0"/>
              <a:t>} {</a:t>
            </a:r>
            <a:r>
              <a:rPr lang="en-US" dirty="0" err="1"/>
              <a:t>b,m</a:t>
            </a:r>
            <a:r>
              <a:rPr lang="en-US" dirty="0"/>
              <a:t>} {</a:t>
            </a:r>
            <a:r>
              <a:rPr lang="en-US" dirty="0" err="1"/>
              <a:t>c,j</a:t>
            </a:r>
            <a:r>
              <a:rPr lang="en-US" dirty="0"/>
              <a:t>} {</a:t>
            </a:r>
            <a:r>
              <a:rPr lang="en-US" dirty="0" err="1"/>
              <a:t>c,m</a:t>
            </a:r>
            <a:r>
              <a:rPr lang="en-US" dirty="0"/>
              <a:t>} {</a:t>
            </a:r>
            <a:r>
              <a:rPr lang="en-US" dirty="0" err="1"/>
              <a:t>j,m</a:t>
            </a:r>
            <a:r>
              <a:rPr lang="en-US" dirty="0"/>
              <a:t>} }</a:t>
            </a:r>
          </a:p>
          <a:p>
            <a:pPr lvl="1"/>
            <a:r>
              <a:rPr lang="en-US" dirty="0"/>
              <a:t>Count the support of </a:t>
            </a:r>
            <a:r>
              <a:rPr lang="en-US" dirty="0" err="1"/>
              <a:t>itemsets</a:t>
            </a:r>
            <a:r>
              <a:rPr lang="en-US" dirty="0"/>
              <a:t> in C</a:t>
            </a:r>
            <a:r>
              <a:rPr lang="en-US" baseline="-25000" dirty="0"/>
              <a:t>2</a:t>
            </a:r>
          </a:p>
          <a:p>
            <a:pPr lvl="1"/>
            <a:r>
              <a:rPr lang="en-US" dirty="0"/>
              <a:t>Prune non-frequent: L</a:t>
            </a:r>
            <a:r>
              <a:rPr lang="en-US" baseline="-25000" dirty="0"/>
              <a:t>2</a:t>
            </a:r>
            <a:r>
              <a:rPr lang="en-US" dirty="0"/>
              <a:t> = { {</a:t>
            </a:r>
            <a:r>
              <a:rPr lang="en-US" dirty="0" err="1"/>
              <a:t>b,m</a:t>
            </a:r>
            <a:r>
              <a:rPr lang="en-US" dirty="0"/>
              <a:t>} {</a:t>
            </a:r>
            <a:r>
              <a:rPr lang="en-US" dirty="0" err="1"/>
              <a:t>b,c</a:t>
            </a:r>
            <a:r>
              <a:rPr lang="en-US" dirty="0"/>
              <a:t>}  {</a:t>
            </a:r>
            <a:r>
              <a:rPr lang="en-US" dirty="0" err="1"/>
              <a:t>c,m</a:t>
            </a:r>
            <a:r>
              <a:rPr lang="en-US" dirty="0"/>
              <a:t>}  {</a:t>
            </a:r>
            <a:r>
              <a:rPr lang="en-US" dirty="0" err="1"/>
              <a:t>c,j</a:t>
            </a:r>
            <a:r>
              <a:rPr lang="en-US" dirty="0"/>
              <a:t>} }</a:t>
            </a:r>
          </a:p>
          <a:p>
            <a:pPr lvl="1"/>
            <a:r>
              <a:rPr lang="en-US" dirty="0"/>
              <a:t>Generate C</a:t>
            </a:r>
            <a:r>
              <a:rPr lang="en-US" baseline="-25000" dirty="0"/>
              <a:t>3</a:t>
            </a:r>
            <a:r>
              <a:rPr lang="en-US" dirty="0"/>
              <a:t> = { {</a:t>
            </a:r>
            <a:r>
              <a:rPr lang="en-US" dirty="0" err="1"/>
              <a:t>b,c,m</a:t>
            </a:r>
            <a:r>
              <a:rPr lang="en-US" dirty="0"/>
              <a:t>} {</a:t>
            </a:r>
            <a:r>
              <a:rPr lang="en-US" dirty="0" err="1"/>
              <a:t>b,c,j</a:t>
            </a:r>
            <a:r>
              <a:rPr lang="en-US" dirty="0"/>
              <a:t>} {</a:t>
            </a:r>
            <a:r>
              <a:rPr lang="en-US" dirty="0" err="1"/>
              <a:t>b,m,j</a:t>
            </a:r>
            <a:r>
              <a:rPr lang="en-US" dirty="0"/>
              <a:t>} {</a:t>
            </a:r>
            <a:r>
              <a:rPr lang="en-US" dirty="0" err="1"/>
              <a:t>c,m,j</a:t>
            </a:r>
            <a:r>
              <a:rPr lang="en-US" dirty="0"/>
              <a:t>} }</a:t>
            </a:r>
          </a:p>
          <a:p>
            <a:pPr lvl="1"/>
            <a:r>
              <a:rPr lang="en-US" dirty="0"/>
              <a:t>Count the support of </a:t>
            </a:r>
            <a:r>
              <a:rPr lang="en-US" dirty="0" err="1"/>
              <a:t>itemsets</a:t>
            </a:r>
            <a:r>
              <a:rPr lang="en-US" dirty="0"/>
              <a:t> in C</a:t>
            </a:r>
            <a:r>
              <a:rPr lang="en-US" baseline="-25000" dirty="0"/>
              <a:t>3</a:t>
            </a:r>
          </a:p>
          <a:p>
            <a:pPr lvl="1"/>
            <a:r>
              <a:rPr lang="en-US" dirty="0"/>
              <a:t>Prune non-frequent: L</a:t>
            </a:r>
            <a:r>
              <a:rPr lang="en-US" baseline="-25000" dirty="0"/>
              <a:t>3</a:t>
            </a:r>
            <a:r>
              <a:rPr lang="en-US" dirty="0"/>
              <a:t> = { {</a:t>
            </a:r>
            <a:r>
              <a:rPr lang="en-US" dirty="0" err="1"/>
              <a:t>b,c,m</a:t>
            </a:r>
            <a:r>
              <a:rPr lang="en-US" dirty="0"/>
              <a:t>} }</a:t>
            </a:r>
          </a:p>
          <a:p>
            <a:pPr lvl="1"/>
            <a:endParaRPr lang="en-US" dirty="0"/>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36</a:t>
            </a:fld>
            <a:endParaRPr lang="en-US"/>
          </a:p>
        </p:txBody>
      </p:sp>
      <p:sp>
        <p:nvSpPr>
          <p:cNvPr id="8" name="Rectangle 7"/>
          <p:cNvSpPr/>
          <p:nvPr/>
        </p:nvSpPr>
        <p:spPr>
          <a:xfrm>
            <a:off x="5105400" y="0"/>
            <a:ext cx="4038600" cy="1169551"/>
          </a:xfrm>
          <a:prstGeom prst="rect">
            <a:avLst/>
          </a:prstGeom>
          <a:solidFill>
            <a:schemeClr val="bg1"/>
          </a:solidFill>
        </p:spPr>
        <p:txBody>
          <a:bodyPr wrap="square">
            <a:spAutoFit/>
          </a:bodyPr>
          <a:lstStyle/>
          <a:p>
            <a:r>
              <a:rPr lang="en-US" sz="1400" b="1" dirty="0">
                <a:solidFill>
                  <a:srgbClr val="008000"/>
                </a:solidFill>
                <a:latin typeface="Arial" pitchFamily="34" charset="0"/>
                <a:cs typeface="Arial" pitchFamily="34" charset="0"/>
              </a:rPr>
              <a:t>**</a:t>
            </a:r>
            <a:r>
              <a:rPr lang="en-US" sz="1400" dirty="0">
                <a:solidFill>
                  <a:srgbClr val="008000"/>
                </a:solidFill>
                <a:latin typeface="Arial" pitchFamily="34" charset="0"/>
                <a:cs typeface="Arial" pitchFamily="34" charset="0"/>
              </a:rPr>
              <a:t> Note here we generate new candidates by generating </a:t>
            </a:r>
            <a:r>
              <a:rPr lang="en-US" sz="1400" dirty="0" err="1">
                <a:solidFill>
                  <a:srgbClr val="008000"/>
                </a:solidFill>
                <a:latin typeface="Arial" pitchFamily="34" charset="0"/>
                <a:cs typeface="Arial" pitchFamily="34" charset="0"/>
              </a:rPr>
              <a:t>C</a:t>
            </a:r>
            <a:r>
              <a:rPr lang="en-US" sz="1400" baseline="-25000" dirty="0" err="1">
                <a:solidFill>
                  <a:srgbClr val="008000"/>
                </a:solidFill>
                <a:latin typeface="Arial" pitchFamily="34" charset="0"/>
                <a:cs typeface="Arial" pitchFamily="34" charset="0"/>
              </a:rPr>
              <a:t>k</a:t>
            </a:r>
            <a:r>
              <a:rPr lang="en-US" sz="1400" dirty="0">
                <a:solidFill>
                  <a:srgbClr val="008000"/>
                </a:solidFill>
                <a:latin typeface="Arial" pitchFamily="34" charset="0"/>
                <a:cs typeface="Arial" pitchFamily="34" charset="0"/>
              </a:rPr>
              <a:t> from L</a:t>
            </a:r>
            <a:r>
              <a:rPr lang="en-US" sz="1400" baseline="-25000" dirty="0">
                <a:solidFill>
                  <a:srgbClr val="008000"/>
                </a:solidFill>
                <a:latin typeface="Arial" pitchFamily="34" charset="0"/>
                <a:cs typeface="Arial" pitchFamily="34" charset="0"/>
              </a:rPr>
              <a:t>k-1</a:t>
            </a:r>
            <a:r>
              <a:rPr lang="en-US" sz="1400" dirty="0">
                <a:solidFill>
                  <a:srgbClr val="008000"/>
                </a:solidFill>
                <a:latin typeface="Arial" pitchFamily="34" charset="0"/>
                <a:cs typeface="Arial" pitchFamily="34" charset="0"/>
              </a:rPr>
              <a:t> and L</a:t>
            </a:r>
            <a:r>
              <a:rPr lang="en-US" sz="1400" baseline="-25000" dirty="0">
                <a:solidFill>
                  <a:srgbClr val="008000"/>
                </a:solidFill>
                <a:latin typeface="Arial" pitchFamily="34" charset="0"/>
                <a:cs typeface="Arial" pitchFamily="34" charset="0"/>
              </a:rPr>
              <a:t>1</a:t>
            </a:r>
            <a:r>
              <a:rPr lang="en-US" sz="1400" dirty="0">
                <a:solidFill>
                  <a:srgbClr val="008000"/>
                </a:solidFill>
                <a:latin typeface="Arial" pitchFamily="34" charset="0"/>
                <a:cs typeface="Arial" pitchFamily="34" charset="0"/>
              </a:rPr>
              <a:t>.</a:t>
            </a:r>
            <a:br>
              <a:rPr lang="en-US" sz="1400" dirty="0">
                <a:solidFill>
                  <a:srgbClr val="008000"/>
                </a:solidFill>
                <a:latin typeface="Arial" pitchFamily="34" charset="0"/>
                <a:cs typeface="Arial" pitchFamily="34" charset="0"/>
              </a:rPr>
            </a:br>
            <a:r>
              <a:rPr lang="en-US" sz="1400" dirty="0">
                <a:solidFill>
                  <a:srgbClr val="008000"/>
                </a:solidFill>
                <a:latin typeface="Arial" pitchFamily="34" charset="0"/>
                <a:cs typeface="Arial" pitchFamily="34" charset="0"/>
              </a:rPr>
              <a:t> But that one can be more careful with candidate generation. For example, in C</a:t>
            </a:r>
            <a:r>
              <a:rPr lang="en-US" sz="1400" baseline="-25000" dirty="0">
                <a:solidFill>
                  <a:srgbClr val="008000"/>
                </a:solidFill>
                <a:latin typeface="Arial" pitchFamily="34" charset="0"/>
                <a:cs typeface="Arial" pitchFamily="34" charset="0"/>
              </a:rPr>
              <a:t>3</a:t>
            </a:r>
            <a:r>
              <a:rPr lang="en-US" sz="1400" dirty="0">
                <a:solidFill>
                  <a:srgbClr val="008000"/>
                </a:solidFill>
                <a:latin typeface="Arial" pitchFamily="34" charset="0"/>
                <a:cs typeface="Arial" pitchFamily="34" charset="0"/>
              </a:rPr>
              <a:t> we know {</a:t>
            </a:r>
            <a:r>
              <a:rPr lang="en-US" sz="1400" dirty="0" err="1">
                <a:solidFill>
                  <a:srgbClr val="008000"/>
                </a:solidFill>
                <a:latin typeface="Arial" pitchFamily="34" charset="0"/>
                <a:cs typeface="Arial" pitchFamily="34" charset="0"/>
              </a:rPr>
              <a:t>b,m,j</a:t>
            </a:r>
            <a:r>
              <a:rPr lang="en-US" sz="1400" dirty="0">
                <a:solidFill>
                  <a:srgbClr val="008000"/>
                </a:solidFill>
                <a:latin typeface="Arial" pitchFamily="34" charset="0"/>
                <a:cs typeface="Arial" pitchFamily="34" charset="0"/>
              </a:rPr>
              <a:t>} cannot be frequent since {</a:t>
            </a:r>
            <a:r>
              <a:rPr lang="en-US" sz="1400" dirty="0" err="1">
                <a:solidFill>
                  <a:srgbClr val="008000"/>
                </a:solidFill>
                <a:latin typeface="Arial" pitchFamily="34" charset="0"/>
                <a:cs typeface="Arial" pitchFamily="34" charset="0"/>
              </a:rPr>
              <a:t>m,j</a:t>
            </a:r>
            <a:r>
              <a:rPr lang="en-US" sz="1400" dirty="0">
                <a:solidFill>
                  <a:srgbClr val="008000"/>
                </a:solidFill>
                <a:latin typeface="Arial" pitchFamily="34" charset="0"/>
                <a:cs typeface="Arial" pitchFamily="34" charset="0"/>
              </a:rPr>
              <a:t>} is not frequent</a:t>
            </a:r>
          </a:p>
        </p:txBody>
      </p:sp>
      <p:cxnSp>
        <p:nvCxnSpPr>
          <p:cNvPr id="11" name="Straight Connector 10"/>
          <p:cNvCxnSpPr/>
          <p:nvPr/>
        </p:nvCxnSpPr>
        <p:spPr>
          <a:xfrm>
            <a:off x="4648200" y="5486400"/>
            <a:ext cx="2895600" cy="0"/>
          </a:xfrm>
          <a:prstGeom prst="line">
            <a:avLst/>
          </a:prstGeom>
          <a:ln w="28575">
            <a:solidFill>
              <a:srgbClr val="008000"/>
            </a:solidFill>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7467600" y="5405735"/>
            <a:ext cx="425116" cy="461665"/>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a:t>
            </a:r>
          </a:p>
        </p:txBody>
      </p:sp>
    </p:spTree>
    <p:extLst>
      <p:ext uri="{BB962C8B-B14F-4D97-AF65-F5344CB8AC3E}">
        <p14:creationId xmlns:p14="http://schemas.microsoft.com/office/powerpoint/2010/main" val="3961039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76200"/>
            <a:ext cx="8686800" cy="987552"/>
          </a:xfrm>
        </p:spPr>
        <p:txBody>
          <a:bodyPr>
            <a:normAutofit/>
          </a:bodyPr>
          <a:lstStyle/>
          <a:p>
            <a:r>
              <a:rPr lang="en-US" dirty="0"/>
              <a:t>A-Priori for All Frequent </a:t>
            </a:r>
            <a:r>
              <a:rPr lang="en-US" dirty="0" err="1"/>
              <a:t>Itemsets</a:t>
            </a:r>
            <a:endParaRPr lang="en-US" dirty="0"/>
          </a:p>
        </p:txBody>
      </p:sp>
      <p:sp>
        <p:nvSpPr>
          <p:cNvPr id="83971" name="Rectangle 3"/>
          <p:cNvSpPr>
            <a:spLocks noGrp="1" noChangeArrowheads="1"/>
          </p:cNvSpPr>
          <p:nvPr>
            <p:ph idx="1"/>
          </p:nvPr>
        </p:nvSpPr>
        <p:spPr>
          <a:xfrm>
            <a:off x="457200" y="1295400"/>
            <a:ext cx="8534400" cy="5486400"/>
          </a:xfrm>
        </p:spPr>
        <p:txBody>
          <a:bodyPr>
            <a:normAutofit fontScale="92500" lnSpcReduction="10000"/>
          </a:bodyPr>
          <a:lstStyle/>
          <a:p>
            <a:r>
              <a:rPr lang="en-US" dirty="0"/>
              <a:t>One pass for each </a:t>
            </a:r>
            <a:r>
              <a:rPr lang="en-US" b="1" i="1" dirty="0"/>
              <a:t>k</a:t>
            </a:r>
            <a:r>
              <a:rPr lang="en-US" i="1" dirty="0"/>
              <a:t> </a:t>
            </a:r>
            <a:r>
              <a:rPr lang="en-US" dirty="0"/>
              <a:t>(</a:t>
            </a:r>
            <a:r>
              <a:rPr lang="en-US" dirty="0" err="1"/>
              <a:t>itemset</a:t>
            </a:r>
            <a:r>
              <a:rPr lang="en-US" dirty="0"/>
              <a:t> size)</a:t>
            </a:r>
            <a:endParaRPr lang="en-US" i="1" dirty="0"/>
          </a:p>
          <a:p>
            <a:r>
              <a:rPr lang="en-US" dirty="0"/>
              <a:t>Needs room in main memory to count </a:t>
            </a:r>
            <a:br>
              <a:rPr lang="en-US" dirty="0"/>
            </a:br>
            <a:r>
              <a:rPr lang="en-US" dirty="0"/>
              <a:t>each candidate </a:t>
            </a:r>
            <a:r>
              <a:rPr lang="en-US" b="1" i="1" dirty="0"/>
              <a:t>k</a:t>
            </a:r>
            <a:r>
              <a:rPr lang="en-US" dirty="0"/>
              <a:t>–tuple</a:t>
            </a:r>
          </a:p>
          <a:p>
            <a:r>
              <a:rPr lang="en-US" dirty="0"/>
              <a:t>For typical market-basket data and reasonable support (e.g., 1%), </a:t>
            </a:r>
            <a:r>
              <a:rPr lang="en-US" b="1" i="1" dirty="0"/>
              <a:t>k</a:t>
            </a:r>
            <a:r>
              <a:rPr lang="en-US" b="1" dirty="0"/>
              <a:t> = 2</a:t>
            </a:r>
            <a:r>
              <a:rPr lang="en-US" dirty="0"/>
              <a:t> requires the most memory</a:t>
            </a:r>
          </a:p>
          <a:p>
            <a:pPr lvl="8"/>
            <a:endParaRPr lang="en-US" b="1" dirty="0">
              <a:solidFill>
                <a:srgbClr val="D60093"/>
              </a:solidFill>
            </a:endParaRPr>
          </a:p>
          <a:p>
            <a:r>
              <a:rPr lang="en-US" b="1" dirty="0">
                <a:solidFill>
                  <a:srgbClr val="D60093"/>
                </a:solidFill>
              </a:rPr>
              <a:t>Many possible extensions:</a:t>
            </a:r>
          </a:p>
          <a:p>
            <a:pPr lvl="1"/>
            <a:r>
              <a:rPr lang="en-US" dirty="0">
                <a:solidFill>
                  <a:srgbClr val="0000FF"/>
                </a:solidFill>
              </a:rPr>
              <a:t>Association rules with intervals: </a:t>
            </a:r>
          </a:p>
          <a:p>
            <a:pPr lvl="2"/>
            <a:r>
              <a:rPr lang="en-US" dirty="0"/>
              <a:t>For example: Men over 65 have 2 cars</a:t>
            </a:r>
          </a:p>
          <a:p>
            <a:pPr lvl="1"/>
            <a:r>
              <a:rPr lang="en-US" dirty="0">
                <a:solidFill>
                  <a:srgbClr val="0000FF"/>
                </a:solidFill>
              </a:rPr>
              <a:t>Association rules when items are in a taxonomy</a:t>
            </a:r>
          </a:p>
          <a:p>
            <a:pPr lvl="2"/>
            <a:r>
              <a:rPr lang="en-US" dirty="0"/>
              <a:t>Bread, Butter </a:t>
            </a:r>
            <a:r>
              <a:rPr lang="en-US" dirty="0">
                <a:solidFill>
                  <a:srgbClr val="0064E2"/>
                </a:solidFill>
                <a:latin typeface="Times New Roman" pitchFamily="18" charset="0"/>
                <a:cs typeface="Times New Roman" pitchFamily="18" charset="0"/>
              </a:rPr>
              <a:t>→ </a:t>
            </a:r>
            <a:r>
              <a:rPr lang="en-US" dirty="0" err="1"/>
              <a:t>FruitJam</a:t>
            </a:r>
            <a:endParaRPr lang="en-US" dirty="0"/>
          </a:p>
          <a:p>
            <a:pPr lvl="2"/>
            <a:r>
              <a:rPr lang="en-US" dirty="0" err="1"/>
              <a:t>BakedGoods</a:t>
            </a:r>
            <a:r>
              <a:rPr lang="en-US" dirty="0"/>
              <a:t>, </a:t>
            </a:r>
            <a:r>
              <a:rPr lang="en-US" dirty="0" err="1"/>
              <a:t>MilkProduct</a:t>
            </a:r>
            <a:r>
              <a:rPr lang="en-US" dirty="0"/>
              <a:t> </a:t>
            </a:r>
            <a:r>
              <a:rPr lang="en-US" dirty="0">
                <a:solidFill>
                  <a:srgbClr val="0064E2"/>
                </a:solidFill>
                <a:latin typeface="Times New Roman" pitchFamily="18" charset="0"/>
                <a:cs typeface="Times New Roman" pitchFamily="18" charset="0"/>
              </a:rPr>
              <a:t>→ </a:t>
            </a:r>
            <a:r>
              <a:rPr lang="en-US" dirty="0" err="1"/>
              <a:t>PreservedGoods</a:t>
            </a:r>
            <a:endParaRPr lang="en-US" dirty="0"/>
          </a:p>
          <a:p>
            <a:pPr lvl="1"/>
            <a:r>
              <a:rPr lang="en-US" dirty="0">
                <a:solidFill>
                  <a:srgbClr val="0000FF"/>
                </a:solidFill>
              </a:rPr>
              <a:t>Lower the support </a:t>
            </a:r>
            <a:r>
              <a:rPr lang="en-US" b="1" i="1" dirty="0">
                <a:solidFill>
                  <a:srgbClr val="0000FF"/>
                </a:solidFill>
              </a:rPr>
              <a:t>s</a:t>
            </a:r>
            <a:r>
              <a:rPr lang="en-US" dirty="0">
                <a:solidFill>
                  <a:srgbClr val="0000FF"/>
                </a:solidFill>
              </a:rPr>
              <a:t> as </a:t>
            </a:r>
            <a:r>
              <a:rPr lang="en-US" dirty="0" err="1">
                <a:solidFill>
                  <a:srgbClr val="0000FF"/>
                </a:solidFill>
              </a:rPr>
              <a:t>itemset</a:t>
            </a:r>
            <a:r>
              <a:rPr lang="en-US" dirty="0">
                <a:solidFill>
                  <a:srgbClr val="0000FF"/>
                </a:solidFill>
              </a:rPr>
              <a:t> gets bigger</a:t>
            </a:r>
            <a:endParaRPr lang="en-US" dirty="0"/>
          </a:p>
          <a:p>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264A41F8-00CB-4FD6-B982-6869CAC3BAD5}" type="slidenum">
              <a:rPr lang="en-US"/>
              <a:pPr/>
              <a:t>37</a:t>
            </a:fld>
            <a:endParaRPr lang="en-US"/>
          </a:p>
        </p:txBody>
      </p:sp>
    </p:spTree>
    <p:extLst>
      <p:ext uri="{BB962C8B-B14F-4D97-AF65-F5344CB8AC3E}">
        <p14:creationId xmlns:p14="http://schemas.microsoft.com/office/powerpoint/2010/main" val="560607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355848"/>
            <a:ext cx="8229600" cy="1673352"/>
          </a:xfrm>
        </p:spPr>
        <p:txBody>
          <a:bodyPr/>
          <a:lstStyle/>
          <a:p>
            <a:br>
              <a:rPr lang="en-US" dirty="0"/>
            </a:br>
            <a:r>
              <a:rPr lang="en-US" dirty="0"/>
              <a:t>PCY (Park-Chen-Yu) Algorithm</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6195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PCY (Park-Chen-Yu) Algorithm</a:t>
            </a:r>
          </a:p>
        </p:txBody>
      </p:sp>
      <p:sp>
        <p:nvSpPr>
          <p:cNvPr id="3" name="Content Placeholder 2"/>
          <p:cNvSpPr>
            <a:spLocks noGrp="1"/>
          </p:cNvSpPr>
          <p:nvPr>
            <p:ph idx="1"/>
          </p:nvPr>
        </p:nvSpPr>
        <p:spPr/>
        <p:txBody>
          <a:bodyPr>
            <a:normAutofit lnSpcReduction="10000"/>
          </a:bodyPr>
          <a:lstStyle/>
          <a:p>
            <a:r>
              <a:rPr lang="en-US" b="1" dirty="0">
                <a:solidFill>
                  <a:srgbClr val="FF0066"/>
                </a:solidFill>
              </a:rPr>
              <a:t>Observation: </a:t>
            </a:r>
            <a:br>
              <a:rPr lang="en-US" b="1" dirty="0">
                <a:solidFill>
                  <a:srgbClr val="FF0066"/>
                </a:solidFill>
              </a:rPr>
            </a:br>
            <a:r>
              <a:rPr lang="en-US" dirty="0"/>
              <a:t>In pass 1 of A-Priori, most memory is idle</a:t>
            </a:r>
          </a:p>
          <a:p>
            <a:pPr lvl="1"/>
            <a:r>
              <a:rPr lang="en-US" dirty="0"/>
              <a:t>We store only individual item counts</a:t>
            </a:r>
          </a:p>
          <a:p>
            <a:pPr lvl="1"/>
            <a:r>
              <a:rPr lang="en-US" b="1" dirty="0">
                <a:solidFill>
                  <a:srgbClr val="0000FF"/>
                </a:solidFill>
              </a:rPr>
              <a:t>Can we use the idle memory to reduce </a:t>
            </a:r>
            <a:br>
              <a:rPr lang="en-US" b="1" dirty="0">
                <a:solidFill>
                  <a:srgbClr val="0000FF"/>
                </a:solidFill>
              </a:rPr>
            </a:br>
            <a:r>
              <a:rPr lang="en-US" b="1" dirty="0">
                <a:solidFill>
                  <a:srgbClr val="0000FF"/>
                </a:solidFill>
              </a:rPr>
              <a:t>memory required in pass 2?</a:t>
            </a:r>
          </a:p>
          <a:p>
            <a:r>
              <a:rPr lang="en-US" b="1" dirty="0">
                <a:solidFill>
                  <a:srgbClr val="FF0066"/>
                </a:solidFill>
              </a:rPr>
              <a:t>Pass 1 of PCY:</a:t>
            </a:r>
            <a:r>
              <a:rPr lang="en-US" dirty="0">
                <a:solidFill>
                  <a:schemeClr val="accent3"/>
                </a:solidFill>
              </a:rPr>
              <a:t> </a:t>
            </a:r>
            <a:r>
              <a:rPr lang="en-US" dirty="0"/>
              <a:t>In addition to item counts, maintain a hash table with as many </a:t>
            </a:r>
            <a:br>
              <a:rPr lang="en-US" dirty="0"/>
            </a:br>
            <a:r>
              <a:rPr lang="en-US" dirty="0"/>
              <a:t>buckets as fit in memory </a:t>
            </a:r>
          </a:p>
          <a:p>
            <a:pPr lvl="1">
              <a:lnSpc>
                <a:spcPct val="90000"/>
              </a:lnSpc>
            </a:pPr>
            <a:r>
              <a:rPr lang="en-US" dirty="0"/>
              <a:t>Keep a </a:t>
            </a:r>
            <a:r>
              <a:rPr lang="en-US" b="1" dirty="0"/>
              <a:t>count</a:t>
            </a:r>
            <a:r>
              <a:rPr lang="en-US" dirty="0"/>
              <a:t> for each bucket into which </a:t>
            </a:r>
            <a:br>
              <a:rPr lang="en-US" dirty="0"/>
            </a:br>
            <a:r>
              <a:rPr lang="en-US" b="1" dirty="0"/>
              <a:t>pairs</a:t>
            </a:r>
            <a:r>
              <a:rPr lang="en-US" dirty="0"/>
              <a:t> of items are hashed</a:t>
            </a:r>
          </a:p>
          <a:p>
            <a:pPr lvl="2">
              <a:lnSpc>
                <a:spcPct val="90000"/>
              </a:lnSpc>
            </a:pPr>
            <a:r>
              <a:rPr lang="en-US" b="1" dirty="0">
                <a:solidFill>
                  <a:srgbClr val="FF0066"/>
                </a:solidFill>
              </a:rPr>
              <a:t>For each bucket just keep the count, not the actual </a:t>
            </a:r>
            <a:br>
              <a:rPr lang="en-US" b="1" dirty="0">
                <a:solidFill>
                  <a:srgbClr val="FF0066"/>
                </a:solidFill>
              </a:rPr>
            </a:br>
            <a:r>
              <a:rPr lang="en-US" b="1" dirty="0">
                <a:solidFill>
                  <a:srgbClr val="FF0066"/>
                </a:solidFill>
              </a:rPr>
              <a:t>pairs that hash to the bucket!</a:t>
            </a:r>
            <a:endParaRPr lang="en-US" b="1" dirty="0"/>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39</a:t>
            </a:fld>
            <a:endParaRPr lang="en-US"/>
          </a:p>
        </p:txBody>
      </p:sp>
    </p:spTree>
    <p:extLst>
      <p:ext uri="{BB962C8B-B14F-4D97-AF65-F5344CB8AC3E}">
        <p14:creationId xmlns:p14="http://schemas.microsoft.com/office/powerpoint/2010/main" val="12803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Applications – (1)</a:t>
            </a:r>
          </a:p>
        </p:txBody>
      </p:sp>
      <p:sp>
        <p:nvSpPr>
          <p:cNvPr id="10243"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Items</a:t>
            </a:r>
            <a:r>
              <a:rPr lang="en-US" dirty="0">
                <a:solidFill>
                  <a:schemeClr val="tx2"/>
                </a:solidFill>
              </a:rPr>
              <a:t> </a:t>
            </a:r>
            <a:r>
              <a:rPr lang="en-US" dirty="0"/>
              <a:t>= products; </a:t>
            </a:r>
            <a:r>
              <a:rPr lang="en-US" b="1" dirty="0">
                <a:solidFill>
                  <a:srgbClr val="0000FF"/>
                </a:solidFill>
              </a:rPr>
              <a:t>Baskets</a:t>
            </a:r>
            <a:r>
              <a:rPr lang="en-US" dirty="0">
                <a:solidFill>
                  <a:srgbClr val="0000FF"/>
                </a:solidFill>
              </a:rPr>
              <a:t> </a:t>
            </a:r>
            <a:r>
              <a:rPr lang="en-US" dirty="0"/>
              <a:t>= sets of products someone bought in one trip to the store</a:t>
            </a:r>
          </a:p>
          <a:p>
            <a:r>
              <a:rPr lang="en-US" b="1" dirty="0">
                <a:solidFill>
                  <a:srgbClr val="FF0066"/>
                </a:solidFill>
              </a:rPr>
              <a:t>Real market baskets:</a:t>
            </a:r>
            <a:r>
              <a:rPr lang="en-US" dirty="0"/>
              <a:t> Chain stores keep TBs of data about what customers buy together</a:t>
            </a:r>
          </a:p>
          <a:p>
            <a:pPr lvl="1"/>
            <a:r>
              <a:rPr lang="en-US" dirty="0"/>
              <a:t>Tells how typical customers navigate stores, lets them position tempting items</a:t>
            </a:r>
          </a:p>
          <a:p>
            <a:pPr lvl="1"/>
            <a:r>
              <a:rPr lang="en-US" dirty="0"/>
              <a:t>Suggests tie-in “tricks”, e.g., run sale on diapers </a:t>
            </a:r>
            <a:br>
              <a:rPr lang="en-US" dirty="0"/>
            </a:br>
            <a:r>
              <a:rPr lang="en-US" dirty="0"/>
              <a:t>and raise the price of beer</a:t>
            </a:r>
          </a:p>
          <a:p>
            <a:pPr lvl="1"/>
            <a:r>
              <a:rPr lang="en-US" dirty="0"/>
              <a:t>Need the rule to occur frequently, or no $$’s</a:t>
            </a:r>
          </a:p>
          <a:p>
            <a:r>
              <a:rPr lang="en-US" b="1" dirty="0">
                <a:solidFill>
                  <a:srgbClr val="0000FF"/>
                </a:solidFill>
              </a:rPr>
              <a:t>Amazon’s people who bought </a:t>
            </a:r>
            <a:r>
              <a:rPr lang="en-US" b="1" i="1" dirty="0">
                <a:solidFill>
                  <a:srgbClr val="0000FF"/>
                </a:solidFill>
              </a:rPr>
              <a:t>X</a:t>
            </a:r>
            <a:r>
              <a:rPr lang="en-US" b="1" dirty="0">
                <a:solidFill>
                  <a:srgbClr val="0000FF"/>
                </a:solidFill>
              </a:rPr>
              <a:t> also bought </a:t>
            </a:r>
            <a:r>
              <a:rPr lang="en-US" b="1" i="1" dirty="0">
                <a:solidFill>
                  <a:srgbClr val="0000FF"/>
                </a:solidFill>
              </a:rPr>
              <a:t>Y</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2FA90F5-2266-0245-B835-28A12AD72AE7}" type="slidenum">
              <a:rPr lang="en-US"/>
              <a:pPr/>
              <a:t>4</a:t>
            </a:fld>
            <a:endParaRPr lang="en-US"/>
          </a:p>
        </p:txBody>
      </p:sp>
    </p:spTree>
    <p:extLst>
      <p:ext uri="{BB962C8B-B14F-4D97-AF65-F5344CB8AC3E}">
        <p14:creationId xmlns:p14="http://schemas.microsoft.com/office/powerpoint/2010/main" val="2278425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PCY Algorithm – First Pass  </a:t>
            </a:r>
            <a:endParaRPr lang="en-US" dirty="0"/>
          </a:p>
        </p:txBody>
      </p:sp>
      <p:sp>
        <p:nvSpPr>
          <p:cNvPr id="26627" name="Rectangle 3"/>
          <p:cNvSpPr>
            <a:spLocks noGrp="1" noChangeArrowheads="1"/>
          </p:cNvSpPr>
          <p:nvPr>
            <p:ph idx="1"/>
          </p:nvPr>
        </p:nvSpPr>
        <p:spPr>
          <a:xfrm>
            <a:off x="457200" y="1295400"/>
            <a:ext cx="8686800" cy="5410200"/>
          </a:xfrm>
        </p:spPr>
        <p:txBody>
          <a:bodyPr>
            <a:normAutofit/>
          </a:bodyPr>
          <a:lstStyle/>
          <a:p>
            <a:pPr marL="210312" indent="0">
              <a:buNone/>
            </a:pPr>
            <a:r>
              <a:rPr lang="en-US" sz="2400" dirty="0">
                <a:latin typeface="Courier New" pitchFamily="49" charset="0"/>
                <a:cs typeface="Courier New" pitchFamily="49" charset="0"/>
              </a:rPr>
              <a:t>FOR (each basket) :</a:t>
            </a:r>
          </a:p>
          <a:p>
            <a:pPr marL="210312" indent="0">
              <a:buNone/>
            </a:pPr>
            <a:r>
              <a:rPr lang="en-US" sz="2400" dirty="0">
                <a:latin typeface="Courier New" pitchFamily="49" charset="0"/>
                <a:cs typeface="Courier New" pitchFamily="49" charset="0"/>
              </a:rPr>
              <a:t>	FOR (each item in the basket) :</a:t>
            </a:r>
          </a:p>
          <a:p>
            <a:pPr marL="210312" indent="0">
              <a:buNone/>
            </a:pPr>
            <a:r>
              <a:rPr lang="en-US" sz="2400" dirty="0">
                <a:latin typeface="Courier New" pitchFamily="49" charset="0"/>
                <a:cs typeface="Courier New" pitchFamily="49" charset="0"/>
              </a:rPr>
              <a:t>		add 1 to item’s count;</a:t>
            </a:r>
          </a:p>
          <a:p>
            <a:pPr marL="210312" indent="0">
              <a:buNone/>
            </a:pPr>
            <a:r>
              <a:rPr lang="en-US" sz="2400" dirty="0">
                <a:latin typeface="Courier New" pitchFamily="49" charset="0"/>
                <a:cs typeface="Courier New" pitchFamily="49" charset="0"/>
              </a:rPr>
              <a:t>	FOR (each pair of items) :</a:t>
            </a:r>
          </a:p>
          <a:p>
            <a:pPr marL="210312" indent="0">
              <a:buNone/>
            </a:pPr>
            <a:r>
              <a:rPr lang="en-US" sz="2400" dirty="0">
                <a:latin typeface="Courier New" pitchFamily="49" charset="0"/>
                <a:cs typeface="Courier New" pitchFamily="49" charset="0"/>
              </a:rPr>
              <a:t>		hash the pair to a bucket;</a:t>
            </a:r>
          </a:p>
          <a:p>
            <a:pPr marL="210312" indent="0">
              <a:buNone/>
            </a:pPr>
            <a:r>
              <a:rPr lang="en-US" sz="2400" dirty="0">
                <a:latin typeface="Courier New" pitchFamily="49" charset="0"/>
                <a:cs typeface="Courier New" pitchFamily="49" charset="0"/>
              </a:rPr>
              <a:t>		add 1 to the count for that bucket;</a:t>
            </a:r>
          </a:p>
          <a:p>
            <a:pPr lvl="8"/>
            <a:endParaRPr lang="en-US" sz="800" dirty="0"/>
          </a:p>
          <a:p>
            <a:r>
              <a:rPr lang="en-US" b="1" dirty="0"/>
              <a:t>Few things to note:</a:t>
            </a:r>
          </a:p>
          <a:p>
            <a:pPr lvl="1"/>
            <a:r>
              <a:rPr lang="en-US" dirty="0"/>
              <a:t>Pairs of items need to be generated from the input file; they are not present in the file</a:t>
            </a:r>
          </a:p>
          <a:p>
            <a:pPr lvl="1"/>
            <a:r>
              <a:rPr lang="en-US" dirty="0"/>
              <a:t>We are not just interested in the presence of a pair, but we need to see whether it is present at least </a:t>
            </a:r>
            <a:r>
              <a:rPr lang="en-US" b="1" i="1" dirty="0"/>
              <a:t>s</a:t>
            </a:r>
            <a:r>
              <a:rPr lang="en-US" dirty="0"/>
              <a:t> (support) times</a:t>
            </a:r>
          </a:p>
          <a:p>
            <a:endParaRPr lang="en-US" dirty="0"/>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6C93B73-63DB-FA49-9D56-55CDD439EC99}" type="slidenum">
              <a:rPr lang="en-US" smtClean="0"/>
              <a:pPr/>
              <a:t>40</a:t>
            </a:fld>
            <a:endParaRPr lang="en-US"/>
          </a:p>
        </p:txBody>
      </p:sp>
      <p:sp>
        <p:nvSpPr>
          <p:cNvPr id="2" name="Left Brace 1"/>
          <p:cNvSpPr/>
          <p:nvPr/>
        </p:nvSpPr>
        <p:spPr>
          <a:xfrm>
            <a:off x="990600" y="2514600"/>
            <a:ext cx="152400" cy="990600"/>
          </a:xfrm>
          <a:prstGeom prst="leftBrace">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228600" y="2590800"/>
            <a:ext cx="714298" cy="923330"/>
          </a:xfrm>
          <a:prstGeom prst="rect">
            <a:avLst/>
          </a:prstGeom>
          <a:noFill/>
        </p:spPr>
        <p:txBody>
          <a:bodyPr wrap="square" rtlCol="0">
            <a:spAutoFit/>
          </a:bodyPr>
          <a:lstStyle/>
          <a:p>
            <a:pPr algn="ctr"/>
            <a:r>
              <a:rPr lang="en-US" b="1" dirty="0">
                <a:solidFill>
                  <a:srgbClr val="008000"/>
                </a:solidFill>
                <a:latin typeface="Arial" pitchFamily="34" charset="0"/>
                <a:cs typeface="Arial" pitchFamily="34" charset="0"/>
              </a:rPr>
              <a:t>New in PCY</a:t>
            </a:r>
          </a:p>
        </p:txBody>
      </p:sp>
    </p:spTree>
    <p:extLst>
      <p:ext uri="{BB962C8B-B14F-4D97-AF65-F5344CB8AC3E}">
        <p14:creationId xmlns:p14="http://schemas.microsoft.com/office/powerpoint/2010/main" val="488397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about Buckets</a:t>
            </a:r>
          </a:p>
        </p:txBody>
      </p:sp>
      <p:sp>
        <p:nvSpPr>
          <p:cNvPr id="3" name="Content Placeholder 2"/>
          <p:cNvSpPr>
            <a:spLocks noGrp="1"/>
          </p:cNvSpPr>
          <p:nvPr>
            <p:ph idx="1"/>
          </p:nvPr>
        </p:nvSpPr>
        <p:spPr>
          <a:xfrm>
            <a:off x="457200" y="1295400"/>
            <a:ext cx="8610600" cy="5410200"/>
          </a:xfrm>
        </p:spPr>
        <p:txBody>
          <a:bodyPr>
            <a:normAutofit fontScale="92500" lnSpcReduction="10000"/>
          </a:bodyPr>
          <a:lstStyle/>
          <a:p>
            <a:r>
              <a:rPr lang="en-US" b="1" dirty="0">
                <a:solidFill>
                  <a:srgbClr val="FF0066"/>
                </a:solidFill>
              </a:rPr>
              <a:t>Observation:</a:t>
            </a:r>
            <a:r>
              <a:rPr lang="en-US" b="1" dirty="0"/>
              <a:t> If a bucket contains a </a:t>
            </a:r>
            <a:r>
              <a:rPr lang="en-US" b="1" dirty="0">
                <a:solidFill>
                  <a:srgbClr val="0000FF"/>
                </a:solidFill>
              </a:rPr>
              <a:t>frequent pair</a:t>
            </a:r>
            <a:r>
              <a:rPr lang="en-US" b="1" dirty="0"/>
              <a:t>, then the bucket is surely </a:t>
            </a:r>
            <a:r>
              <a:rPr lang="en-US" b="1" dirty="0">
                <a:solidFill>
                  <a:srgbClr val="0000FF"/>
                </a:solidFill>
              </a:rPr>
              <a:t>frequent</a:t>
            </a:r>
          </a:p>
          <a:p>
            <a:r>
              <a:rPr lang="en-US" dirty="0"/>
              <a:t>However, even without any frequent pair, </a:t>
            </a:r>
            <a:br>
              <a:rPr lang="en-US" dirty="0"/>
            </a:br>
            <a:r>
              <a:rPr lang="en-US" dirty="0"/>
              <a:t>a bucket can still be frequent </a:t>
            </a:r>
            <a:r>
              <a:rPr lang="en-US" dirty="0">
                <a:sym typeface="Wingdings" pitchFamily="2" charset="2"/>
              </a:rPr>
              <a:t> </a:t>
            </a:r>
          </a:p>
          <a:p>
            <a:pPr lvl="1"/>
            <a:r>
              <a:rPr lang="en-US" dirty="0"/>
              <a:t>So, we cannot use the hash to eliminate any </a:t>
            </a:r>
            <a:br>
              <a:rPr lang="en-US" dirty="0"/>
            </a:br>
            <a:r>
              <a:rPr lang="en-US" dirty="0"/>
              <a:t>member (pair) of a “frequent” bucket</a:t>
            </a:r>
          </a:p>
          <a:p>
            <a:r>
              <a:rPr lang="en-US" b="1" dirty="0">
                <a:solidFill>
                  <a:srgbClr val="FF0066"/>
                </a:solidFill>
              </a:rPr>
              <a:t>But, for a bucket with total count less than </a:t>
            </a:r>
            <a:r>
              <a:rPr lang="en-US" b="1" i="1" dirty="0">
                <a:solidFill>
                  <a:srgbClr val="FF0066"/>
                </a:solidFill>
                <a:latin typeface="Times New Roman" pitchFamily="18" charset="0"/>
                <a:cs typeface="Times New Roman" pitchFamily="18" charset="0"/>
              </a:rPr>
              <a:t>s</a:t>
            </a:r>
            <a:r>
              <a:rPr lang="en-US" b="1" dirty="0">
                <a:solidFill>
                  <a:srgbClr val="FF0066"/>
                </a:solidFill>
              </a:rPr>
              <a:t>, </a:t>
            </a:r>
            <a:br>
              <a:rPr lang="en-US" b="1" dirty="0">
                <a:solidFill>
                  <a:srgbClr val="FF0066"/>
                </a:solidFill>
              </a:rPr>
            </a:br>
            <a:r>
              <a:rPr lang="en-US" b="1" dirty="0">
                <a:solidFill>
                  <a:srgbClr val="FF0066"/>
                </a:solidFill>
              </a:rPr>
              <a:t>none of its pairs can be frequent </a:t>
            </a:r>
            <a:r>
              <a:rPr lang="en-US" b="1" dirty="0">
                <a:solidFill>
                  <a:srgbClr val="FF0066"/>
                </a:solidFill>
                <a:sym typeface="Wingdings" pitchFamily="2" charset="2"/>
              </a:rPr>
              <a:t></a:t>
            </a:r>
            <a:endParaRPr lang="en-US" b="1" dirty="0">
              <a:solidFill>
                <a:srgbClr val="FF0066"/>
              </a:solidFill>
            </a:endParaRPr>
          </a:p>
          <a:p>
            <a:pPr lvl="1"/>
            <a:r>
              <a:rPr lang="en-US" dirty="0"/>
              <a:t>Pairs that hash to this bucket can be eliminated as candidates (even if the pair consists of 2 frequent items)</a:t>
            </a:r>
          </a:p>
          <a:p>
            <a:pPr lvl="8"/>
            <a:endParaRPr lang="en-US" b="1" dirty="0"/>
          </a:p>
          <a:p>
            <a:r>
              <a:rPr lang="en-US" b="1" dirty="0">
                <a:solidFill>
                  <a:srgbClr val="008000"/>
                </a:solidFill>
              </a:rPr>
              <a:t>Pass 2:</a:t>
            </a:r>
            <a:r>
              <a:rPr lang="en-US" dirty="0">
                <a:solidFill>
                  <a:srgbClr val="008000"/>
                </a:solidFill>
              </a:rPr>
              <a:t> </a:t>
            </a:r>
            <a:br>
              <a:rPr lang="en-US" dirty="0"/>
            </a:br>
            <a:r>
              <a:rPr lang="en-US" dirty="0"/>
              <a:t>Only count pairs that hash to frequent buckets</a:t>
            </a:r>
          </a:p>
          <a:p>
            <a:endParaRPr lang="en-US" b="1"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117448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8686800" cy="987552"/>
          </a:xfrm>
        </p:spPr>
        <p:txBody>
          <a:bodyPr>
            <a:normAutofit/>
          </a:bodyPr>
          <a:lstStyle/>
          <a:p>
            <a:r>
              <a:rPr lang="en-US" dirty="0"/>
              <a:t>PCY Algorithm – Between Passes</a:t>
            </a:r>
          </a:p>
        </p:txBody>
      </p:sp>
      <p:sp>
        <p:nvSpPr>
          <p:cNvPr id="27651" name="Rectangle 3"/>
          <p:cNvSpPr>
            <a:spLocks noGrp="1" noChangeArrowheads="1"/>
          </p:cNvSpPr>
          <p:nvPr>
            <p:ph idx="1"/>
          </p:nvPr>
        </p:nvSpPr>
        <p:spPr/>
        <p:txBody>
          <a:bodyPr/>
          <a:lstStyle/>
          <a:p>
            <a:r>
              <a:rPr lang="en-US" b="1" dirty="0">
                <a:solidFill>
                  <a:srgbClr val="0000FF"/>
                </a:solidFill>
              </a:rPr>
              <a:t>Replace the buckets by a bit-vector:</a:t>
            </a:r>
          </a:p>
          <a:p>
            <a:pPr lvl="1"/>
            <a:r>
              <a:rPr lang="en-US" b="1" dirty="0"/>
              <a:t>1</a:t>
            </a:r>
            <a:r>
              <a:rPr lang="en-US" dirty="0"/>
              <a:t> means the bucket count exceeded the support </a:t>
            </a:r>
            <a:r>
              <a:rPr lang="en-US" b="1" i="1" dirty="0">
                <a:latin typeface="Times New Roman" pitchFamily="18" charset="0"/>
                <a:cs typeface="Times New Roman" pitchFamily="18" charset="0"/>
              </a:rPr>
              <a:t>s</a:t>
            </a:r>
            <a:r>
              <a:rPr lang="en-US" dirty="0"/>
              <a:t> </a:t>
            </a:r>
            <a:br>
              <a:rPr lang="en-US" dirty="0"/>
            </a:br>
            <a:r>
              <a:rPr lang="en-US" dirty="0"/>
              <a:t>(call it a </a:t>
            </a:r>
            <a:r>
              <a:rPr lang="en-US" b="1" dirty="0">
                <a:solidFill>
                  <a:srgbClr val="FF0066"/>
                </a:solidFill>
              </a:rPr>
              <a:t>frequent bucket</a:t>
            </a:r>
            <a:r>
              <a:rPr lang="en-US" dirty="0"/>
              <a:t>); </a:t>
            </a:r>
            <a:r>
              <a:rPr lang="en-US" b="1" dirty="0"/>
              <a:t>0</a:t>
            </a:r>
            <a:r>
              <a:rPr lang="en-US" dirty="0"/>
              <a:t> means it did not</a:t>
            </a:r>
          </a:p>
          <a:p>
            <a:pPr lvl="8"/>
            <a:endParaRPr lang="en-US" dirty="0"/>
          </a:p>
          <a:p>
            <a:r>
              <a:rPr lang="en-US" b="1" dirty="0"/>
              <a:t>4-byte integer counts are replaced by bits, </a:t>
            </a:r>
            <a:br>
              <a:rPr lang="en-US" b="1" dirty="0"/>
            </a:br>
            <a:r>
              <a:rPr lang="en-US" b="1" dirty="0"/>
              <a:t>so the bit-vector requires 1/32 of memory</a:t>
            </a:r>
          </a:p>
          <a:p>
            <a:pPr lvl="8"/>
            <a:endParaRPr lang="en-US" dirty="0"/>
          </a:p>
          <a:p>
            <a:r>
              <a:rPr lang="en-US" dirty="0"/>
              <a:t>Also, decide which items are frequent </a:t>
            </a:r>
            <a:br>
              <a:rPr lang="en-US" dirty="0"/>
            </a:br>
            <a:r>
              <a:rPr lang="en-US" dirty="0"/>
              <a:t>and list them for the second pass</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88610B8-7040-E44D-972F-C35A155A273E}" type="slidenum">
              <a:rPr lang="en-US"/>
              <a:pPr/>
              <a:t>42</a:t>
            </a:fld>
            <a:endParaRPr lang="en-US"/>
          </a:p>
        </p:txBody>
      </p:sp>
    </p:spTree>
    <p:extLst>
      <p:ext uri="{BB962C8B-B14F-4D97-AF65-F5344CB8AC3E}">
        <p14:creationId xmlns:p14="http://schemas.microsoft.com/office/powerpoint/2010/main" val="1805372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FD3E4C6-3387-F448-B07B-9D874378C17F}" type="slidenum">
              <a:rPr lang="en-US"/>
              <a:pPr/>
              <a:t>43</a:t>
            </a:fld>
            <a:endParaRPr lang="en-US"/>
          </a:p>
        </p:txBody>
      </p:sp>
      <p:sp>
        <p:nvSpPr>
          <p:cNvPr id="29698" name="Rectangle 2"/>
          <p:cNvSpPr>
            <a:spLocks noGrp="1" noChangeArrowheads="1"/>
          </p:cNvSpPr>
          <p:nvPr>
            <p:ph type="title"/>
          </p:nvPr>
        </p:nvSpPr>
        <p:spPr/>
        <p:txBody>
          <a:bodyPr/>
          <a:lstStyle/>
          <a:p>
            <a:r>
              <a:rPr lang="en-US"/>
              <a:t>PCY Algorithm – Pass 2</a:t>
            </a:r>
          </a:p>
        </p:txBody>
      </p:sp>
      <p:sp>
        <p:nvSpPr>
          <p:cNvPr id="29699" name="Rectangle 3"/>
          <p:cNvSpPr>
            <a:spLocks noGrp="1" noChangeArrowheads="1"/>
          </p:cNvSpPr>
          <p:nvPr>
            <p:ph type="body" idx="1"/>
          </p:nvPr>
        </p:nvSpPr>
        <p:spPr/>
        <p:txBody>
          <a:bodyPr/>
          <a:lstStyle/>
          <a:p>
            <a:pPr marL="609600" indent="-609600"/>
            <a:r>
              <a:rPr lang="en-US" dirty="0"/>
              <a:t>Count all pairs </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i="1" dirty="0">
                <a:latin typeface="Times New Roman" pitchFamily="18" charset="0"/>
                <a:cs typeface="Times New Roman" pitchFamily="18" charset="0"/>
              </a:rPr>
              <a:t>, j}</a:t>
            </a:r>
            <a:r>
              <a:rPr lang="en-US" dirty="0"/>
              <a:t> that meet the </a:t>
            </a:r>
            <a:br>
              <a:rPr lang="en-US" dirty="0"/>
            </a:br>
            <a:r>
              <a:rPr lang="en-US" dirty="0"/>
              <a:t>conditions for being a </a:t>
            </a:r>
            <a:r>
              <a:rPr lang="en-US" b="1" dirty="0">
                <a:solidFill>
                  <a:srgbClr val="FF0066"/>
                </a:solidFill>
              </a:rPr>
              <a:t>candidate pair</a:t>
            </a:r>
            <a:r>
              <a:rPr lang="en-US" dirty="0">
                <a:solidFill>
                  <a:srgbClr val="FF0066"/>
                </a:solidFill>
              </a:rPr>
              <a:t>:</a:t>
            </a:r>
          </a:p>
          <a:p>
            <a:pPr marL="990600" lvl="1" indent="-533400">
              <a:buFont typeface="Monotype Sorts" pitchFamily="-107" charset="2"/>
              <a:buAutoNum type="arabicPeriod"/>
            </a:pPr>
            <a:r>
              <a:rPr lang="en-US" b="1" dirty="0"/>
              <a:t> </a:t>
            </a:r>
            <a:r>
              <a:rPr lang="en-US" dirty="0"/>
              <a:t>Both </a:t>
            </a:r>
            <a:r>
              <a:rPr lang="en-US" b="1" i="1" dirty="0" err="1">
                <a:latin typeface="Times New Roman" pitchFamily="18" charset="0"/>
                <a:cs typeface="Times New Roman" pitchFamily="18" charset="0"/>
              </a:rPr>
              <a:t>i</a:t>
            </a:r>
            <a:r>
              <a:rPr lang="en-US" dirty="0"/>
              <a:t> and </a:t>
            </a:r>
            <a:r>
              <a:rPr lang="en-US" b="1" i="1" dirty="0">
                <a:latin typeface="Times New Roman" pitchFamily="18" charset="0"/>
                <a:cs typeface="Times New Roman" pitchFamily="18" charset="0"/>
              </a:rPr>
              <a:t>j</a:t>
            </a:r>
            <a:r>
              <a:rPr lang="en-US" i="1" dirty="0">
                <a:latin typeface="Times New Roman" pitchFamily="18" charset="0"/>
                <a:cs typeface="Times New Roman" pitchFamily="18" charset="0"/>
              </a:rPr>
              <a:t> </a:t>
            </a:r>
            <a:r>
              <a:rPr lang="en-US" dirty="0"/>
              <a:t>are frequent items</a:t>
            </a:r>
          </a:p>
          <a:p>
            <a:pPr marL="990600" lvl="1" indent="-533400">
              <a:buFont typeface="Monotype Sorts" pitchFamily="-107" charset="2"/>
              <a:buAutoNum type="arabicPeriod"/>
            </a:pPr>
            <a:r>
              <a:rPr lang="en-US" b="1" dirty="0"/>
              <a:t> </a:t>
            </a:r>
            <a:r>
              <a:rPr lang="en-US" dirty="0"/>
              <a:t>The pair </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i="1" dirty="0">
                <a:latin typeface="Times New Roman" pitchFamily="18" charset="0"/>
                <a:cs typeface="Times New Roman" pitchFamily="18" charset="0"/>
              </a:rPr>
              <a:t>, j}</a:t>
            </a:r>
            <a:r>
              <a:rPr lang="en-US" dirty="0"/>
              <a:t> hashes to a bucket whose bit in the bit vector is </a:t>
            </a:r>
            <a:r>
              <a:rPr lang="en-US" b="1" dirty="0"/>
              <a:t>1</a:t>
            </a:r>
            <a:r>
              <a:rPr lang="en-US" dirty="0"/>
              <a:t> (i.e., a </a:t>
            </a:r>
            <a:r>
              <a:rPr lang="en-US" b="1" dirty="0"/>
              <a:t>frequent bucket</a:t>
            </a:r>
            <a:r>
              <a:rPr lang="en-US" dirty="0"/>
              <a:t>)</a:t>
            </a:r>
          </a:p>
          <a:p>
            <a:pPr marL="2490216" lvl="8" indent="-533400">
              <a:buFont typeface="Monotype Sorts" pitchFamily="-107" charset="2"/>
              <a:buAutoNum type="arabicPeriod"/>
            </a:pPr>
            <a:endParaRPr lang="en-US" dirty="0"/>
          </a:p>
          <a:p>
            <a:pPr marL="697992" indent="-533400"/>
            <a:r>
              <a:rPr lang="en-US" b="1" dirty="0">
                <a:solidFill>
                  <a:srgbClr val="0000FF"/>
                </a:solidFill>
              </a:rPr>
              <a:t>Both conditions are necessary for the </a:t>
            </a:r>
            <a:br>
              <a:rPr lang="en-US" b="1" dirty="0">
                <a:solidFill>
                  <a:srgbClr val="0000FF"/>
                </a:solidFill>
              </a:rPr>
            </a:br>
            <a:r>
              <a:rPr lang="en-US" b="1" dirty="0">
                <a:solidFill>
                  <a:srgbClr val="0000FF"/>
                </a:solidFill>
              </a:rPr>
              <a:t>pair to have a chance of being frequent</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1489771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0989ABA3-1660-6142-BA9E-2606C6D6A960}" type="slidenum">
              <a:rPr lang="en-US"/>
              <a:pPr/>
              <a:t>44</a:t>
            </a:fld>
            <a:endParaRPr lang="en-US"/>
          </a:p>
        </p:txBody>
      </p:sp>
      <p:sp>
        <p:nvSpPr>
          <p:cNvPr id="10242" name="Rectangle 2"/>
          <p:cNvSpPr>
            <a:spLocks noGrp="1" noChangeArrowheads="1"/>
          </p:cNvSpPr>
          <p:nvPr>
            <p:ph type="title"/>
          </p:nvPr>
        </p:nvSpPr>
        <p:spPr/>
        <p:txBody>
          <a:bodyPr/>
          <a:lstStyle/>
          <a:p>
            <a:r>
              <a:rPr lang="en-US" dirty="0"/>
              <a:t>Main-Memory: Picture of PCY</a:t>
            </a:r>
          </a:p>
        </p:txBody>
      </p:sp>
      <p:sp>
        <p:nvSpPr>
          <p:cNvPr id="10243" name="Rectangle 3"/>
          <p:cNvSpPr>
            <a:spLocks noChangeArrowheads="1"/>
          </p:cNvSpPr>
          <p:nvPr/>
        </p:nvSpPr>
        <p:spPr bwMode="auto">
          <a:xfrm>
            <a:off x="2209800" y="2362200"/>
            <a:ext cx="20574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Hash</a:t>
            </a:r>
          </a:p>
          <a:p>
            <a:pPr algn="ctr"/>
            <a:r>
              <a:rPr lang="en-US" dirty="0">
                <a:latin typeface="Arial" pitchFamily="34" charset="0"/>
                <a:cs typeface="Arial" pitchFamily="34" charset="0"/>
              </a:rPr>
              <a:t>table</a:t>
            </a:r>
          </a:p>
        </p:txBody>
      </p:sp>
      <p:sp>
        <p:nvSpPr>
          <p:cNvPr id="10244" name="Rectangle 4"/>
          <p:cNvSpPr>
            <a:spLocks noChangeArrowheads="1"/>
          </p:cNvSpPr>
          <p:nvPr/>
        </p:nvSpPr>
        <p:spPr bwMode="auto">
          <a:xfrm>
            <a:off x="5257800" y="2362200"/>
            <a:ext cx="19812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a:latin typeface="Arial" pitchFamily="34" charset="0"/>
              <a:cs typeface="Arial" pitchFamily="34" charset="0"/>
            </a:endParaRPr>
          </a:p>
        </p:txBody>
      </p:sp>
      <p:sp>
        <p:nvSpPr>
          <p:cNvPr id="10245" name="Rectangle 5"/>
          <p:cNvSpPr>
            <a:spLocks noChangeArrowheads="1"/>
          </p:cNvSpPr>
          <p:nvPr/>
        </p:nvSpPr>
        <p:spPr bwMode="auto">
          <a:xfrm>
            <a:off x="2286000" y="2438400"/>
            <a:ext cx="1905000" cy="6858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Item counts</a:t>
            </a:r>
          </a:p>
        </p:txBody>
      </p:sp>
      <p:sp>
        <p:nvSpPr>
          <p:cNvPr id="10246" name="Rectangle 6"/>
          <p:cNvSpPr>
            <a:spLocks noChangeArrowheads="1"/>
          </p:cNvSpPr>
          <p:nvPr/>
        </p:nvSpPr>
        <p:spPr bwMode="auto">
          <a:xfrm>
            <a:off x="5334000" y="3048000"/>
            <a:ext cx="18288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a:t>
            </a:r>
          </a:p>
        </p:txBody>
      </p:sp>
      <p:sp>
        <p:nvSpPr>
          <p:cNvPr id="10247" name="Text Box 7"/>
          <p:cNvSpPr txBox="1">
            <a:spLocks noChangeArrowheads="1"/>
          </p:cNvSpPr>
          <p:nvPr/>
        </p:nvSpPr>
        <p:spPr bwMode="auto">
          <a:xfrm>
            <a:off x="2590800" y="55626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dirty="0">
                <a:latin typeface="Arial" pitchFamily="34" charset="0"/>
                <a:cs typeface="Arial" pitchFamily="34" charset="0"/>
              </a:rPr>
              <a:t>Pass 1</a:t>
            </a:r>
          </a:p>
        </p:txBody>
      </p:sp>
      <p:sp>
        <p:nvSpPr>
          <p:cNvPr id="10248" name="Text Box 8"/>
          <p:cNvSpPr txBox="1">
            <a:spLocks noChangeArrowheads="1"/>
          </p:cNvSpPr>
          <p:nvPr/>
        </p:nvSpPr>
        <p:spPr bwMode="auto">
          <a:xfrm>
            <a:off x="5638800" y="55626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2</a:t>
            </a:r>
          </a:p>
        </p:txBody>
      </p:sp>
      <p:sp>
        <p:nvSpPr>
          <p:cNvPr id="10249" name="Rectangle 9"/>
          <p:cNvSpPr>
            <a:spLocks noChangeArrowheads="1"/>
          </p:cNvSpPr>
          <p:nvPr/>
        </p:nvSpPr>
        <p:spPr bwMode="auto">
          <a:xfrm>
            <a:off x="5334000" y="2438400"/>
            <a:ext cx="1828800" cy="5334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Frequent items</a:t>
            </a:r>
          </a:p>
        </p:txBody>
      </p:sp>
      <p:sp>
        <p:nvSpPr>
          <p:cNvPr id="10250" name="Line 10"/>
          <p:cNvSpPr>
            <a:spLocks noChangeShapeType="1"/>
          </p:cNvSpPr>
          <p:nvPr/>
        </p:nvSpPr>
        <p:spPr bwMode="auto">
          <a:xfrm flipV="1">
            <a:off x="4191000" y="2971800"/>
            <a:ext cx="1143000" cy="1524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0251" name="Line 11"/>
          <p:cNvSpPr>
            <a:spLocks noChangeShapeType="1"/>
          </p:cNvSpPr>
          <p:nvPr/>
        </p:nvSpPr>
        <p:spPr bwMode="auto">
          <a:xfrm flipV="1">
            <a:off x="4205601" y="3429000"/>
            <a:ext cx="1128399" cy="19812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0253" name="Line 13"/>
          <p:cNvSpPr>
            <a:spLocks noChangeShapeType="1"/>
          </p:cNvSpPr>
          <p:nvPr/>
        </p:nvSpPr>
        <p:spPr bwMode="auto">
          <a:xfrm>
            <a:off x="4191000" y="2438400"/>
            <a:ext cx="11430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0254" name="Line 14"/>
          <p:cNvSpPr>
            <a:spLocks noChangeShapeType="1"/>
          </p:cNvSpPr>
          <p:nvPr/>
        </p:nvSpPr>
        <p:spPr bwMode="auto">
          <a:xfrm flipV="1">
            <a:off x="4191000" y="3048000"/>
            <a:ext cx="1143000" cy="152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7" name="Footer Placeholder 16"/>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19" name="Rectangle 6"/>
          <p:cNvSpPr>
            <a:spLocks noChangeArrowheads="1"/>
          </p:cNvSpPr>
          <p:nvPr/>
        </p:nvSpPr>
        <p:spPr bwMode="auto">
          <a:xfrm>
            <a:off x="2286000" y="3200400"/>
            <a:ext cx="1919601" cy="2209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Hash table</a:t>
            </a:r>
            <a:br>
              <a:rPr lang="en-US" dirty="0">
                <a:latin typeface="Arial" pitchFamily="34" charset="0"/>
                <a:cs typeface="Arial" pitchFamily="34" charset="0"/>
              </a:rPr>
            </a:br>
            <a:r>
              <a:rPr lang="en-US" dirty="0">
                <a:latin typeface="Arial" pitchFamily="34" charset="0"/>
                <a:cs typeface="Arial" pitchFamily="34" charset="0"/>
              </a:rPr>
              <a:t>for pairs</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0" name="TextBox 19"/>
          <p:cNvSpPr txBox="1"/>
          <p:nvPr/>
        </p:nvSpPr>
        <p:spPr>
          <a:xfrm rot="16200000">
            <a:off x="1146024" y="3737091"/>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
        <p:nvSpPr>
          <p:cNvPr id="21" name="Rectangle 6"/>
          <p:cNvSpPr>
            <a:spLocks noChangeArrowheads="1"/>
          </p:cNvSpPr>
          <p:nvPr/>
        </p:nvSpPr>
        <p:spPr bwMode="auto">
          <a:xfrm>
            <a:off x="5334000" y="3505200"/>
            <a:ext cx="1828800" cy="18288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Counts of</a:t>
            </a:r>
          </a:p>
          <a:p>
            <a:pPr algn="ctr"/>
            <a:r>
              <a:rPr lang="en-US" dirty="0">
                <a:latin typeface="Arial" pitchFamily="34" charset="0"/>
                <a:cs typeface="Arial" pitchFamily="34" charset="0"/>
              </a:rPr>
              <a:t>candidate</a:t>
            </a:r>
          </a:p>
          <a:p>
            <a:pPr algn="ctr"/>
            <a:r>
              <a:rPr lang="en-US" dirty="0">
                <a:latin typeface="Arial" pitchFamily="34" charset="0"/>
                <a:cs typeface="Arial" pitchFamily="34" charset="0"/>
              </a:rPr>
              <a:t>pairs</a:t>
            </a:r>
          </a:p>
        </p:txBody>
      </p:sp>
    </p:spTree>
    <p:extLst>
      <p:ext uri="{BB962C8B-B14F-4D97-AF65-F5344CB8AC3E}">
        <p14:creationId xmlns:p14="http://schemas.microsoft.com/office/powerpoint/2010/main" val="3708688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0B264A-BCBB-5040-B462-25D6635FCCFD}" type="slidenum">
              <a:rPr lang="en-US"/>
              <a:pPr/>
              <a:t>45</a:t>
            </a:fld>
            <a:endParaRPr lang="en-US"/>
          </a:p>
        </p:txBody>
      </p:sp>
      <p:sp>
        <p:nvSpPr>
          <p:cNvPr id="25602" name="Rectangle 2"/>
          <p:cNvSpPr>
            <a:spLocks noGrp="1" noChangeArrowheads="1"/>
          </p:cNvSpPr>
          <p:nvPr>
            <p:ph type="title"/>
          </p:nvPr>
        </p:nvSpPr>
        <p:spPr/>
        <p:txBody>
          <a:bodyPr/>
          <a:lstStyle/>
          <a:p>
            <a:r>
              <a:rPr lang="en-US" dirty="0"/>
              <a:t>Main-Memory Details</a:t>
            </a:r>
          </a:p>
        </p:txBody>
      </p:sp>
      <p:sp>
        <p:nvSpPr>
          <p:cNvPr id="25603" name="Rectangle 3"/>
          <p:cNvSpPr>
            <a:spLocks noGrp="1" noChangeArrowheads="1"/>
          </p:cNvSpPr>
          <p:nvPr>
            <p:ph type="body" idx="1"/>
          </p:nvPr>
        </p:nvSpPr>
        <p:spPr/>
        <p:txBody>
          <a:bodyPr/>
          <a:lstStyle/>
          <a:p>
            <a:r>
              <a:rPr lang="en-US" b="1" dirty="0">
                <a:solidFill>
                  <a:srgbClr val="D60093"/>
                </a:solidFill>
              </a:rPr>
              <a:t>Buckets require a few bytes each:</a:t>
            </a:r>
          </a:p>
          <a:p>
            <a:pPr lvl="1"/>
            <a:r>
              <a:rPr lang="en-US" b="1" dirty="0">
                <a:solidFill>
                  <a:srgbClr val="0000FF"/>
                </a:solidFill>
              </a:rPr>
              <a:t>Note:</a:t>
            </a:r>
            <a:r>
              <a:rPr lang="en-US" dirty="0">
                <a:solidFill>
                  <a:srgbClr val="0064E2"/>
                </a:solidFill>
              </a:rPr>
              <a:t> </a:t>
            </a:r>
            <a:r>
              <a:rPr lang="en-US" dirty="0"/>
              <a:t>we do not have to count past </a:t>
            </a:r>
            <a:r>
              <a:rPr lang="en-US" b="1" i="1" dirty="0">
                <a:latin typeface="Times New Roman" pitchFamily="18" charset="0"/>
                <a:cs typeface="Times New Roman" pitchFamily="18" charset="0"/>
              </a:rPr>
              <a:t>s</a:t>
            </a:r>
            <a:endParaRPr lang="en-US" b="1" dirty="0"/>
          </a:p>
          <a:p>
            <a:pPr lvl="1"/>
            <a:r>
              <a:rPr lang="en-US" dirty="0"/>
              <a:t>#buckets is </a:t>
            </a:r>
            <a:r>
              <a:rPr lang="en-US" i="1" dirty="0"/>
              <a:t>O(main-memory size)</a:t>
            </a:r>
          </a:p>
          <a:p>
            <a:pPr lvl="8"/>
            <a:endParaRPr lang="en-US" dirty="0"/>
          </a:p>
          <a:p>
            <a:r>
              <a:rPr lang="en-US" dirty="0"/>
              <a:t>On second pass, a table of </a:t>
            </a:r>
            <a:r>
              <a:rPr lang="en-US" dirty="0">
                <a:solidFill>
                  <a:srgbClr val="0000FF"/>
                </a:solidFill>
              </a:rPr>
              <a:t>(item, item, count) </a:t>
            </a:r>
            <a:r>
              <a:rPr lang="en-US" dirty="0"/>
              <a:t>triples is essential (we cannot use triangular matrix approach, </a:t>
            </a:r>
            <a:r>
              <a:rPr lang="en-US" dirty="0">
                <a:solidFill>
                  <a:schemeClr val="accent3"/>
                </a:solidFill>
              </a:rPr>
              <a:t>why?</a:t>
            </a:r>
            <a:r>
              <a:rPr lang="en-US" dirty="0"/>
              <a:t>)</a:t>
            </a:r>
          </a:p>
          <a:p>
            <a:pPr lvl="1"/>
            <a:r>
              <a:rPr lang="en-US" dirty="0"/>
              <a:t>Thus, hash table must eliminate approx. 2/3 </a:t>
            </a:r>
            <a:br>
              <a:rPr lang="en-US" dirty="0"/>
            </a:br>
            <a:r>
              <a:rPr lang="en-US" dirty="0"/>
              <a:t>of the candidate pairs for PCY to beat A-Priori</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2708042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8610600" cy="987552"/>
          </a:xfrm>
        </p:spPr>
        <p:txBody>
          <a:bodyPr>
            <a:normAutofit/>
          </a:bodyPr>
          <a:lstStyle/>
          <a:p>
            <a:r>
              <a:rPr lang="en-US" dirty="0"/>
              <a:t>Refinement: Multistage Algorithm</a:t>
            </a:r>
          </a:p>
        </p:txBody>
      </p:sp>
      <p:sp>
        <p:nvSpPr>
          <p:cNvPr id="12291" name="Rectangle 3"/>
          <p:cNvSpPr>
            <a:spLocks noGrp="1" noChangeArrowheads="1"/>
          </p:cNvSpPr>
          <p:nvPr>
            <p:ph idx="1"/>
          </p:nvPr>
        </p:nvSpPr>
        <p:spPr>
          <a:xfrm>
            <a:off x="457200" y="1295400"/>
            <a:ext cx="8229600" cy="5410200"/>
          </a:xfrm>
        </p:spPr>
        <p:txBody>
          <a:bodyPr>
            <a:normAutofit fontScale="92500"/>
          </a:bodyPr>
          <a:lstStyle/>
          <a:p>
            <a:r>
              <a:rPr lang="en-US" b="1" dirty="0">
                <a:solidFill>
                  <a:srgbClr val="D60093"/>
                </a:solidFill>
              </a:rPr>
              <a:t>Limit the number of candidates to be counted</a:t>
            </a:r>
          </a:p>
          <a:p>
            <a:pPr lvl="1"/>
            <a:r>
              <a:rPr lang="en-US" b="1" dirty="0"/>
              <a:t>Remember:</a:t>
            </a:r>
            <a:r>
              <a:rPr lang="en-US" dirty="0"/>
              <a:t> Memory is the bottleneck</a:t>
            </a:r>
          </a:p>
          <a:p>
            <a:pPr lvl="1"/>
            <a:r>
              <a:rPr lang="en-US" dirty="0"/>
              <a:t>Still need to generate all the </a:t>
            </a:r>
            <a:r>
              <a:rPr lang="en-US" dirty="0" err="1"/>
              <a:t>itemsets</a:t>
            </a:r>
            <a:r>
              <a:rPr lang="en-US" dirty="0"/>
              <a:t> but we only want to count/keep track of the ones that are frequent</a:t>
            </a:r>
          </a:p>
          <a:p>
            <a:r>
              <a:rPr lang="en-US" b="1" dirty="0">
                <a:solidFill>
                  <a:srgbClr val="D60093"/>
                </a:solidFill>
              </a:rPr>
              <a:t>Key idea:</a:t>
            </a:r>
            <a:r>
              <a:rPr lang="en-US" dirty="0">
                <a:solidFill>
                  <a:srgbClr val="D60093"/>
                </a:solidFill>
              </a:rPr>
              <a:t> </a:t>
            </a:r>
            <a:r>
              <a:rPr lang="en-US" dirty="0">
                <a:solidFill>
                  <a:srgbClr val="0000FF"/>
                </a:solidFill>
              </a:rPr>
              <a:t>After Pass 1 of PCY, rehash only those pairs that </a:t>
            </a:r>
            <a:r>
              <a:rPr lang="en-US" b="1" dirty="0">
                <a:solidFill>
                  <a:srgbClr val="0000FF"/>
                </a:solidFill>
              </a:rPr>
              <a:t>qualify</a:t>
            </a:r>
            <a:r>
              <a:rPr lang="en-US" dirty="0">
                <a:solidFill>
                  <a:srgbClr val="0000FF"/>
                </a:solidFill>
              </a:rPr>
              <a:t> for Pass 2 of PCY</a:t>
            </a:r>
          </a:p>
          <a:p>
            <a:pPr lvl="1"/>
            <a:r>
              <a:rPr lang="en-US" b="1" i="1" dirty="0" err="1"/>
              <a:t>i</a:t>
            </a:r>
            <a:r>
              <a:rPr lang="en-US" dirty="0"/>
              <a:t> and </a:t>
            </a:r>
            <a:r>
              <a:rPr lang="en-US" b="1" i="1" dirty="0"/>
              <a:t>j</a:t>
            </a:r>
            <a:r>
              <a:rPr lang="en-US" dirty="0"/>
              <a:t> are frequent, and </a:t>
            </a:r>
          </a:p>
          <a:p>
            <a:pPr lvl="1"/>
            <a:r>
              <a:rPr lang="en-US" b="1" i="1" dirty="0"/>
              <a:t>{</a:t>
            </a:r>
            <a:r>
              <a:rPr lang="en-US" b="1" i="1" dirty="0" err="1"/>
              <a:t>i</a:t>
            </a:r>
            <a:r>
              <a:rPr lang="en-US" b="1" i="1" dirty="0"/>
              <a:t>, j}</a:t>
            </a:r>
            <a:r>
              <a:rPr lang="en-US" i="1" dirty="0"/>
              <a:t> </a:t>
            </a:r>
            <a:r>
              <a:rPr lang="en-US" dirty="0"/>
              <a:t>hashes to a frequent bucket from </a:t>
            </a:r>
            <a:r>
              <a:rPr lang="en-US" b="1" dirty="0"/>
              <a:t>Pass 1</a:t>
            </a:r>
          </a:p>
          <a:p>
            <a:r>
              <a:rPr lang="en-US" dirty="0"/>
              <a:t>On middle pass, fewer pairs contribute to buckets, so fewer </a:t>
            </a:r>
            <a:r>
              <a:rPr lang="en-US" b="1" i="1" dirty="0">
                <a:solidFill>
                  <a:srgbClr val="0000FF"/>
                </a:solidFill>
              </a:rPr>
              <a:t>false positives</a:t>
            </a:r>
            <a:endParaRPr lang="en-US" dirty="0">
              <a:solidFill>
                <a:srgbClr val="0000FF"/>
              </a:solidFill>
            </a:endParaRPr>
          </a:p>
          <a:p>
            <a:r>
              <a:rPr lang="en-US" b="1" dirty="0">
                <a:solidFill>
                  <a:srgbClr val="008000"/>
                </a:solidFill>
              </a:rPr>
              <a:t>Requires 3 passes over the data</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E1BA075B-7809-C44A-A26C-5F216A97CC93}" type="slidenum">
              <a:rPr lang="en-US"/>
              <a:pPr/>
              <a:t>46</a:t>
            </a:fld>
            <a:endParaRPr lang="en-US"/>
          </a:p>
        </p:txBody>
      </p:sp>
    </p:spTree>
    <p:extLst>
      <p:ext uri="{BB962C8B-B14F-4D97-AF65-F5344CB8AC3E}">
        <p14:creationId xmlns:p14="http://schemas.microsoft.com/office/powerpoint/2010/main" val="3906576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a:spLocks noChangeArrowheads="1"/>
          </p:cNvSpPr>
          <p:nvPr/>
        </p:nvSpPr>
        <p:spPr bwMode="auto">
          <a:xfrm>
            <a:off x="6019800" y="13716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dirty="0">
              <a:latin typeface="Arial" pitchFamily="34" charset="0"/>
              <a:cs typeface="Arial" pitchFamily="34" charset="0"/>
            </a:endParaRPr>
          </a:p>
        </p:txBody>
      </p:sp>
      <p:sp>
        <p:nvSpPr>
          <p:cNvPr id="30" name="Rectangle 3"/>
          <p:cNvSpPr>
            <a:spLocks noChangeArrowheads="1"/>
          </p:cNvSpPr>
          <p:nvPr/>
        </p:nvSpPr>
        <p:spPr bwMode="auto">
          <a:xfrm>
            <a:off x="3657600" y="13716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dirty="0">
              <a:latin typeface="Arial" pitchFamily="34" charset="0"/>
              <a:cs typeface="Arial" pitchFamily="34" charset="0"/>
            </a:endParaRPr>
          </a:p>
        </p:txBody>
      </p:sp>
      <p:sp>
        <p:nvSpPr>
          <p:cNvPr id="22" name="Slide Number Placeholder 4"/>
          <p:cNvSpPr>
            <a:spLocks noGrp="1"/>
          </p:cNvSpPr>
          <p:nvPr>
            <p:ph type="sldNum" sz="quarter" idx="12"/>
          </p:nvPr>
        </p:nvSpPr>
        <p:spPr/>
        <p:txBody>
          <a:bodyPr/>
          <a:lstStyle/>
          <a:p>
            <a:fld id="{ABF3C64C-3D5D-7446-B13E-E55EDFF2DD00}" type="slidenum">
              <a:rPr lang="en-US"/>
              <a:pPr/>
              <a:t>47</a:t>
            </a:fld>
            <a:endParaRPr lang="en-US"/>
          </a:p>
        </p:txBody>
      </p:sp>
      <p:sp>
        <p:nvSpPr>
          <p:cNvPr id="13314" name="Rectangle 2"/>
          <p:cNvSpPr>
            <a:spLocks noGrp="1" noChangeArrowheads="1"/>
          </p:cNvSpPr>
          <p:nvPr>
            <p:ph type="title"/>
          </p:nvPr>
        </p:nvSpPr>
        <p:spPr/>
        <p:txBody>
          <a:bodyPr>
            <a:normAutofit/>
          </a:bodyPr>
          <a:lstStyle/>
          <a:p>
            <a:r>
              <a:rPr lang="en-US" dirty="0"/>
              <a:t>Main-Memory: Multistage</a:t>
            </a:r>
          </a:p>
        </p:txBody>
      </p:sp>
      <p:sp>
        <p:nvSpPr>
          <p:cNvPr id="13315" name="Rectangle 3"/>
          <p:cNvSpPr>
            <a:spLocks noChangeArrowheads="1"/>
          </p:cNvSpPr>
          <p:nvPr/>
        </p:nvSpPr>
        <p:spPr bwMode="auto">
          <a:xfrm>
            <a:off x="1295400" y="13716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First</a:t>
            </a:r>
          </a:p>
          <a:p>
            <a:pPr algn="ctr"/>
            <a:r>
              <a:rPr lang="en-US">
                <a:latin typeface="Arial" pitchFamily="34" charset="0"/>
                <a:cs typeface="Arial" pitchFamily="34" charset="0"/>
              </a:rPr>
              <a:t>hash table</a:t>
            </a:r>
          </a:p>
        </p:txBody>
      </p:sp>
      <p:sp>
        <p:nvSpPr>
          <p:cNvPr id="13318" name="Rectangle 6"/>
          <p:cNvSpPr>
            <a:spLocks noChangeArrowheads="1"/>
          </p:cNvSpPr>
          <p:nvPr/>
        </p:nvSpPr>
        <p:spPr bwMode="auto">
          <a:xfrm>
            <a:off x="1371600" y="1447800"/>
            <a:ext cx="1371600" cy="609600"/>
          </a:xfrm>
          <a:prstGeom prst="rect">
            <a:avLst/>
          </a:prstGeom>
          <a:solidFill>
            <a:srgbClr val="00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Item counts</a:t>
            </a:r>
          </a:p>
        </p:txBody>
      </p:sp>
      <p:sp>
        <p:nvSpPr>
          <p:cNvPr id="13319" name="Rectangle 7"/>
          <p:cNvSpPr>
            <a:spLocks noChangeArrowheads="1"/>
          </p:cNvSpPr>
          <p:nvPr/>
        </p:nvSpPr>
        <p:spPr bwMode="auto">
          <a:xfrm>
            <a:off x="3733800" y="2057400"/>
            <a:ext cx="1371600" cy="304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1</a:t>
            </a:r>
          </a:p>
        </p:txBody>
      </p:sp>
      <p:sp>
        <p:nvSpPr>
          <p:cNvPr id="13320" name="Rectangle 8"/>
          <p:cNvSpPr>
            <a:spLocks noChangeArrowheads="1"/>
          </p:cNvSpPr>
          <p:nvPr/>
        </p:nvSpPr>
        <p:spPr bwMode="auto">
          <a:xfrm>
            <a:off x="6096000" y="2057400"/>
            <a:ext cx="1371600" cy="304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1</a:t>
            </a:r>
          </a:p>
        </p:txBody>
      </p:sp>
      <p:sp>
        <p:nvSpPr>
          <p:cNvPr id="13321" name="Rectangle 9"/>
          <p:cNvSpPr>
            <a:spLocks noChangeArrowheads="1"/>
          </p:cNvSpPr>
          <p:nvPr/>
        </p:nvSpPr>
        <p:spPr bwMode="auto">
          <a:xfrm>
            <a:off x="6096000" y="2590800"/>
            <a:ext cx="1371600" cy="304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2</a:t>
            </a:r>
          </a:p>
        </p:txBody>
      </p:sp>
      <p:sp>
        <p:nvSpPr>
          <p:cNvPr id="13322" name="Rectangle 10"/>
          <p:cNvSpPr>
            <a:spLocks noChangeArrowheads="1"/>
          </p:cNvSpPr>
          <p:nvPr/>
        </p:nvSpPr>
        <p:spPr bwMode="auto">
          <a:xfrm>
            <a:off x="3733800" y="1447800"/>
            <a:ext cx="1371600" cy="457200"/>
          </a:xfrm>
          <a:prstGeom prst="rect">
            <a:avLst/>
          </a:prstGeom>
          <a:solidFill>
            <a:srgbClr val="00CCFF"/>
          </a:solidFill>
          <a:ln w="9525">
            <a:solidFill>
              <a:srgbClr val="333333"/>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 items</a:t>
            </a:r>
          </a:p>
        </p:txBody>
      </p:sp>
      <p:sp>
        <p:nvSpPr>
          <p:cNvPr id="13323" name="Rectangle 11"/>
          <p:cNvSpPr>
            <a:spLocks noChangeArrowheads="1"/>
          </p:cNvSpPr>
          <p:nvPr/>
        </p:nvSpPr>
        <p:spPr bwMode="auto">
          <a:xfrm>
            <a:off x="6096000" y="1447800"/>
            <a:ext cx="1371600" cy="457200"/>
          </a:xfrm>
          <a:prstGeom prst="rect">
            <a:avLst/>
          </a:prstGeom>
          <a:solidFill>
            <a:srgbClr val="00CCFF"/>
          </a:solidFill>
          <a:ln w="9525">
            <a:solidFill>
              <a:srgbClr val="333333"/>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 items</a:t>
            </a:r>
          </a:p>
        </p:txBody>
      </p:sp>
      <p:sp>
        <p:nvSpPr>
          <p:cNvPr id="13324" name="Text Box 12"/>
          <p:cNvSpPr txBox="1">
            <a:spLocks noChangeArrowheads="1"/>
          </p:cNvSpPr>
          <p:nvPr/>
        </p:nvSpPr>
        <p:spPr bwMode="auto">
          <a:xfrm>
            <a:off x="6189330" y="3040063"/>
            <a:ext cx="1184940" cy="923330"/>
          </a:xfrm>
          <a:prstGeom prst="rect">
            <a:avLst/>
          </a:prstGeom>
          <a:noFill/>
          <a:ln w="9525">
            <a:noFill/>
            <a:miter lim="800000"/>
            <a:headEnd/>
            <a:tailEnd/>
          </a:ln>
          <a:effectLst/>
        </p:spPr>
        <p:txBody>
          <a:bodyPr wrap="none">
            <a:prstTxWarp prst="textNoShape">
              <a:avLst/>
            </a:prstTxWarp>
            <a:spAutoFit/>
          </a:bodyPr>
          <a:lstStyle/>
          <a:p>
            <a:r>
              <a:rPr lang="en-US" dirty="0">
                <a:latin typeface="Arial" pitchFamily="34" charset="0"/>
                <a:cs typeface="Arial" pitchFamily="34" charset="0"/>
              </a:rPr>
              <a:t>Counts of</a:t>
            </a:r>
          </a:p>
          <a:p>
            <a:r>
              <a:rPr lang="en-US" dirty="0">
                <a:latin typeface="Arial" pitchFamily="34" charset="0"/>
                <a:cs typeface="Arial" pitchFamily="34" charset="0"/>
              </a:rPr>
              <a:t>candidate</a:t>
            </a:r>
          </a:p>
          <a:p>
            <a:r>
              <a:rPr lang="en-US" dirty="0">
                <a:latin typeface="Arial" pitchFamily="34" charset="0"/>
                <a:cs typeface="Arial" pitchFamily="34" charset="0"/>
              </a:rPr>
              <a:t>   pairs</a:t>
            </a:r>
          </a:p>
        </p:txBody>
      </p:sp>
      <p:sp>
        <p:nvSpPr>
          <p:cNvPr id="13325" name="Line 13"/>
          <p:cNvSpPr>
            <a:spLocks noChangeShapeType="1"/>
          </p:cNvSpPr>
          <p:nvPr/>
        </p:nvSpPr>
        <p:spPr bwMode="auto">
          <a:xfrm flipV="1">
            <a:off x="2819400" y="2362200"/>
            <a:ext cx="914400" cy="19050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6" name="Line 14"/>
          <p:cNvSpPr>
            <a:spLocks noChangeShapeType="1"/>
          </p:cNvSpPr>
          <p:nvPr/>
        </p:nvSpPr>
        <p:spPr bwMode="auto">
          <a:xfrm flipV="1">
            <a:off x="2743200" y="2057400"/>
            <a:ext cx="990600" cy="294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7" name="Line 15"/>
          <p:cNvSpPr>
            <a:spLocks noChangeShapeType="1"/>
          </p:cNvSpPr>
          <p:nvPr/>
        </p:nvSpPr>
        <p:spPr bwMode="auto">
          <a:xfrm>
            <a:off x="5105400" y="2444034"/>
            <a:ext cx="990600" cy="146766"/>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8" name="Line 16"/>
          <p:cNvSpPr>
            <a:spLocks noChangeShapeType="1"/>
          </p:cNvSpPr>
          <p:nvPr/>
        </p:nvSpPr>
        <p:spPr bwMode="auto">
          <a:xfrm flipV="1">
            <a:off x="5105400" y="2895600"/>
            <a:ext cx="990600" cy="1309734"/>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9" name="Line 17"/>
          <p:cNvSpPr>
            <a:spLocks noChangeShapeType="1"/>
          </p:cNvSpPr>
          <p:nvPr/>
        </p:nvSpPr>
        <p:spPr bwMode="auto">
          <a:xfrm flipV="1">
            <a:off x="2743200" y="1905000"/>
            <a:ext cx="990600" cy="152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3330" name="Line 18"/>
          <p:cNvSpPr>
            <a:spLocks noChangeShapeType="1"/>
          </p:cNvSpPr>
          <p:nvPr/>
        </p:nvSpPr>
        <p:spPr bwMode="auto">
          <a:xfrm>
            <a:off x="2743200" y="1447800"/>
            <a:ext cx="9906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3331" name="Text Box 19"/>
          <p:cNvSpPr txBox="1">
            <a:spLocks noChangeArrowheads="1"/>
          </p:cNvSpPr>
          <p:nvPr/>
        </p:nvSpPr>
        <p:spPr bwMode="auto">
          <a:xfrm>
            <a:off x="1431925" y="43434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1</a:t>
            </a:r>
          </a:p>
        </p:txBody>
      </p:sp>
      <p:sp>
        <p:nvSpPr>
          <p:cNvPr id="13332" name="Text Box 20"/>
          <p:cNvSpPr txBox="1">
            <a:spLocks noChangeArrowheads="1"/>
          </p:cNvSpPr>
          <p:nvPr/>
        </p:nvSpPr>
        <p:spPr bwMode="auto">
          <a:xfrm>
            <a:off x="3886200" y="4386262"/>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2</a:t>
            </a:r>
          </a:p>
        </p:txBody>
      </p:sp>
      <p:sp>
        <p:nvSpPr>
          <p:cNvPr id="13333" name="Text Box 21"/>
          <p:cNvSpPr txBox="1">
            <a:spLocks noChangeArrowheads="1"/>
          </p:cNvSpPr>
          <p:nvPr/>
        </p:nvSpPr>
        <p:spPr bwMode="auto">
          <a:xfrm>
            <a:off x="6248400" y="4386262"/>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3</a:t>
            </a:r>
          </a:p>
        </p:txBody>
      </p:sp>
      <p:sp>
        <p:nvSpPr>
          <p:cNvPr id="24" name="Footer Placeholder 23"/>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2" name="TextBox 1"/>
          <p:cNvSpPr txBox="1"/>
          <p:nvPr/>
        </p:nvSpPr>
        <p:spPr>
          <a:xfrm>
            <a:off x="1123764" y="5144869"/>
            <a:ext cx="1710726" cy="646331"/>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Count items</a:t>
            </a:r>
          </a:p>
          <a:p>
            <a:pPr algn="ctr"/>
            <a:r>
              <a:rPr lang="en-US" dirty="0">
                <a:solidFill>
                  <a:srgbClr val="008000"/>
                </a:solidFill>
                <a:latin typeface="Arial" pitchFamily="34" charset="0"/>
                <a:cs typeface="Arial" pitchFamily="34" charset="0"/>
              </a:rPr>
              <a:t>Hash pairs {</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a:t>
            </a:r>
          </a:p>
        </p:txBody>
      </p:sp>
      <p:sp>
        <p:nvSpPr>
          <p:cNvPr id="26" name="TextBox 25"/>
          <p:cNvSpPr txBox="1"/>
          <p:nvPr/>
        </p:nvSpPr>
        <p:spPr>
          <a:xfrm>
            <a:off x="3451086" y="4798875"/>
            <a:ext cx="2044149" cy="1477328"/>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Hash pairs {</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into Hash2 </a:t>
            </a:r>
            <a:r>
              <a:rPr lang="en-US" dirty="0" err="1">
                <a:solidFill>
                  <a:srgbClr val="008000"/>
                </a:solidFill>
                <a:latin typeface="Arial" pitchFamily="34" charset="0"/>
                <a:cs typeface="Arial" pitchFamily="34" charset="0"/>
              </a:rPr>
              <a:t>iff</a:t>
            </a:r>
            <a:r>
              <a:rPr lang="en-US" dirty="0">
                <a:solidFill>
                  <a:srgbClr val="008000"/>
                </a:solidFill>
                <a:latin typeface="Arial" pitchFamily="34" charset="0"/>
                <a:cs typeface="Arial" pitchFamily="34" charset="0"/>
              </a:rPr>
              <a:t>:</a:t>
            </a:r>
          </a:p>
          <a:p>
            <a:pPr algn="ct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are frequent,</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hashes to</a:t>
            </a:r>
          </a:p>
          <a:p>
            <a:pPr algn="ctr"/>
            <a:r>
              <a:rPr lang="en-US" dirty="0">
                <a:solidFill>
                  <a:srgbClr val="008000"/>
                </a:solidFill>
                <a:latin typeface="Arial" pitchFamily="34" charset="0"/>
                <a:cs typeface="Arial" pitchFamily="34" charset="0"/>
              </a:rPr>
              <a:t>freq. bucket in B1</a:t>
            </a:r>
          </a:p>
        </p:txBody>
      </p:sp>
      <p:sp>
        <p:nvSpPr>
          <p:cNvPr id="27" name="TextBox 26"/>
          <p:cNvSpPr txBox="1"/>
          <p:nvPr/>
        </p:nvSpPr>
        <p:spPr>
          <a:xfrm>
            <a:off x="5790297" y="4798874"/>
            <a:ext cx="2052806" cy="1754326"/>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Count pairs {</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a:t>
            </a:r>
            <a:r>
              <a:rPr lang="en-US" dirty="0" err="1">
                <a:solidFill>
                  <a:srgbClr val="008000"/>
                </a:solidFill>
                <a:latin typeface="Arial" pitchFamily="34" charset="0"/>
                <a:cs typeface="Arial" pitchFamily="34" charset="0"/>
              </a:rPr>
              <a:t>iff</a:t>
            </a:r>
            <a:r>
              <a:rPr lang="en-US" dirty="0">
                <a:solidFill>
                  <a:srgbClr val="008000"/>
                </a:solidFill>
                <a:latin typeface="Arial" pitchFamily="34" charset="0"/>
                <a:cs typeface="Arial" pitchFamily="34" charset="0"/>
              </a:rPr>
              <a:t>:</a:t>
            </a:r>
          </a:p>
          <a:p>
            <a:pPr algn="ct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are frequent,</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hashes to</a:t>
            </a:r>
          </a:p>
          <a:p>
            <a:pPr algn="ctr"/>
            <a:r>
              <a:rPr lang="en-US" dirty="0">
                <a:solidFill>
                  <a:srgbClr val="008000"/>
                </a:solidFill>
                <a:latin typeface="Arial" pitchFamily="34" charset="0"/>
                <a:cs typeface="Arial" pitchFamily="34" charset="0"/>
              </a:rPr>
              <a:t>freq. bucket in B1</a:t>
            </a:r>
          </a:p>
          <a:p>
            <a:pPr algn="ctr"/>
            <a:r>
              <a:rPr lang="en-US" dirty="0">
                <a:solidFill>
                  <a:srgbClr val="008000"/>
                </a:solidFill>
                <a:latin typeface="Arial" pitchFamily="34" charset="0"/>
                <a:cs typeface="Arial" pitchFamily="34" charset="0"/>
              </a:rPr>
              <a:t>{</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hashes to</a:t>
            </a:r>
          </a:p>
          <a:p>
            <a:pPr algn="ctr"/>
            <a:r>
              <a:rPr lang="en-US" dirty="0">
                <a:solidFill>
                  <a:srgbClr val="008000"/>
                </a:solidFill>
                <a:latin typeface="Arial" pitchFamily="34" charset="0"/>
                <a:cs typeface="Arial" pitchFamily="34" charset="0"/>
              </a:rPr>
              <a:t>freq. bucket in B2</a:t>
            </a:r>
          </a:p>
        </p:txBody>
      </p:sp>
      <p:sp>
        <p:nvSpPr>
          <p:cNvPr id="28" name="Rectangle 7"/>
          <p:cNvSpPr>
            <a:spLocks noChangeArrowheads="1"/>
          </p:cNvSpPr>
          <p:nvPr/>
        </p:nvSpPr>
        <p:spPr bwMode="auto">
          <a:xfrm>
            <a:off x="1371600" y="2086800"/>
            <a:ext cx="1371600" cy="21804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First </a:t>
            </a:r>
            <a:br>
              <a:rPr lang="en-US" dirty="0">
                <a:latin typeface="Arial" pitchFamily="34" charset="0"/>
                <a:cs typeface="Arial" pitchFamily="34" charset="0"/>
              </a:rPr>
            </a:br>
            <a:r>
              <a:rPr lang="en-US" dirty="0">
                <a:latin typeface="Arial" pitchFamily="34" charset="0"/>
                <a:cs typeface="Arial" pitchFamily="34" charset="0"/>
              </a:rPr>
              <a:t>hash table</a:t>
            </a:r>
          </a:p>
        </p:txBody>
      </p:sp>
      <p:sp>
        <p:nvSpPr>
          <p:cNvPr id="29" name="Rectangle 7"/>
          <p:cNvSpPr>
            <a:spLocks noChangeArrowheads="1"/>
          </p:cNvSpPr>
          <p:nvPr/>
        </p:nvSpPr>
        <p:spPr bwMode="auto">
          <a:xfrm>
            <a:off x="3733800" y="2444034"/>
            <a:ext cx="1371600" cy="17613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Second</a:t>
            </a:r>
            <a:br>
              <a:rPr lang="en-US" dirty="0">
                <a:latin typeface="Arial" pitchFamily="34" charset="0"/>
                <a:cs typeface="Arial" pitchFamily="34" charset="0"/>
              </a:rPr>
            </a:br>
            <a:r>
              <a:rPr lang="en-US" dirty="0">
                <a:latin typeface="Arial" pitchFamily="34" charset="0"/>
                <a:cs typeface="Arial" pitchFamily="34" charset="0"/>
              </a:rPr>
              <a:t>hash table</a:t>
            </a:r>
          </a:p>
        </p:txBody>
      </p:sp>
      <p:sp>
        <p:nvSpPr>
          <p:cNvPr id="32" name="Rectangle 6"/>
          <p:cNvSpPr>
            <a:spLocks noChangeArrowheads="1"/>
          </p:cNvSpPr>
          <p:nvPr/>
        </p:nvSpPr>
        <p:spPr bwMode="auto">
          <a:xfrm>
            <a:off x="6096000" y="2964074"/>
            <a:ext cx="1371600" cy="124126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Counts of</a:t>
            </a:r>
          </a:p>
          <a:p>
            <a:pPr algn="ctr"/>
            <a:r>
              <a:rPr lang="en-US" dirty="0">
                <a:latin typeface="Arial" pitchFamily="34" charset="0"/>
                <a:cs typeface="Arial" pitchFamily="34" charset="0"/>
              </a:rPr>
              <a:t>candidate</a:t>
            </a:r>
          </a:p>
          <a:p>
            <a:pPr algn="ctr"/>
            <a:r>
              <a:rPr lang="en-US" dirty="0">
                <a:latin typeface="Arial" pitchFamily="34" charset="0"/>
                <a:cs typeface="Arial" pitchFamily="34" charset="0"/>
              </a:rPr>
              <a:t>pairs</a:t>
            </a:r>
          </a:p>
        </p:txBody>
      </p:sp>
      <p:sp>
        <p:nvSpPr>
          <p:cNvPr id="33" name="TextBox 32"/>
          <p:cNvSpPr txBox="1"/>
          <p:nvPr/>
        </p:nvSpPr>
        <p:spPr>
          <a:xfrm rot="16200000">
            <a:off x="231625" y="2587776"/>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Tree>
    <p:extLst>
      <p:ext uri="{BB962C8B-B14F-4D97-AF65-F5344CB8AC3E}">
        <p14:creationId xmlns:p14="http://schemas.microsoft.com/office/powerpoint/2010/main" val="834032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Multistage – Pass 3</a:t>
            </a:r>
          </a:p>
        </p:txBody>
      </p:sp>
      <p:sp>
        <p:nvSpPr>
          <p:cNvPr id="30723" name="Rectangle 3"/>
          <p:cNvSpPr>
            <a:spLocks noGrp="1" noChangeArrowheads="1"/>
          </p:cNvSpPr>
          <p:nvPr>
            <p:ph idx="1"/>
          </p:nvPr>
        </p:nvSpPr>
        <p:spPr>
          <a:xfrm>
            <a:off x="457200" y="1295400"/>
            <a:ext cx="8534400" cy="5257801"/>
          </a:xfrm>
        </p:spPr>
        <p:txBody>
          <a:bodyPr>
            <a:normAutofit/>
          </a:bodyPr>
          <a:lstStyle/>
          <a:p>
            <a:pPr marL="609600" indent="-609600"/>
            <a:r>
              <a:rPr lang="en-US" b="1" dirty="0"/>
              <a:t>Count only those pairs </a:t>
            </a:r>
            <a:r>
              <a:rPr lang="en-US" b="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dirty="0">
                <a:latin typeface="Times New Roman" pitchFamily="18" charset="0"/>
                <a:cs typeface="Times New Roman" pitchFamily="18" charset="0"/>
              </a:rPr>
              <a:t>, </a:t>
            </a:r>
            <a:r>
              <a:rPr lang="en-US" b="1" i="1" dirty="0">
                <a:latin typeface="Times New Roman" pitchFamily="18" charset="0"/>
                <a:cs typeface="Times New Roman" pitchFamily="18" charset="0"/>
              </a:rPr>
              <a:t>j</a:t>
            </a:r>
            <a:r>
              <a:rPr lang="en-US" b="1" dirty="0">
                <a:latin typeface="Times New Roman" pitchFamily="18" charset="0"/>
                <a:cs typeface="Times New Roman" pitchFamily="18" charset="0"/>
              </a:rPr>
              <a:t>}</a:t>
            </a:r>
            <a:r>
              <a:rPr lang="en-US" b="1" dirty="0"/>
              <a:t> that satisfy these </a:t>
            </a:r>
            <a:r>
              <a:rPr lang="en-US" b="1" dirty="0">
                <a:solidFill>
                  <a:srgbClr val="0000FF"/>
                </a:solidFill>
              </a:rPr>
              <a:t>candidate pair conditions</a:t>
            </a:r>
            <a:r>
              <a:rPr lang="en-US" b="1" dirty="0"/>
              <a:t>:</a:t>
            </a:r>
          </a:p>
          <a:p>
            <a:pPr marL="990600" lvl="1" indent="-533400">
              <a:buFont typeface="Monotype Sorts" pitchFamily="-107" charset="2"/>
              <a:buAutoNum type="arabicPeriod"/>
            </a:pPr>
            <a:r>
              <a:rPr lang="en-US" b="1" dirty="0"/>
              <a:t> </a:t>
            </a:r>
            <a:r>
              <a:rPr lang="en-US" dirty="0"/>
              <a:t>Both </a:t>
            </a:r>
            <a:r>
              <a:rPr lang="en-US" b="1" i="1" dirty="0" err="1">
                <a:latin typeface="Times New Roman" pitchFamily="18" charset="0"/>
                <a:cs typeface="Times New Roman" pitchFamily="18" charset="0"/>
              </a:rPr>
              <a:t>i</a:t>
            </a:r>
            <a:r>
              <a:rPr lang="en-US" dirty="0"/>
              <a:t> and</a:t>
            </a:r>
            <a:r>
              <a:rPr lang="en-US" b="1" dirty="0"/>
              <a:t> </a:t>
            </a:r>
            <a:r>
              <a:rPr lang="en-US" b="1" i="1" dirty="0">
                <a:latin typeface="Times New Roman" pitchFamily="18" charset="0"/>
                <a:cs typeface="Times New Roman" pitchFamily="18" charset="0"/>
              </a:rPr>
              <a:t>j</a:t>
            </a:r>
            <a:r>
              <a:rPr lang="en-US" dirty="0"/>
              <a:t> are frequent items</a:t>
            </a:r>
          </a:p>
          <a:p>
            <a:pPr marL="990600" lvl="1" indent="-533400">
              <a:buFont typeface="Monotype Sorts" pitchFamily="-107" charset="2"/>
              <a:buAutoNum type="arabicPeriod"/>
            </a:pPr>
            <a:r>
              <a:rPr lang="en-US" b="1" dirty="0"/>
              <a:t> </a:t>
            </a:r>
            <a:r>
              <a:rPr lang="en-US" dirty="0"/>
              <a:t>Using the first hash function, the pair hashes to </a:t>
            </a:r>
            <a:br>
              <a:rPr lang="en-US" dirty="0"/>
            </a:br>
            <a:r>
              <a:rPr lang="en-US" dirty="0"/>
              <a:t>a bucket whose bit in the first bit-vector is </a:t>
            </a:r>
            <a:r>
              <a:rPr lang="en-US" b="1" dirty="0"/>
              <a:t>1</a:t>
            </a:r>
          </a:p>
          <a:p>
            <a:pPr marL="990600" lvl="1" indent="-533400">
              <a:buFont typeface="Monotype Sorts" pitchFamily="-107" charset="2"/>
              <a:buAutoNum type="arabicPeriod"/>
            </a:pPr>
            <a:r>
              <a:rPr lang="en-US" b="1" dirty="0"/>
              <a:t> </a:t>
            </a:r>
            <a:r>
              <a:rPr lang="en-US" dirty="0"/>
              <a:t>Using the second hash function, the pair hashes to a bucket whose bit in the second bit-vector is </a:t>
            </a:r>
            <a:r>
              <a:rPr lang="en-US" b="1" dirty="0"/>
              <a:t>1</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D054D2F-9804-3E4F-9EDA-C693571C60A4}" type="slidenum">
              <a:rPr lang="en-US"/>
              <a:pPr/>
              <a:t>48</a:t>
            </a:fld>
            <a:endParaRPr lang="en-US"/>
          </a:p>
        </p:txBody>
      </p:sp>
    </p:spTree>
    <p:extLst>
      <p:ext uri="{BB962C8B-B14F-4D97-AF65-F5344CB8AC3E}">
        <p14:creationId xmlns:p14="http://schemas.microsoft.com/office/powerpoint/2010/main" val="339612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Important Points</a:t>
            </a:r>
          </a:p>
        </p:txBody>
      </p:sp>
      <p:sp>
        <p:nvSpPr>
          <p:cNvPr id="31747" name="Rectangle 3"/>
          <p:cNvSpPr>
            <a:spLocks noGrp="1" noChangeArrowheads="1"/>
          </p:cNvSpPr>
          <p:nvPr>
            <p:ph idx="1"/>
          </p:nvPr>
        </p:nvSpPr>
        <p:spPr>
          <a:xfrm>
            <a:off x="457200" y="1295400"/>
            <a:ext cx="7620000" cy="5257801"/>
          </a:xfrm>
        </p:spPr>
        <p:txBody>
          <a:bodyPr/>
          <a:lstStyle/>
          <a:p>
            <a:pPr marL="609600" indent="-609600">
              <a:buFont typeface="Monotype Sorts" pitchFamily="2" charset="2"/>
              <a:buAutoNum type="arabicPeriod"/>
            </a:pPr>
            <a:r>
              <a:rPr lang="en-US" b="1" dirty="0">
                <a:solidFill>
                  <a:srgbClr val="008000"/>
                </a:solidFill>
              </a:rPr>
              <a:t>The two hash functions have to be independent</a:t>
            </a:r>
            <a:endParaRPr lang="en-US" dirty="0"/>
          </a:p>
          <a:p>
            <a:pPr marL="609600" indent="-609600">
              <a:buFont typeface="Monotype Sorts" pitchFamily="2" charset="2"/>
              <a:buAutoNum type="arabicPeriod"/>
            </a:pPr>
            <a:r>
              <a:rPr lang="en-US" b="1" dirty="0">
                <a:solidFill>
                  <a:srgbClr val="0000FF"/>
                </a:solidFill>
              </a:rPr>
              <a:t>We need to check both hashes on the third pass</a:t>
            </a:r>
          </a:p>
          <a:p>
            <a:pPr marL="990600" lvl="1" indent="-533400"/>
            <a:r>
              <a:rPr lang="en-US" dirty="0"/>
              <a:t>If not, we would end up counting pairs of frequent items that hashed first to an infrequent bucket but happened to hash second to a frequent bucket</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186C60C-191A-43DE-8E15-5349D478CF88}" type="slidenum">
              <a:rPr lang="en-US"/>
              <a:pPr/>
              <a:t>49</a:t>
            </a:fld>
            <a:endParaRPr lang="en-US"/>
          </a:p>
        </p:txBody>
      </p:sp>
    </p:spTree>
    <p:extLst>
      <p:ext uri="{BB962C8B-B14F-4D97-AF65-F5344CB8AC3E}">
        <p14:creationId xmlns:p14="http://schemas.microsoft.com/office/powerpoint/2010/main" val="305798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Applications – (2)</a:t>
            </a:r>
          </a:p>
        </p:txBody>
      </p:sp>
      <p:sp>
        <p:nvSpPr>
          <p:cNvPr id="11267" name="Rectangle 3"/>
          <p:cNvSpPr>
            <a:spLocks noGrp="1" noChangeArrowheads="1"/>
          </p:cNvSpPr>
          <p:nvPr>
            <p:ph idx="1"/>
          </p:nvPr>
        </p:nvSpPr>
        <p:spPr>
          <a:xfrm>
            <a:off x="457200" y="1295400"/>
            <a:ext cx="8534400" cy="5410200"/>
          </a:xfrm>
        </p:spPr>
        <p:txBody>
          <a:bodyPr>
            <a:normAutofit/>
          </a:bodyPr>
          <a:lstStyle/>
          <a:p>
            <a:r>
              <a:rPr lang="en-US" b="1" dirty="0">
                <a:solidFill>
                  <a:srgbClr val="0000FF"/>
                </a:solidFill>
              </a:rPr>
              <a:t>Baskets</a:t>
            </a:r>
            <a:r>
              <a:rPr lang="en-US" dirty="0">
                <a:solidFill>
                  <a:srgbClr val="0000FF"/>
                </a:solidFill>
              </a:rPr>
              <a:t> </a:t>
            </a:r>
            <a:r>
              <a:rPr lang="en-US" dirty="0"/>
              <a:t>= sentences; </a:t>
            </a:r>
            <a:r>
              <a:rPr lang="en-US" b="1" dirty="0">
                <a:solidFill>
                  <a:srgbClr val="FF0066"/>
                </a:solidFill>
              </a:rPr>
              <a:t>Items</a:t>
            </a:r>
            <a:r>
              <a:rPr lang="en-US" dirty="0">
                <a:solidFill>
                  <a:srgbClr val="FF0066"/>
                </a:solidFill>
              </a:rPr>
              <a:t> </a:t>
            </a:r>
            <a:r>
              <a:rPr lang="en-US" dirty="0"/>
              <a:t>= documents containing those sentences</a:t>
            </a:r>
          </a:p>
          <a:p>
            <a:pPr lvl="1"/>
            <a:r>
              <a:rPr lang="en-US" dirty="0"/>
              <a:t>Items that appear together too often could represent plagiarism</a:t>
            </a:r>
          </a:p>
          <a:p>
            <a:pPr lvl="1"/>
            <a:r>
              <a:rPr lang="en-US" dirty="0"/>
              <a:t>Notice items do not have to be “in” baskets</a:t>
            </a:r>
          </a:p>
          <a:p>
            <a:pPr lvl="8"/>
            <a:endParaRPr lang="en-US" dirty="0"/>
          </a:p>
          <a:p>
            <a:r>
              <a:rPr lang="en-US" b="1" dirty="0">
                <a:solidFill>
                  <a:srgbClr val="0000FF"/>
                </a:solidFill>
              </a:rPr>
              <a:t>Baskets</a:t>
            </a:r>
            <a:r>
              <a:rPr lang="en-US" dirty="0">
                <a:solidFill>
                  <a:srgbClr val="0000FF"/>
                </a:solidFill>
              </a:rPr>
              <a:t> </a:t>
            </a:r>
            <a:r>
              <a:rPr lang="en-US" dirty="0"/>
              <a:t>= patients; </a:t>
            </a:r>
            <a:r>
              <a:rPr lang="en-US" b="1" dirty="0">
                <a:solidFill>
                  <a:srgbClr val="FF0066"/>
                </a:solidFill>
              </a:rPr>
              <a:t>Items</a:t>
            </a:r>
            <a:r>
              <a:rPr lang="en-US" dirty="0">
                <a:solidFill>
                  <a:srgbClr val="FF0066"/>
                </a:solidFill>
              </a:rPr>
              <a:t> </a:t>
            </a:r>
            <a:r>
              <a:rPr lang="en-US" dirty="0"/>
              <a:t>= drugs &amp; side-effects</a:t>
            </a:r>
          </a:p>
          <a:p>
            <a:pPr lvl="1"/>
            <a:r>
              <a:rPr lang="en-US" dirty="0"/>
              <a:t>Has been used to detect combinations </a:t>
            </a:r>
            <a:br>
              <a:rPr lang="en-US" dirty="0"/>
            </a:br>
            <a:r>
              <a:rPr lang="en-US" dirty="0"/>
              <a:t>of drugs that result in particular side-effects</a:t>
            </a:r>
          </a:p>
          <a:p>
            <a:pPr lvl="1"/>
            <a:r>
              <a:rPr lang="en-US" b="1" dirty="0">
                <a:solidFill>
                  <a:srgbClr val="008000"/>
                </a:solidFill>
              </a:rPr>
              <a:t>But requires extension:</a:t>
            </a:r>
            <a:r>
              <a:rPr lang="en-US" dirty="0"/>
              <a:t> Absence of an item </a:t>
            </a:r>
            <a:br>
              <a:rPr lang="en-US" dirty="0"/>
            </a:br>
            <a:r>
              <a:rPr lang="en-US" dirty="0"/>
              <a:t>needs to be observed as well as presence</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0D08DF6-8590-6A4A-B5D7-ED3B678B48D0}" type="slidenum">
              <a:rPr lang="en-US"/>
              <a:pPr/>
              <a:t>5</a:t>
            </a:fld>
            <a:endParaRPr lang="en-US"/>
          </a:p>
        </p:txBody>
      </p:sp>
    </p:spTree>
    <p:extLst>
      <p:ext uri="{BB962C8B-B14F-4D97-AF65-F5344CB8AC3E}">
        <p14:creationId xmlns:p14="http://schemas.microsoft.com/office/powerpoint/2010/main" val="29985530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Refinement: </a:t>
            </a:r>
            <a:r>
              <a:rPr lang="en-US" dirty="0" err="1"/>
              <a:t>Multihash</a:t>
            </a:r>
            <a:endParaRPr lang="en-US" dirty="0"/>
          </a:p>
        </p:txBody>
      </p:sp>
      <p:sp>
        <p:nvSpPr>
          <p:cNvPr id="32771" name="Rectangle 3"/>
          <p:cNvSpPr>
            <a:spLocks noGrp="1" noChangeArrowheads="1"/>
          </p:cNvSpPr>
          <p:nvPr>
            <p:ph idx="1"/>
          </p:nvPr>
        </p:nvSpPr>
        <p:spPr/>
        <p:txBody>
          <a:bodyPr>
            <a:normAutofit/>
          </a:bodyPr>
          <a:lstStyle/>
          <a:p>
            <a:r>
              <a:rPr lang="en-US" b="1" dirty="0">
                <a:solidFill>
                  <a:srgbClr val="D60093"/>
                </a:solidFill>
              </a:rPr>
              <a:t>Key idea:</a:t>
            </a:r>
            <a:r>
              <a:rPr lang="en-US" dirty="0">
                <a:solidFill>
                  <a:srgbClr val="D60093"/>
                </a:solidFill>
              </a:rPr>
              <a:t> </a:t>
            </a:r>
            <a:r>
              <a:rPr lang="en-US" dirty="0"/>
              <a:t>Use several independent hash tables on the first pass</a:t>
            </a:r>
          </a:p>
          <a:p>
            <a:r>
              <a:rPr lang="en-US" b="1" dirty="0">
                <a:solidFill>
                  <a:srgbClr val="0000FF"/>
                </a:solidFill>
              </a:rPr>
              <a:t>Risk:</a:t>
            </a:r>
            <a:r>
              <a:rPr lang="en-US" dirty="0"/>
              <a:t> Halving the number of buckets doubles the average count</a:t>
            </a:r>
          </a:p>
          <a:p>
            <a:pPr lvl="1"/>
            <a:r>
              <a:rPr lang="en-US" dirty="0"/>
              <a:t>We have to be sure most buckets will still not reach count </a:t>
            </a:r>
            <a:r>
              <a:rPr lang="en-US" b="1" i="1" dirty="0">
                <a:latin typeface="Times New Roman" pitchFamily="18" charset="0"/>
                <a:cs typeface="Times New Roman" pitchFamily="18" charset="0"/>
              </a:rPr>
              <a:t>s</a:t>
            </a:r>
          </a:p>
          <a:p>
            <a:pPr lvl="8"/>
            <a:endParaRPr lang="en-US" dirty="0"/>
          </a:p>
          <a:p>
            <a:r>
              <a:rPr lang="en-US" dirty="0"/>
              <a:t>If so, we can get a benefit like multistage, </a:t>
            </a:r>
            <a:br>
              <a:rPr lang="en-US" dirty="0"/>
            </a:br>
            <a:r>
              <a:rPr lang="en-US" dirty="0"/>
              <a:t>but in only 2 passes</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E78C65D-FC5C-C84F-92F5-33ACEC602995}" type="slidenum">
              <a:rPr lang="en-US"/>
              <a:pPr/>
              <a:t>50</a:t>
            </a:fld>
            <a:endParaRPr lang="en-US"/>
          </a:p>
        </p:txBody>
      </p:sp>
    </p:spTree>
    <p:extLst>
      <p:ext uri="{BB962C8B-B14F-4D97-AF65-F5344CB8AC3E}">
        <p14:creationId xmlns:p14="http://schemas.microsoft.com/office/powerpoint/2010/main" val="3730727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5181600" y="20955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dirty="0">
              <a:latin typeface="Arial" pitchFamily="34" charset="0"/>
              <a:cs typeface="Arial" pitchFamily="34" charset="0"/>
            </a:endParaRPr>
          </a:p>
        </p:txBody>
      </p:sp>
      <p:sp>
        <p:nvSpPr>
          <p:cNvPr id="33794" name="Rectangle 2"/>
          <p:cNvSpPr>
            <a:spLocks noGrp="1" noChangeArrowheads="1"/>
          </p:cNvSpPr>
          <p:nvPr>
            <p:ph type="title"/>
          </p:nvPr>
        </p:nvSpPr>
        <p:spPr/>
        <p:txBody>
          <a:bodyPr>
            <a:normAutofit/>
          </a:bodyPr>
          <a:lstStyle/>
          <a:p>
            <a:r>
              <a:rPr lang="en-US" dirty="0"/>
              <a:t>Main-Memory: </a:t>
            </a:r>
            <a:r>
              <a:rPr lang="en-US" dirty="0" err="1"/>
              <a:t>Multihash</a:t>
            </a:r>
            <a:endParaRPr lang="en-US" dirty="0"/>
          </a:p>
        </p:txBody>
      </p:sp>
      <p:sp>
        <p:nvSpPr>
          <p:cNvPr id="22" name="Footer Placeholder 21"/>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20" name="Slide Number Placeholder 4"/>
          <p:cNvSpPr>
            <a:spLocks noGrp="1"/>
          </p:cNvSpPr>
          <p:nvPr>
            <p:ph type="sldNum" sz="quarter" idx="12"/>
          </p:nvPr>
        </p:nvSpPr>
        <p:spPr/>
        <p:txBody>
          <a:bodyPr/>
          <a:lstStyle/>
          <a:p>
            <a:fld id="{FA017ED7-FDD5-BC41-B1D1-DA9535762224}" type="slidenum">
              <a:rPr lang="en-US"/>
              <a:pPr/>
              <a:t>51</a:t>
            </a:fld>
            <a:endParaRPr lang="en-US"/>
          </a:p>
        </p:txBody>
      </p:sp>
      <p:sp>
        <p:nvSpPr>
          <p:cNvPr id="33795" name="Rectangle 3"/>
          <p:cNvSpPr>
            <a:spLocks noChangeArrowheads="1"/>
          </p:cNvSpPr>
          <p:nvPr/>
        </p:nvSpPr>
        <p:spPr bwMode="auto">
          <a:xfrm>
            <a:off x="1981200" y="20574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a:latin typeface="Arial" pitchFamily="34" charset="0"/>
              <a:cs typeface="Arial" pitchFamily="34" charset="0"/>
            </a:endParaRPr>
          </a:p>
          <a:p>
            <a:pPr algn="ctr"/>
            <a:endParaRPr lang="en-US">
              <a:latin typeface="Arial" pitchFamily="34" charset="0"/>
              <a:cs typeface="Arial" pitchFamily="34" charset="0"/>
            </a:endParaRPr>
          </a:p>
          <a:p>
            <a:pPr algn="ctr"/>
            <a:r>
              <a:rPr lang="en-US">
                <a:latin typeface="Arial" pitchFamily="34" charset="0"/>
                <a:cs typeface="Arial" pitchFamily="34" charset="0"/>
              </a:rPr>
              <a:t>First hash</a:t>
            </a:r>
          </a:p>
          <a:p>
            <a:pPr algn="ctr"/>
            <a:r>
              <a:rPr lang="en-US">
                <a:latin typeface="Arial" pitchFamily="34" charset="0"/>
                <a:cs typeface="Arial" pitchFamily="34" charset="0"/>
              </a:rPr>
              <a:t>table</a:t>
            </a:r>
          </a:p>
          <a:p>
            <a:pPr algn="ctr"/>
            <a:endParaRPr lang="en-US">
              <a:latin typeface="Arial" pitchFamily="34" charset="0"/>
              <a:cs typeface="Arial" pitchFamily="34" charset="0"/>
            </a:endParaRPr>
          </a:p>
          <a:p>
            <a:pPr algn="ctr"/>
            <a:r>
              <a:rPr lang="en-US">
                <a:latin typeface="Arial" pitchFamily="34" charset="0"/>
                <a:cs typeface="Arial" pitchFamily="34" charset="0"/>
              </a:rPr>
              <a:t>Second</a:t>
            </a:r>
          </a:p>
          <a:p>
            <a:pPr algn="ctr"/>
            <a:r>
              <a:rPr lang="en-US">
                <a:latin typeface="Arial" pitchFamily="34" charset="0"/>
                <a:cs typeface="Arial" pitchFamily="34" charset="0"/>
              </a:rPr>
              <a:t>hash table</a:t>
            </a:r>
          </a:p>
        </p:txBody>
      </p:sp>
      <p:sp>
        <p:nvSpPr>
          <p:cNvPr id="33798" name="Rectangle 6"/>
          <p:cNvSpPr>
            <a:spLocks noChangeArrowheads="1"/>
          </p:cNvSpPr>
          <p:nvPr/>
        </p:nvSpPr>
        <p:spPr bwMode="auto">
          <a:xfrm>
            <a:off x="2057400" y="2133600"/>
            <a:ext cx="1371600" cy="609600"/>
          </a:xfrm>
          <a:prstGeom prst="rect">
            <a:avLst/>
          </a:prstGeom>
          <a:solidFill>
            <a:srgbClr val="00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Item counts</a:t>
            </a:r>
          </a:p>
        </p:txBody>
      </p:sp>
      <p:grpSp>
        <p:nvGrpSpPr>
          <p:cNvPr id="2" name="Group 19"/>
          <p:cNvGrpSpPr>
            <a:grpSpLocks/>
          </p:cNvGrpSpPr>
          <p:nvPr/>
        </p:nvGrpSpPr>
        <p:grpSpPr bwMode="auto">
          <a:xfrm>
            <a:off x="5257798" y="2133600"/>
            <a:ext cx="1371600" cy="2516188"/>
            <a:chOff x="4128" y="1584"/>
            <a:chExt cx="864" cy="1585"/>
          </a:xfrm>
        </p:grpSpPr>
        <p:sp>
          <p:nvSpPr>
            <p:cNvPr id="33800" name="Rectangle 8"/>
            <p:cNvSpPr>
              <a:spLocks noChangeArrowheads="1"/>
            </p:cNvSpPr>
            <p:nvPr/>
          </p:nvSpPr>
          <p:spPr bwMode="auto">
            <a:xfrm>
              <a:off x="4128" y="1968"/>
              <a:ext cx="864" cy="192"/>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1</a:t>
              </a:r>
            </a:p>
          </p:txBody>
        </p:sp>
        <p:sp>
          <p:nvSpPr>
            <p:cNvPr id="33801" name="Rectangle 9"/>
            <p:cNvSpPr>
              <a:spLocks noChangeArrowheads="1"/>
            </p:cNvSpPr>
            <p:nvPr/>
          </p:nvSpPr>
          <p:spPr bwMode="auto">
            <a:xfrm>
              <a:off x="4128" y="2304"/>
              <a:ext cx="864" cy="192"/>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2</a:t>
              </a:r>
            </a:p>
          </p:txBody>
        </p:sp>
        <p:sp>
          <p:nvSpPr>
            <p:cNvPr id="33803" name="Rectangle 11"/>
            <p:cNvSpPr>
              <a:spLocks noChangeArrowheads="1"/>
            </p:cNvSpPr>
            <p:nvPr/>
          </p:nvSpPr>
          <p:spPr bwMode="auto">
            <a:xfrm>
              <a:off x="4128" y="1584"/>
              <a:ext cx="864" cy="288"/>
            </a:xfrm>
            <a:prstGeom prst="rect">
              <a:avLst/>
            </a:prstGeom>
            <a:solidFill>
              <a:srgbClr val="00CCFF"/>
            </a:solidFill>
            <a:ln w="9525">
              <a:solidFill>
                <a:srgbClr val="333333"/>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 items</a:t>
              </a:r>
            </a:p>
          </p:txBody>
        </p:sp>
        <p:sp>
          <p:nvSpPr>
            <p:cNvPr id="33804" name="Text Box 12"/>
            <p:cNvSpPr txBox="1">
              <a:spLocks noChangeArrowheads="1"/>
            </p:cNvSpPr>
            <p:nvPr/>
          </p:nvSpPr>
          <p:spPr bwMode="auto">
            <a:xfrm>
              <a:off x="4128" y="2587"/>
              <a:ext cx="746" cy="582"/>
            </a:xfrm>
            <a:prstGeom prst="rect">
              <a:avLst/>
            </a:prstGeom>
            <a:noFill/>
            <a:ln w="9525">
              <a:noFill/>
              <a:miter lim="800000"/>
              <a:headEnd/>
              <a:tailEnd/>
            </a:ln>
            <a:effectLst/>
          </p:spPr>
          <p:txBody>
            <a:bodyPr wrap="none">
              <a:prstTxWarp prst="textNoShape">
                <a:avLst/>
              </a:prstTxWarp>
              <a:spAutoFit/>
            </a:bodyPr>
            <a:lstStyle/>
            <a:p>
              <a:r>
                <a:rPr lang="en-US">
                  <a:latin typeface="Arial" pitchFamily="34" charset="0"/>
                  <a:cs typeface="Arial" pitchFamily="34" charset="0"/>
                </a:rPr>
                <a:t>Counts of</a:t>
              </a:r>
            </a:p>
            <a:p>
              <a:r>
                <a:rPr lang="en-US">
                  <a:latin typeface="Arial" pitchFamily="34" charset="0"/>
                  <a:cs typeface="Arial" pitchFamily="34" charset="0"/>
                </a:rPr>
                <a:t>candidate</a:t>
              </a:r>
            </a:p>
            <a:p>
              <a:r>
                <a:rPr lang="en-US">
                  <a:latin typeface="Arial" pitchFamily="34" charset="0"/>
                  <a:cs typeface="Arial" pitchFamily="34" charset="0"/>
                </a:rPr>
                <a:t>   pairs</a:t>
              </a:r>
            </a:p>
          </p:txBody>
        </p:sp>
      </p:grpSp>
      <p:sp>
        <p:nvSpPr>
          <p:cNvPr id="33812" name="Line 20"/>
          <p:cNvSpPr>
            <a:spLocks noChangeShapeType="1"/>
          </p:cNvSpPr>
          <p:nvPr/>
        </p:nvSpPr>
        <p:spPr bwMode="auto">
          <a:xfrm>
            <a:off x="1981200" y="3810000"/>
            <a:ext cx="1524000" cy="0"/>
          </a:xfrm>
          <a:prstGeom prst="line">
            <a:avLst/>
          </a:prstGeom>
          <a:noFill/>
          <a:ln w="9525">
            <a:solidFill>
              <a:schemeClr val="tx1"/>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3" name="Line 21"/>
          <p:cNvSpPr>
            <a:spLocks noChangeShapeType="1"/>
          </p:cNvSpPr>
          <p:nvPr/>
        </p:nvSpPr>
        <p:spPr bwMode="auto">
          <a:xfrm flipV="1">
            <a:off x="3429000" y="2590800"/>
            <a:ext cx="1828800" cy="152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4" name="Line 22"/>
          <p:cNvSpPr>
            <a:spLocks noChangeShapeType="1"/>
          </p:cNvSpPr>
          <p:nvPr/>
        </p:nvSpPr>
        <p:spPr bwMode="auto">
          <a:xfrm>
            <a:off x="3429000" y="2133600"/>
            <a:ext cx="18288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5" name="Line 23"/>
          <p:cNvSpPr>
            <a:spLocks noChangeShapeType="1"/>
          </p:cNvSpPr>
          <p:nvPr/>
        </p:nvSpPr>
        <p:spPr bwMode="auto">
          <a:xfrm>
            <a:off x="3505200" y="2743200"/>
            <a:ext cx="17526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6" name="Line 24"/>
          <p:cNvSpPr>
            <a:spLocks noChangeShapeType="1"/>
          </p:cNvSpPr>
          <p:nvPr/>
        </p:nvSpPr>
        <p:spPr bwMode="auto">
          <a:xfrm flipV="1">
            <a:off x="3429000" y="3047998"/>
            <a:ext cx="1828800" cy="762001"/>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7" name="Line 25"/>
          <p:cNvSpPr>
            <a:spLocks noChangeShapeType="1"/>
          </p:cNvSpPr>
          <p:nvPr/>
        </p:nvSpPr>
        <p:spPr bwMode="auto">
          <a:xfrm flipV="1">
            <a:off x="3429000" y="3276599"/>
            <a:ext cx="1828800" cy="609599"/>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8" name="Line 26"/>
          <p:cNvSpPr>
            <a:spLocks noChangeShapeType="1"/>
          </p:cNvSpPr>
          <p:nvPr/>
        </p:nvSpPr>
        <p:spPr bwMode="auto">
          <a:xfrm flipV="1">
            <a:off x="3429000" y="3581400"/>
            <a:ext cx="1828800" cy="1295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9" name="Text Box 27"/>
          <p:cNvSpPr txBox="1">
            <a:spLocks noChangeArrowheads="1"/>
          </p:cNvSpPr>
          <p:nvPr/>
        </p:nvSpPr>
        <p:spPr bwMode="auto">
          <a:xfrm>
            <a:off x="2099830" y="51054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1</a:t>
            </a:r>
          </a:p>
        </p:txBody>
      </p:sp>
      <p:sp>
        <p:nvSpPr>
          <p:cNvPr id="33820" name="Text Box 28"/>
          <p:cNvSpPr txBox="1">
            <a:spLocks noChangeArrowheads="1"/>
          </p:cNvSpPr>
          <p:nvPr/>
        </p:nvSpPr>
        <p:spPr bwMode="auto">
          <a:xfrm>
            <a:off x="5392305" y="5148262"/>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2</a:t>
            </a:r>
          </a:p>
        </p:txBody>
      </p:sp>
      <p:sp>
        <p:nvSpPr>
          <p:cNvPr id="23" name="Rectangle 8"/>
          <p:cNvSpPr>
            <a:spLocks noChangeArrowheads="1"/>
          </p:cNvSpPr>
          <p:nvPr/>
        </p:nvSpPr>
        <p:spPr bwMode="auto">
          <a:xfrm>
            <a:off x="2057400" y="2819399"/>
            <a:ext cx="1371600" cy="990601"/>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First</a:t>
            </a:r>
            <a:br>
              <a:rPr lang="en-US" dirty="0">
                <a:latin typeface="Arial" pitchFamily="34" charset="0"/>
                <a:cs typeface="Arial" pitchFamily="34" charset="0"/>
              </a:rPr>
            </a:br>
            <a:r>
              <a:rPr lang="en-US" dirty="0">
                <a:latin typeface="Arial" pitchFamily="34" charset="0"/>
                <a:cs typeface="Arial" pitchFamily="34" charset="0"/>
              </a:rPr>
              <a:t>hash table</a:t>
            </a:r>
          </a:p>
        </p:txBody>
      </p:sp>
      <p:sp>
        <p:nvSpPr>
          <p:cNvPr id="24" name="Rectangle 8"/>
          <p:cNvSpPr>
            <a:spLocks noChangeArrowheads="1"/>
          </p:cNvSpPr>
          <p:nvPr/>
        </p:nvSpPr>
        <p:spPr bwMode="auto">
          <a:xfrm>
            <a:off x="2057400" y="3886199"/>
            <a:ext cx="1371600" cy="990601"/>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Second</a:t>
            </a:r>
            <a:br>
              <a:rPr lang="en-US" dirty="0">
                <a:latin typeface="Arial" pitchFamily="34" charset="0"/>
                <a:cs typeface="Arial" pitchFamily="34" charset="0"/>
              </a:rPr>
            </a:br>
            <a:r>
              <a:rPr lang="en-US" dirty="0">
                <a:latin typeface="Arial" pitchFamily="34" charset="0"/>
                <a:cs typeface="Arial" pitchFamily="34" charset="0"/>
              </a:rPr>
              <a:t>hash table</a:t>
            </a:r>
          </a:p>
        </p:txBody>
      </p:sp>
      <p:sp>
        <p:nvSpPr>
          <p:cNvPr id="25" name="Rectangle 6"/>
          <p:cNvSpPr>
            <a:spLocks noChangeArrowheads="1"/>
          </p:cNvSpPr>
          <p:nvPr/>
        </p:nvSpPr>
        <p:spPr bwMode="auto">
          <a:xfrm>
            <a:off x="5257800" y="3657600"/>
            <a:ext cx="1371598" cy="1219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Counts of</a:t>
            </a:r>
          </a:p>
          <a:p>
            <a:pPr algn="ctr"/>
            <a:r>
              <a:rPr lang="en-US" dirty="0">
                <a:latin typeface="Arial" pitchFamily="34" charset="0"/>
                <a:cs typeface="Arial" pitchFamily="34" charset="0"/>
              </a:rPr>
              <a:t>candidate</a:t>
            </a:r>
          </a:p>
          <a:p>
            <a:pPr algn="ctr"/>
            <a:r>
              <a:rPr lang="en-US" dirty="0">
                <a:latin typeface="Arial" pitchFamily="34" charset="0"/>
                <a:cs typeface="Arial" pitchFamily="34" charset="0"/>
              </a:rPr>
              <a:t>pairs</a:t>
            </a:r>
          </a:p>
        </p:txBody>
      </p:sp>
      <p:sp>
        <p:nvSpPr>
          <p:cNvPr id="27" name="TextBox 26"/>
          <p:cNvSpPr txBox="1"/>
          <p:nvPr/>
        </p:nvSpPr>
        <p:spPr>
          <a:xfrm rot="16200000">
            <a:off x="917424" y="3349776"/>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Tree>
    <p:extLst>
      <p:ext uri="{BB962C8B-B14F-4D97-AF65-F5344CB8AC3E}">
        <p14:creationId xmlns:p14="http://schemas.microsoft.com/office/powerpoint/2010/main" val="2214884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PCY: Extensions</a:t>
            </a:r>
          </a:p>
        </p:txBody>
      </p:sp>
      <p:sp>
        <p:nvSpPr>
          <p:cNvPr id="34819" name="Rectangle 3"/>
          <p:cNvSpPr>
            <a:spLocks noGrp="1" noChangeArrowheads="1"/>
          </p:cNvSpPr>
          <p:nvPr>
            <p:ph idx="1"/>
          </p:nvPr>
        </p:nvSpPr>
        <p:spPr/>
        <p:txBody>
          <a:bodyPr/>
          <a:lstStyle/>
          <a:p>
            <a:r>
              <a:rPr lang="en-US" dirty="0"/>
              <a:t>Either </a:t>
            </a:r>
            <a:r>
              <a:rPr lang="en-US" b="1" dirty="0">
                <a:solidFill>
                  <a:srgbClr val="D60093"/>
                </a:solidFill>
              </a:rPr>
              <a:t>multistage</a:t>
            </a:r>
            <a:r>
              <a:rPr lang="en-US" dirty="0">
                <a:solidFill>
                  <a:srgbClr val="D60093"/>
                </a:solidFill>
              </a:rPr>
              <a:t> </a:t>
            </a:r>
            <a:r>
              <a:rPr lang="en-US" dirty="0"/>
              <a:t>or </a:t>
            </a:r>
            <a:r>
              <a:rPr lang="en-US" b="1" dirty="0" err="1">
                <a:solidFill>
                  <a:srgbClr val="0000FF"/>
                </a:solidFill>
              </a:rPr>
              <a:t>multihash</a:t>
            </a:r>
            <a:r>
              <a:rPr lang="en-US" dirty="0">
                <a:solidFill>
                  <a:srgbClr val="0000FF"/>
                </a:solidFill>
              </a:rPr>
              <a:t> </a:t>
            </a:r>
            <a:r>
              <a:rPr lang="en-US" dirty="0"/>
              <a:t>can use more than two hash functions</a:t>
            </a:r>
          </a:p>
          <a:p>
            <a:pPr lvl="8"/>
            <a:endParaRPr lang="en-US" dirty="0"/>
          </a:p>
          <a:p>
            <a:r>
              <a:rPr lang="en-US" dirty="0"/>
              <a:t>In </a:t>
            </a:r>
            <a:r>
              <a:rPr lang="en-US" b="1" dirty="0">
                <a:solidFill>
                  <a:srgbClr val="D60093"/>
                </a:solidFill>
              </a:rPr>
              <a:t>multistage</a:t>
            </a:r>
            <a:r>
              <a:rPr lang="en-US" dirty="0"/>
              <a:t>, there is a point of diminishing returns, since the bit-vectors eventually consume all of main memory</a:t>
            </a:r>
          </a:p>
          <a:p>
            <a:pPr lvl="8"/>
            <a:endParaRPr lang="en-US" dirty="0"/>
          </a:p>
          <a:p>
            <a:r>
              <a:rPr lang="en-US" dirty="0"/>
              <a:t>For </a:t>
            </a:r>
            <a:r>
              <a:rPr lang="en-US" b="1" dirty="0" err="1">
                <a:solidFill>
                  <a:srgbClr val="0000FF"/>
                </a:solidFill>
              </a:rPr>
              <a:t>multihash</a:t>
            </a:r>
            <a:r>
              <a:rPr lang="en-US" dirty="0"/>
              <a:t>, the bit-vectors occupy exactly what one PCY bitmap does, but too many hash functions makes all counts </a:t>
            </a:r>
            <a:r>
              <a:rPr lang="en-US" b="1" u="sng" dirty="0"/>
              <a:t>&gt;</a:t>
            </a:r>
            <a:r>
              <a:rPr lang="en-US" b="1" dirty="0"/>
              <a:t> </a:t>
            </a:r>
            <a:r>
              <a:rPr lang="en-US" b="1" i="1" dirty="0"/>
              <a:t>s</a:t>
            </a:r>
            <a:endParaRPr lang="en-US" b="1" dirty="0"/>
          </a:p>
        </p:txBody>
      </p:sp>
      <p:sp>
        <p:nvSpPr>
          <p:cNvPr id="4" name="Slide Number Placeholder 5"/>
          <p:cNvSpPr>
            <a:spLocks noGrp="1"/>
          </p:cNvSpPr>
          <p:nvPr>
            <p:ph type="sldNum" sz="quarter" idx="12"/>
          </p:nvPr>
        </p:nvSpPr>
        <p:spPr/>
        <p:txBody>
          <a:bodyPr/>
          <a:lstStyle/>
          <a:p>
            <a:fld id="{190748F8-D31A-49E7-B496-14BB9529D525}" type="slidenum">
              <a:rPr lang="en-US"/>
              <a:pPr/>
              <a:t>52</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35931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Frequent </a:t>
            </a:r>
            <a:r>
              <a:rPr lang="en-US" dirty="0" err="1"/>
              <a:t>Itemsets</a:t>
            </a:r>
            <a:r>
              <a:rPr lang="en-US" dirty="0"/>
              <a:t> </a:t>
            </a:r>
            <a:br>
              <a:rPr lang="en-US" dirty="0"/>
            </a:br>
            <a:r>
              <a:rPr lang="en-US" dirty="0"/>
              <a:t>in </a:t>
            </a:r>
            <a:r>
              <a:rPr lang="en-US" u="sng" dirty="0"/>
              <a:t>&lt;</a:t>
            </a:r>
            <a:r>
              <a:rPr lang="en-US" dirty="0"/>
              <a:t> 2 Passes</a:t>
            </a:r>
          </a:p>
        </p:txBody>
      </p:sp>
    </p:spTree>
    <p:extLst>
      <p:ext uri="{BB962C8B-B14F-4D97-AF65-F5344CB8AC3E}">
        <p14:creationId xmlns:p14="http://schemas.microsoft.com/office/powerpoint/2010/main" val="751424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a:t>Frequent </a:t>
            </a:r>
            <a:r>
              <a:rPr lang="en-US" dirty="0" err="1"/>
              <a:t>Itemsets</a:t>
            </a:r>
            <a:r>
              <a:rPr lang="en-US" dirty="0"/>
              <a:t> in </a:t>
            </a:r>
            <a:r>
              <a:rPr lang="en-US" u="sng" dirty="0"/>
              <a:t>&lt;</a:t>
            </a:r>
            <a:r>
              <a:rPr lang="en-US" dirty="0"/>
              <a:t> 2 Passes</a:t>
            </a:r>
          </a:p>
        </p:txBody>
      </p:sp>
      <p:sp>
        <p:nvSpPr>
          <p:cNvPr id="16387" name="Rectangle 3"/>
          <p:cNvSpPr>
            <a:spLocks noGrp="1" noChangeArrowheads="1"/>
          </p:cNvSpPr>
          <p:nvPr>
            <p:ph idx="1"/>
          </p:nvPr>
        </p:nvSpPr>
        <p:spPr/>
        <p:txBody>
          <a:bodyPr/>
          <a:lstStyle/>
          <a:p>
            <a:r>
              <a:rPr lang="en-US" dirty="0"/>
              <a:t>A-Priori, PCY, etc., take </a:t>
            </a:r>
            <a:r>
              <a:rPr lang="en-US" i="1" dirty="0"/>
              <a:t>k</a:t>
            </a:r>
            <a:r>
              <a:rPr lang="en-US" dirty="0"/>
              <a:t>  passes to find frequent itemsets of size </a:t>
            </a:r>
            <a:r>
              <a:rPr lang="en-US" i="1" dirty="0"/>
              <a:t>k</a:t>
            </a:r>
          </a:p>
          <a:p>
            <a:pPr lvl="8"/>
            <a:endParaRPr lang="en-US" i="1" dirty="0"/>
          </a:p>
          <a:p>
            <a:r>
              <a:rPr lang="en-US" b="1" dirty="0">
                <a:solidFill>
                  <a:schemeClr val="accent4"/>
                </a:solidFill>
              </a:rPr>
              <a:t>Can we use fewer passes?</a:t>
            </a:r>
          </a:p>
          <a:p>
            <a:pPr lvl="8"/>
            <a:endParaRPr lang="en-US" dirty="0"/>
          </a:p>
          <a:p>
            <a:r>
              <a:rPr lang="en-US" dirty="0"/>
              <a:t>Use 2 or fewer passes for all sizes, </a:t>
            </a:r>
            <a:br>
              <a:rPr lang="en-US" dirty="0"/>
            </a:br>
            <a:r>
              <a:rPr lang="en-US" dirty="0">
                <a:solidFill>
                  <a:schemeClr val="accent3"/>
                </a:solidFill>
              </a:rPr>
              <a:t>but may miss some frequent itemsets</a:t>
            </a:r>
          </a:p>
          <a:p>
            <a:pPr lvl="1"/>
            <a:r>
              <a:rPr lang="en-US" dirty="0"/>
              <a:t>Random sampling</a:t>
            </a:r>
          </a:p>
          <a:p>
            <a:pPr lvl="1"/>
            <a:r>
              <a:rPr lang="en-US" dirty="0"/>
              <a:t>SON (</a:t>
            </a:r>
            <a:r>
              <a:rPr lang="en-US" dirty="0" err="1"/>
              <a:t>Savasere</a:t>
            </a:r>
            <a:r>
              <a:rPr lang="en-US" dirty="0"/>
              <a:t>, </a:t>
            </a:r>
            <a:r>
              <a:rPr lang="en-US" dirty="0" err="1"/>
              <a:t>Omiecinski</a:t>
            </a:r>
            <a:r>
              <a:rPr lang="en-US" dirty="0"/>
              <a:t>, and </a:t>
            </a:r>
            <a:r>
              <a:rPr lang="en-US" dirty="0" err="1"/>
              <a:t>Navathe</a:t>
            </a:r>
            <a:r>
              <a:rPr lang="en-US" dirty="0"/>
              <a:t>)</a:t>
            </a:r>
          </a:p>
          <a:p>
            <a:pPr lvl="1"/>
            <a:r>
              <a:rPr lang="en-US" dirty="0" err="1"/>
              <a:t>Toivonen</a:t>
            </a:r>
            <a:r>
              <a:rPr lang="en-US" dirty="0"/>
              <a:t> (see textbook)</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1618210-A399-924D-A6B3-276F7A388EC0}" type="slidenum">
              <a:rPr lang="en-US"/>
              <a:pPr/>
              <a:t>54</a:t>
            </a:fld>
            <a:endParaRPr lang="en-US"/>
          </a:p>
        </p:txBody>
      </p:sp>
    </p:spTree>
    <p:extLst>
      <p:ext uri="{BB962C8B-B14F-4D97-AF65-F5344CB8AC3E}">
        <p14:creationId xmlns:p14="http://schemas.microsoft.com/office/powerpoint/2010/main" val="1550443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Random Sampling (1)</a:t>
            </a:r>
          </a:p>
        </p:txBody>
      </p:sp>
      <p:sp>
        <p:nvSpPr>
          <p:cNvPr id="17411" name="Rectangle 3"/>
          <p:cNvSpPr>
            <a:spLocks noGrp="1" noChangeArrowheads="1"/>
          </p:cNvSpPr>
          <p:nvPr>
            <p:ph idx="1"/>
          </p:nvPr>
        </p:nvSpPr>
        <p:spPr>
          <a:xfrm>
            <a:off x="257175" y="1323975"/>
            <a:ext cx="8229600" cy="5257801"/>
          </a:xfrm>
        </p:spPr>
        <p:txBody>
          <a:bodyPr vert="horz" lIns="54864" tIns="91440" rIns="91440" bIns="45720" rtlCol="0" anchor="t">
            <a:normAutofit/>
          </a:bodyPr>
          <a:lstStyle/>
          <a:p>
            <a:pPr marL="438785"/>
            <a:r>
              <a:rPr lang="en-US" dirty="0"/>
              <a:t>Take a random sample of the market baskets</a:t>
            </a:r>
            <a:endParaRPr lang="en-US"/>
          </a:p>
          <a:p>
            <a:pPr marL="2230755" lvl="8"/>
            <a:endParaRPr lang="en-US" dirty="0"/>
          </a:p>
          <a:p>
            <a:pPr marL="438785"/>
            <a:r>
              <a:rPr lang="en-US" dirty="0"/>
              <a:t>Run a-priori or one of its improvements</a:t>
            </a:r>
            <a:br>
              <a:rPr lang="en-US" dirty="0"/>
            </a:br>
            <a:r>
              <a:rPr lang="en-US" dirty="0"/>
              <a:t>in main memory</a:t>
            </a:r>
            <a:endParaRPr lang="en-US" dirty="0">
              <a:ea typeface="Calibri" pitchFamily="34" charset="0"/>
            </a:endParaRPr>
          </a:p>
          <a:p>
            <a:pPr lvl="1"/>
            <a:r>
              <a:rPr lang="en-US" dirty="0">
                <a:latin typeface="Calibri"/>
                <a:ea typeface="Calibri"/>
                <a:cs typeface="Calibri"/>
              </a:rPr>
              <a:t>So we don’t pay for disk I/O each </a:t>
            </a:r>
            <a:br>
              <a:rPr lang="en-US" dirty="0"/>
            </a:br>
            <a:r>
              <a:rPr lang="en-US" dirty="0">
                <a:latin typeface="Calibri"/>
                <a:ea typeface="Calibri"/>
                <a:cs typeface="Calibri"/>
              </a:rPr>
              <a:t>time we increase the size of itemsets</a:t>
            </a:r>
          </a:p>
          <a:p>
            <a:pPr lvl="1"/>
            <a:r>
              <a:rPr lang="en-US" dirty="0">
                <a:latin typeface="Calibri"/>
                <a:ea typeface="Calibri"/>
                <a:cs typeface="Calibri"/>
              </a:rPr>
              <a:t>Reduce support threshold </a:t>
            </a:r>
            <a:br>
              <a:rPr lang="en-US" dirty="0"/>
            </a:br>
            <a:r>
              <a:rPr lang="en-US" dirty="0">
                <a:latin typeface="Calibri"/>
                <a:ea typeface="Calibri"/>
                <a:cs typeface="Calibri"/>
              </a:rPr>
              <a:t>proportionally to match the sample size</a:t>
            </a:r>
          </a:p>
          <a:p>
            <a:pPr marL="996315" lvl="2"/>
            <a:r>
              <a:rPr lang="en-US" dirty="0" err="1">
                <a:latin typeface="Calibri"/>
                <a:ea typeface="Calibri"/>
                <a:cs typeface="Calibri"/>
              </a:rPr>
              <a:t>Eg.</a:t>
            </a:r>
            <a:r>
              <a:rPr lang="en-US" dirty="0">
                <a:latin typeface="Calibri"/>
                <a:ea typeface="Calibri"/>
                <a:cs typeface="Calibri"/>
              </a:rPr>
              <a:t> 1% sample, reduce s to s/100</a:t>
            </a:r>
            <a:endParaRPr lang="en-US" dirty="0">
              <a:ea typeface="Calibri" pitchFamily="34" charset="0"/>
            </a:endParaRP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BBA7DB4-E824-D84E-8F55-C115E3C4F9F6}" type="slidenum">
              <a:rPr lang="en-US"/>
              <a:pPr/>
              <a:t>55</a:t>
            </a:fld>
            <a:endParaRPr lang="en-US"/>
          </a:p>
        </p:txBody>
      </p:sp>
      <p:sp>
        <p:nvSpPr>
          <p:cNvPr id="7" name="Rectangle 3"/>
          <p:cNvSpPr>
            <a:spLocks noChangeArrowheads="1"/>
          </p:cNvSpPr>
          <p:nvPr/>
        </p:nvSpPr>
        <p:spPr bwMode="auto">
          <a:xfrm>
            <a:off x="7315200" y="3048000"/>
            <a:ext cx="1524000" cy="2743200"/>
          </a:xfrm>
          <a:prstGeom prst="rect">
            <a:avLst/>
          </a:prstGeom>
          <a:solidFill>
            <a:srgbClr val="FFCC00">
              <a:alpha val="50000"/>
            </a:srgbClr>
          </a:solidFill>
          <a:ln w="9525">
            <a:solidFill>
              <a:schemeClr val="tx1"/>
            </a:solidFill>
            <a:miter lim="800000"/>
            <a:headEnd/>
            <a:tailEnd/>
          </a:ln>
          <a:effectLst/>
        </p:spPr>
        <p:txBody>
          <a:bodyPr wrap="none" anchor="ctr"/>
          <a:lstStyle/>
          <a:p>
            <a:pPr algn="ctr"/>
            <a:endParaRPr lang="en-US">
              <a:latin typeface="Arial" pitchFamily="34" charset="0"/>
              <a:cs typeface="Arial" pitchFamily="34" charset="0"/>
            </a:endParaRPr>
          </a:p>
        </p:txBody>
      </p:sp>
      <p:sp>
        <p:nvSpPr>
          <p:cNvPr id="8" name="Line 4"/>
          <p:cNvSpPr>
            <a:spLocks noChangeShapeType="1"/>
          </p:cNvSpPr>
          <p:nvPr/>
        </p:nvSpPr>
        <p:spPr bwMode="auto">
          <a:xfrm>
            <a:off x="7315200" y="4343400"/>
            <a:ext cx="1524000"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9" name="Text Box 7"/>
          <p:cNvSpPr txBox="1">
            <a:spLocks noChangeArrowheads="1"/>
          </p:cNvSpPr>
          <p:nvPr/>
        </p:nvSpPr>
        <p:spPr bwMode="auto">
          <a:xfrm>
            <a:off x="7562291" y="3141640"/>
            <a:ext cx="979755" cy="923330"/>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Copy of</a:t>
            </a:r>
          </a:p>
          <a:p>
            <a:r>
              <a:rPr lang="en-US" dirty="0">
                <a:latin typeface="Arial" pitchFamily="34" charset="0"/>
                <a:cs typeface="Arial" pitchFamily="34" charset="0"/>
              </a:rPr>
              <a:t>sample</a:t>
            </a:r>
          </a:p>
          <a:p>
            <a:r>
              <a:rPr lang="en-US" dirty="0">
                <a:latin typeface="Arial" pitchFamily="34" charset="0"/>
                <a:cs typeface="Arial" pitchFamily="34" charset="0"/>
              </a:rPr>
              <a:t>baskets</a:t>
            </a:r>
          </a:p>
        </p:txBody>
      </p:sp>
      <p:sp>
        <p:nvSpPr>
          <p:cNvPr id="10" name="Text Box 8"/>
          <p:cNvSpPr txBox="1">
            <a:spLocks noChangeArrowheads="1"/>
          </p:cNvSpPr>
          <p:nvPr/>
        </p:nvSpPr>
        <p:spPr bwMode="auto">
          <a:xfrm>
            <a:off x="7620000" y="4648200"/>
            <a:ext cx="864339" cy="923330"/>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Space</a:t>
            </a:r>
          </a:p>
          <a:p>
            <a:r>
              <a:rPr lang="en-US" dirty="0">
                <a:latin typeface="Arial" pitchFamily="34" charset="0"/>
                <a:cs typeface="Arial" pitchFamily="34" charset="0"/>
              </a:rPr>
              <a:t>  for</a:t>
            </a:r>
          </a:p>
          <a:p>
            <a:r>
              <a:rPr lang="en-US" dirty="0">
                <a:latin typeface="Arial" pitchFamily="34" charset="0"/>
                <a:cs typeface="Arial" pitchFamily="34" charset="0"/>
              </a:rPr>
              <a:t>counts</a:t>
            </a:r>
          </a:p>
        </p:txBody>
      </p:sp>
      <p:sp>
        <p:nvSpPr>
          <p:cNvPr id="12" name="TextBox 11"/>
          <p:cNvSpPr txBox="1"/>
          <p:nvPr/>
        </p:nvSpPr>
        <p:spPr>
          <a:xfrm rot="16200000">
            <a:off x="6251424" y="4209881"/>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Tree>
    <p:extLst>
      <p:ext uri="{BB962C8B-B14F-4D97-AF65-F5344CB8AC3E}">
        <p14:creationId xmlns:p14="http://schemas.microsoft.com/office/powerpoint/2010/main" val="954690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Random Sampling (2)</a:t>
            </a:r>
          </a:p>
        </p:txBody>
      </p:sp>
      <p:sp>
        <p:nvSpPr>
          <p:cNvPr id="39939" name="Rectangle 3"/>
          <p:cNvSpPr>
            <a:spLocks noGrp="1" noChangeArrowheads="1"/>
          </p:cNvSpPr>
          <p:nvPr>
            <p:ph idx="1"/>
          </p:nvPr>
        </p:nvSpPr>
        <p:spPr/>
        <p:txBody>
          <a:bodyPr vert="horz" lIns="54864" tIns="91440" rIns="91440" bIns="45720" rtlCol="0" anchor="t">
            <a:normAutofit/>
          </a:bodyPr>
          <a:lstStyle/>
          <a:p>
            <a:pPr marL="438785"/>
            <a:r>
              <a:rPr lang="en-US" dirty="0"/>
              <a:t>Optionally, verify that the candidate pairs are truly frequent in the entire data set by a second pass (avoid false positives)</a:t>
            </a:r>
            <a:endParaRPr lang="en-US"/>
          </a:p>
          <a:p>
            <a:pPr marL="438785">
              <a:buNone/>
            </a:pPr>
            <a:endParaRPr lang="en-US" dirty="0">
              <a:ea typeface="Calibri" pitchFamily="34" charset="0"/>
            </a:endParaRPr>
          </a:p>
          <a:p>
            <a:pPr marL="438785"/>
            <a:r>
              <a:rPr lang="en-US" dirty="0"/>
              <a:t>But you don’t catch sets frequent in the whole but not in the sample</a:t>
            </a:r>
            <a:endParaRPr lang="en-US" dirty="0">
              <a:ea typeface="Calibri" pitchFamily="34" charset="0"/>
            </a:endParaRPr>
          </a:p>
          <a:p>
            <a:pPr lvl="1"/>
            <a:r>
              <a:rPr lang="en-US" dirty="0">
                <a:latin typeface="Calibri"/>
                <a:ea typeface="Calibri"/>
                <a:cs typeface="Calibri"/>
              </a:rPr>
              <a:t>Smaller threshold, e.g., </a:t>
            </a:r>
            <a:r>
              <a:rPr lang="en-US" i="1" dirty="0">
                <a:latin typeface="Calibri"/>
                <a:ea typeface="Calibri"/>
                <a:cs typeface="Calibri"/>
              </a:rPr>
              <a:t>s</a:t>
            </a:r>
            <a:r>
              <a:rPr lang="en-US" dirty="0">
                <a:latin typeface="Calibri"/>
                <a:ea typeface="Calibri"/>
                <a:cs typeface="Calibri"/>
              </a:rPr>
              <a:t>/125 (instead of s/100), helps catch more truly frequent </a:t>
            </a:r>
            <a:r>
              <a:rPr lang="en-US" dirty="0" err="1">
                <a:latin typeface="Calibri"/>
                <a:ea typeface="Calibri"/>
                <a:cs typeface="Calibri"/>
              </a:rPr>
              <a:t>itemsets</a:t>
            </a:r>
            <a:endParaRPr lang="en-US" dirty="0">
              <a:latin typeface="Calibri"/>
              <a:ea typeface="Calibri"/>
              <a:cs typeface="Calibri"/>
            </a:endParaRPr>
          </a:p>
          <a:p>
            <a:pPr marL="996315" lvl="2"/>
            <a:r>
              <a:rPr lang="en-US" dirty="0"/>
              <a:t>But requires more space</a:t>
            </a:r>
            <a:endParaRPr lang="en-US" dirty="0">
              <a:ea typeface="Calibri" pitchFamily="34" charset="0"/>
            </a:endParaRPr>
          </a:p>
          <a:p>
            <a:pPr lvl="1"/>
            <a:endParaRPr lang="en-US" dirty="0"/>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40E93F0E-EC53-F64A-9111-512080B6BAFB}" type="slidenum">
              <a:rPr lang="en-US"/>
              <a:pPr/>
              <a:t>56</a:t>
            </a:fld>
            <a:endParaRPr lang="en-US"/>
          </a:p>
        </p:txBody>
      </p:sp>
    </p:spTree>
    <p:extLst>
      <p:ext uri="{BB962C8B-B14F-4D97-AF65-F5344CB8AC3E}">
        <p14:creationId xmlns:p14="http://schemas.microsoft.com/office/powerpoint/2010/main" val="305303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generally</a:t>
            </a:r>
          </a:p>
        </p:txBody>
      </p:sp>
      <p:sp>
        <p:nvSpPr>
          <p:cNvPr id="3" name="Content Placeholder 2"/>
          <p:cNvSpPr>
            <a:spLocks noGrp="1"/>
          </p:cNvSpPr>
          <p:nvPr>
            <p:ph idx="1"/>
          </p:nvPr>
        </p:nvSpPr>
        <p:spPr/>
        <p:txBody>
          <a:bodyPr/>
          <a:lstStyle/>
          <a:p>
            <a:r>
              <a:rPr lang="en-US" b="1" dirty="0">
                <a:solidFill>
                  <a:srgbClr val="0000FF"/>
                </a:solidFill>
              </a:rPr>
              <a:t>A general many-to-many mapping (association) between two kinds of things</a:t>
            </a:r>
          </a:p>
          <a:p>
            <a:pPr lvl="1"/>
            <a:r>
              <a:rPr lang="en-US" dirty="0"/>
              <a:t>But we ask about connections among “items”, </a:t>
            </a:r>
            <a:br>
              <a:rPr lang="en-US" dirty="0"/>
            </a:br>
            <a:r>
              <a:rPr lang="en-US" dirty="0"/>
              <a:t>not “baskets”</a:t>
            </a:r>
          </a:p>
          <a:p>
            <a:pPr lvl="8"/>
            <a:endParaRPr lang="en-US" b="1" dirty="0"/>
          </a:p>
          <a:p>
            <a:r>
              <a:rPr lang="en-US" b="1" dirty="0"/>
              <a:t>For example:</a:t>
            </a:r>
          </a:p>
          <a:p>
            <a:pPr lvl="1"/>
            <a:r>
              <a:rPr lang="en-US" dirty="0">
                <a:solidFill>
                  <a:srgbClr val="008000"/>
                </a:solidFill>
              </a:rPr>
              <a:t>Finding communities in graphs (e.g., Twitter)</a:t>
            </a:r>
          </a:p>
          <a:p>
            <a:pPr lvl="1"/>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131739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t>Example:</a:t>
            </a:r>
          </a:p>
        </p:txBody>
      </p:sp>
      <p:sp>
        <p:nvSpPr>
          <p:cNvPr id="88067" name="Rectangle 3"/>
          <p:cNvSpPr>
            <a:spLocks noGrp="1" noChangeArrowheads="1"/>
          </p:cNvSpPr>
          <p:nvPr>
            <p:ph idx="1"/>
          </p:nvPr>
        </p:nvSpPr>
        <p:spPr/>
        <p:txBody>
          <a:bodyPr>
            <a:noAutofit/>
          </a:bodyPr>
          <a:lstStyle/>
          <a:p>
            <a:r>
              <a:rPr lang="en-US" b="1" dirty="0">
                <a:solidFill>
                  <a:srgbClr val="008000"/>
                </a:solidFill>
              </a:rPr>
              <a:t>Finding communities in graphs (e.g., Twitter)</a:t>
            </a:r>
          </a:p>
          <a:p>
            <a:r>
              <a:rPr lang="en-US" b="1" dirty="0">
                <a:solidFill>
                  <a:srgbClr val="0000FF"/>
                </a:solidFill>
              </a:rPr>
              <a:t>Baskets</a:t>
            </a:r>
            <a:r>
              <a:rPr lang="en-US" dirty="0">
                <a:solidFill>
                  <a:srgbClr val="0000FF"/>
                </a:solidFill>
              </a:rPr>
              <a:t> </a:t>
            </a:r>
            <a:r>
              <a:rPr lang="en-US" dirty="0"/>
              <a:t>= nodes; </a:t>
            </a:r>
            <a:r>
              <a:rPr lang="en-US" b="1" dirty="0">
                <a:solidFill>
                  <a:srgbClr val="FF0066"/>
                </a:solidFill>
              </a:rPr>
              <a:t>Items</a:t>
            </a:r>
            <a:r>
              <a:rPr lang="en-US" dirty="0">
                <a:solidFill>
                  <a:srgbClr val="FF0066"/>
                </a:solidFill>
              </a:rPr>
              <a:t> </a:t>
            </a:r>
            <a:r>
              <a:rPr lang="en-US" dirty="0"/>
              <a:t>= outgoing neighbors</a:t>
            </a:r>
          </a:p>
          <a:p>
            <a:pPr lvl="1"/>
            <a:r>
              <a:rPr lang="en-US" dirty="0"/>
              <a:t>Searching for complete bipartite </a:t>
            </a:r>
            <a:r>
              <a:rPr lang="en-US" dirty="0" err="1"/>
              <a:t>subgraphs</a:t>
            </a:r>
            <a:r>
              <a:rPr lang="en-US" dirty="0"/>
              <a:t> </a:t>
            </a:r>
            <a:r>
              <a:rPr lang="en-US" b="1" i="1" dirty="0" err="1"/>
              <a:t>K</a:t>
            </a:r>
            <a:r>
              <a:rPr lang="en-US" b="1" i="1" baseline="-25000" dirty="0" err="1"/>
              <a:t>s,t</a:t>
            </a:r>
            <a:r>
              <a:rPr lang="en-US" i="1" baseline="-25000" dirty="0"/>
              <a:t> </a:t>
            </a:r>
            <a:r>
              <a:rPr lang="en-US" dirty="0"/>
              <a:t>of a big graph</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95B9202-8EDC-BA4E-A8FB-7E7BF6F4621A}" type="slidenum">
              <a:rPr lang="en-US"/>
              <a:pPr/>
              <a:t>7</a:t>
            </a:fld>
            <a:endParaRPr lang="en-US"/>
          </a:p>
        </p:txBody>
      </p:sp>
      <p:sp>
        <p:nvSpPr>
          <p:cNvPr id="59" name="Content Placeholder 58"/>
          <p:cNvSpPr>
            <a:spLocks noGrp="1"/>
          </p:cNvSpPr>
          <p:nvPr>
            <p:ph sz="half" idx="4294967295"/>
          </p:nvPr>
        </p:nvSpPr>
        <p:spPr>
          <a:xfrm>
            <a:off x="3886200" y="2971800"/>
            <a:ext cx="5105400" cy="3733800"/>
          </a:xfrm>
        </p:spPr>
        <p:txBody>
          <a:bodyPr>
            <a:normAutofit fontScale="92500"/>
          </a:bodyPr>
          <a:lstStyle/>
          <a:p>
            <a:r>
              <a:rPr lang="en-US" b="1" dirty="0">
                <a:solidFill>
                  <a:srgbClr val="008000"/>
                </a:solidFill>
              </a:rPr>
              <a:t>How?</a:t>
            </a:r>
          </a:p>
          <a:p>
            <a:pPr lvl="1"/>
            <a:r>
              <a:rPr lang="en-US" dirty="0"/>
              <a:t>View each node </a:t>
            </a:r>
            <a:r>
              <a:rPr lang="en-US" b="1" i="1" dirty="0" err="1">
                <a:latin typeface="Times New Roman" pitchFamily="18" charset="0"/>
                <a:cs typeface="Times New Roman" pitchFamily="18" charset="0"/>
              </a:rPr>
              <a:t>i</a:t>
            </a:r>
            <a:r>
              <a:rPr lang="en-US" dirty="0"/>
              <a:t> as a </a:t>
            </a:r>
            <a:br>
              <a:rPr lang="en-US" dirty="0"/>
            </a:br>
            <a:r>
              <a:rPr lang="en-US" dirty="0"/>
              <a:t>basket </a:t>
            </a:r>
            <a:r>
              <a:rPr lang="en-US" b="1" i="1" dirty="0">
                <a:latin typeface="Times New Roman" pitchFamily="18" charset="0"/>
                <a:cs typeface="Times New Roman" pitchFamily="18" charset="0"/>
              </a:rPr>
              <a:t>B</a:t>
            </a:r>
            <a:r>
              <a:rPr lang="en-US" b="1" i="1" baseline="-25000" dirty="0">
                <a:latin typeface="Times New Roman" pitchFamily="18" charset="0"/>
                <a:cs typeface="Times New Roman" pitchFamily="18" charset="0"/>
              </a:rPr>
              <a:t>i</a:t>
            </a:r>
            <a:r>
              <a:rPr lang="en-US" dirty="0"/>
              <a:t> of nodes </a:t>
            </a:r>
            <a:r>
              <a:rPr lang="en-US" b="1" i="1" dirty="0" err="1">
                <a:latin typeface="Times New Roman" pitchFamily="18" charset="0"/>
                <a:cs typeface="Times New Roman" pitchFamily="18" charset="0"/>
              </a:rPr>
              <a:t>i</a:t>
            </a:r>
            <a:r>
              <a:rPr lang="en-US" dirty="0"/>
              <a:t> it points to</a:t>
            </a:r>
          </a:p>
          <a:p>
            <a:pPr lvl="1"/>
            <a:r>
              <a:rPr lang="en-US" b="1" i="1" dirty="0" err="1"/>
              <a:t>K</a:t>
            </a:r>
            <a:r>
              <a:rPr lang="en-US" b="1" i="1" baseline="-25000" dirty="0" err="1"/>
              <a:t>s,t</a:t>
            </a:r>
            <a:r>
              <a:rPr lang="en-US" dirty="0"/>
              <a:t> = a set </a:t>
            </a:r>
            <a:r>
              <a:rPr lang="en-US" b="1" i="1" dirty="0">
                <a:latin typeface="Times New Roman" pitchFamily="18" charset="0"/>
                <a:cs typeface="Times New Roman" pitchFamily="18" charset="0"/>
              </a:rPr>
              <a:t>Y</a:t>
            </a:r>
            <a:r>
              <a:rPr lang="en-US" dirty="0"/>
              <a:t> of size </a:t>
            </a:r>
            <a:r>
              <a:rPr lang="en-US" b="1" i="1" dirty="0">
                <a:latin typeface="Times New Roman" pitchFamily="18" charset="0"/>
                <a:cs typeface="Times New Roman" pitchFamily="18" charset="0"/>
              </a:rPr>
              <a:t>t</a:t>
            </a:r>
            <a:r>
              <a:rPr lang="en-US" b="1" dirty="0"/>
              <a:t> </a:t>
            </a:r>
            <a:r>
              <a:rPr lang="en-US" dirty="0"/>
              <a:t>that occurs in </a:t>
            </a:r>
            <a:r>
              <a:rPr lang="en-US" i="1" dirty="0">
                <a:latin typeface="Times New Roman" pitchFamily="18" charset="0"/>
                <a:cs typeface="Times New Roman" pitchFamily="18" charset="0"/>
              </a:rPr>
              <a:t>s</a:t>
            </a:r>
            <a:r>
              <a:rPr lang="en-US" dirty="0"/>
              <a:t> buckets </a:t>
            </a:r>
            <a:r>
              <a:rPr lang="en-US" b="1" i="1" dirty="0">
                <a:latin typeface="Times New Roman" pitchFamily="18" charset="0"/>
                <a:cs typeface="Times New Roman" pitchFamily="18" charset="0"/>
              </a:rPr>
              <a:t>B</a:t>
            </a:r>
            <a:r>
              <a:rPr lang="en-US" b="1" i="1" baseline="-25000" dirty="0">
                <a:latin typeface="Times New Roman" pitchFamily="18" charset="0"/>
                <a:cs typeface="Times New Roman" pitchFamily="18" charset="0"/>
              </a:rPr>
              <a:t>i</a:t>
            </a:r>
          </a:p>
          <a:p>
            <a:pPr lvl="1"/>
            <a:r>
              <a:rPr lang="en-US" dirty="0"/>
              <a:t>Looking for </a:t>
            </a:r>
            <a:r>
              <a:rPr lang="en-US" b="1" i="1" dirty="0" err="1"/>
              <a:t>K</a:t>
            </a:r>
            <a:r>
              <a:rPr lang="en-US" b="1" i="1" baseline="-25000" dirty="0" err="1"/>
              <a:t>s,t</a:t>
            </a:r>
            <a:r>
              <a:rPr lang="en-US" i="1" baseline="-25000" dirty="0"/>
              <a:t> </a:t>
            </a:r>
            <a:r>
              <a:rPr lang="en-US" dirty="0">
                <a:sym typeface="Wingdings" pitchFamily="2" charset="2"/>
              </a:rPr>
              <a:t> set of support </a:t>
            </a:r>
            <a:r>
              <a:rPr lang="en-US" b="1" i="1" dirty="0">
                <a:latin typeface="Times New Roman" pitchFamily="18" charset="0"/>
                <a:cs typeface="Times New Roman" pitchFamily="18" charset="0"/>
                <a:sym typeface="Wingdings" pitchFamily="2" charset="2"/>
              </a:rPr>
              <a:t>s</a:t>
            </a:r>
            <a:r>
              <a:rPr lang="en-US" dirty="0">
                <a:sym typeface="Wingdings" pitchFamily="2" charset="2"/>
              </a:rPr>
              <a:t> and look at layer </a:t>
            </a:r>
            <a:r>
              <a:rPr lang="en-US" b="1" i="1" dirty="0">
                <a:latin typeface="Times New Roman" pitchFamily="18" charset="0"/>
                <a:cs typeface="Times New Roman" pitchFamily="18" charset="0"/>
                <a:sym typeface="Wingdings" pitchFamily="2" charset="2"/>
              </a:rPr>
              <a:t>t</a:t>
            </a:r>
            <a:r>
              <a:rPr lang="en-US" dirty="0">
                <a:sym typeface="Wingdings" pitchFamily="2" charset="2"/>
              </a:rPr>
              <a:t> – all frequent sets of size </a:t>
            </a:r>
            <a:r>
              <a:rPr lang="en-US" b="1" i="1" dirty="0">
                <a:latin typeface="Times New Roman" pitchFamily="18" charset="0"/>
                <a:cs typeface="Times New Roman" pitchFamily="18" charset="0"/>
                <a:sym typeface="Wingdings" pitchFamily="2" charset="2"/>
              </a:rPr>
              <a:t>t</a:t>
            </a:r>
            <a:endParaRPr lang="en-US" b="1" dirty="0"/>
          </a:p>
        </p:txBody>
      </p:sp>
      <p:cxnSp>
        <p:nvCxnSpPr>
          <p:cNvPr id="7" name="Straight Connector 6"/>
          <p:cNvCxnSpPr>
            <a:stCxn id="16" idx="6"/>
            <a:endCxn id="26" idx="2"/>
          </p:cNvCxnSpPr>
          <p:nvPr/>
        </p:nvCxnSpPr>
        <p:spPr>
          <a:xfrm flipV="1">
            <a:off x="1523999" y="3848100"/>
            <a:ext cx="1219200" cy="381000"/>
          </a:xfrm>
          <a:prstGeom prst="line">
            <a:avLst/>
          </a:prstGeom>
          <a:ln w="22225" cmpd="sng">
            <a:solidFill>
              <a:schemeClr val="bg1">
                <a:lumMod val="50000"/>
              </a:schemeClr>
            </a:solidFill>
            <a:tailEnd type="arrow" w="med" len="lg"/>
          </a:ln>
        </p:spPr>
        <p:style>
          <a:lnRef idx="1">
            <a:schemeClr val="dk1"/>
          </a:lnRef>
          <a:fillRef idx="0">
            <a:schemeClr val="dk1"/>
          </a:fillRef>
          <a:effectRef idx="0">
            <a:schemeClr val="dk1"/>
          </a:effectRef>
          <a:fontRef idx="minor">
            <a:schemeClr val="tx1"/>
          </a:fontRef>
        </p:style>
      </p:cxnSp>
      <p:cxnSp>
        <p:nvCxnSpPr>
          <p:cNvPr id="8" name="Straight Connector 7"/>
          <p:cNvCxnSpPr>
            <a:stCxn id="16" idx="6"/>
            <a:endCxn id="21" idx="2"/>
          </p:cNvCxnSpPr>
          <p:nvPr/>
        </p:nvCxnSpPr>
        <p:spPr>
          <a:xfrm>
            <a:off x="1523999" y="4229100"/>
            <a:ext cx="1219200" cy="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6" idx="6"/>
            <a:endCxn id="22" idx="2"/>
          </p:cNvCxnSpPr>
          <p:nvPr/>
        </p:nvCxnSpPr>
        <p:spPr>
          <a:xfrm>
            <a:off x="1523999" y="4229100"/>
            <a:ext cx="1219200" cy="3810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6" idx="6"/>
            <a:endCxn id="23" idx="2"/>
          </p:cNvCxnSpPr>
          <p:nvPr/>
        </p:nvCxnSpPr>
        <p:spPr>
          <a:xfrm>
            <a:off x="1523999" y="4229100"/>
            <a:ext cx="1219200" cy="7620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6" idx="6"/>
            <a:endCxn id="24" idx="1"/>
          </p:cNvCxnSpPr>
          <p:nvPr/>
        </p:nvCxnSpPr>
        <p:spPr>
          <a:xfrm>
            <a:off x="1523999" y="4229100"/>
            <a:ext cx="1252678" cy="1366978"/>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7" idx="6"/>
            <a:endCxn id="26" idx="2"/>
          </p:cNvCxnSpPr>
          <p:nvPr/>
        </p:nvCxnSpPr>
        <p:spPr>
          <a:xfrm flipV="1">
            <a:off x="1523999" y="3848100"/>
            <a:ext cx="1219200" cy="838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7" idx="6"/>
            <a:endCxn id="21" idx="2"/>
          </p:cNvCxnSpPr>
          <p:nvPr/>
        </p:nvCxnSpPr>
        <p:spPr>
          <a:xfrm flipV="1">
            <a:off x="1523999" y="4229100"/>
            <a:ext cx="1219200" cy="457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7" idx="6"/>
            <a:endCxn id="23" idx="2"/>
          </p:cNvCxnSpPr>
          <p:nvPr/>
        </p:nvCxnSpPr>
        <p:spPr>
          <a:xfrm>
            <a:off x="1523999" y="4686300"/>
            <a:ext cx="1219200" cy="3048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7" idx="6"/>
            <a:endCxn id="24" idx="1"/>
          </p:cNvCxnSpPr>
          <p:nvPr/>
        </p:nvCxnSpPr>
        <p:spPr>
          <a:xfrm>
            <a:off x="1523999" y="4686300"/>
            <a:ext cx="1252678" cy="909778"/>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295399" y="41148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95399" y="45720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295399" y="53340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200000">
            <a:off x="1155629" y="4889430"/>
            <a:ext cx="367408" cy="369332"/>
          </a:xfrm>
          <a:prstGeom prst="rect">
            <a:avLst/>
          </a:prstGeom>
          <a:noFill/>
        </p:spPr>
        <p:txBody>
          <a:bodyPr wrap="none" rtlCol="0">
            <a:spAutoFit/>
          </a:bodyPr>
          <a:lstStyle/>
          <a:p>
            <a:r>
              <a:rPr lang="en-US" dirty="0"/>
              <a:t>…</a:t>
            </a:r>
          </a:p>
        </p:txBody>
      </p:sp>
      <p:sp>
        <p:nvSpPr>
          <p:cNvPr id="21" name="Oval 20"/>
          <p:cNvSpPr/>
          <p:nvPr/>
        </p:nvSpPr>
        <p:spPr>
          <a:xfrm>
            <a:off x="2743199" y="4114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p:cNvSpPr/>
          <p:nvPr/>
        </p:nvSpPr>
        <p:spPr>
          <a:xfrm>
            <a:off x="2743199" y="4495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p:cNvSpPr/>
          <p:nvPr/>
        </p:nvSpPr>
        <p:spPr>
          <a:xfrm>
            <a:off x="2743199" y="4876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Oval 23"/>
          <p:cNvSpPr/>
          <p:nvPr/>
        </p:nvSpPr>
        <p:spPr>
          <a:xfrm>
            <a:off x="2743199" y="55626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TextBox 24"/>
          <p:cNvSpPr txBox="1"/>
          <p:nvPr/>
        </p:nvSpPr>
        <p:spPr>
          <a:xfrm rot="16200000">
            <a:off x="2603429" y="5180639"/>
            <a:ext cx="367408" cy="369332"/>
          </a:xfrm>
          <a:prstGeom prst="rect">
            <a:avLst/>
          </a:prstGeom>
          <a:noFill/>
        </p:spPr>
        <p:txBody>
          <a:bodyPr wrap="none" rtlCol="0">
            <a:spAutoFit/>
          </a:bodyPr>
          <a:lstStyle/>
          <a:p>
            <a:r>
              <a:rPr lang="en-US" dirty="0"/>
              <a:t>…</a:t>
            </a:r>
          </a:p>
        </p:txBody>
      </p:sp>
      <p:sp>
        <p:nvSpPr>
          <p:cNvPr id="26" name="Oval 25"/>
          <p:cNvSpPr/>
          <p:nvPr/>
        </p:nvSpPr>
        <p:spPr>
          <a:xfrm>
            <a:off x="2743199" y="3733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p:cNvSpPr txBox="1"/>
          <p:nvPr/>
        </p:nvSpPr>
        <p:spPr>
          <a:xfrm rot="13554761">
            <a:off x="1691072" y="4890668"/>
            <a:ext cx="367408" cy="369332"/>
          </a:xfrm>
          <a:prstGeom prst="rect">
            <a:avLst/>
          </a:prstGeom>
          <a:noFill/>
        </p:spPr>
        <p:txBody>
          <a:bodyPr wrap="none" rtlCol="0">
            <a:spAutoFit/>
          </a:bodyPr>
          <a:lstStyle/>
          <a:p>
            <a:r>
              <a:rPr lang="en-US" dirty="0"/>
              <a:t>…</a:t>
            </a:r>
          </a:p>
        </p:txBody>
      </p:sp>
      <p:sp>
        <p:nvSpPr>
          <p:cNvPr id="28" name="TextBox 27"/>
          <p:cNvSpPr txBox="1"/>
          <p:nvPr/>
        </p:nvSpPr>
        <p:spPr>
          <a:xfrm>
            <a:off x="990600" y="5879068"/>
            <a:ext cx="2514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A dense 2-layer graph</a:t>
            </a:r>
          </a:p>
        </p:txBody>
      </p:sp>
      <p:cxnSp>
        <p:nvCxnSpPr>
          <p:cNvPr id="30" name="Straight Connector 29"/>
          <p:cNvCxnSpPr>
            <a:stCxn id="19" idx="6"/>
            <a:endCxn id="23" idx="2"/>
          </p:cNvCxnSpPr>
          <p:nvPr/>
        </p:nvCxnSpPr>
        <p:spPr>
          <a:xfrm flipV="1">
            <a:off x="1523999" y="4991100"/>
            <a:ext cx="1219200" cy="457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6"/>
            <a:endCxn id="24" idx="2"/>
          </p:cNvCxnSpPr>
          <p:nvPr/>
        </p:nvCxnSpPr>
        <p:spPr>
          <a:xfrm>
            <a:off x="1523999" y="5448300"/>
            <a:ext cx="1219200" cy="2286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6"/>
            <a:endCxn id="22" idx="2"/>
          </p:cNvCxnSpPr>
          <p:nvPr/>
        </p:nvCxnSpPr>
        <p:spPr>
          <a:xfrm flipV="1">
            <a:off x="1523999" y="4610100"/>
            <a:ext cx="1219200" cy="838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9" idx="6"/>
            <a:endCxn id="21" idx="2"/>
          </p:cNvCxnSpPr>
          <p:nvPr/>
        </p:nvCxnSpPr>
        <p:spPr>
          <a:xfrm flipV="1">
            <a:off x="1523999" y="4229100"/>
            <a:ext cx="1219200" cy="1219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9" idx="6"/>
            <a:endCxn id="26" idx="2"/>
          </p:cNvCxnSpPr>
          <p:nvPr/>
        </p:nvCxnSpPr>
        <p:spPr>
          <a:xfrm flipV="1">
            <a:off x="1523999" y="3848100"/>
            <a:ext cx="1219200" cy="1600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7" idx="6"/>
            <a:endCxn id="22" idx="2"/>
          </p:cNvCxnSpPr>
          <p:nvPr/>
        </p:nvCxnSpPr>
        <p:spPr>
          <a:xfrm flipV="1">
            <a:off x="1523999" y="4610100"/>
            <a:ext cx="1219200" cy="76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6200000">
            <a:off x="563915" y="4659868"/>
            <a:ext cx="992579" cy="369332"/>
          </a:xfrm>
          <a:prstGeom prst="rect">
            <a:avLst/>
          </a:prstGeom>
          <a:noFill/>
        </p:spPr>
        <p:txBody>
          <a:bodyPr wrap="none" rtlCol="0">
            <a:spAutoFit/>
          </a:bodyPr>
          <a:lstStyle/>
          <a:p>
            <a:r>
              <a:rPr lang="en-US" i="1" dirty="0">
                <a:solidFill>
                  <a:srgbClr val="008000"/>
                </a:solidFill>
                <a:latin typeface="Arial" pitchFamily="34" charset="0"/>
                <a:cs typeface="Arial" pitchFamily="34" charset="0"/>
              </a:rPr>
              <a:t>s</a:t>
            </a:r>
            <a:r>
              <a:rPr lang="en-US" dirty="0">
                <a:solidFill>
                  <a:srgbClr val="008000"/>
                </a:solidFill>
                <a:latin typeface="Arial" pitchFamily="34" charset="0"/>
                <a:cs typeface="Arial" pitchFamily="34" charset="0"/>
              </a:rPr>
              <a:t> nodes</a:t>
            </a:r>
          </a:p>
        </p:txBody>
      </p:sp>
      <p:sp>
        <p:nvSpPr>
          <p:cNvPr id="58" name="TextBox 57"/>
          <p:cNvSpPr txBox="1"/>
          <p:nvPr/>
        </p:nvSpPr>
        <p:spPr>
          <a:xfrm rot="16200000">
            <a:off x="2762025" y="4533139"/>
            <a:ext cx="941283" cy="369332"/>
          </a:xfrm>
          <a:prstGeom prst="rect">
            <a:avLst/>
          </a:prstGeom>
          <a:noFill/>
        </p:spPr>
        <p:txBody>
          <a:bodyPr wrap="none" rtlCol="0">
            <a:spAutoFit/>
          </a:bodyPr>
          <a:lstStyle/>
          <a:p>
            <a:r>
              <a:rPr lang="en-US" i="1" dirty="0">
                <a:solidFill>
                  <a:srgbClr val="008000"/>
                </a:solidFill>
                <a:latin typeface="Arial" pitchFamily="34" charset="0"/>
                <a:cs typeface="Arial" pitchFamily="34" charset="0"/>
              </a:rPr>
              <a:t>t</a:t>
            </a:r>
            <a:r>
              <a:rPr lang="en-US" dirty="0">
                <a:solidFill>
                  <a:srgbClr val="008000"/>
                </a:solidFill>
                <a:latin typeface="Arial" pitchFamily="34" charset="0"/>
                <a:cs typeface="Arial" pitchFamily="34" charset="0"/>
              </a:rPr>
              <a:t> nodes</a:t>
            </a:r>
          </a:p>
        </p:txBody>
      </p:sp>
    </p:spTree>
    <p:extLst>
      <p:ext uri="{BB962C8B-B14F-4D97-AF65-F5344CB8AC3E}">
        <p14:creationId xmlns:p14="http://schemas.microsoft.com/office/powerpoint/2010/main" val="338005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type="body" idx="1"/>
          </p:nvPr>
        </p:nvSpPr>
        <p:spPr>
          <a:xfrm>
            <a:off x="740664" y="2743200"/>
            <a:ext cx="8250936" cy="3886200"/>
          </a:xfrm>
        </p:spPr>
        <p:txBody>
          <a:bodyPr>
            <a:normAutofit/>
          </a:bodyPr>
          <a:lstStyle/>
          <a:p>
            <a:r>
              <a:rPr lang="en-US" sz="3200" b="1" u="sng" dirty="0">
                <a:solidFill>
                  <a:schemeClr val="tx1"/>
                </a:solidFill>
              </a:rPr>
              <a:t>First: Define</a:t>
            </a:r>
          </a:p>
          <a:p>
            <a:pPr lvl="1"/>
            <a:r>
              <a:rPr lang="en-US" sz="2400" b="1" dirty="0">
                <a:solidFill>
                  <a:schemeClr val="tx1"/>
                </a:solidFill>
              </a:rPr>
              <a:t>Frequent </a:t>
            </a:r>
            <a:r>
              <a:rPr lang="en-US" sz="2400" b="1" dirty="0" err="1">
                <a:solidFill>
                  <a:schemeClr val="tx1"/>
                </a:solidFill>
              </a:rPr>
              <a:t>itemsets</a:t>
            </a:r>
            <a:endParaRPr lang="en-US" sz="2400" b="1" dirty="0">
              <a:solidFill>
                <a:schemeClr val="tx1"/>
              </a:solidFill>
            </a:endParaRPr>
          </a:p>
          <a:p>
            <a:pPr lvl="1"/>
            <a:r>
              <a:rPr lang="en-US" sz="2400" b="1" dirty="0">
                <a:solidFill>
                  <a:schemeClr val="tx1"/>
                </a:solidFill>
              </a:rPr>
              <a:t>Association rules:</a:t>
            </a:r>
          </a:p>
          <a:p>
            <a:pPr lvl="1"/>
            <a:r>
              <a:rPr lang="en-US" sz="2400" b="1" dirty="0">
                <a:solidFill>
                  <a:schemeClr val="tx1"/>
                </a:solidFill>
              </a:rPr>
              <a:t>	</a:t>
            </a:r>
            <a:r>
              <a:rPr lang="en-US" sz="2000" dirty="0">
                <a:solidFill>
                  <a:schemeClr val="tx1"/>
                </a:solidFill>
              </a:rPr>
              <a:t>Confidence, Support, Interestingness</a:t>
            </a:r>
          </a:p>
          <a:p>
            <a:r>
              <a:rPr lang="en-US" sz="3200" b="1" u="sng" dirty="0">
                <a:solidFill>
                  <a:schemeClr val="tx1"/>
                </a:solidFill>
              </a:rPr>
              <a:t>Then: Algorithms for finding frequent </a:t>
            </a:r>
            <a:r>
              <a:rPr lang="en-US" sz="3200" b="1" u="sng" dirty="0" err="1">
                <a:solidFill>
                  <a:schemeClr val="tx1"/>
                </a:solidFill>
              </a:rPr>
              <a:t>itemsets</a:t>
            </a:r>
            <a:endParaRPr lang="en-US" sz="3200" b="1" u="sng" dirty="0">
              <a:solidFill>
                <a:schemeClr val="tx1"/>
              </a:solidFill>
            </a:endParaRPr>
          </a:p>
          <a:p>
            <a:pPr lvl="1"/>
            <a:r>
              <a:rPr lang="en-US" sz="2400" b="1" dirty="0">
                <a:solidFill>
                  <a:schemeClr val="tx1"/>
                </a:solidFill>
              </a:rPr>
              <a:t>Finding frequent pairs</a:t>
            </a:r>
          </a:p>
          <a:p>
            <a:pPr lvl="1"/>
            <a:r>
              <a:rPr lang="en-US" sz="2400" b="1" dirty="0">
                <a:solidFill>
                  <a:schemeClr val="tx1"/>
                </a:solidFill>
              </a:rPr>
              <a:t>A-Priori algorithm</a:t>
            </a:r>
          </a:p>
          <a:p>
            <a:pPr lvl="1"/>
            <a:r>
              <a:rPr lang="en-US" sz="2400" b="1" dirty="0">
                <a:solidFill>
                  <a:schemeClr val="tx1"/>
                </a:solidFill>
              </a:rPr>
              <a:t>PCY algorithm + 2 refinements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384730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 Itemsets</a:t>
            </a:r>
          </a:p>
        </p:txBody>
      </p:sp>
      <p:sp>
        <p:nvSpPr>
          <p:cNvPr id="3" name="Content Placeholder 2"/>
          <p:cNvSpPr>
            <a:spLocks noGrp="1"/>
          </p:cNvSpPr>
          <p:nvPr>
            <p:ph idx="1"/>
          </p:nvPr>
        </p:nvSpPr>
        <p:spPr>
          <a:xfrm>
            <a:off x="457200" y="1295400"/>
            <a:ext cx="8229600" cy="5410200"/>
          </a:xfrm>
        </p:spPr>
        <p:txBody>
          <a:bodyPr>
            <a:normAutofit/>
          </a:bodyPr>
          <a:lstStyle/>
          <a:p>
            <a:r>
              <a:rPr lang="en-US" b="1" dirty="0">
                <a:solidFill>
                  <a:srgbClr val="008000"/>
                </a:solidFill>
              </a:rPr>
              <a:t>Simplest question:</a:t>
            </a:r>
            <a:r>
              <a:rPr lang="en-US" dirty="0">
                <a:solidFill>
                  <a:srgbClr val="008000"/>
                </a:solidFill>
              </a:rPr>
              <a:t> </a:t>
            </a:r>
            <a:r>
              <a:rPr lang="en-US" dirty="0"/>
              <a:t>Find sets of items that appear together “frequently” in baskets</a:t>
            </a:r>
          </a:p>
          <a:p>
            <a:r>
              <a:rPr lang="en-US" b="1" i="1" dirty="0">
                <a:solidFill>
                  <a:srgbClr val="0000FF"/>
                </a:solidFill>
              </a:rPr>
              <a:t>Support</a:t>
            </a:r>
            <a:r>
              <a:rPr lang="en-US" dirty="0">
                <a:solidFill>
                  <a:srgbClr val="0000FF"/>
                </a:solidFill>
              </a:rPr>
              <a:t> </a:t>
            </a:r>
            <a:r>
              <a:rPr lang="en-US" dirty="0"/>
              <a:t>for </a:t>
            </a:r>
            <a:r>
              <a:rPr lang="en-US" dirty="0" err="1"/>
              <a:t>itemset</a:t>
            </a:r>
            <a:r>
              <a:rPr lang="en-US" dirty="0"/>
              <a:t> </a:t>
            </a:r>
            <a:r>
              <a:rPr lang="en-US" b="1" i="1" dirty="0">
                <a:latin typeface="Times New Roman" pitchFamily="18" charset="0"/>
                <a:cs typeface="Times New Roman" pitchFamily="18" charset="0"/>
              </a:rPr>
              <a:t>I</a:t>
            </a:r>
            <a:r>
              <a:rPr lang="en-US" i="1" dirty="0"/>
              <a:t>:</a:t>
            </a:r>
            <a:r>
              <a:rPr lang="en-US" dirty="0"/>
              <a:t> Number of baskets containing all items in </a:t>
            </a:r>
            <a:r>
              <a:rPr lang="en-US" b="1" i="1" dirty="0">
                <a:latin typeface="Times New Roman" pitchFamily="18" charset="0"/>
                <a:cs typeface="Times New Roman" pitchFamily="18" charset="0"/>
              </a:rPr>
              <a:t>I</a:t>
            </a:r>
            <a:endParaRPr lang="en-US" b="1" dirty="0"/>
          </a:p>
          <a:p>
            <a:pPr lvl="1"/>
            <a:r>
              <a:rPr lang="en-US" dirty="0">
                <a:solidFill>
                  <a:schemeClr val="bg1">
                    <a:lumMod val="50000"/>
                  </a:schemeClr>
                </a:solidFill>
              </a:rPr>
              <a:t>(Often expressed as a fraction </a:t>
            </a:r>
            <a:br>
              <a:rPr lang="en-US" dirty="0">
                <a:solidFill>
                  <a:schemeClr val="bg1">
                    <a:lumMod val="50000"/>
                  </a:schemeClr>
                </a:solidFill>
              </a:rPr>
            </a:br>
            <a:r>
              <a:rPr lang="en-US" dirty="0">
                <a:solidFill>
                  <a:schemeClr val="bg1">
                    <a:lumMod val="50000"/>
                  </a:schemeClr>
                </a:solidFill>
              </a:rPr>
              <a:t>of the total number of baskets)</a:t>
            </a:r>
          </a:p>
          <a:p>
            <a:r>
              <a:rPr lang="en-US" dirty="0"/>
              <a:t>Given a </a:t>
            </a:r>
            <a:r>
              <a:rPr lang="en-US" b="1" i="1" dirty="0">
                <a:solidFill>
                  <a:srgbClr val="0000FF"/>
                </a:solidFill>
              </a:rPr>
              <a:t>support threshold </a:t>
            </a:r>
            <a:r>
              <a:rPr lang="en-US" b="1" i="1" dirty="0">
                <a:solidFill>
                  <a:srgbClr val="0000FF"/>
                </a:solidFill>
                <a:latin typeface="Times New Roman" pitchFamily="18" charset="0"/>
                <a:cs typeface="Times New Roman" pitchFamily="18" charset="0"/>
              </a:rPr>
              <a:t>s</a:t>
            </a:r>
            <a:r>
              <a:rPr lang="en-US" dirty="0"/>
              <a:t>, </a:t>
            </a:r>
            <a:br>
              <a:rPr lang="en-US" dirty="0"/>
            </a:br>
            <a:r>
              <a:rPr lang="en-US" dirty="0"/>
              <a:t>then sets of items that appear </a:t>
            </a:r>
            <a:br>
              <a:rPr lang="en-US" dirty="0"/>
            </a:br>
            <a:r>
              <a:rPr lang="en-US" dirty="0"/>
              <a:t>in at least </a:t>
            </a:r>
            <a:r>
              <a:rPr lang="en-US" b="1" i="1" dirty="0">
                <a:latin typeface="Times New Roman" pitchFamily="18" charset="0"/>
                <a:cs typeface="Times New Roman" pitchFamily="18" charset="0"/>
              </a:rPr>
              <a:t>s</a:t>
            </a:r>
            <a:r>
              <a:rPr lang="en-US" dirty="0"/>
              <a:t> baskets are called </a:t>
            </a:r>
            <a:br>
              <a:rPr lang="en-US" dirty="0"/>
            </a:br>
            <a:r>
              <a:rPr lang="en-US" b="1" i="1" dirty="0">
                <a:solidFill>
                  <a:srgbClr val="FF0066"/>
                </a:solidFill>
              </a:rPr>
              <a:t>frequent itemsets</a:t>
            </a:r>
            <a:endParaRPr lang="en-US" b="1" dirty="0">
              <a:solidFill>
                <a:srgbClr val="FF0066"/>
              </a:solidFill>
            </a:endParaRPr>
          </a:p>
          <a:p>
            <a:endParaRPr lang="en-US" dirty="0"/>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8ACF4755-8703-664B-BCD2-DDFADF26E571}" type="slidenum">
              <a:rPr lang="en-US" smtClean="0"/>
              <a:pPr/>
              <a:t>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182740411"/>
              </p:ext>
            </p:extLst>
          </p:nvPr>
        </p:nvGraphicFramePr>
        <p:xfrm>
          <a:off x="6008214" y="3200400"/>
          <a:ext cx="3108354" cy="1600200"/>
        </p:xfrm>
        <a:graphic>
          <a:graphicData uri="http://schemas.openxmlformats.org/presentationml/2006/ole">
            <mc:AlternateContent xmlns:mc="http://schemas.openxmlformats.org/markup-compatibility/2006">
              <mc:Choice xmlns:v="urn:schemas-microsoft-com:vml" Requires="v">
                <p:oleObj name="Document" r:id="rId2" imgW="3821430" imgH="2001946" progId="Word.Document.8">
                  <p:embed/>
                </p:oleObj>
              </mc:Choice>
              <mc:Fallback>
                <p:oleObj name="Document" r:id="rId2" imgW="3821430" imgH="2001946"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214" y="3200400"/>
                        <a:ext cx="3108354" cy="1600200"/>
                      </a:xfrm>
                      <a:prstGeom prst="rect">
                        <a:avLst/>
                      </a:prstGeom>
                      <a:noFill/>
                      <a:ln>
                        <a:noFill/>
                      </a:ln>
                    </p:spPr>
                  </p:pic>
                </p:oleObj>
              </mc:Fallback>
            </mc:AlternateContent>
          </a:graphicData>
        </a:graphic>
      </p:graphicFrame>
      <p:sp>
        <p:nvSpPr>
          <p:cNvPr id="8" name="TextBox 7"/>
          <p:cNvSpPr txBox="1"/>
          <p:nvPr/>
        </p:nvSpPr>
        <p:spPr>
          <a:xfrm>
            <a:off x="6705601" y="4724400"/>
            <a:ext cx="2133599" cy="646331"/>
          </a:xfrm>
          <a:prstGeom prst="rect">
            <a:avLst/>
          </a:prstGeom>
          <a:noFill/>
        </p:spPr>
        <p:txBody>
          <a:bodyPr wrap="square" rtlCol="0">
            <a:spAutoFit/>
          </a:bodyPr>
          <a:lstStyle/>
          <a:p>
            <a:r>
              <a:rPr lang="en-US" dirty="0">
                <a:latin typeface="Arial" pitchFamily="34" charset="0"/>
                <a:cs typeface="Arial" pitchFamily="34" charset="0"/>
              </a:rPr>
              <a:t>Support of </a:t>
            </a:r>
            <a:br>
              <a:rPr lang="en-US" dirty="0">
                <a:latin typeface="Arial" pitchFamily="34" charset="0"/>
                <a:cs typeface="Arial" pitchFamily="34" charset="0"/>
              </a:rPr>
            </a:br>
            <a:r>
              <a:rPr lang="en-US" dirty="0">
                <a:latin typeface="Arial" pitchFamily="34" charset="0"/>
                <a:cs typeface="Arial" pitchFamily="34" charset="0"/>
              </a:rPr>
              <a:t>{Beer, Bread} = 2</a:t>
            </a:r>
          </a:p>
        </p:txBody>
      </p:sp>
    </p:spTree>
    <p:extLst>
      <p:ext uri="{BB962C8B-B14F-4D97-AF65-F5344CB8AC3E}">
        <p14:creationId xmlns:p14="http://schemas.microsoft.com/office/powerpoint/2010/main" val="43679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26076</TotalTime>
  <Words>5944</Words>
  <Application>Microsoft Macintosh PowerPoint</Application>
  <PresentationFormat>On-screen Show (4:3)</PresentationFormat>
  <Paragraphs>641</Paragraphs>
  <Slides>56</Slides>
  <Notes>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70" baseType="lpstr">
      <vt:lpstr>Arial</vt:lpstr>
      <vt:lpstr>Calibri</vt:lpstr>
      <vt:lpstr>Cambria Math</vt:lpstr>
      <vt:lpstr>Corbel</vt:lpstr>
      <vt:lpstr>Courier New</vt:lpstr>
      <vt:lpstr>Lucida Sans Unicode</vt:lpstr>
      <vt:lpstr>Monotype Sorts</vt:lpstr>
      <vt:lpstr>Tahoma</vt:lpstr>
      <vt:lpstr>Times New Roman</vt:lpstr>
      <vt:lpstr>Wingdings</vt:lpstr>
      <vt:lpstr>Wingdings 2</vt:lpstr>
      <vt:lpstr>Module</vt:lpstr>
      <vt:lpstr>Document</vt:lpstr>
      <vt:lpstr>Equation</vt:lpstr>
      <vt:lpstr>Frequent Itemset Mining &amp; Association Rules</vt:lpstr>
      <vt:lpstr>Association Rule Discovery</vt:lpstr>
      <vt:lpstr>The Market-Basket Model</vt:lpstr>
      <vt:lpstr>Applications – (1)</vt:lpstr>
      <vt:lpstr>Applications – (2)</vt:lpstr>
      <vt:lpstr>More generally</vt:lpstr>
      <vt:lpstr>Example:</vt:lpstr>
      <vt:lpstr>Outline</vt:lpstr>
      <vt:lpstr>Frequent Itemsets</vt:lpstr>
      <vt:lpstr> Example: Frequent Itemsets</vt:lpstr>
      <vt:lpstr>Association Rules</vt:lpstr>
      <vt:lpstr>Interesting Association Rules</vt:lpstr>
      <vt:lpstr>Example: Confidence and Interest</vt:lpstr>
      <vt:lpstr>Finding Association Rules</vt:lpstr>
      <vt:lpstr>Mining Association Rules</vt:lpstr>
      <vt:lpstr>Example</vt:lpstr>
      <vt:lpstr>Compacting the Output</vt:lpstr>
      <vt:lpstr>Example: Maximal/Closed</vt:lpstr>
      <vt:lpstr> Finding Frequent Itemsets</vt:lpstr>
      <vt:lpstr>Itemsets: Computation Model</vt:lpstr>
      <vt:lpstr>Computation Model</vt:lpstr>
      <vt:lpstr>Main-Memory Bottleneck</vt:lpstr>
      <vt:lpstr>Finding Frequent Pairs</vt:lpstr>
      <vt:lpstr>Naïve Algorithm</vt:lpstr>
      <vt:lpstr>Counting Pairs in Memory</vt:lpstr>
      <vt:lpstr>Comparing the 2 Approaches</vt:lpstr>
      <vt:lpstr>Comparing the two approaches</vt:lpstr>
      <vt:lpstr>Comparing the two approaches</vt:lpstr>
      <vt:lpstr> A-Priori Algorithm</vt:lpstr>
      <vt:lpstr>A-Priori Algorithm – (1)</vt:lpstr>
      <vt:lpstr>A-Priori Algorithm – (1)</vt:lpstr>
      <vt:lpstr>A-Priori Algorithm – (2)</vt:lpstr>
      <vt:lpstr>Main-Memory: Picture of A-Priori</vt:lpstr>
      <vt:lpstr>Detail for A-Priori</vt:lpstr>
      <vt:lpstr>Frequent Triples, Etc.</vt:lpstr>
      <vt:lpstr>Example</vt:lpstr>
      <vt:lpstr>A-Priori for All Frequent Itemsets</vt:lpstr>
      <vt:lpstr> PCY (Park-Chen-Yu) Algorithm</vt:lpstr>
      <vt:lpstr>PCY (Park-Chen-Yu) Algorithm</vt:lpstr>
      <vt:lpstr>PCY Algorithm – First Pass  </vt:lpstr>
      <vt:lpstr>Observations about Buckets</vt:lpstr>
      <vt:lpstr>PCY Algorithm – Between Passes</vt:lpstr>
      <vt:lpstr>PCY Algorithm – Pass 2</vt:lpstr>
      <vt:lpstr>Main-Memory: Picture of PCY</vt:lpstr>
      <vt:lpstr>Main-Memory Details</vt:lpstr>
      <vt:lpstr>Refinement: Multistage Algorithm</vt:lpstr>
      <vt:lpstr>Main-Memory: Multistage</vt:lpstr>
      <vt:lpstr>Multistage – Pass 3</vt:lpstr>
      <vt:lpstr>Important Points</vt:lpstr>
      <vt:lpstr>Refinement: Multihash</vt:lpstr>
      <vt:lpstr>Main-Memory: Multihash</vt:lpstr>
      <vt:lpstr>PCY: Extensions</vt:lpstr>
      <vt:lpstr>Frequent Itemsets  in &lt; 2 Passes</vt:lpstr>
      <vt:lpstr>Frequent Itemsets in &lt; 2 Passes</vt:lpstr>
      <vt:lpstr>Random Sampling (1)</vt:lpstr>
      <vt:lpstr>Random Sampling (2)</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Tang, Haixu</cp:lastModifiedBy>
  <cp:revision>1297</cp:revision>
  <cp:lastPrinted>2011-10-20T04:01:43Z</cp:lastPrinted>
  <dcterms:created xsi:type="dcterms:W3CDTF">2009-06-12T17:14:38Z</dcterms:created>
  <dcterms:modified xsi:type="dcterms:W3CDTF">2023-07-28T20:54:50Z</dcterms:modified>
</cp:coreProperties>
</file>