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5"/>
    <p:restoredTop sz="70370"/>
  </p:normalViewPr>
  <p:slideViewPr>
    <p:cSldViewPr snapToGrid="0" snapToObjects="1">
      <p:cViewPr>
        <p:scale>
          <a:sx n="51" d="100"/>
          <a:sy n="51" d="100"/>
        </p:scale>
        <p:origin x="656"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8D47F-350F-4143-92EC-E02B57DF80A7}" type="datetimeFigureOut">
              <a:rPr lang="en-US" smtClean="0"/>
              <a:t>6/30/24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4E13C1-911D-5F44-B536-40936C0C0759}" type="slidenum">
              <a:rPr lang="en-US" smtClean="0"/>
              <a:t>‹#›</a:t>
            </a:fld>
            <a:endParaRPr lang="en-US"/>
          </a:p>
        </p:txBody>
      </p:sp>
    </p:spTree>
    <p:extLst>
      <p:ext uri="{BB962C8B-B14F-4D97-AF65-F5344CB8AC3E}">
        <p14:creationId xmlns:p14="http://schemas.microsoft.com/office/powerpoint/2010/main" val="276871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Scrum-Agile team, each role is crucial to the project's success. The Product Owner prioritizes the product backlog to ensure the team focuses on delivering the highest value features. The Scrum Master facilitates Scrum events, helps remove impediments, and ensures the team adheres to Agile principles. The Testers are responsible for defining acceptance criteria and developing and executing test cases to ensure the product meets quality standards. Developers design, develop, and implement features according to user stories. These roles foster collaboration, continuous improvement, and ensure alignment with business goals, making the Agile process efficient and responsive.</a:t>
            </a:r>
          </a:p>
          <a:p>
            <a:endParaRPr lang="en-US" dirty="0"/>
          </a:p>
        </p:txBody>
      </p:sp>
      <p:sp>
        <p:nvSpPr>
          <p:cNvPr id="4" name="Slide Number Placeholder 3"/>
          <p:cNvSpPr>
            <a:spLocks noGrp="1"/>
          </p:cNvSpPr>
          <p:nvPr>
            <p:ph type="sldNum" sz="quarter" idx="5"/>
          </p:nvPr>
        </p:nvSpPr>
        <p:spPr/>
        <p:txBody>
          <a:bodyPr/>
          <a:lstStyle/>
          <a:p>
            <a:fld id="{414E13C1-911D-5F44-B536-40936C0C0759}" type="slidenum">
              <a:rPr lang="en-US" smtClean="0"/>
              <a:t>2</a:t>
            </a:fld>
            <a:endParaRPr lang="en-US"/>
          </a:p>
        </p:txBody>
      </p:sp>
    </p:spTree>
    <p:extLst>
      <p:ext uri="{BB962C8B-B14F-4D97-AF65-F5344CB8AC3E}">
        <p14:creationId xmlns:p14="http://schemas.microsoft.com/office/powerpoint/2010/main" val="194298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Agile Software Development Life Cycle comprises several phases that support iterative development and continuous feedback. Planning involves identifying and prioritizing user stories to set clear goals. The Design phase focuses on creating flexible designs that can adapt to changes. During Development, features are built and tested in short iterations, allowing early detection of issues. Continuous Testing ensures product quality, while Deployment involves releasing increments to production. Finally, Review sessions, including sprint reviews and retrospectives, promote continuous improvement. This iterative approach allows for flexibility and regular customer feedback, ensuring the product meets user needs effectively.</a:t>
            </a:r>
          </a:p>
        </p:txBody>
      </p:sp>
      <p:sp>
        <p:nvSpPr>
          <p:cNvPr id="4" name="Slide Number Placeholder 3"/>
          <p:cNvSpPr>
            <a:spLocks noGrp="1"/>
          </p:cNvSpPr>
          <p:nvPr>
            <p:ph type="sldNum" sz="quarter" idx="5"/>
          </p:nvPr>
        </p:nvSpPr>
        <p:spPr/>
        <p:txBody>
          <a:bodyPr/>
          <a:lstStyle/>
          <a:p>
            <a:fld id="{414E13C1-911D-5F44-B536-40936C0C0759}" type="slidenum">
              <a:rPr lang="en-US" smtClean="0"/>
              <a:t>3</a:t>
            </a:fld>
            <a:endParaRPr lang="en-US"/>
          </a:p>
        </p:txBody>
      </p:sp>
    </p:spTree>
    <p:extLst>
      <p:ext uri="{BB962C8B-B14F-4D97-AF65-F5344CB8AC3E}">
        <p14:creationId xmlns:p14="http://schemas.microsoft.com/office/powerpoint/2010/main" val="51144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Waterfall development approach is characterized by its linear and sequential phases: Requirements, Design, Implementation, Testing, Deployment, and Maintenance. Each phase must be completed before moving on to the next, which makes it structured and predictable. However, this rigidity can be a drawback when handling change requests, as it requires formal change management processes. This contrasts with </a:t>
            </a:r>
            <a:r>
              <a:rPr lang="en-US" dirty="0" err="1"/>
              <a:t>Agile's</a:t>
            </a:r>
            <a:r>
              <a:rPr lang="en-US" dirty="0"/>
              <a:t> flexibility in adapting to changes quickly. Waterfall is best suited for projects with well-defined requirements and less likelihood of significant changes during development.</a:t>
            </a:r>
          </a:p>
        </p:txBody>
      </p:sp>
      <p:sp>
        <p:nvSpPr>
          <p:cNvPr id="4" name="Slide Number Placeholder 3"/>
          <p:cNvSpPr>
            <a:spLocks noGrp="1"/>
          </p:cNvSpPr>
          <p:nvPr>
            <p:ph type="sldNum" sz="quarter" idx="5"/>
          </p:nvPr>
        </p:nvSpPr>
        <p:spPr/>
        <p:txBody>
          <a:bodyPr/>
          <a:lstStyle/>
          <a:p>
            <a:fld id="{414E13C1-911D-5F44-B536-40936C0C0759}" type="slidenum">
              <a:rPr lang="en-US" smtClean="0"/>
              <a:t>4</a:t>
            </a:fld>
            <a:endParaRPr lang="en-US"/>
          </a:p>
        </p:txBody>
      </p:sp>
    </p:spTree>
    <p:extLst>
      <p:ext uri="{BB962C8B-B14F-4D97-AF65-F5344CB8AC3E}">
        <p14:creationId xmlns:p14="http://schemas.microsoft.com/office/powerpoint/2010/main" val="4255730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Choosing between Waterfall and Agile depends on several factors. Agile is ideal for complex projects that evolve over time and require high customer interaction and feedback. It offers flexibility to adapt to changes. On the other hand, Waterfall is suitable for straightforward projects with well-defined requirements and minimal changes expected. It provides stability and predictability. Our experience with the SNHU Travel Project demonstrated the effectiveness of Agile in managing dynamic requirements and incorporating stakeholder feedback seamlessly. Understanding these factors can help in selecting the right methodology for your project needs.</a:t>
            </a:r>
          </a:p>
        </p:txBody>
      </p:sp>
      <p:sp>
        <p:nvSpPr>
          <p:cNvPr id="4" name="Slide Number Placeholder 3"/>
          <p:cNvSpPr>
            <a:spLocks noGrp="1"/>
          </p:cNvSpPr>
          <p:nvPr>
            <p:ph type="sldNum" sz="quarter" idx="5"/>
          </p:nvPr>
        </p:nvSpPr>
        <p:spPr/>
        <p:txBody>
          <a:bodyPr/>
          <a:lstStyle/>
          <a:p>
            <a:fld id="{414E13C1-911D-5F44-B536-40936C0C0759}" type="slidenum">
              <a:rPr lang="en-US" smtClean="0"/>
              <a:t>5</a:t>
            </a:fld>
            <a:endParaRPr lang="en-US"/>
          </a:p>
        </p:txBody>
      </p:sp>
    </p:spTree>
    <p:extLst>
      <p:ext uri="{BB962C8B-B14F-4D97-AF65-F5344CB8AC3E}">
        <p14:creationId xmlns:p14="http://schemas.microsoft.com/office/powerpoint/2010/main" val="3682183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both Agile and Waterfall methodologies have their unique strengths. Agile excels in flexibility and continuous improvement, making it suitable for projects with dynamic requirements and high customer involvement. Waterfall, with its structured approach, is best for projects with fixed requirements and a clear scope. When choosing the approach, consider the specific needs of your project, the dynamics of your team, and the level of stakeholder involvement required. Making an informed decision based on these factors will help ensure the success of your project.</a:t>
            </a:r>
          </a:p>
        </p:txBody>
      </p:sp>
      <p:sp>
        <p:nvSpPr>
          <p:cNvPr id="4" name="Slide Number Placeholder 3"/>
          <p:cNvSpPr>
            <a:spLocks noGrp="1"/>
          </p:cNvSpPr>
          <p:nvPr>
            <p:ph type="sldNum" sz="quarter" idx="5"/>
          </p:nvPr>
        </p:nvSpPr>
        <p:spPr/>
        <p:txBody>
          <a:bodyPr/>
          <a:lstStyle/>
          <a:p>
            <a:fld id="{414E13C1-911D-5F44-B536-40936C0C0759}" type="slidenum">
              <a:rPr lang="en-US" smtClean="0"/>
              <a:t>6</a:t>
            </a:fld>
            <a:endParaRPr lang="en-US"/>
          </a:p>
        </p:txBody>
      </p:sp>
    </p:spTree>
    <p:extLst>
      <p:ext uri="{BB962C8B-B14F-4D97-AF65-F5344CB8AC3E}">
        <p14:creationId xmlns:p14="http://schemas.microsoft.com/office/powerpoint/2010/main" val="1678704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F18DF25-931F-044D-BEFD-2D6A985FA921}" type="datetimeFigureOut">
              <a:rPr lang="en-US" smtClean="0"/>
              <a:t>6/30/24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1552712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8DF25-931F-044D-BEFD-2D6A985FA921}" type="datetimeFigureOut">
              <a:rPr lang="en-US" smtClean="0"/>
              <a:t>6/30/24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193086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18DF25-931F-044D-BEFD-2D6A985FA921}" type="datetimeFigureOut">
              <a:rPr lang="en-US" smtClean="0"/>
              <a:t>6/30/24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4244900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18DF25-931F-044D-BEFD-2D6A985FA921}" type="datetimeFigureOut">
              <a:rPr lang="en-US" smtClean="0"/>
              <a:t>6/30/24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393327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F18DF25-931F-044D-BEFD-2D6A985FA921}" type="datetimeFigureOut">
              <a:rPr lang="en-US" smtClean="0"/>
              <a:t>6/30/24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234475758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F18DF25-931F-044D-BEFD-2D6A985FA921}" type="datetimeFigureOut">
              <a:rPr lang="en-US" smtClean="0"/>
              <a:t>6/30/24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409584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F18DF25-931F-044D-BEFD-2D6A985FA921}" type="datetimeFigureOut">
              <a:rPr lang="en-US" smtClean="0"/>
              <a:t>6/30/24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B09F92-EFCA-414C-9656-F740BB2215C6}"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036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8DF25-931F-044D-BEFD-2D6A985FA921}" type="datetimeFigureOut">
              <a:rPr lang="en-US" smtClean="0"/>
              <a:t>6/30/24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303737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18DF25-931F-044D-BEFD-2D6A985FA921}" type="datetimeFigureOut">
              <a:rPr lang="en-US" smtClean="0"/>
              <a:t>6/30/24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278642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F18DF25-931F-044D-BEFD-2D6A985FA921}" type="datetimeFigureOut">
              <a:rPr lang="en-US" smtClean="0"/>
              <a:t>6/30/24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2224715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F18DF25-931F-044D-BEFD-2D6A985FA921}" type="datetimeFigureOut">
              <a:rPr lang="en-US" smtClean="0"/>
              <a:t>6/30/24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1B09F92-EFCA-414C-9656-F740BB2215C6}" type="slidenum">
              <a:rPr lang="en-US" smtClean="0"/>
              <a:t>‹#›</a:t>
            </a:fld>
            <a:endParaRPr lang="en-US"/>
          </a:p>
        </p:txBody>
      </p:sp>
    </p:spTree>
    <p:extLst>
      <p:ext uri="{BB962C8B-B14F-4D97-AF65-F5344CB8AC3E}">
        <p14:creationId xmlns:p14="http://schemas.microsoft.com/office/powerpoint/2010/main" val="351638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F18DF25-931F-044D-BEFD-2D6A985FA921}" type="datetimeFigureOut">
              <a:rPr lang="en-US" smtClean="0"/>
              <a:t>6/30/24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1B09F92-EFCA-414C-9656-F740BB2215C6}" type="slidenum">
              <a:rPr lang="en-US" smtClean="0"/>
              <a:t>‹#›</a:t>
            </a:fld>
            <a:endParaRPr lang="en-US"/>
          </a:p>
        </p:txBody>
      </p:sp>
    </p:spTree>
    <p:extLst>
      <p:ext uri="{BB962C8B-B14F-4D97-AF65-F5344CB8AC3E}">
        <p14:creationId xmlns:p14="http://schemas.microsoft.com/office/powerpoint/2010/main" val="1042351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scrumguides.org/scrum-guide.html" TargetMode="External"/><Relationship Id="rId2" Type="http://schemas.openxmlformats.org/officeDocument/2006/relationships/hyperlink" Target="https://www.amazon.com/Age-Agile-Companies-Transforming-Work/dp/0814439098" TargetMode="External"/><Relationship Id="rId1" Type="http://schemas.openxmlformats.org/officeDocument/2006/relationships/slideLayout" Target="../slideLayouts/slideLayout4.xml"/><Relationship Id="rId6" Type="http://schemas.openxmlformats.org/officeDocument/2006/relationships/hyperlink" Target="https://agilemanifesto.org/" TargetMode="External"/><Relationship Id="rId5" Type="http://schemas.openxmlformats.org/officeDocument/2006/relationships/hyperlink" Target="https://doi.org/10.1016/j.ijproman.2015.01.006" TargetMode="External"/><Relationship Id="rId4" Type="http://schemas.openxmlformats.org/officeDocument/2006/relationships/hyperlink" Target="https://www.academia.edu/23903051/Waterfall_vs_V-Model_vs_Agile_A_comparative_study_on_SDL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17A0-D3E7-5749-8F62-55946888DAA7}"/>
              </a:ext>
            </a:extLst>
          </p:cNvPr>
          <p:cNvSpPr>
            <a:spLocks noGrp="1"/>
          </p:cNvSpPr>
          <p:nvPr>
            <p:ph type="ctrTitle"/>
          </p:nvPr>
        </p:nvSpPr>
        <p:spPr/>
        <p:txBody>
          <a:bodyPr/>
          <a:lstStyle/>
          <a:p>
            <a:r>
              <a:rPr lang="en-US" dirty="0"/>
              <a:t>Understanding Scrum-Agile &amp; Waterfall Development</a:t>
            </a:r>
          </a:p>
        </p:txBody>
      </p:sp>
      <p:sp>
        <p:nvSpPr>
          <p:cNvPr id="3" name="Subtitle 2">
            <a:extLst>
              <a:ext uri="{FF2B5EF4-FFF2-40B4-BE49-F238E27FC236}">
                <a16:creationId xmlns:a16="http://schemas.microsoft.com/office/drawing/2014/main" id="{7EE5D7A1-CD6D-EA44-9AD9-B29687743208}"/>
              </a:ext>
            </a:extLst>
          </p:cNvPr>
          <p:cNvSpPr>
            <a:spLocks noGrp="1"/>
          </p:cNvSpPr>
          <p:nvPr>
            <p:ph type="subTitle" idx="1"/>
          </p:nvPr>
        </p:nvSpPr>
        <p:spPr/>
        <p:txBody>
          <a:bodyPr/>
          <a:lstStyle/>
          <a:p>
            <a:r>
              <a:rPr lang="en-US" dirty="0"/>
              <a:t>By: Christian Moreno</a:t>
            </a:r>
          </a:p>
        </p:txBody>
      </p:sp>
    </p:spTree>
    <p:extLst>
      <p:ext uri="{BB962C8B-B14F-4D97-AF65-F5344CB8AC3E}">
        <p14:creationId xmlns:p14="http://schemas.microsoft.com/office/powerpoint/2010/main" val="35726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1659C-A7DC-364A-9A52-60F2F6F9067A}"/>
              </a:ext>
            </a:extLst>
          </p:cNvPr>
          <p:cNvSpPr>
            <a:spLocks noGrp="1"/>
          </p:cNvSpPr>
          <p:nvPr>
            <p:ph type="title"/>
          </p:nvPr>
        </p:nvSpPr>
        <p:spPr/>
        <p:txBody>
          <a:bodyPr/>
          <a:lstStyle/>
          <a:p>
            <a:r>
              <a:rPr lang="en-US" dirty="0"/>
              <a:t>Agile Roles</a:t>
            </a:r>
          </a:p>
        </p:txBody>
      </p:sp>
      <p:sp>
        <p:nvSpPr>
          <p:cNvPr id="3" name="Content Placeholder 2">
            <a:extLst>
              <a:ext uri="{FF2B5EF4-FFF2-40B4-BE49-F238E27FC236}">
                <a16:creationId xmlns:a16="http://schemas.microsoft.com/office/drawing/2014/main" id="{C11175DE-4027-FD46-A8DE-A51889E50C97}"/>
              </a:ext>
            </a:extLst>
          </p:cNvPr>
          <p:cNvSpPr>
            <a:spLocks noGrp="1"/>
          </p:cNvSpPr>
          <p:nvPr>
            <p:ph sz="half" idx="1"/>
          </p:nvPr>
        </p:nvSpPr>
        <p:spPr>
          <a:xfrm>
            <a:off x="1581912" y="2638044"/>
            <a:ext cx="4271771" cy="2066545"/>
          </a:xfrm>
        </p:spPr>
        <p:txBody>
          <a:bodyPr/>
          <a:lstStyle/>
          <a:p>
            <a:r>
              <a:rPr lang="en-US" b="1" dirty="0"/>
              <a:t>Product Owner:</a:t>
            </a:r>
            <a:r>
              <a:rPr lang="en-US" dirty="0"/>
              <a:t> Defines product backlog, prioritizes features based on business value, ensures delivery of value</a:t>
            </a:r>
          </a:p>
          <a:p>
            <a:r>
              <a:rPr lang="en-US" b="1" dirty="0"/>
              <a:t>Scrum Master:</a:t>
            </a:r>
            <a:r>
              <a:rPr lang="en-US" dirty="0"/>
              <a:t> Facilitates Scrum events, removes impediments, coaches team in Agile practices</a:t>
            </a:r>
          </a:p>
        </p:txBody>
      </p:sp>
      <p:sp>
        <p:nvSpPr>
          <p:cNvPr id="4" name="Content Placeholder 3">
            <a:extLst>
              <a:ext uri="{FF2B5EF4-FFF2-40B4-BE49-F238E27FC236}">
                <a16:creationId xmlns:a16="http://schemas.microsoft.com/office/drawing/2014/main" id="{488A4C8A-69B2-2243-A085-5FBBAD5DB33D}"/>
              </a:ext>
            </a:extLst>
          </p:cNvPr>
          <p:cNvSpPr>
            <a:spLocks noGrp="1"/>
          </p:cNvSpPr>
          <p:nvPr>
            <p:ph sz="half" idx="2"/>
          </p:nvPr>
        </p:nvSpPr>
        <p:spPr>
          <a:xfrm>
            <a:off x="6338315" y="2638044"/>
            <a:ext cx="4270247" cy="2066545"/>
          </a:xfrm>
        </p:spPr>
        <p:txBody>
          <a:bodyPr/>
          <a:lstStyle/>
          <a:p>
            <a:r>
              <a:rPr lang="en-US" b="1" dirty="0"/>
              <a:t>Tester:</a:t>
            </a:r>
            <a:r>
              <a:rPr lang="en-US" dirty="0"/>
              <a:t> Defines acceptance criteria, develops and executes test cases, ensures product meets quality standards</a:t>
            </a:r>
          </a:p>
          <a:p>
            <a:r>
              <a:rPr lang="en-US" b="1" dirty="0"/>
              <a:t>Developer:</a:t>
            </a:r>
            <a:r>
              <a:rPr lang="en-US" dirty="0"/>
              <a:t> Designs, develops, and implements features according to user stories</a:t>
            </a:r>
          </a:p>
        </p:txBody>
      </p:sp>
      <p:sp>
        <p:nvSpPr>
          <p:cNvPr id="5" name="TextBox 4">
            <a:extLst>
              <a:ext uri="{FF2B5EF4-FFF2-40B4-BE49-F238E27FC236}">
                <a16:creationId xmlns:a16="http://schemas.microsoft.com/office/drawing/2014/main" id="{9D660D8F-5292-E244-8304-54ABD0806AB8}"/>
              </a:ext>
            </a:extLst>
          </p:cNvPr>
          <p:cNvSpPr txBox="1"/>
          <p:nvPr/>
        </p:nvSpPr>
        <p:spPr>
          <a:xfrm>
            <a:off x="3209632" y="4969978"/>
            <a:ext cx="6257365" cy="923330"/>
          </a:xfrm>
          <a:prstGeom prst="rect">
            <a:avLst/>
          </a:prstGeom>
          <a:noFill/>
        </p:spPr>
        <p:txBody>
          <a:bodyPr wrap="square" rtlCol="0">
            <a:spAutoFit/>
          </a:bodyPr>
          <a:lstStyle/>
          <a:p>
            <a:r>
              <a:rPr lang="en-US" b="1" dirty="0"/>
              <a:t>Importance:</a:t>
            </a:r>
            <a:r>
              <a:rPr lang="en-US" dirty="0"/>
              <a:t> Ensures collaboration, continuous improvement, and alignment with business goals</a:t>
            </a:r>
          </a:p>
          <a:p>
            <a:endParaRPr lang="en-US" dirty="0"/>
          </a:p>
        </p:txBody>
      </p:sp>
    </p:spTree>
    <p:extLst>
      <p:ext uri="{BB962C8B-B14F-4D97-AF65-F5344CB8AC3E}">
        <p14:creationId xmlns:p14="http://schemas.microsoft.com/office/powerpoint/2010/main" val="429157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27D2-E693-B246-93BA-0BD2D3890DB1}"/>
              </a:ext>
            </a:extLst>
          </p:cNvPr>
          <p:cNvSpPr>
            <a:spLocks noGrp="1"/>
          </p:cNvSpPr>
          <p:nvPr>
            <p:ph type="title"/>
          </p:nvPr>
        </p:nvSpPr>
        <p:spPr/>
        <p:txBody>
          <a:bodyPr/>
          <a:lstStyle/>
          <a:p>
            <a:r>
              <a:rPr lang="en-US" dirty="0"/>
              <a:t>Agile Phases</a:t>
            </a:r>
          </a:p>
        </p:txBody>
      </p:sp>
      <p:sp>
        <p:nvSpPr>
          <p:cNvPr id="3" name="Content Placeholder 2">
            <a:extLst>
              <a:ext uri="{FF2B5EF4-FFF2-40B4-BE49-F238E27FC236}">
                <a16:creationId xmlns:a16="http://schemas.microsoft.com/office/drawing/2014/main" id="{93A660F2-404E-C545-BF63-5AFBC2F933D7}"/>
              </a:ext>
            </a:extLst>
          </p:cNvPr>
          <p:cNvSpPr>
            <a:spLocks noGrp="1"/>
          </p:cNvSpPr>
          <p:nvPr>
            <p:ph sz="half" idx="1"/>
          </p:nvPr>
        </p:nvSpPr>
        <p:spPr/>
        <p:txBody>
          <a:bodyPr/>
          <a:lstStyle/>
          <a:p>
            <a:r>
              <a:rPr lang="en-US" b="1" dirty="0"/>
              <a:t>Planning:</a:t>
            </a:r>
            <a:r>
              <a:rPr lang="en-US" dirty="0"/>
              <a:t> Identify and prioritize user stories</a:t>
            </a:r>
          </a:p>
          <a:p>
            <a:r>
              <a:rPr lang="en-US" b="1" dirty="0"/>
              <a:t>Design:</a:t>
            </a:r>
            <a:r>
              <a:rPr lang="en-US" dirty="0"/>
              <a:t> Create simple, flexible designs</a:t>
            </a:r>
          </a:p>
          <a:p>
            <a:r>
              <a:rPr lang="en-US" b="1" dirty="0"/>
              <a:t>Development:</a:t>
            </a:r>
            <a:r>
              <a:rPr lang="en-US" dirty="0"/>
              <a:t> Build and test features in short iterations</a:t>
            </a:r>
          </a:p>
          <a:p>
            <a:r>
              <a:rPr lang="en-US" b="1" dirty="0"/>
              <a:t>Testing:</a:t>
            </a:r>
            <a:r>
              <a:rPr lang="en-US" dirty="0"/>
              <a:t> Continuous testing and feedback</a:t>
            </a:r>
          </a:p>
        </p:txBody>
      </p:sp>
      <p:sp>
        <p:nvSpPr>
          <p:cNvPr id="4" name="Content Placeholder 3">
            <a:extLst>
              <a:ext uri="{FF2B5EF4-FFF2-40B4-BE49-F238E27FC236}">
                <a16:creationId xmlns:a16="http://schemas.microsoft.com/office/drawing/2014/main" id="{9CF44705-267E-8E49-A332-555C42F09B6A}"/>
              </a:ext>
            </a:extLst>
          </p:cNvPr>
          <p:cNvSpPr>
            <a:spLocks noGrp="1"/>
          </p:cNvSpPr>
          <p:nvPr>
            <p:ph sz="half" idx="2"/>
          </p:nvPr>
        </p:nvSpPr>
        <p:spPr/>
        <p:txBody>
          <a:bodyPr/>
          <a:lstStyle/>
          <a:p>
            <a:r>
              <a:rPr lang="en-US" b="1" dirty="0"/>
              <a:t>Deployment:</a:t>
            </a:r>
            <a:r>
              <a:rPr lang="en-US" dirty="0"/>
              <a:t> Incremental releases to production</a:t>
            </a:r>
          </a:p>
          <a:p>
            <a:r>
              <a:rPr lang="en-US" b="1" dirty="0"/>
              <a:t>Review:</a:t>
            </a:r>
            <a:r>
              <a:rPr lang="en-US" dirty="0"/>
              <a:t> Sprint reviews and retrospectives for continuous improvement</a:t>
            </a:r>
          </a:p>
          <a:p>
            <a:r>
              <a:rPr lang="en-US" b="1" dirty="0"/>
              <a:t>Importance:</a:t>
            </a:r>
            <a:r>
              <a:rPr lang="en-US" dirty="0"/>
              <a:t> Allows for flexibility, customer feedback, and iterative development</a:t>
            </a:r>
          </a:p>
        </p:txBody>
      </p:sp>
    </p:spTree>
    <p:extLst>
      <p:ext uri="{BB962C8B-B14F-4D97-AF65-F5344CB8AC3E}">
        <p14:creationId xmlns:p14="http://schemas.microsoft.com/office/powerpoint/2010/main" val="440459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27D2-E693-B246-93BA-0BD2D3890DB1}"/>
              </a:ext>
            </a:extLst>
          </p:cNvPr>
          <p:cNvSpPr>
            <a:spLocks noGrp="1"/>
          </p:cNvSpPr>
          <p:nvPr>
            <p:ph type="title"/>
          </p:nvPr>
        </p:nvSpPr>
        <p:spPr/>
        <p:txBody>
          <a:bodyPr/>
          <a:lstStyle/>
          <a:p>
            <a:r>
              <a:rPr lang="en-US" dirty="0"/>
              <a:t>Waterfall Method</a:t>
            </a:r>
          </a:p>
        </p:txBody>
      </p:sp>
      <p:sp>
        <p:nvSpPr>
          <p:cNvPr id="3" name="Content Placeholder 2">
            <a:extLst>
              <a:ext uri="{FF2B5EF4-FFF2-40B4-BE49-F238E27FC236}">
                <a16:creationId xmlns:a16="http://schemas.microsoft.com/office/drawing/2014/main" id="{93A660F2-404E-C545-BF63-5AFBC2F933D7}"/>
              </a:ext>
            </a:extLst>
          </p:cNvPr>
          <p:cNvSpPr>
            <a:spLocks noGrp="1"/>
          </p:cNvSpPr>
          <p:nvPr>
            <p:ph sz="half" idx="1"/>
          </p:nvPr>
        </p:nvSpPr>
        <p:spPr/>
        <p:txBody>
          <a:bodyPr/>
          <a:lstStyle/>
          <a:p>
            <a:r>
              <a:rPr lang="en-US" b="1" dirty="0"/>
              <a:t>Linear Phases:</a:t>
            </a:r>
            <a:r>
              <a:rPr lang="en-US" dirty="0"/>
              <a:t> Requirements, Design, Implementation, Testing, Deployment, Maintenance</a:t>
            </a:r>
          </a:p>
          <a:p>
            <a:r>
              <a:rPr lang="en-US" b="1" dirty="0"/>
              <a:t>Sequential Flow:</a:t>
            </a:r>
            <a:r>
              <a:rPr lang="en-US" dirty="0"/>
              <a:t> Each phase must be completed before the next begins</a:t>
            </a:r>
          </a:p>
          <a:p>
            <a:r>
              <a:rPr lang="en-US" b="1" dirty="0"/>
              <a:t>Example:</a:t>
            </a:r>
            <a:r>
              <a:rPr lang="en-US" dirty="0"/>
              <a:t> Handling change requests is rigid, requires formal change management</a:t>
            </a:r>
          </a:p>
          <a:p>
            <a:r>
              <a:rPr lang="en-US" b="1" dirty="0"/>
              <a:t>Importance:</a:t>
            </a:r>
            <a:r>
              <a:rPr lang="en-US" dirty="0"/>
              <a:t> Structured and predictable, but less flexible than Agile</a:t>
            </a:r>
          </a:p>
        </p:txBody>
      </p:sp>
      <p:sp>
        <p:nvSpPr>
          <p:cNvPr id="4" name="Content Placeholder 3">
            <a:extLst>
              <a:ext uri="{FF2B5EF4-FFF2-40B4-BE49-F238E27FC236}">
                <a16:creationId xmlns:a16="http://schemas.microsoft.com/office/drawing/2014/main" id="{9CF44705-267E-8E49-A332-555C42F09B6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594074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27D2-E693-B246-93BA-0BD2D3890DB1}"/>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93A660F2-404E-C545-BF63-5AFBC2F933D7}"/>
              </a:ext>
            </a:extLst>
          </p:cNvPr>
          <p:cNvSpPr>
            <a:spLocks noGrp="1"/>
          </p:cNvSpPr>
          <p:nvPr>
            <p:ph sz="half" idx="1"/>
          </p:nvPr>
        </p:nvSpPr>
        <p:spPr>
          <a:xfrm>
            <a:off x="1581912" y="2638044"/>
            <a:ext cx="4271771" cy="3101982"/>
          </a:xfrm>
        </p:spPr>
        <p:txBody>
          <a:bodyPr>
            <a:normAutofit fontScale="85000" lnSpcReduction="10000"/>
          </a:bodyPr>
          <a:lstStyle/>
          <a:p>
            <a:r>
              <a:rPr lang="en-US" b="1" dirty="0"/>
              <a:t>Factors to Consider:</a:t>
            </a:r>
          </a:p>
          <a:p>
            <a:r>
              <a:rPr lang="en-US" b="1" dirty="0"/>
              <a:t>Project Size and Complexity:</a:t>
            </a:r>
            <a:r>
              <a:rPr lang="en-US" dirty="0"/>
              <a:t> Agile for complex, evolving projects; Waterfall for straightforward, well-defined projects</a:t>
            </a:r>
          </a:p>
          <a:p>
            <a:r>
              <a:rPr lang="en-US" b="1" dirty="0"/>
              <a:t>Customer Involvement:</a:t>
            </a:r>
            <a:r>
              <a:rPr lang="en-US" dirty="0"/>
              <a:t> Agile for high customer interaction; Waterfall for minimal customer input post-requirements phase</a:t>
            </a:r>
          </a:p>
          <a:p>
            <a:r>
              <a:rPr lang="en-US" b="1" dirty="0"/>
              <a:t>Flexibility:</a:t>
            </a:r>
            <a:r>
              <a:rPr lang="en-US" dirty="0"/>
              <a:t> Agile for adaptability to change; Waterfall for stability and predictability</a:t>
            </a:r>
          </a:p>
          <a:p>
            <a:r>
              <a:rPr lang="en-US" b="1" dirty="0"/>
              <a:t>Course Experience Insight:</a:t>
            </a:r>
            <a:r>
              <a:rPr lang="en-US" dirty="0"/>
              <a:t> Agile approach enabled handling of changes and stakeholder feedback dynamically in the SNHU Travel Project</a:t>
            </a:r>
          </a:p>
        </p:txBody>
      </p:sp>
      <p:sp>
        <p:nvSpPr>
          <p:cNvPr id="4" name="Content Placeholder 3">
            <a:extLst>
              <a:ext uri="{FF2B5EF4-FFF2-40B4-BE49-F238E27FC236}">
                <a16:creationId xmlns:a16="http://schemas.microsoft.com/office/drawing/2014/main" id="{9CF44705-267E-8E49-A332-555C42F09B6A}"/>
              </a:ext>
            </a:extLst>
          </p:cNvPr>
          <p:cNvSpPr>
            <a:spLocks noGrp="1"/>
          </p:cNvSpPr>
          <p:nvPr>
            <p:ph sz="half" idx="2"/>
          </p:nvPr>
        </p:nvSpPr>
        <p:spPr/>
        <p:txBody>
          <a:bodyPr>
            <a:normAutofit fontScale="85000" lnSpcReduction="10000"/>
          </a:bodyPr>
          <a:lstStyle/>
          <a:p>
            <a:endParaRPr lang="en-US"/>
          </a:p>
        </p:txBody>
      </p:sp>
    </p:spTree>
    <p:extLst>
      <p:ext uri="{BB962C8B-B14F-4D97-AF65-F5344CB8AC3E}">
        <p14:creationId xmlns:p14="http://schemas.microsoft.com/office/powerpoint/2010/main" val="100941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B214B-6435-504E-9648-878FA950DCE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F7C328E-F1F7-854E-8D95-19274B575F38}"/>
              </a:ext>
            </a:extLst>
          </p:cNvPr>
          <p:cNvSpPr>
            <a:spLocks noGrp="1"/>
          </p:cNvSpPr>
          <p:nvPr>
            <p:ph sz="half" idx="1"/>
          </p:nvPr>
        </p:nvSpPr>
        <p:spPr/>
        <p:txBody>
          <a:bodyPr/>
          <a:lstStyle/>
          <a:p>
            <a:r>
              <a:rPr lang="en-US" b="1" dirty="0"/>
              <a:t>Summary:</a:t>
            </a:r>
            <a:r>
              <a:rPr lang="en-US" dirty="0"/>
              <a:t> Agile and Waterfall methodologies offer different strengths</a:t>
            </a:r>
          </a:p>
          <a:p>
            <a:r>
              <a:rPr lang="en-US" b="1" dirty="0"/>
              <a:t>Recommendation:</a:t>
            </a:r>
            <a:r>
              <a:rPr lang="en-US" dirty="0"/>
              <a:t> Agile for flexibility and continuous improvement; Waterfall for fixed requirements</a:t>
            </a:r>
          </a:p>
          <a:p>
            <a:r>
              <a:rPr lang="en-US" b="1" dirty="0"/>
              <a:t>Final Thoughts:</a:t>
            </a:r>
            <a:r>
              <a:rPr lang="en-US" dirty="0"/>
              <a:t> Consider project specifics, team dynamics, and stakeholder needs when choosing the approach</a:t>
            </a:r>
          </a:p>
        </p:txBody>
      </p:sp>
      <p:sp>
        <p:nvSpPr>
          <p:cNvPr id="4" name="Content Placeholder 3">
            <a:extLst>
              <a:ext uri="{FF2B5EF4-FFF2-40B4-BE49-F238E27FC236}">
                <a16:creationId xmlns:a16="http://schemas.microsoft.com/office/drawing/2014/main" id="{8DAAF917-2913-654C-AF20-0CF6E04A044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4926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3CFB-E786-0A4E-B29D-B5F1D023AFA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B73DD3-46F8-E848-9FE1-F07B2619F9A3}"/>
              </a:ext>
            </a:extLst>
          </p:cNvPr>
          <p:cNvSpPr>
            <a:spLocks noGrp="1"/>
          </p:cNvSpPr>
          <p:nvPr>
            <p:ph sz="half" idx="1"/>
          </p:nvPr>
        </p:nvSpPr>
        <p:spPr/>
        <p:txBody>
          <a:bodyPr>
            <a:normAutofit fontScale="85000" lnSpcReduction="20000"/>
          </a:bodyPr>
          <a:lstStyle/>
          <a:p>
            <a:r>
              <a:rPr lang="en-US" dirty="0"/>
              <a:t>Denning, S. (2018). </a:t>
            </a:r>
            <a:r>
              <a:rPr lang="en-US" i="1" dirty="0"/>
              <a:t>The age of agile: How smart companies are transforming the way work gets done</a:t>
            </a:r>
            <a:r>
              <a:rPr lang="en-US" dirty="0"/>
              <a:t>. AMACOM. </a:t>
            </a:r>
            <a:r>
              <a:rPr lang="en-US" dirty="0">
                <a:hlinkClick r:id="rId2"/>
              </a:rPr>
              <a:t>https://www.amazon.com/Age-Agile-Companies-Transforming-Work/dp/0814439098</a:t>
            </a:r>
            <a:endParaRPr lang="en-US" dirty="0"/>
          </a:p>
          <a:p>
            <a:r>
              <a:rPr lang="en-US" dirty="0"/>
              <a:t>Schwaber, K., &amp; Sutherland, J. (2020). </a:t>
            </a:r>
            <a:r>
              <a:rPr lang="en-US" i="1" dirty="0"/>
              <a:t>The Scrum Guide</a:t>
            </a:r>
            <a:r>
              <a:rPr lang="en-US" dirty="0"/>
              <a:t>. </a:t>
            </a:r>
            <a:r>
              <a:rPr lang="en-US" dirty="0" err="1"/>
              <a:t>Scrum.org</a:t>
            </a:r>
            <a:r>
              <a:rPr lang="en-US" dirty="0"/>
              <a:t>. </a:t>
            </a:r>
            <a:r>
              <a:rPr lang="en-US" dirty="0">
                <a:hlinkClick r:id="rId3"/>
              </a:rPr>
              <a:t>https://www.scrumguides.org/scrum-guide.html</a:t>
            </a:r>
            <a:endParaRPr lang="en-US" dirty="0"/>
          </a:p>
          <a:p>
            <a:r>
              <a:rPr lang="en-US" dirty="0"/>
              <a:t>Balaji, S., &amp; </a:t>
            </a:r>
            <a:r>
              <a:rPr lang="en-US" dirty="0" err="1"/>
              <a:t>Murugaiyan</a:t>
            </a:r>
            <a:r>
              <a:rPr lang="en-US" dirty="0"/>
              <a:t>, M. S. (2012). Waterfall vs. V-Model vs. Agile: A comparative study on SDLC. </a:t>
            </a:r>
            <a:r>
              <a:rPr lang="en-US" i="1" dirty="0"/>
              <a:t>International Journal of Information Technology and Business Management</a:t>
            </a:r>
            <a:r>
              <a:rPr lang="en-US" dirty="0"/>
              <a:t>, 2(1), 26-30. </a:t>
            </a:r>
            <a:r>
              <a:rPr lang="en-US" dirty="0">
                <a:hlinkClick r:id="rId4"/>
              </a:rPr>
              <a:t>https://www.academia.edu/23903051/Waterfall_vs_V-Model_vs_Agile_A_comparative_study_on_SDLC</a:t>
            </a:r>
            <a:endParaRPr lang="en-US" dirty="0"/>
          </a:p>
          <a:p>
            <a:endParaRPr lang="en-US" dirty="0"/>
          </a:p>
        </p:txBody>
      </p:sp>
      <p:sp>
        <p:nvSpPr>
          <p:cNvPr id="4" name="Content Placeholder 3">
            <a:extLst>
              <a:ext uri="{FF2B5EF4-FFF2-40B4-BE49-F238E27FC236}">
                <a16:creationId xmlns:a16="http://schemas.microsoft.com/office/drawing/2014/main" id="{C89DD3B3-D3D1-874A-B317-63DFAC76E9ED}"/>
              </a:ext>
            </a:extLst>
          </p:cNvPr>
          <p:cNvSpPr>
            <a:spLocks noGrp="1"/>
          </p:cNvSpPr>
          <p:nvPr>
            <p:ph sz="half" idx="2"/>
          </p:nvPr>
        </p:nvSpPr>
        <p:spPr/>
        <p:txBody>
          <a:bodyPr>
            <a:normAutofit fontScale="85000" lnSpcReduction="20000"/>
          </a:bodyPr>
          <a:lstStyle/>
          <a:p>
            <a:r>
              <a:rPr lang="en-US" dirty="0" err="1"/>
              <a:t>Serrador</a:t>
            </a:r>
            <a:r>
              <a:rPr lang="en-US" dirty="0"/>
              <a:t>, P., &amp; Pinto, J. K. (2015). Does Agile work? A quantitative analysis of agile project success. </a:t>
            </a:r>
            <a:r>
              <a:rPr lang="en-US" i="1" dirty="0"/>
              <a:t>International Journal of Project Management</a:t>
            </a:r>
            <a:r>
              <a:rPr lang="en-US" dirty="0"/>
              <a:t>, 33(5), 1040-1051. </a:t>
            </a:r>
            <a:r>
              <a:rPr lang="en-US" dirty="0">
                <a:hlinkClick r:id="rId5"/>
              </a:rPr>
              <a:t>https://doi.org/10.1016/j.ijproman.2015.01.006</a:t>
            </a:r>
            <a:endParaRPr lang="en-US" dirty="0"/>
          </a:p>
          <a:p>
            <a:r>
              <a:rPr lang="en-US" dirty="0"/>
              <a:t>Beck, K., Beedle, M., </a:t>
            </a:r>
            <a:r>
              <a:rPr lang="en-US" dirty="0" err="1"/>
              <a:t>Bennekum</a:t>
            </a:r>
            <a:r>
              <a:rPr lang="en-US" dirty="0"/>
              <a:t>, A. V., Cockburn, A., Cunningham, W., Fowler, M., ... &amp; Thomas, D. (2001). </a:t>
            </a:r>
            <a:r>
              <a:rPr lang="en-US" i="1" dirty="0"/>
              <a:t>Manifesto for Agile Software Development</a:t>
            </a:r>
            <a:r>
              <a:rPr lang="en-US" dirty="0"/>
              <a:t>. Agile Alliance. </a:t>
            </a:r>
            <a:r>
              <a:rPr lang="en-US" dirty="0">
                <a:hlinkClick r:id="rId6"/>
              </a:rPr>
              <a:t>https://agilemanifesto.org/</a:t>
            </a:r>
            <a:endParaRPr lang="en-US" dirty="0"/>
          </a:p>
        </p:txBody>
      </p:sp>
    </p:spTree>
    <p:extLst>
      <p:ext uri="{BB962C8B-B14F-4D97-AF65-F5344CB8AC3E}">
        <p14:creationId xmlns:p14="http://schemas.microsoft.com/office/powerpoint/2010/main" val="199860350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{4B8287B1-B6DA-A24B-97A1-B009EB48B647}tf10001120</Template>
  <TotalTime>23</TotalTime>
  <Words>1063</Words>
  <Application>Microsoft Macintosh PowerPoint</Application>
  <PresentationFormat>Widescreen</PresentationFormat>
  <Paragraphs>47</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Understanding Scrum-Agile &amp; Waterfall Development</vt:lpstr>
      <vt:lpstr>Agile Roles</vt:lpstr>
      <vt:lpstr>Agile Phases</vt:lpstr>
      <vt:lpstr>Waterfall Method</vt:lpstr>
      <vt:lpstr>Waterfall vs Agile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Scrum-Agile &amp; Waterfall Development</dc:title>
  <dc:creator>Moreno, Christian</dc:creator>
  <cp:lastModifiedBy>Moreno, Christian</cp:lastModifiedBy>
  <cp:revision>2</cp:revision>
  <dcterms:created xsi:type="dcterms:W3CDTF">2024-07-01T00:33:14Z</dcterms:created>
  <dcterms:modified xsi:type="dcterms:W3CDTF">2024-07-01T00:57:11Z</dcterms:modified>
</cp:coreProperties>
</file>