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9" r:id="rId4"/>
    <p:sldId id="260" r:id="rId5"/>
    <p:sldId id="276" r:id="rId6"/>
    <p:sldId id="270" r:id="rId7"/>
    <p:sldId id="262" r:id="rId8"/>
    <p:sldId id="261" r:id="rId9"/>
    <p:sldId id="272" r:id="rId10"/>
    <p:sldId id="273" r:id="rId11"/>
    <p:sldId id="274" r:id="rId12"/>
    <p:sldId id="267" r:id="rId13"/>
    <p:sldId id="275" r:id="rId14"/>
    <p:sldId id="271" r:id="rId15"/>
    <p:sldId id="265" r:id="rId16"/>
    <p:sldId id="268" r:id="rId17"/>
    <p:sldId id="269" r:id="rId18"/>
  </p:sldIdLst>
  <p:sldSz cx="18288000" cy="10287000"/>
  <p:notesSz cx="6858000" cy="9144000"/>
  <p:embeddedFontLst>
    <p:embeddedFont>
      <p:font typeface="Open Sans 2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 1 Bold" panose="020B0604020202020204" charset="0"/>
      <p:regular r:id="rId25"/>
    </p:embeddedFont>
    <p:embeddedFont>
      <p:font typeface="Open Sans 1" panose="020B0604020202020204" charset="0"/>
      <p:regular r:id="rId26"/>
    </p:embeddedFont>
    <p:embeddedFont>
      <p:font typeface="Open Sans Light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8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482-23BF-4BE9-A54E-CFB4513F4A08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D8D8-42AB-4E47-A4B8-E10CEFA99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385153" y="2459967"/>
            <a:ext cx="683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584665" y="6752541"/>
            <a:ext cx="15560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1015240" y="1822694"/>
            <a:ext cx="3709160" cy="33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5232694" y="263019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Cláudio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525214"/>
            <a:ext cx="8115671" cy="3915053"/>
            <a:chOff x="541537" y="446102"/>
            <a:chExt cx="5144611" cy="26100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399945" y="722815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525217"/>
            <a:ext cx="8143233" cy="3915050"/>
            <a:chOff x="6369727" y="446104"/>
            <a:chExt cx="514461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1935" y="725630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612167"/>
            <a:ext cx="16416394" cy="4484333"/>
            <a:chOff x="482352" y="3723928"/>
            <a:chExt cx="10972801" cy="298955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1057940" y="403271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"/>
          <p:cNvGrpSpPr/>
          <p:nvPr/>
        </p:nvGrpSpPr>
        <p:grpSpPr>
          <a:xfrm>
            <a:off x="228600" y="266700"/>
            <a:ext cx="3428999" cy="6772288"/>
            <a:chOff x="0" y="0"/>
            <a:chExt cx="1805144" cy="2522855"/>
          </a:xfrm>
        </p:grpSpPr>
        <p:sp>
          <p:nvSpPr>
            <p:cNvPr id="7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3809996" y="266700"/>
            <a:ext cx="3428999" cy="3330648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5"/>
          <p:cNvGrpSpPr/>
          <p:nvPr/>
        </p:nvGrpSpPr>
        <p:grpSpPr>
          <a:xfrm>
            <a:off x="3809995" y="3781412"/>
            <a:ext cx="3428999" cy="3267088"/>
            <a:chOff x="0" y="0"/>
            <a:chExt cx="1805144" cy="2522855"/>
          </a:xfrm>
        </p:grpSpPr>
        <p:sp>
          <p:nvSpPr>
            <p:cNvPr id="74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5"/>
          <p:cNvGrpSpPr/>
          <p:nvPr/>
        </p:nvGrpSpPr>
        <p:grpSpPr>
          <a:xfrm>
            <a:off x="7391400" y="272785"/>
            <a:ext cx="3428999" cy="6772288"/>
            <a:chOff x="0" y="0"/>
            <a:chExt cx="1805144" cy="2522855"/>
          </a:xfrm>
        </p:grpSpPr>
        <p:sp>
          <p:nvSpPr>
            <p:cNvPr id="7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5"/>
          <p:cNvGrpSpPr/>
          <p:nvPr/>
        </p:nvGrpSpPr>
        <p:grpSpPr>
          <a:xfrm>
            <a:off x="10972796" y="272785"/>
            <a:ext cx="3428999" cy="3330648"/>
            <a:chOff x="0" y="0"/>
            <a:chExt cx="1805144" cy="2522855"/>
          </a:xfrm>
        </p:grpSpPr>
        <p:sp>
          <p:nvSpPr>
            <p:cNvPr id="78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9" name="Group 5"/>
          <p:cNvGrpSpPr/>
          <p:nvPr/>
        </p:nvGrpSpPr>
        <p:grpSpPr>
          <a:xfrm>
            <a:off x="10972795" y="3787497"/>
            <a:ext cx="3428999" cy="3267088"/>
            <a:chOff x="0" y="0"/>
            <a:chExt cx="1805144" cy="2522855"/>
          </a:xfrm>
        </p:grpSpPr>
        <p:sp>
          <p:nvSpPr>
            <p:cNvPr id="8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1" name="Group 5"/>
          <p:cNvGrpSpPr/>
          <p:nvPr/>
        </p:nvGrpSpPr>
        <p:grpSpPr>
          <a:xfrm>
            <a:off x="14554190" y="276212"/>
            <a:ext cx="3428999" cy="6772288"/>
            <a:chOff x="0" y="0"/>
            <a:chExt cx="1805144" cy="2522855"/>
          </a:xfrm>
        </p:grpSpPr>
        <p:sp>
          <p:nvSpPr>
            <p:cNvPr id="8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3" name="Group 5"/>
          <p:cNvGrpSpPr/>
          <p:nvPr/>
        </p:nvGrpSpPr>
        <p:grpSpPr>
          <a:xfrm>
            <a:off x="242777" y="7200900"/>
            <a:ext cx="8901223" cy="2819400"/>
            <a:chOff x="0" y="-68185"/>
            <a:chExt cx="1805144" cy="2522855"/>
          </a:xfrm>
        </p:grpSpPr>
        <p:sp>
          <p:nvSpPr>
            <p:cNvPr id="84" name="Freeform 6"/>
            <p:cNvSpPr/>
            <p:nvPr/>
          </p:nvSpPr>
          <p:spPr>
            <a:xfrm>
              <a:off x="0" y="-68185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5"/>
          <p:cNvGrpSpPr/>
          <p:nvPr/>
        </p:nvGrpSpPr>
        <p:grpSpPr>
          <a:xfrm>
            <a:off x="9296399" y="7200900"/>
            <a:ext cx="8667297" cy="2819400"/>
            <a:chOff x="0" y="0"/>
            <a:chExt cx="1805144" cy="2522855"/>
          </a:xfrm>
        </p:grpSpPr>
        <p:sp>
          <p:nvSpPr>
            <p:cNvPr id="8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7" name="CaixaDeTexto 86"/>
          <p:cNvSpPr txBox="1"/>
          <p:nvPr/>
        </p:nvSpPr>
        <p:spPr>
          <a:xfrm>
            <a:off x="484203" y="26670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84203" y="720090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3809992" y="266700"/>
            <a:ext cx="342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494598" y="266700"/>
            <a:ext cx="322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1292524" y="2667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4554190" y="300588"/>
            <a:ext cx="3409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126768" y="378208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12035763" y="3782080"/>
            <a:ext cx="124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9609585" y="7238649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7612532" y="936235"/>
            <a:ext cx="298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058968" y="4300835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Gestor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48420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3886621" y="936235"/>
            <a:ext cx="1599779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Maquinas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5796033" y="2245620"/>
            <a:ext cx="1364844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3886621" y="2259777"/>
            <a:ext cx="1828384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Maquinas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5563025" y="927165"/>
            <a:ext cx="1597852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7646998" y="1671376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7646998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7646998" y="5018318"/>
            <a:ext cx="2917785" cy="157298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11201400" y="99457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1201400" y="2139173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11228400" y="4359133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11231945" y="5140228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Midia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Social</a:t>
            </a:r>
          </a:p>
        </p:txBody>
      </p:sp>
      <p:sp>
        <p:nvSpPr>
          <p:cNvPr id="110" name="Retângulo 109"/>
          <p:cNvSpPr/>
          <p:nvPr/>
        </p:nvSpPr>
        <p:spPr>
          <a:xfrm>
            <a:off x="11228401" y="5949204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14782800" y="164803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14782800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4060286" y="4381500"/>
            <a:ext cx="2917785" cy="76359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4061644" y="5264861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</a:p>
        </p:txBody>
      </p:sp>
      <p:sp>
        <p:nvSpPr>
          <p:cNvPr id="115" name="Retângulo 114"/>
          <p:cNvSpPr/>
          <p:nvPr/>
        </p:nvSpPr>
        <p:spPr>
          <a:xfrm>
            <a:off x="4060286" y="6076446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364164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960402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1276146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484203" y="117504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383496" y="2171626"/>
            <a:ext cx="5868540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83496" y="2390600"/>
            <a:ext cx="5868540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115229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115229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Banco Azure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383495" y="3149619"/>
            <a:ext cx="586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estar na nuvem Azure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02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115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API de Processamento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57" name="CaixaDeTexto 156"/>
          <p:cNvSpPr txBox="1"/>
          <p:nvPr/>
        </p:nvSpPr>
        <p:spPr>
          <a:xfrm>
            <a:off x="4404260" y="3771900"/>
            <a:ext cx="5847775" cy="60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Java que capture os dados de processamento dos computadores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03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066801" y="4378999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API de Rede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4404259" y="4356139"/>
            <a:ext cx="5838805" cy="645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que monitore a rede das máquinas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43859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04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066801" y="5001280"/>
            <a:ext cx="31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Captura Status Máquina</a:t>
            </a:r>
          </a:p>
        </p:txBody>
      </p:sp>
      <p:sp>
        <p:nvSpPr>
          <p:cNvPr id="169" name="CaixaDeTexto 168"/>
          <p:cNvSpPr txBox="1"/>
          <p:nvPr/>
        </p:nvSpPr>
        <p:spPr>
          <a:xfrm>
            <a:off x="4383495" y="4978419"/>
            <a:ext cx="585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capturar se a máquina está ligada ou desligada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Importante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05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4404259" y="5657790"/>
            <a:ext cx="585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sistema deve ter um site institucional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3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7690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06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4403507" y="6210300"/>
            <a:ext cx="585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ter uma dashboard com os dados de processamentos das máquinas em tempo real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4383495" y="6794538"/>
            <a:ext cx="586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alertas na existência de alteração no desempenho do computador</a:t>
            </a: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4403507" y="7416819"/>
            <a:ext cx="584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relatórios com a quantidade de horas que o computador ficou ativo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1CDB524-B6EA-42A1-9CD9-AE9973F38CC7}"/>
              </a:ext>
            </a:extLst>
          </p:cNvPr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07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94D5498-F61B-4B6F-AC37-893C7E3E8E5D}"/>
              </a:ext>
            </a:extLst>
          </p:cNvPr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08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60A4B64-8088-4F58-9EC5-A2138DAA4F05}"/>
              </a:ext>
            </a:extLst>
          </p:cNvPr>
          <p:cNvSpPr txBox="1"/>
          <p:nvPr/>
        </p:nvSpPr>
        <p:spPr>
          <a:xfrm>
            <a:off x="244324" y="8023918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09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ABC6DF3-293B-44C4-95D4-04A64FF35665}"/>
              </a:ext>
            </a:extLst>
          </p:cNvPr>
          <p:cNvSpPr txBox="1"/>
          <p:nvPr/>
        </p:nvSpPr>
        <p:spPr>
          <a:xfrm>
            <a:off x="244324" y="86461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B343F95-2A0F-4DB5-9344-335B47860267}"/>
              </a:ext>
            </a:extLst>
          </p:cNvPr>
          <p:cNvSpPr txBox="1"/>
          <p:nvPr/>
        </p:nvSpPr>
        <p:spPr>
          <a:xfrm>
            <a:off x="4360033" y="8048413"/>
            <a:ext cx="589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possuir um histórico com todas as ocorrências das máquinas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E80DB3B-16E0-4A70-9076-ED20791E4671}"/>
              </a:ext>
            </a:extLst>
          </p:cNvPr>
          <p:cNvSpPr txBox="1"/>
          <p:nvPr/>
        </p:nvSpPr>
        <p:spPr>
          <a:xfrm>
            <a:off x="10481574" y="8071275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621C4C2-F912-4BDC-9405-01192F181734}"/>
              </a:ext>
            </a:extLst>
          </p:cNvPr>
          <p:cNvSpPr txBox="1"/>
          <p:nvPr/>
        </p:nvSpPr>
        <p:spPr>
          <a:xfrm>
            <a:off x="13666769" y="8048414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31BF00-9930-4672-AD52-A8C4577BF1BD}"/>
              </a:ext>
            </a:extLst>
          </p:cNvPr>
          <p:cNvSpPr txBox="1"/>
          <p:nvPr/>
        </p:nvSpPr>
        <p:spPr>
          <a:xfrm>
            <a:off x="16140346" y="8071275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8E3A1C9-501B-4F4B-907D-0F0C4B1058AB}"/>
              </a:ext>
            </a:extLst>
          </p:cNvPr>
          <p:cNvSpPr txBox="1"/>
          <p:nvPr/>
        </p:nvSpPr>
        <p:spPr>
          <a:xfrm>
            <a:off x="4362250" y="8670694"/>
            <a:ext cx="5896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permitir a visualização de quantos computadores precisam de reparo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F0A404-643F-489E-9618-D120EBBB95C0}"/>
              </a:ext>
            </a:extLst>
          </p:cNvPr>
          <p:cNvSpPr txBox="1"/>
          <p:nvPr/>
        </p:nvSpPr>
        <p:spPr>
          <a:xfrm>
            <a:off x="10481574" y="8693556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6F5F467-D399-4448-8941-AA0261284B2D}"/>
              </a:ext>
            </a:extLst>
          </p:cNvPr>
          <p:cNvSpPr txBox="1"/>
          <p:nvPr/>
        </p:nvSpPr>
        <p:spPr>
          <a:xfrm>
            <a:off x="13666769" y="8670695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CBDDA03-07F4-4315-9F3C-CD8B8C29838C}"/>
              </a:ext>
            </a:extLst>
          </p:cNvPr>
          <p:cNvSpPr txBox="1"/>
          <p:nvPr/>
        </p:nvSpPr>
        <p:spPr>
          <a:xfrm>
            <a:off x="16140346" y="8693556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B3532D-5108-4C15-A93B-4F0AC877DBC3}"/>
              </a:ext>
            </a:extLst>
          </p:cNvPr>
          <p:cNvSpPr txBox="1"/>
          <p:nvPr/>
        </p:nvSpPr>
        <p:spPr>
          <a:xfrm>
            <a:off x="1089029" y="6233161"/>
            <a:ext cx="311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Dashboard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C0BB027-C53E-4A42-AB35-A92411168CC4}"/>
              </a:ext>
            </a:extLst>
          </p:cNvPr>
          <p:cNvSpPr txBox="1"/>
          <p:nvPr/>
        </p:nvSpPr>
        <p:spPr>
          <a:xfrm>
            <a:off x="1075771" y="6817399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Alertas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7807A88-01B2-4503-A548-AE6A922AFA21}"/>
              </a:ext>
            </a:extLst>
          </p:cNvPr>
          <p:cNvSpPr txBox="1"/>
          <p:nvPr/>
        </p:nvSpPr>
        <p:spPr>
          <a:xfrm>
            <a:off x="1066801" y="7439680"/>
            <a:ext cx="3115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Relatórios de Horas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A854D6A-DC85-4D02-9818-B80C2C5DA018}"/>
              </a:ext>
            </a:extLst>
          </p:cNvPr>
          <p:cNvSpPr txBox="1"/>
          <p:nvPr/>
        </p:nvSpPr>
        <p:spPr>
          <a:xfrm>
            <a:off x="1066801" y="8049280"/>
            <a:ext cx="313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Histórico de Ocorrências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B8B34107-D7F1-42F4-B391-AB448795F7FD}"/>
              </a:ext>
            </a:extLst>
          </p:cNvPr>
          <p:cNvSpPr txBox="1"/>
          <p:nvPr/>
        </p:nvSpPr>
        <p:spPr>
          <a:xfrm>
            <a:off x="1075772" y="8658880"/>
            <a:ext cx="312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Painel de Reparo</a:t>
            </a:r>
          </a:p>
        </p:txBody>
      </p:sp>
    </p:spTree>
    <p:extLst>
      <p:ext uri="{BB962C8B-B14F-4D97-AF65-F5344CB8AC3E}">
        <p14:creationId xmlns:p14="http://schemas.microsoft.com/office/powerpoint/2010/main" val="22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18281" y="2148089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420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"/>
              </a:rPr>
              <a:t>"It is a long established fact that a reader will be distracted by the readable content of a page when looking at its layout. The point of using."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EF9DF8-1AA6-4729-85C9-C5480A09F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095077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190875"/>
            <a:ext cx="8782050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Monitoramento </a:t>
            </a:r>
            <a:r>
              <a:rPr lang="pt-BR" sz="3400" dirty="0">
                <a:solidFill>
                  <a:srgbClr val="000000"/>
                </a:solidFill>
                <a:latin typeface="Open Sans Light"/>
              </a:rPr>
              <a:t>de informações de processamento das </a:t>
            </a: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máquinas:</a:t>
            </a: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 smtClean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Monitoramento </a:t>
            </a:r>
            <a:r>
              <a:rPr lang="pt-BR" sz="3400" dirty="0">
                <a:solidFill>
                  <a:srgbClr val="000000"/>
                </a:solidFill>
                <a:latin typeface="Open Sans Light"/>
              </a:rPr>
              <a:t>da rede que as máquinas estão conectadas.</a:t>
            </a: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447800" y="4549786"/>
            <a:ext cx="27592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CPU;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Memória;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Disco</a:t>
            </a:r>
            <a:r>
              <a:rPr lang="pt-BR" dirty="0" smtClean="0">
                <a:solidFill>
                  <a:srgbClr val="000000"/>
                </a:solidFill>
                <a:latin typeface="Open Sans Light"/>
              </a:rPr>
              <a:t>.;</a:t>
            </a:r>
            <a:endParaRPr lang="pt-BR" dirty="0">
              <a:solidFill>
                <a:srgbClr val="000000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49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4992B7-82FC-4105-9B02-85CA0D30A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5452786" y="-2366686"/>
            <a:ext cx="7534831" cy="17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583068" y="-5804723"/>
            <a:ext cx="21734520" cy="2173452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grpSp>
        <p:nvGrpSpPr>
          <p:cNvPr id="21" name="Group 3"/>
          <p:cNvGrpSpPr/>
          <p:nvPr/>
        </p:nvGrpSpPr>
        <p:grpSpPr>
          <a:xfrm>
            <a:off x="9835409" y="2897248"/>
            <a:ext cx="5878021" cy="1993668"/>
            <a:chOff x="0" y="0"/>
            <a:chExt cx="7837362" cy="2658225"/>
          </a:xfrm>
        </p:grpSpPr>
        <p:grpSp>
          <p:nvGrpSpPr>
            <p:cNvPr id="23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2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24" name="TextBox 6"/>
            <p:cNvSpPr txBox="1"/>
            <p:nvPr/>
          </p:nvSpPr>
          <p:spPr>
            <a:xfrm>
              <a:off x="3575448" y="846115"/>
              <a:ext cx="4261914" cy="960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Relatórios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26" name="Group 7"/>
          <p:cNvGrpSpPr/>
          <p:nvPr/>
        </p:nvGrpSpPr>
        <p:grpSpPr>
          <a:xfrm>
            <a:off x="9835409" y="368225"/>
            <a:ext cx="5878022" cy="1993668"/>
            <a:chOff x="0" y="0"/>
            <a:chExt cx="7837363" cy="2658225"/>
          </a:xfrm>
        </p:grpSpPr>
        <p:grpSp>
          <p:nvGrpSpPr>
            <p:cNvPr id="27" name="Group 8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2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28" name="TextBox 10"/>
            <p:cNvSpPr txBox="1"/>
            <p:nvPr/>
          </p:nvSpPr>
          <p:spPr>
            <a:xfrm>
              <a:off x="3575449" y="286091"/>
              <a:ext cx="4261914" cy="2086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Rapidez</a:t>
              </a:r>
              <a:r>
                <a:rPr lang="en-US" sz="4046" spc="40" dirty="0" smtClean="0">
                  <a:solidFill>
                    <a:srgbClr val="393667"/>
                  </a:solidFill>
                  <a:latin typeface="Open Sans 2"/>
                </a:rPr>
                <a:t> e </a:t>
              </a: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facilidade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30" name="Group 11"/>
          <p:cNvGrpSpPr/>
          <p:nvPr/>
        </p:nvGrpSpPr>
        <p:grpSpPr>
          <a:xfrm>
            <a:off x="9835409" y="7925107"/>
            <a:ext cx="6318991" cy="1993668"/>
            <a:chOff x="0" y="0"/>
            <a:chExt cx="8425322" cy="2658225"/>
          </a:xfrm>
        </p:grpSpPr>
        <p:grpSp>
          <p:nvGrpSpPr>
            <p:cNvPr id="31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3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32" name="TextBox 14"/>
            <p:cNvSpPr txBox="1"/>
            <p:nvPr/>
          </p:nvSpPr>
          <p:spPr>
            <a:xfrm>
              <a:off x="3575448" y="807602"/>
              <a:ext cx="4849874" cy="10430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Produtividade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sp>
        <p:nvSpPr>
          <p:cNvPr id="34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Vantagens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35" name="Group 16"/>
          <p:cNvGrpSpPr/>
          <p:nvPr/>
        </p:nvGrpSpPr>
        <p:grpSpPr>
          <a:xfrm>
            <a:off x="9835409" y="5396084"/>
            <a:ext cx="5878021" cy="1993667"/>
            <a:chOff x="0" y="0"/>
            <a:chExt cx="7837362" cy="2658225"/>
          </a:xfrm>
        </p:grpSpPr>
        <p:grpSp>
          <p:nvGrpSpPr>
            <p:cNvPr id="36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3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37" name="TextBox 19"/>
            <p:cNvSpPr txBox="1"/>
            <p:nvPr/>
          </p:nvSpPr>
          <p:spPr>
            <a:xfrm>
              <a:off x="3575448" y="326340"/>
              <a:ext cx="4261914" cy="2003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Histórico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de </a:t>
              </a: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incidentes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pic>
        <p:nvPicPr>
          <p:cNvPr id="39" name="Imagem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73" y="914988"/>
            <a:ext cx="900140" cy="90014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43" y="3451930"/>
            <a:ext cx="853370" cy="85337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96" y="5829300"/>
            <a:ext cx="993863" cy="99386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32" y="8417229"/>
            <a:ext cx="1009421" cy="1009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485900"/>
            <a:ext cx="8115671" cy="3915053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837615" y="709617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485903"/>
            <a:ext cx="8143233" cy="3915050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504778" y="618658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572853"/>
            <a:ext cx="16416394" cy="4484333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77333" y="385030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241655" y="2252565"/>
            <a:ext cx="683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9031" y="6299867"/>
            <a:ext cx="1556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775"/>
            <a:ext cx="4769953" cy="3167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5930520" y="250184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</a:rPr>
              <a:t>Paulo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616</Words>
  <Application>Microsoft Office PowerPoint</Application>
  <PresentationFormat>Personalizar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Open Sans 2</vt:lpstr>
      <vt:lpstr>Calibri</vt:lpstr>
      <vt:lpstr>Wingdings</vt:lpstr>
      <vt:lpstr>Open Sans 1 Bold</vt:lpstr>
      <vt:lpstr>Open Sans 1</vt:lpstr>
      <vt:lpstr>Open Sans Light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Aluno</cp:lastModifiedBy>
  <cp:revision>45</cp:revision>
  <dcterms:created xsi:type="dcterms:W3CDTF">2006-08-16T00:00:00Z</dcterms:created>
  <dcterms:modified xsi:type="dcterms:W3CDTF">2020-09-15T19:55:14Z</dcterms:modified>
  <dc:identifier>DAEHb0Ik7Ow</dc:identifier>
</cp:coreProperties>
</file>