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0"/>
  </p:notesMasterIdLst>
  <p:sldIdLst>
    <p:sldId id="281" r:id="rId2"/>
    <p:sldId id="256" r:id="rId3"/>
    <p:sldId id="259" r:id="rId4"/>
    <p:sldId id="260" r:id="rId5"/>
    <p:sldId id="276" r:id="rId6"/>
    <p:sldId id="270" r:id="rId7"/>
    <p:sldId id="262" r:id="rId8"/>
    <p:sldId id="261" r:id="rId9"/>
    <p:sldId id="272" r:id="rId10"/>
    <p:sldId id="273" r:id="rId11"/>
    <p:sldId id="277" r:id="rId12"/>
    <p:sldId id="274" r:id="rId13"/>
    <p:sldId id="267" r:id="rId14"/>
    <p:sldId id="275" r:id="rId15"/>
    <p:sldId id="280" r:id="rId16"/>
    <p:sldId id="265" r:id="rId17"/>
    <p:sldId id="278" r:id="rId18"/>
    <p:sldId id="279" r:id="rId19"/>
  </p:sldIdLst>
  <p:sldSz cx="18288000" cy="10287000"/>
  <p:notesSz cx="6858000" cy="9144000"/>
  <p:embeddedFontLst>
    <p:embeddedFont>
      <p:font typeface="Open Sans 1 Bold" panose="020B0604020202020204" charset="0"/>
      <p:regular r:id="rId21"/>
    </p:embeddedFon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Open Sans 1" panose="020B0604020202020204" charset="0"/>
      <p:regular r:id="rId26"/>
    </p:embeddedFont>
    <p:embeddedFont>
      <p:font typeface="Open Sans Light" panose="020B0604020202020204" charset="0"/>
      <p:regular r:id="rId27"/>
    </p:embeddedFont>
    <p:embeddedFont>
      <p:font typeface="Open Sans 2" panose="020B0604020202020204" charset="0"/>
      <p:regular r:id="rId2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A3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7" d="100"/>
          <a:sy n="47" d="100"/>
        </p:scale>
        <p:origin x="1350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546482-23BF-4BE9-A54E-CFB4513F4A08}" type="datetimeFigureOut">
              <a:rPr lang="pt-BR" smtClean="0"/>
              <a:t>15/09/2020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F8D8D8-42AB-4E47-A4B8-E10CEFA991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5152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2"/>
          <p:cNvSpPr txBox="1"/>
          <p:nvPr/>
        </p:nvSpPr>
        <p:spPr>
          <a:xfrm>
            <a:off x="1028700" y="866775"/>
            <a:ext cx="6647111" cy="153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 dirty="0" err="1">
                <a:solidFill>
                  <a:srgbClr val="545454"/>
                </a:solidFill>
                <a:latin typeface="Open Sans 1 Bold"/>
              </a:rPr>
              <a:t>Integrantes</a:t>
            </a:r>
            <a:endParaRPr lang="en-US" sz="9000" dirty="0">
              <a:solidFill>
                <a:srgbClr val="545454"/>
              </a:solidFill>
              <a:latin typeface="Open Sans 1 Bold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98688" y="7154462"/>
            <a:ext cx="3323555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dirty="0">
                <a:solidFill>
                  <a:srgbClr val="000000"/>
                </a:solidFill>
                <a:latin typeface="Open Sans 1"/>
              </a:rPr>
              <a:t>Camila </a:t>
            </a:r>
            <a:r>
              <a:rPr lang="en-US" sz="3000" dirty="0" err="1">
                <a:solidFill>
                  <a:srgbClr val="000000"/>
                </a:solidFill>
                <a:latin typeface="Open Sans 1"/>
              </a:rPr>
              <a:t>Mamede</a:t>
            </a:r>
            <a:endParaRPr lang="en-US" sz="3000" dirty="0">
              <a:solidFill>
                <a:srgbClr val="000000"/>
              </a:solidFill>
              <a:latin typeface="Open Sans 1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3877177" y="7154462"/>
            <a:ext cx="3120182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dirty="0">
                <a:solidFill>
                  <a:srgbClr val="000000"/>
                </a:solidFill>
                <a:latin typeface="Open Sans 1"/>
              </a:rPr>
              <a:t>Christian Raphael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7943760" y="7154462"/>
            <a:ext cx="2340620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dirty="0">
                <a:solidFill>
                  <a:srgbClr val="000000"/>
                </a:solidFill>
                <a:latin typeface="Open Sans 1"/>
              </a:rPr>
              <a:t>Felipe </a:t>
            </a:r>
            <a:r>
              <a:rPr lang="en-US" sz="3000" dirty="0" err="1">
                <a:solidFill>
                  <a:srgbClr val="000000"/>
                </a:solidFill>
                <a:latin typeface="Open Sans 1"/>
              </a:rPr>
              <a:t>França</a:t>
            </a:r>
            <a:endParaRPr lang="en-US" sz="3000" dirty="0">
              <a:solidFill>
                <a:srgbClr val="000000"/>
              </a:solidFill>
              <a:latin typeface="Open Sans 1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11180328" y="7154462"/>
            <a:ext cx="3221087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dirty="0">
                <a:solidFill>
                  <a:srgbClr val="000000"/>
                </a:solidFill>
                <a:latin typeface="Open Sans 1"/>
              </a:rPr>
              <a:t>Gustavo Henrique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4856920" y="7154462"/>
            <a:ext cx="3221508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dirty="0" err="1">
                <a:solidFill>
                  <a:srgbClr val="000000"/>
                </a:solidFill>
                <a:latin typeface="Open Sans 1"/>
              </a:rPr>
              <a:t>Milene</a:t>
            </a:r>
            <a:r>
              <a:rPr lang="en-US" sz="3000" dirty="0">
                <a:solidFill>
                  <a:srgbClr val="000000"/>
                </a:solidFill>
                <a:latin typeface="Open Sans 1"/>
              </a:rPr>
              <a:t> de Oliveira</a:t>
            </a: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3A45154E-3860-4348-B0B6-61F3C5003D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8325" y="266700"/>
            <a:ext cx="883385" cy="1044000"/>
          </a:xfrm>
          <a:prstGeom prst="rect">
            <a:avLst/>
          </a:prstGeom>
        </p:spPr>
      </p:pic>
      <p:sp>
        <p:nvSpPr>
          <p:cNvPr id="20" name="Elipse 19"/>
          <p:cNvSpPr/>
          <p:nvPr/>
        </p:nvSpPr>
        <p:spPr>
          <a:xfrm>
            <a:off x="280518" y="3908549"/>
            <a:ext cx="2959896" cy="2992298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Elipse 22"/>
          <p:cNvSpPr/>
          <p:nvPr/>
        </p:nvSpPr>
        <p:spPr>
          <a:xfrm>
            <a:off x="3957320" y="3908549"/>
            <a:ext cx="2959896" cy="2992298"/>
          </a:xfrm>
          <a:prstGeom prst="ellipse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Elipse 24"/>
          <p:cNvSpPr/>
          <p:nvPr/>
        </p:nvSpPr>
        <p:spPr>
          <a:xfrm>
            <a:off x="7634122" y="3908549"/>
            <a:ext cx="2959896" cy="2992298"/>
          </a:xfrm>
          <a:prstGeom prst="ellipse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Elipse 26"/>
          <p:cNvSpPr/>
          <p:nvPr/>
        </p:nvSpPr>
        <p:spPr>
          <a:xfrm>
            <a:off x="11310924" y="3908549"/>
            <a:ext cx="2959896" cy="2992298"/>
          </a:xfrm>
          <a:prstGeom prst="ellipse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Elipse 28"/>
          <p:cNvSpPr/>
          <p:nvPr/>
        </p:nvSpPr>
        <p:spPr>
          <a:xfrm>
            <a:off x="14987726" y="3908549"/>
            <a:ext cx="2959896" cy="2992298"/>
          </a:xfrm>
          <a:prstGeom prst="ellipse">
            <a:avLst/>
          </a:prstGeo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395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aixaDeTexto 19">
            <a:extLst>
              <a:ext uri="{FF2B5EF4-FFF2-40B4-BE49-F238E27FC236}">
                <a16:creationId xmlns:a16="http://schemas.microsoft.com/office/drawing/2014/main" id="{47E84B5F-9BB6-4C04-AA9D-7D4354079E19}"/>
              </a:ext>
            </a:extLst>
          </p:cNvPr>
          <p:cNvSpPr txBox="1"/>
          <p:nvPr/>
        </p:nvSpPr>
        <p:spPr>
          <a:xfrm>
            <a:off x="9385153" y="2459967"/>
            <a:ext cx="683247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28625" indent="-42862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Trabalha como gestor;</a:t>
            </a:r>
          </a:p>
          <a:p>
            <a:pPr marL="428625" indent="-42862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Trabalha no segmento de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call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center;</a:t>
            </a:r>
          </a:p>
          <a:p>
            <a:pPr marL="428625" indent="-42862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Possui uma boa habilidade analítica.</a:t>
            </a:r>
          </a:p>
          <a:p>
            <a:pPr marL="428625" indent="-428625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  <a:latin typeface="Open Sans Light" panose="020B0604020202020204" charset="0"/>
              <a:ea typeface="Open Sans Light" panose="020B0604020202020204" charset="0"/>
              <a:cs typeface="Open Sans Light" panose="020B0604020202020204" charset="0"/>
            </a:endParaRP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BF58B582-D008-49F4-85A9-F1D0EBF1BCBF}"/>
              </a:ext>
            </a:extLst>
          </p:cNvPr>
          <p:cNvSpPr txBox="1"/>
          <p:nvPr/>
        </p:nvSpPr>
        <p:spPr>
          <a:xfrm>
            <a:off x="1584665" y="6752541"/>
            <a:ext cx="155603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28625" indent="-42862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Verificar a produtividade dos operadores;</a:t>
            </a:r>
          </a:p>
          <a:p>
            <a:pPr marL="428625" indent="-42862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Responsável por tomar as decisões;</a:t>
            </a:r>
          </a:p>
          <a:p>
            <a:pPr marL="428625" indent="-42862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Analisar relatórios que auxiliem em tomadas de decisões;</a:t>
            </a:r>
          </a:p>
          <a:p>
            <a:pPr marL="428625" indent="-42862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Liderar uma equipe.</a:t>
            </a:r>
          </a:p>
        </p:txBody>
      </p:sp>
      <p:pic>
        <p:nvPicPr>
          <p:cNvPr id="3" name="Picture 2" descr="Pós Estácio - O que é um gestor?">
            <a:extLst>
              <a:ext uri="{FF2B5EF4-FFF2-40B4-BE49-F238E27FC236}">
                <a16:creationId xmlns:a16="http://schemas.microsoft.com/office/drawing/2014/main" id="{BDFCEBB2-97A1-4F8E-9C8B-708D5F6809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412"/>
          <a:stretch/>
        </p:blipFill>
        <p:spPr bwMode="auto">
          <a:xfrm>
            <a:off x="1015240" y="1822694"/>
            <a:ext cx="3709160" cy="3314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B22DE9F8-8D27-4384-9976-6FDCB460155B}"/>
              </a:ext>
            </a:extLst>
          </p:cNvPr>
          <p:cNvSpPr txBox="1"/>
          <p:nvPr/>
        </p:nvSpPr>
        <p:spPr>
          <a:xfrm>
            <a:off x="5232694" y="2630196"/>
            <a:ext cx="1650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Cláudio</a:t>
            </a:r>
          </a:p>
        </p:txBody>
      </p: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FED47260-B8F4-412C-9490-81084AD3D7B5}"/>
              </a:ext>
            </a:extLst>
          </p:cNvPr>
          <p:cNvGrpSpPr/>
          <p:nvPr/>
        </p:nvGrpSpPr>
        <p:grpSpPr>
          <a:xfrm>
            <a:off x="723529" y="1525214"/>
            <a:ext cx="8115671" cy="3915053"/>
            <a:chOff x="541537" y="446102"/>
            <a:chExt cx="5144611" cy="2610035"/>
          </a:xfrm>
        </p:grpSpPr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A3D818F5-306D-4BB4-938F-7F59CA1D43A8}"/>
                </a:ext>
              </a:extLst>
            </p:cNvPr>
            <p:cNvSpPr/>
            <p:nvPr/>
          </p:nvSpPr>
          <p:spPr>
            <a:xfrm>
              <a:off x="541537" y="446102"/>
              <a:ext cx="5144611" cy="2610035"/>
            </a:xfrm>
            <a:prstGeom prst="rect">
              <a:avLst/>
            </a:prstGeom>
            <a:noFill/>
            <a:ln w="38100">
              <a:solidFill>
                <a:srgbClr val="FF3F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700"/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5E948D4D-A415-4018-B094-541F1C4286D1}"/>
                </a:ext>
              </a:extLst>
            </p:cNvPr>
            <p:cNvSpPr txBox="1"/>
            <p:nvPr/>
          </p:nvSpPr>
          <p:spPr>
            <a:xfrm>
              <a:off x="3399945" y="722815"/>
              <a:ext cx="958788" cy="348813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Light"/>
                </a:rPr>
                <a:t>Quem?</a:t>
              </a:r>
            </a:p>
          </p:txBody>
        </p:sp>
      </p:grp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AE55F7F5-8C36-4111-98D8-641E13659C02}"/>
              </a:ext>
            </a:extLst>
          </p:cNvPr>
          <p:cNvGrpSpPr/>
          <p:nvPr/>
        </p:nvGrpSpPr>
        <p:grpSpPr>
          <a:xfrm>
            <a:off x="9001770" y="1525217"/>
            <a:ext cx="8143233" cy="3915050"/>
            <a:chOff x="6369727" y="446104"/>
            <a:chExt cx="5144611" cy="2610033"/>
          </a:xfrm>
        </p:grpSpPr>
        <p:sp>
          <p:nvSpPr>
            <p:cNvPr id="24" name="Retângulo 23">
              <a:extLst>
                <a:ext uri="{FF2B5EF4-FFF2-40B4-BE49-F238E27FC236}">
                  <a16:creationId xmlns:a16="http://schemas.microsoft.com/office/drawing/2014/main" id="{F7814368-9D56-4E49-845E-A77143904CCD}"/>
                </a:ext>
              </a:extLst>
            </p:cNvPr>
            <p:cNvSpPr/>
            <p:nvPr/>
          </p:nvSpPr>
          <p:spPr>
            <a:xfrm>
              <a:off x="6369727" y="446104"/>
              <a:ext cx="5144611" cy="2610033"/>
            </a:xfrm>
            <a:prstGeom prst="rect">
              <a:avLst/>
            </a:prstGeom>
            <a:noFill/>
            <a:ln w="38100">
              <a:solidFill>
                <a:srgbClr val="FF3F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700"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endParaRPr>
            </a:p>
          </p:txBody>
        </p: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D2E4BF38-5BF3-4CB6-B004-39B4C4CA273A}"/>
                </a:ext>
              </a:extLst>
            </p:cNvPr>
            <p:cNvSpPr txBox="1"/>
            <p:nvPr/>
          </p:nvSpPr>
          <p:spPr>
            <a:xfrm>
              <a:off x="6611935" y="725630"/>
              <a:ext cx="3372035" cy="348813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Light" panose="020B0604020202020204" charset="0"/>
                  <a:ea typeface="Open Sans Light" panose="020B0604020202020204" charset="0"/>
                  <a:cs typeface="Open Sans Light" panose="020B0604020202020204" charset="0"/>
                </a:rPr>
                <a:t>Informações/Comportamento</a:t>
              </a:r>
            </a:p>
          </p:txBody>
        </p:sp>
      </p:grp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D516A33A-7F4F-4227-BBF8-6AD615B6DA5D}"/>
              </a:ext>
            </a:extLst>
          </p:cNvPr>
          <p:cNvGrpSpPr/>
          <p:nvPr/>
        </p:nvGrpSpPr>
        <p:grpSpPr>
          <a:xfrm>
            <a:off x="723529" y="5612167"/>
            <a:ext cx="16416394" cy="4484333"/>
            <a:chOff x="482352" y="3723928"/>
            <a:chExt cx="10972801" cy="2989555"/>
          </a:xfrm>
        </p:grpSpPr>
        <p:sp>
          <p:nvSpPr>
            <p:cNvPr id="27" name="Retângulo 26">
              <a:extLst>
                <a:ext uri="{FF2B5EF4-FFF2-40B4-BE49-F238E27FC236}">
                  <a16:creationId xmlns:a16="http://schemas.microsoft.com/office/drawing/2014/main" id="{83C88CF3-2AD9-489F-A690-25DD87C8DB2C}"/>
                </a:ext>
              </a:extLst>
            </p:cNvPr>
            <p:cNvSpPr/>
            <p:nvPr/>
          </p:nvSpPr>
          <p:spPr>
            <a:xfrm>
              <a:off x="482352" y="3723928"/>
              <a:ext cx="10972801" cy="2989555"/>
            </a:xfrm>
            <a:prstGeom prst="rect">
              <a:avLst/>
            </a:prstGeom>
            <a:noFill/>
            <a:ln w="38100">
              <a:solidFill>
                <a:srgbClr val="FF3F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700"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endParaRPr>
            </a:p>
          </p:txBody>
        </p: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70AFE217-289E-42BC-B79D-4F936233942E}"/>
                </a:ext>
              </a:extLst>
            </p:cNvPr>
            <p:cNvSpPr txBox="1"/>
            <p:nvPr/>
          </p:nvSpPr>
          <p:spPr>
            <a:xfrm>
              <a:off x="1057940" y="4032717"/>
              <a:ext cx="2636667" cy="338554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27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Light" panose="020B0604020202020204" charset="0"/>
                  <a:ea typeface="Open Sans Light" panose="020B0604020202020204" charset="0"/>
                  <a:cs typeface="Open Sans Light" panose="020B0604020202020204" charset="0"/>
                </a:rPr>
                <a:t>Dores e Necessidades</a:t>
              </a:r>
            </a:p>
          </p:txBody>
        </p:sp>
      </p:grp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3DE28095-DBCA-45B3-A1E5-EDF813B90086}"/>
              </a:ext>
            </a:extLst>
          </p:cNvPr>
          <p:cNvSpPr txBox="1"/>
          <p:nvPr/>
        </p:nvSpPr>
        <p:spPr>
          <a:xfrm>
            <a:off x="723529" y="359546"/>
            <a:ext cx="164163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solidFill>
                  <a:srgbClr val="545454"/>
                </a:solidFill>
                <a:latin typeface="Open Sans 1 Bold"/>
              </a:rPr>
              <a:t>Usuário frequente da solução de monitoramento de máquinas</a:t>
            </a: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D8C09FB8-251A-4CDA-9767-4C99C62C26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78325" y="266700"/>
            <a:ext cx="883385" cy="10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897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529081" y="876300"/>
            <a:ext cx="10262494" cy="153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599"/>
              </a:lnSpc>
            </a:pPr>
            <a:r>
              <a:rPr lang="en-US" sz="9000" dirty="0">
                <a:solidFill>
                  <a:srgbClr val="545454"/>
                </a:solidFill>
                <a:latin typeface="Open Sans 1 Bold"/>
              </a:rPr>
              <a:t>User Stories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8496F73-5C44-4A7C-ACE7-9576F8ED8B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8325" y="266700"/>
            <a:ext cx="883385" cy="104400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180" y="3009900"/>
            <a:ext cx="7429501" cy="3048000"/>
          </a:xfrm>
          <a:prstGeom prst="rect">
            <a:avLst/>
          </a:prstGeom>
        </p:spPr>
      </p:pic>
      <p:sp>
        <p:nvSpPr>
          <p:cNvPr id="12" name="CaixaDeTexto 11"/>
          <p:cNvSpPr txBox="1"/>
          <p:nvPr/>
        </p:nvSpPr>
        <p:spPr>
          <a:xfrm>
            <a:off x="2209801" y="4107240"/>
            <a:ext cx="56908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Eu, enquanto Gestor, quero um relatório sobre a quantidade de horas ativas das máquinas, para verificar a produtividade dos operadores(as).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2209800" y="3342005"/>
            <a:ext cx="56908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 1 Bold"/>
              </a:rPr>
              <a:t>User</a:t>
            </a:r>
            <a:r>
              <a:rPr lang="pt-B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1 Bold"/>
              </a:rPr>
              <a:t> </a:t>
            </a:r>
            <a:r>
              <a:rPr lang="pt-BR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 1 Bold"/>
              </a:rPr>
              <a:t>Storie</a:t>
            </a:r>
            <a:r>
              <a:rPr lang="pt-B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1 Bold"/>
              </a:rPr>
              <a:t> #01</a:t>
            </a:r>
          </a:p>
        </p:txBody>
      </p:sp>
      <p:pic>
        <p:nvPicPr>
          <p:cNvPr id="17" name="Imagem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8299" y="3009900"/>
            <a:ext cx="7429501" cy="3048000"/>
          </a:xfrm>
          <a:prstGeom prst="rect">
            <a:avLst/>
          </a:prstGeom>
        </p:spPr>
      </p:pic>
      <p:sp>
        <p:nvSpPr>
          <p:cNvPr id="18" name="CaixaDeTexto 17"/>
          <p:cNvSpPr txBox="1"/>
          <p:nvPr/>
        </p:nvSpPr>
        <p:spPr>
          <a:xfrm>
            <a:off x="9900920" y="4107240"/>
            <a:ext cx="56908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Eu, enquanto suporte técnico, quero identificar quais máquinas estão com alerta, para realizar a análise da máquina rapidamente.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9900919" y="3342005"/>
            <a:ext cx="56908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 1 Bold"/>
              </a:rPr>
              <a:t>User</a:t>
            </a:r>
            <a:r>
              <a:rPr lang="pt-B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1 Bold"/>
              </a:rPr>
              <a:t> </a:t>
            </a:r>
            <a:r>
              <a:rPr lang="pt-BR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 1 Bold"/>
              </a:rPr>
              <a:t>Storie</a:t>
            </a:r>
            <a:r>
              <a:rPr lang="pt-B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1 Bold"/>
              </a:rPr>
              <a:t> #02</a:t>
            </a:r>
          </a:p>
        </p:txBody>
      </p:sp>
      <p:pic>
        <p:nvPicPr>
          <p:cNvPr id="23" name="Imagem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8299" y="6286500"/>
            <a:ext cx="7429501" cy="3048000"/>
          </a:xfrm>
          <a:prstGeom prst="rect">
            <a:avLst/>
          </a:prstGeom>
        </p:spPr>
      </p:pic>
      <p:sp>
        <p:nvSpPr>
          <p:cNvPr id="24" name="CaixaDeTexto 23"/>
          <p:cNvSpPr txBox="1"/>
          <p:nvPr/>
        </p:nvSpPr>
        <p:spPr>
          <a:xfrm>
            <a:off x="9900920" y="7383840"/>
            <a:ext cx="61772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Eu, enquanto suporte técnico, quero que as máquinas emitam alertas no meu sistema, para verificar os computadores que precisam de reparos.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9900919" y="6618605"/>
            <a:ext cx="56908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 1 Bold"/>
              </a:rPr>
              <a:t>User</a:t>
            </a:r>
            <a:r>
              <a:rPr lang="pt-B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1 Bold"/>
              </a:rPr>
              <a:t> </a:t>
            </a:r>
            <a:r>
              <a:rPr lang="pt-BR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 1 Bold"/>
              </a:rPr>
              <a:t>Storie</a:t>
            </a:r>
            <a:r>
              <a:rPr lang="pt-B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1 Bold"/>
              </a:rPr>
              <a:t> #04</a:t>
            </a:r>
          </a:p>
        </p:txBody>
      </p:sp>
      <p:pic>
        <p:nvPicPr>
          <p:cNvPr id="29" name="Imagem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180" y="6286500"/>
            <a:ext cx="7429501" cy="3048000"/>
          </a:xfrm>
          <a:prstGeom prst="rect">
            <a:avLst/>
          </a:prstGeom>
        </p:spPr>
      </p:pic>
      <p:sp>
        <p:nvSpPr>
          <p:cNvPr id="30" name="CaixaDeTexto 29"/>
          <p:cNvSpPr txBox="1"/>
          <p:nvPr/>
        </p:nvSpPr>
        <p:spPr>
          <a:xfrm>
            <a:off x="2209801" y="7383840"/>
            <a:ext cx="56908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Eu, enquanto suporte técnico, quero monitorar a rede, para verificar quais máquinas estão ativas.</a:t>
            </a:r>
          </a:p>
        </p:txBody>
      </p:sp>
      <p:sp>
        <p:nvSpPr>
          <p:cNvPr id="31" name="CaixaDeTexto 30"/>
          <p:cNvSpPr txBox="1"/>
          <p:nvPr/>
        </p:nvSpPr>
        <p:spPr>
          <a:xfrm>
            <a:off x="2209800" y="6618605"/>
            <a:ext cx="56908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 1 Bold"/>
              </a:rPr>
              <a:t>User</a:t>
            </a:r>
            <a:r>
              <a:rPr lang="pt-B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1 Bold"/>
              </a:rPr>
              <a:t> </a:t>
            </a:r>
            <a:r>
              <a:rPr lang="pt-BR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 1 Bold"/>
              </a:rPr>
              <a:t>Storie</a:t>
            </a:r>
            <a:r>
              <a:rPr lang="pt-B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1 Bold"/>
              </a:rPr>
              <a:t> #03</a:t>
            </a:r>
          </a:p>
        </p:txBody>
      </p:sp>
    </p:spTree>
    <p:extLst>
      <p:ext uri="{BB962C8B-B14F-4D97-AF65-F5344CB8AC3E}">
        <p14:creationId xmlns:p14="http://schemas.microsoft.com/office/powerpoint/2010/main" val="421636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0" y="4061073"/>
            <a:ext cx="18288000" cy="16158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11500" dirty="0">
                <a:solidFill>
                  <a:srgbClr val="545454"/>
                </a:solidFill>
                <a:latin typeface="Open Sans 1 Bold"/>
              </a:rPr>
              <a:t>Canvas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8C09FB8-251A-4CDA-9767-4C99C62C26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8325" y="266700"/>
            <a:ext cx="883385" cy="10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001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68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5"/>
          <p:cNvGrpSpPr/>
          <p:nvPr/>
        </p:nvGrpSpPr>
        <p:grpSpPr>
          <a:xfrm>
            <a:off x="228600" y="266700"/>
            <a:ext cx="3428999" cy="6772288"/>
            <a:chOff x="0" y="0"/>
            <a:chExt cx="1805144" cy="2522855"/>
          </a:xfrm>
        </p:grpSpPr>
        <p:sp>
          <p:nvSpPr>
            <p:cNvPr id="70" name="Freeform 6"/>
            <p:cNvSpPr/>
            <p:nvPr/>
          </p:nvSpPr>
          <p:spPr>
            <a:xfrm>
              <a:off x="0" y="0"/>
              <a:ext cx="1805144" cy="2522855"/>
            </a:xfrm>
            <a:custGeom>
              <a:avLst/>
              <a:gdLst/>
              <a:ahLst/>
              <a:cxnLst/>
              <a:rect l="l" t="t" r="r" b="b"/>
              <a:pathLst>
                <a:path w="1805144" h="2522855">
                  <a:moveTo>
                    <a:pt x="0" y="0"/>
                  </a:moveTo>
                  <a:lnTo>
                    <a:pt x="1805144" y="0"/>
                  </a:lnTo>
                  <a:lnTo>
                    <a:pt x="1805144" y="2522855"/>
                  </a:lnTo>
                  <a:lnTo>
                    <a:pt x="0" y="2522855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71" name="Group 5"/>
          <p:cNvGrpSpPr/>
          <p:nvPr/>
        </p:nvGrpSpPr>
        <p:grpSpPr>
          <a:xfrm>
            <a:off x="3809996" y="266700"/>
            <a:ext cx="3428999" cy="3330648"/>
            <a:chOff x="0" y="0"/>
            <a:chExt cx="1805144" cy="2522855"/>
          </a:xfrm>
        </p:grpSpPr>
        <p:sp>
          <p:nvSpPr>
            <p:cNvPr id="72" name="Freeform 6"/>
            <p:cNvSpPr/>
            <p:nvPr/>
          </p:nvSpPr>
          <p:spPr>
            <a:xfrm>
              <a:off x="0" y="0"/>
              <a:ext cx="1805144" cy="2522855"/>
            </a:xfrm>
            <a:custGeom>
              <a:avLst/>
              <a:gdLst/>
              <a:ahLst/>
              <a:cxnLst/>
              <a:rect l="l" t="t" r="r" b="b"/>
              <a:pathLst>
                <a:path w="1805144" h="2522855">
                  <a:moveTo>
                    <a:pt x="0" y="0"/>
                  </a:moveTo>
                  <a:lnTo>
                    <a:pt x="1805144" y="0"/>
                  </a:lnTo>
                  <a:lnTo>
                    <a:pt x="1805144" y="2522855"/>
                  </a:lnTo>
                  <a:lnTo>
                    <a:pt x="0" y="2522855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73" name="Group 5"/>
          <p:cNvGrpSpPr/>
          <p:nvPr/>
        </p:nvGrpSpPr>
        <p:grpSpPr>
          <a:xfrm>
            <a:off x="3809995" y="3781412"/>
            <a:ext cx="3428999" cy="3267088"/>
            <a:chOff x="0" y="0"/>
            <a:chExt cx="1805144" cy="2522855"/>
          </a:xfrm>
        </p:grpSpPr>
        <p:sp>
          <p:nvSpPr>
            <p:cNvPr id="74" name="Freeform 6"/>
            <p:cNvSpPr/>
            <p:nvPr/>
          </p:nvSpPr>
          <p:spPr>
            <a:xfrm>
              <a:off x="0" y="0"/>
              <a:ext cx="1805144" cy="2522855"/>
            </a:xfrm>
            <a:custGeom>
              <a:avLst/>
              <a:gdLst/>
              <a:ahLst/>
              <a:cxnLst/>
              <a:rect l="l" t="t" r="r" b="b"/>
              <a:pathLst>
                <a:path w="1805144" h="2522855">
                  <a:moveTo>
                    <a:pt x="0" y="0"/>
                  </a:moveTo>
                  <a:lnTo>
                    <a:pt x="1805144" y="0"/>
                  </a:lnTo>
                  <a:lnTo>
                    <a:pt x="1805144" y="2522855"/>
                  </a:lnTo>
                  <a:lnTo>
                    <a:pt x="0" y="2522855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75" name="Group 5"/>
          <p:cNvGrpSpPr/>
          <p:nvPr/>
        </p:nvGrpSpPr>
        <p:grpSpPr>
          <a:xfrm>
            <a:off x="7391400" y="272785"/>
            <a:ext cx="3428999" cy="6772288"/>
            <a:chOff x="0" y="0"/>
            <a:chExt cx="1805144" cy="2522855"/>
          </a:xfrm>
        </p:grpSpPr>
        <p:sp>
          <p:nvSpPr>
            <p:cNvPr id="76" name="Freeform 6"/>
            <p:cNvSpPr/>
            <p:nvPr/>
          </p:nvSpPr>
          <p:spPr>
            <a:xfrm>
              <a:off x="0" y="0"/>
              <a:ext cx="1805144" cy="2522855"/>
            </a:xfrm>
            <a:custGeom>
              <a:avLst/>
              <a:gdLst/>
              <a:ahLst/>
              <a:cxnLst/>
              <a:rect l="l" t="t" r="r" b="b"/>
              <a:pathLst>
                <a:path w="1805144" h="2522855">
                  <a:moveTo>
                    <a:pt x="0" y="0"/>
                  </a:moveTo>
                  <a:lnTo>
                    <a:pt x="1805144" y="0"/>
                  </a:lnTo>
                  <a:lnTo>
                    <a:pt x="1805144" y="2522855"/>
                  </a:lnTo>
                  <a:lnTo>
                    <a:pt x="0" y="2522855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77" name="Group 5"/>
          <p:cNvGrpSpPr/>
          <p:nvPr/>
        </p:nvGrpSpPr>
        <p:grpSpPr>
          <a:xfrm>
            <a:off x="10972796" y="272785"/>
            <a:ext cx="3428999" cy="3330648"/>
            <a:chOff x="0" y="0"/>
            <a:chExt cx="1805144" cy="2522855"/>
          </a:xfrm>
        </p:grpSpPr>
        <p:sp>
          <p:nvSpPr>
            <p:cNvPr id="78" name="Freeform 6"/>
            <p:cNvSpPr/>
            <p:nvPr/>
          </p:nvSpPr>
          <p:spPr>
            <a:xfrm>
              <a:off x="0" y="0"/>
              <a:ext cx="1805144" cy="2522855"/>
            </a:xfrm>
            <a:custGeom>
              <a:avLst/>
              <a:gdLst/>
              <a:ahLst/>
              <a:cxnLst/>
              <a:rect l="l" t="t" r="r" b="b"/>
              <a:pathLst>
                <a:path w="1805144" h="2522855">
                  <a:moveTo>
                    <a:pt x="0" y="0"/>
                  </a:moveTo>
                  <a:lnTo>
                    <a:pt x="1805144" y="0"/>
                  </a:lnTo>
                  <a:lnTo>
                    <a:pt x="1805144" y="2522855"/>
                  </a:lnTo>
                  <a:lnTo>
                    <a:pt x="0" y="2522855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79" name="Group 5"/>
          <p:cNvGrpSpPr/>
          <p:nvPr/>
        </p:nvGrpSpPr>
        <p:grpSpPr>
          <a:xfrm>
            <a:off x="10972795" y="3787497"/>
            <a:ext cx="3428999" cy="3267088"/>
            <a:chOff x="0" y="0"/>
            <a:chExt cx="1805144" cy="2522855"/>
          </a:xfrm>
        </p:grpSpPr>
        <p:sp>
          <p:nvSpPr>
            <p:cNvPr id="80" name="Freeform 6"/>
            <p:cNvSpPr/>
            <p:nvPr/>
          </p:nvSpPr>
          <p:spPr>
            <a:xfrm>
              <a:off x="0" y="0"/>
              <a:ext cx="1805144" cy="2522855"/>
            </a:xfrm>
            <a:custGeom>
              <a:avLst/>
              <a:gdLst/>
              <a:ahLst/>
              <a:cxnLst/>
              <a:rect l="l" t="t" r="r" b="b"/>
              <a:pathLst>
                <a:path w="1805144" h="2522855">
                  <a:moveTo>
                    <a:pt x="0" y="0"/>
                  </a:moveTo>
                  <a:lnTo>
                    <a:pt x="1805144" y="0"/>
                  </a:lnTo>
                  <a:lnTo>
                    <a:pt x="1805144" y="2522855"/>
                  </a:lnTo>
                  <a:lnTo>
                    <a:pt x="0" y="2522855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81" name="Group 5"/>
          <p:cNvGrpSpPr/>
          <p:nvPr/>
        </p:nvGrpSpPr>
        <p:grpSpPr>
          <a:xfrm>
            <a:off x="14554190" y="276212"/>
            <a:ext cx="3428999" cy="6772288"/>
            <a:chOff x="0" y="0"/>
            <a:chExt cx="1805144" cy="2522855"/>
          </a:xfrm>
        </p:grpSpPr>
        <p:sp>
          <p:nvSpPr>
            <p:cNvPr id="82" name="Freeform 6"/>
            <p:cNvSpPr/>
            <p:nvPr/>
          </p:nvSpPr>
          <p:spPr>
            <a:xfrm>
              <a:off x="0" y="0"/>
              <a:ext cx="1805144" cy="2522855"/>
            </a:xfrm>
            <a:custGeom>
              <a:avLst/>
              <a:gdLst/>
              <a:ahLst/>
              <a:cxnLst/>
              <a:rect l="l" t="t" r="r" b="b"/>
              <a:pathLst>
                <a:path w="1805144" h="2522855">
                  <a:moveTo>
                    <a:pt x="0" y="0"/>
                  </a:moveTo>
                  <a:lnTo>
                    <a:pt x="1805144" y="0"/>
                  </a:lnTo>
                  <a:lnTo>
                    <a:pt x="1805144" y="2522855"/>
                  </a:lnTo>
                  <a:lnTo>
                    <a:pt x="0" y="2522855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83" name="Group 5"/>
          <p:cNvGrpSpPr/>
          <p:nvPr/>
        </p:nvGrpSpPr>
        <p:grpSpPr>
          <a:xfrm>
            <a:off x="242777" y="7200900"/>
            <a:ext cx="8901223" cy="2819400"/>
            <a:chOff x="0" y="-68185"/>
            <a:chExt cx="1805144" cy="2522855"/>
          </a:xfrm>
        </p:grpSpPr>
        <p:sp>
          <p:nvSpPr>
            <p:cNvPr id="84" name="Freeform 6"/>
            <p:cNvSpPr/>
            <p:nvPr/>
          </p:nvSpPr>
          <p:spPr>
            <a:xfrm>
              <a:off x="0" y="-68185"/>
              <a:ext cx="1805144" cy="2522855"/>
            </a:xfrm>
            <a:custGeom>
              <a:avLst/>
              <a:gdLst/>
              <a:ahLst/>
              <a:cxnLst/>
              <a:rect l="l" t="t" r="r" b="b"/>
              <a:pathLst>
                <a:path w="1805144" h="2522855">
                  <a:moveTo>
                    <a:pt x="0" y="0"/>
                  </a:moveTo>
                  <a:lnTo>
                    <a:pt x="1805144" y="0"/>
                  </a:lnTo>
                  <a:lnTo>
                    <a:pt x="1805144" y="2522855"/>
                  </a:lnTo>
                  <a:lnTo>
                    <a:pt x="0" y="2522855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85" name="Group 5"/>
          <p:cNvGrpSpPr/>
          <p:nvPr/>
        </p:nvGrpSpPr>
        <p:grpSpPr>
          <a:xfrm>
            <a:off x="9296399" y="7200900"/>
            <a:ext cx="8667297" cy="2819400"/>
            <a:chOff x="0" y="0"/>
            <a:chExt cx="1805144" cy="2522855"/>
          </a:xfrm>
        </p:grpSpPr>
        <p:sp>
          <p:nvSpPr>
            <p:cNvPr id="86" name="Freeform 6"/>
            <p:cNvSpPr/>
            <p:nvPr/>
          </p:nvSpPr>
          <p:spPr>
            <a:xfrm>
              <a:off x="0" y="0"/>
              <a:ext cx="1805144" cy="2522855"/>
            </a:xfrm>
            <a:custGeom>
              <a:avLst/>
              <a:gdLst/>
              <a:ahLst/>
              <a:cxnLst/>
              <a:rect l="l" t="t" r="r" b="b"/>
              <a:pathLst>
                <a:path w="1805144" h="2522855">
                  <a:moveTo>
                    <a:pt x="0" y="0"/>
                  </a:moveTo>
                  <a:lnTo>
                    <a:pt x="1805144" y="0"/>
                  </a:lnTo>
                  <a:lnTo>
                    <a:pt x="1805144" y="2522855"/>
                  </a:lnTo>
                  <a:lnTo>
                    <a:pt x="0" y="2522855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87" name="CaixaDeTexto 86"/>
          <p:cNvSpPr txBox="1"/>
          <p:nvPr/>
        </p:nvSpPr>
        <p:spPr>
          <a:xfrm>
            <a:off x="484203" y="266700"/>
            <a:ext cx="29177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Parcerias Chaves</a:t>
            </a:r>
          </a:p>
        </p:txBody>
      </p:sp>
      <p:sp>
        <p:nvSpPr>
          <p:cNvPr id="88" name="CaixaDeTexto 87"/>
          <p:cNvSpPr txBox="1"/>
          <p:nvPr/>
        </p:nvSpPr>
        <p:spPr>
          <a:xfrm>
            <a:off x="484203" y="7200900"/>
            <a:ext cx="33778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Estrutura de Custos</a:t>
            </a:r>
          </a:p>
        </p:txBody>
      </p:sp>
      <p:sp>
        <p:nvSpPr>
          <p:cNvPr id="89" name="CaixaDeTexto 88"/>
          <p:cNvSpPr txBox="1"/>
          <p:nvPr/>
        </p:nvSpPr>
        <p:spPr>
          <a:xfrm>
            <a:off x="3809992" y="266700"/>
            <a:ext cx="34290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Atitudes Chave</a:t>
            </a:r>
          </a:p>
        </p:txBody>
      </p:sp>
      <p:sp>
        <p:nvSpPr>
          <p:cNvPr id="90" name="CaixaDeTexto 89"/>
          <p:cNvSpPr txBox="1"/>
          <p:nvPr/>
        </p:nvSpPr>
        <p:spPr>
          <a:xfrm>
            <a:off x="7494598" y="266700"/>
            <a:ext cx="32225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Oferta de valor</a:t>
            </a:r>
          </a:p>
        </p:txBody>
      </p:sp>
      <p:sp>
        <p:nvSpPr>
          <p:cNvPr id="91" name="CaixaDeTexto 90"/>
          <p:cNvSpPr txBox="1"/>
          <p:nvPr/>
        </p:nvSpPr>
        <p:spPr>
          <a:xfrm>
            <a:off x="11292524" y="266700"/>
            <a:ext cx="27895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Relacionamento</a:t>
            </a:r>
          </a:p>
        </p:txBody>
      </p:sp>
      <p:sp>
        <p:nvSpPr>
          <p:cNvPr id="92" name="CaixaDeTexto 91"/>
          <p:cNvSpPr txBox="1"/>
          <p:nvPr/>
        </p:nvSpPr>
        <p:spPr>
          <a:xfrm>
            <a:off x="14554190" y="300588"/>
            <a:ext cx="34095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Segmentos de clientes</a:t>
            </a:r>
          </a:p>
        </p:txBody>
      </p:sp>
      <p:sp>
        <p:nvSpPr>
          <p:cNvPr id="93" name="CaixaDeTexto 92"/>
          <p:cNvSpPr txBox="1"/>
          <p:nvPr/>
        </p:nvSpPr>
        <p:spPr>
          <a:xfrm>
            <a:off x="4126768" y="3782080"/>
            <a:ext cx="27414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Recursos Chave</a:t>
            </a:r>
          </a:p>
        </p:txBody>
      </p:sp>
      <p:sp>
        <p:nvSpPr>
          <p:cNvPr id="94" name="CaixaDeTexto 93"/>
          <p:cNvSpPr txBox="1"/>
          <p:nvPr/>
        </p:nvSpPr>
        <p:spPr>
          <a:xfrm>
            <a:off x="12035763" y="3782080"/>
            <a:ext cx="12490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Canais</a:t>
            </a:r>
          </a:p>
        </p:txBody>
      </p:sp>
      <p:sp>
        <p:nvSpPr>
          <p:cNvPr id="95" name="CaixaDeTexto 94"/>
          <p:cNvSpPr txBox="1"/>
          <p:nvPr/>
        </p:nvSpPr>
        <p:spPr>
          <a:xfrm>
            <a:off x="9609585" y="7238649"/>
            <a:ext cx="30396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Fontes de Receita</a:t>
            </a:r>
          </a:p>
        </p:txBody>
      </p:sp>
      <p:sp>
        <p:nvSpPr>
          <p:cNvPr id="96" name="Retângulo 95"/>
          <p:cNvSpPr/>
          <p:nvPr/>
        </p:nvSpPr>
        <p:spPr>
          <a:xfrm>
            <a:off x="7612532" y="936235"/>
            <a:ext cx="29867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para o suporte de TI</a:t>
            </a:r>
          </a:p>
        </p:txBody>
      </p:sp>
      <p:sp>
        <p:nvSpPr>
          <p:cNvPr id="97" name="Retângulo 96"/>
          <p:cNvSpPr/>
          <p:nvPr/>
        </p:nvSpPr>
        <p:spPr>
          <a:xfrm>
            <a:off x="8058968" y="4300835"/>
            <a:ext cx="20938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para o Gestor</a:t>
            </a:r>
          </a:p>
        </p:txBody>
      </p:sp>
      <p:sp>
        <p:nvSpPr>
          <p:cNvPr id="98" name="Retângulo 97"/>
          <p:cNvSpPr/>
          <p:nvPr/>
        </p:nvSpPr>
        <p:spPr>
          <a:xfrm>
            <a:off x="484204" y="8116212"/>
            <a:ext cx="2917785" cy="988775"/>
          </a:xfrm>
          <a:prstGeom prst="rect">
            <a:avLst/>
          </a:prstGeom>
          <a:solidFill>
            <a:srgbClr val="FF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Desenvolvimento da Plataforma</a:t>
            </a:r>
          </a:p>
        </p:txBody>
      </p:sp>
      <p:sp>
        <p:nvSpPr>
          <p:cNvPr id="99" name="Retângulo 98"/>
          <p:cNvSpPr/>
          <p:nvPr/>
        </p:nvSpPr>
        <p:spPr>
          <a:xfrm>
            <a:off x="3886621" y="936235"/>
            <a:ext cx="1599779" cy="1227581"/>
          </a:xfrm>
          <a:prstGeom prst="rect">
            <a:avLst/>
          </a:prstGeom>
          <a:solidFill>
            <a:srgbClr val="FF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Monitorar Maquinas</a:t>
            </a:r>
          </a:p>
        </p:txBody>
      </p:sp>
      <p:sp>
        <p:nvSpPr>
          <p:cNvPr id="100" name="Retângulo 99"/>
          <p:cNvSpPr/>
          <p:nvPr/>
        </p:nvSpPr>
        <p:spPr>
          <a:xfrm>
            <a:off x="5796033" y="2245620"/>
            <a:ext cx="1364844" cy="1220567"/>
          </a:xfrm>
          <a:prstGeom prst="rect">
            <a:avLst/>
          </a:prstGeom>
          <a:solidFill>
            <a:srgbClr val="FF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Análise de Dados</a:t>
            </a:r>
          </a:p>
        </p:txBody>
      </p:sp>
      <p:sp>
        <p:nvSpPr>
          <p:cNvPr id="101" name="Retângulo 100"/>
          <p:cNvSpPr/>
          <p:nvPr/>
        </p:nvSpPr>
        <p:spPr>
          <a:xfrm>
            <a:off x="3886621" y="2259777"/>
            <a:ext cx="1828384" cy="1227581"/>
          </a:xfrm>
          <a:prstGeom prst="rect">
            <a:avLst/>
          </a:prstGeom>
          <a:solidFill>
            <a:srgbClr val="FF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Manutenção das Maquinas</a:t>
            </a:r>
          </a:p>
        </p:txBody>
      </p:sp>
      <p:sp>
        <p:nvSpPr>
          <p:cNvPr id="102" name="Retângulo 101"/>
          <p:cNvSpPr/>
          <p:nvPr/>
        </p:nvSpPr>
        <p:spPr>
          <a:xfrm>
            <a:off x="5563025" y="927165"/>
            <a:ext cx="1597852" cy="1220567"/>
          </a:xfrm>
          <a:prstGeom prst="rect">
            <a:avLst/>
          </a:prstGeom>
          <a:solidFill>
            <a:srgbClr val="FF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Monitorar Rede</a:t>
            </a:r>
          </a:p>
        </p:txBody>
      </p:sp>
      <p:sp>
        <p:nvSpPr>
          <p:cNvPr id="103" name="Retângulo 102"/>
          <p:cNvSpPr/>
          <p:nvPr/>
        </p:nvSpPr>
        <p:spPr>
          <a:xfrm>
            <a:off x="7646998" y="1671376"/>
            <a:ext cx="2917785" cy="988775"/>
          </a:xfrm>
          <a:prstGeom prst="rect">
            <a:avLst/>
          </a:prstGeom>
          <a:solidFill>
            <a:srgbClr val="FF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Facilidade em corrigir o problema</a:t>
            </a:r>
          </a:p>
        </p:txBody>
      </p:sp>
      <p:sp>
        <p:nvSpPr>
          <p:cNvPr id="104" name="Retângulo 103"/>
          <p:cNvSpPr/>
          <p:nvPr/>
        </p:nvSpPr>
        <p:spPr>
          <a:xfrm>
            <a:off x="7646998" y="2859325"/>
            <a:ext cx="2917785" cy="988775"/>
          </a:xfrm>
          <a:prstGeom prst="rect">
            <a:avLst/>
          </a:prstGeom>
          <a:solidFill>
            <a:srgbClr val="FF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Prevenção de problemas</a:t>
            </a:r>
          </a:p>
        </p:txBody>
      </p:sp>
      <p:sp>
        <p:nvSpPr>
          <p:cNvPr id="105" name="Retângulo 104"/>
          <p:cNvSpPr/>
          <p:nvPr/>
        </p:nvSpPr>
        <p:spPr>
          <a:xfrm>
            <a:off x="7646998" y="5018318"/>
            <a:ext cx="2917785" cy="1572982"/>
          </a:xfrm>
          <a:prstGeom prst="rect">
            <a:avLst/>
          </a:prstGeom>
          <a:solidFill>
            <a:srgbClr val="FF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Verificar a produtividade dos operadores</a:t>
            </a:r>
          </a:p>
        </p:txBody>
      </p:sp>
      <p:sp>
        <p:nvSpPr>
          <p:cNvPr id="106" name="Retângulo 105"/>
          <p:cNvSpPr/>
          <p:nvPr/>
        </p:nvSpPr>
        <p:spPr>
          <a:xfrm>
            <a:off x="11201400" y="994571"/>
            <a:ext cx="2917785" cy="988775"/>
          </a:xfrm>
          <a:prstGeom prst="rect">
            <a:avLst/>
          </a:prstGeom>
          <a:solidFill>
            <a:srgbClr val="FF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Dashboard</a:t>
            </a:r>
            <a:endParaRPr lang="pt-BR" sz="2400" dirty="0">
              <a:solidFill>
                <a:schemeClr val="tx1">
                  <a:lumMod val="65000"/>
                  <a:lumOff val="35000"/>
                </a:schemeClr>
              </a:solidFill>
              <a:latin typeface="Open Sans Light" panose="020B0604020202020204" charset="0"/>
              <a:ea typeface="Open Sans Light" panose="020B0604020202020204" charset="0"/>
              <a:cs typeface="Open Sans Light" panose="020B0604020202020204" charset="0"/>
            </a:endParaRPr>
          </a:p>
        </p:txBody>
      </p:sp>
      <p:sp>
        <p:nvSpPr>
          <p:cNvPr id="107" name="Retângulo 106"/>
          <p:cNvSpPr/>
          <p:nvPr/>
        </p:nvSpPr>
        <p:spPr>
          <a:xfrm>
            <a:off x="11201400" y="2139173"/>
            <a:ext cx="2917785" cy="988775"/>
          </a:xfrm>
          <a:prstGeom prst="rect">
            <a:avLst/>
          </a:prstGeom>
          <a:solidFill>
            <a:srgbClr val="FF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Help Desk</a:t>
            </a:r>
          </a:p>
        </p:txBody>
      </p:sp>
      <p:sp>
        <p:nvSpPr>
          <p:cNvPr id="108" name="Retângulo 107"/>
          <p:cNvSpPr/>
          <p:nvPr/>
        </p:nvSpPr>
        <p:spPr>
          <a:xfrm>
            <a:off x="11228400" y="4359133"/>
            <a:ext cx="2917785" cy="659185"/>
          </a:xfrm>
          <a:prstGeom prst="rect">
            <a:avLst/>
          </a:prstGeom>
          <a:solidFill>
            <a:srgbClr val="FF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Site</a:t>
            </a:r>
          </a:p>
        </p:txBody>
      </p:sp>
      <p:sp>
        <p:nvSpPr>
          <p:cNvPr id="109" name="Retângulo 108"/>
          <p:cNvSpPr/>
          <p:nvPr/>
        </p:nvSpPr>
        <p:spPr>
          <a:xfrm>
            <a:off x="11231945" y="5140228"/>
            <a:ext cx="2917785" cy="659185"/>
          </a:xfrm>
          <a:prstGeom prst="rect">
            <a:avLst/>
          </a:prstGeom>
          <a:solidFill>
            <a:srgbClr val="FF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Midia</a:t>
            </a: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Social</a:t>
            </a:r>
          </a:p>
        </p:txBody>
      </p:sp>
      <p:sp>
        <p:nvSpPr>
          <p:cNvPr id="110" name="Retângulo 109"/>
          <p:cNvSpPr/>
          <p:nvPr/>
        </p:nvSpPr>
        <p:spPr>
          <a:xfrm>
            <a:off x="11228401" y="5949204"/>
            <a:ext cx="2917785" cy="659185"/>
          </a:xfrm>
          <a:prstGeom prst="rect">
            <a:avLst/>
          </a:prstGeom>
          <a:solidFill>
            <a:srgbClr val="FF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Boca a Boca</a:t>
            </a:r>
          </a:p>
        </p:txBody>
      </p:sp>
      <p:sp>
        <p:nvSpPr>
          <p:cNvPr id="111" name="Retângulo 110"/>
          <p:cNvSpPr/>
          <p:nvPr/>
        </p:nvSpPr>
        <p:spPr>
          <a:xfrm>
            <a:off x="14782800" y="1648035"/>
            <a:ext cx="2917785" cy="988775"/>
          </a:xfrm>
          <a:prstGeom prst="rect">
            <a:avLst/>
          </a:prstGeom>
          <a:solidFill>
            <a:srgbClr val="FF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Suporte de TI</a:t>
            </a:r>
          </a:p>
        </p:txBody>
      </p:sp>
      <p:sp>
        <p:nvSpPr>
          <p:cNvPr id="112" name="Retângulo 111"/>
          <p:cNvSpPr/>
          <p:nvPr/>
        </p:nvSpPr>
        <p:spPr>
          <a:xfrm>
            <a:off x="14782800" y="2859325"/>
            <a:ext cx="2917785" cy="988775"/>
          </a:xfrm>
          <a:prstGeom prst="rect">
            <a:avLst/>
          </a:prstGeom>
          <a:solidFill>
            <a:srgbClr val="FF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Gestor</a:t>
            </a:r>
          </a:p>
        </p:txBody>
      </p:sp>
      <p:sp>
        <p:nvSpPr>
          <p:cNvPr id="113" name="Retângulo 112"/>
          <p:cNvSpPr/>
          <p:nvPr/>
        </p:nvSpPr>
        <p:spPr>
          <a:xfrm>
            <a:off x="4060286" y="4381500"/>
            <a:ext cx="2917785" cy="763595"/>
          </a:xfrm>
          <a:prstGeom prst="rect">
            <a:avLst/>
          </a:prstGeom>
          <a:solidFill>
            <a:srgbClr val="FF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API de Monitoramento</a:t>
            </a:r>
          </a:p>
        </p:txBody>
      </p:sp>
      <p:sp>
        <p:nvSpPr>
          <p:cNvPr id="114" name="Retângulo 113"/>
          <p:cNvSpPr/>
          <p:nvPr/>
        </p:nvSpPr>
        <p:spPr>
          <a:xfrm>
            <a:off x="4061644" y="5264861"/>
            <a:ext cx="2917785" cy="659185"/>
          </a:xfrm>
          <a:prstGeom prst="rect">
            <a:avLst/>
          </a:prstGeom>
          <a:solidFill>
            <a:srgbClr val="FF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Plataforma Web</a:t>
            </a:r>
          </a:p>
        </p:txBody>
      </p:sp>
      <p:sp>
        <p:nvSpPr>
          <p:cNvPr id="115" name="Retângulo 114"/>
          <p:cNvSpPr/>
          <p:nvPr/>
        </p:nvSpPr>
        <p:spPr>
          <a:xfrm>
            <a:off x="4060286" y="6076446"/>
            <a:ext cx="2917785" cy="659185"/>
          </a:xfrm>
          <a:prstGeom prst="rect">
            <a:avLst/>
          </a:prstGeom>
          <a:solidFill>
            <a:srgbClr val="FF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Banco de Dados</a:t>
            </a:r>
          </a:p>
        </p:txBody>
      </p:sp>
      <p:sp>
        <p:nvSpPr>
          <p:cNvPr id="116" name="Retângulo 115"/>
          <p:cNvSpPr/>
          <p:nvPr/>
        </p:nvSpPr>
        <p:spPr>
          <a:xfrm>
            <a:off x="3641644" y="8116212"/>
            <a:ext cx="2917785" cy="988775"/>
          </a:xfrm>
          <a:prstGeom prst="rect">
            <a:avLst/>
          </a:prstGeom>
          <a:solidFill>
            <a:srgbClr val="FF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Hospedagem</a:t>
            </a:r>
          </a:p>
        </p:txBody>
      </p:sp>
      <p:sp>
        <p:nvSpPr>
          <p:cNvPr id="117" name="Retângulo 116"/>
          <p:cNvSpPr/>
          <p:nvPr/>
        </p:nvSpPr>
        <p:spPr>
          <a:xfrm>
            <a:off x="9604023" y="8121397"/>
            <a:ext cx="2917785" cy="988775"/>
          </a:xfrm>
          <a:prstGeom prst="rect">
            <a:avLst/>
          </a:prstGeom>
          <a:solidFill>
            <a:srgbClr val="FF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Mensalidade</a:t>
            </a:r>
          </a:p>
        </p:txBody>
      </p:sp>
      <p:sp>
        <p:nvSpPr>
          <p:cNvPr id="118" name="Retângulo 117"/>
          <p:cNvSpPr/>
          <p:nvPr/>
        </p:nvSpPr>
        <p:spPr>
          <a:xfrm>
            <a:off x="12761463" y="8121397"/>
            <a:ext cx="2917785" cy="988775"/>
          </a:xfrm>
          <a:prstGeom prst="rect">
            <a:avLst/>
          </a:prstGeom>
          <a:solidFill>
            <a:srgbClr val="FF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Implantação do Sistema</a:t>
            </a:r>
          </a:p>
        </p:txBody>
      </p:sp>
      <p:sp>
        <p:nvSpPr>
          <p:cNvPr id="119" name="Retângulo 118"/>
          <p:cNvSpPr/>
          <p:nvPr/>
        </p:nvSpPr>
        <p:spPr>
          <a:xfrm>
            <a:off x="484203" y="1175041"/>
            <a:ext cx="2917785" cy="988775"/>
          </a:xfrm>
          <a:prstGeom prst="rect">
            <a:avLst/>
          </a:prstGeom>
          <a:solidFill>
            <a:srgbClr val="FF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Call</a:t>
            </a: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Center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68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012753" y="180975"/>
            <a:ext cx="10262494" cy="153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>
                <a:solidFill>
                  <a:srgbClr val="FFFFFF"/>
                </a:solidFill>
                <a:latin typeface="Open Sans 1 Bold"/>
              </a:rPr>
              <a:t>Backlog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247096" y="2171626"/>
            <a:ext cx="645347" cy="7458075"/>
            <a:chOff x="0" y="0"/>
            <a:chExt cx="218303" cy="252285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18303" cy="2522855"/>
            </a:xfrm>
            <a:custGeom>
              <a:avLst/>
              <a:gdLst/>
              <a:ahLst/>
              <a:cxnLst/>
              <a:rect l="l" t="t" r="r" b="b"/>
              <a:pathLst>
                <a:path w="218303" h="2522855">
                  <a:moveTo>
                    <a:pt x="0" y="0"/>
                  </a:moveTo>
                  <a:lnTo>
                    <a:pt x="218303" y="0"/>
                  </a:lnTo>
                  <a:lnTo>
                    <a:pt x="218303" y="2522855"/>
                  </a:lnTo>
                  <a:lnTo>
                    <a:pt x="0" y="2522855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4383496" y="2171626"/>
            <a:ext cx="5868540" cy="7458075"/>
            <a:chOff x="0" y="0"/>
            <a:chExt cx="1805144" cy="252285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805144" cy="2522855"/>
            </a:xfrm>
            <a:custGeom>
              <a:avLst/>
              <a:gdLst/>
              <a:ahLst/>
              <a:cxnLst/>
              <a:rect l="l" t="t" r="r" b="b"/>
              <a:pathLst>
                <a:path w="1805144" h="2522855">
                  <a:moveTo>
                    <a:pt x="0" y="0"/>
                  </a:moveTo>
                  <a:lnTo>
                    <a:pt x="1805144" y="0"/>
                  </a:lnTo>
                  <a:lnTo>
                    <a:pt x="1805144" y="2522855"/>
                  </a:lnTo>
                  <a:lnTo>
                    <a:pt x="0" y="2522855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16135811" y="2171626"/>
            <a:ext cx="1914618" cy="7458075"/>
            <a:chOff x="0" y="0"/>
            <a:chExt cx="647661" cy="2522855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647661" cy="2522855"/>
            </a:xfrm>
            <a:custGeom>
              <a:avLst/>
              <a:gdLst/>
              <a:ahLst/>
              <a:cxnLst/>
              <a:rect l="l" t="t" r="r" b="b"/>
              <a:pathLst>
                <a:path w="647661" h="2522855">
                  <a:moveTo>
                    <a:pt x="0" y="0"/>
                  </a:moveTo>
                  <a:lnTo>
                    <a:pt x="647661" y="0"/>
                  </a:lnTo>
                  <a:lnTo>
                    <a:pt x="647661" y="2522855"/>
                  </a:lnTo>
                  <a:lnTo>
                    <a:pt x="0" y="2522855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13660016" y="2171626"/>
            <a:ext cx="2272111" cy="7458075"/>
            <a:chOff x="0" y="0"/>
            <a:chExt cx="768591" cy="2522855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768591" cy="2522855"/>
            </a:xfrm>
            <a:custGeom>
              <a:avLst/>
              <a:gdLst/>
              <a:ahLst/>
              <a:cxnLst/>
              <a:rect l="l" t="t" r="r" b="b"/>
              <a:pathLst>
                <a:path w="768591" h="2522855">
                  <a:moveTo>
                    <a:pt x="0" y="0"/>
                  </a:moveTo>
                  <a:lnTo>
                    <a:pt x="768591" y="0"/>
                  </a:lnTo>
                  <a:lnTo>
                    <a:pt x="768591" y="2522855"/>
                  </a:lnTo>
                  <a:lnTo>
                    <a:pt x="0" y="2522855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11" name="TextBox 11"/>
          <p:cNvSpPr txBox="1"/>
          <p:nvPr/>
        </p:nvSpPr>
        <p:spPr>
          <a:xfrm>
            <a:off x="237571" y="2390600"/>
            <a:ext cx="654872" cy="4197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800" dirty="0">
                <a:solidFill>
                  <a:srgbClr val="191919"/>
                </a:solidFill>
                <a:latin typeface="Open Sans 1 Bold"/>
              </a:rPr>
              <a:t>ID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4383496" y="2390600"/>
            <a:ext cx="5868540" cy="4197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800" dirty="0">
                <a:solidFill>
                  <a:srgbClr val="191919"/>
                </a:solidFill>
                <a:latin typeface="Open Sans 1 Bold"/>
              </a:rPr>
              <a:t>DESCRIÇÃO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3660016" y="2374090"/>
            <a:ext cx="2272111" cy="4197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800">
                <a:solidFill>
                  <a:srgbClr val="191919"/>
                </a:solidFill>
                <a:latin typeface="Open Sans 1 Bold"/>
              </a:rPr>
              <a:t>TAMANHO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6135811" y="2390600"/>
            <a:ext cx="1914618" cy="4197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800">
                <a:solidFill>
                  <a:srgbClr val="191919"/>
                </a:solidFill>
                <a:latin typeface="Open Sans 1 Bold"/>
              </a:rPr>
              <a:t>TIPO</a:t>
            </a:r>
          </a:p>
        </p:txBody>
      </p:sp>
      <p:grpSp>
        <p:nvGrpSpPr>
          <p:cNvPr id="15" name="Group 15"/>
          <p:cNvGrpSpPr/>
          <p:nvPr/>
        </p:nvGrpSpPr>
        <p:grpSpPr>
          <a:xfrm>
            <a:off x="10465296" y="2154074"/>
            <a:ext cx="2995472" cy="7475627"/>
            <a:chOff x="0" y="0"/>
            <a:chExt cx="1013283" cy="2528792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1013283" cy="2528792"/>
            </a:xfrm>
            <a:custGeom>
              <a:avLst/>
              <a:gdLst/>
              <a:ahLst/>
              <a:cxnLst/>
              <a:rect l="l" t="t" r="r" b="b"/>
              <a:pathLst>
                <a:path w="1013283" h="2528792">
                  <a:moveTo>
                    <a:pt x="0" y="0"/>
                  </a:moveTo>
                  <a:lnTo>
                    <a:pt x="1013283" y="0"/>
                  </a:lnTo>
                  <a:lnTo>
                    <a:pt x="1013283" y="2528792"/>
                  </a:lnTo>
                  <a:lnTo>
                    <a:pt x="0" y="2528792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17" name="TextBox 17"/>
          <p:cNvSpPr txBox="1"/>
          <p:nvPr/>
        </p:nvSpPr>
        <p:spPr>
          <a:xfrm>
            <a:off x="10474821" y="2374090"/>
            <a:ext cx="2985947" cy="4197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800">
                <a:solidFill>
                  <a:srgbClr val="191919"/>
                </a:solidFill>
                <a:latin typeface="Open Sans 1 Bold"/>
              </a:rPr>
              <a:t>CLASSIFICAÇÃO</a:t>
            </a:r>
          </a:p>
        </p:txBody>
      </p:sp>
      <p:grpSp>
        <p:nvGrpSpPr>
          <p:cNvPr id="18" name="Group 18"/>
          <p:cNvGrpSpPr/>
          <p:nvPr/>
        </p:nvGrpSpPr>
        <p:grpSpPr>
          <a:xfrm>
            <a:off x="1075771" y="2171626"/>
            <a:ext cx="3115229" cy="7458075"/>
            <a:chOff x="0" y="0"/>
            <a:chExt cx="1229724" cy="2522855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1229724" cy="2522855"/>
            </a:xfrm>
            <a:custGeom>
              <a:avLst/>
              <a:gdLst/>
              <a:ahLst/>
              <a:cxnLst/>
              <a:rect l="l" t="t" r="r" b="b"/>
              <a:pathLst>
                <a:path w="1229724" h="2522855">
                  <a:moveTo>
                    <a:pt x="0" y="0"/>
                  </a:moveTo>
                  <a:lnTo>
                    <a:pt x="1229724" y="0"/>
                  </a:lnTo>
                  <a:lnTo>
                    <a:pt x="1229724" y="2522855"/>
                  </a:lnTo>
                  <a:lnTo>
                    <a:pt x="0" y="2522855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20" name="TextBox 20"/>
          <p:cNvSpPr txBox="1"/>
          <p:nvPr/>
        </p:nvSpPr>
        <p:spPr>
          <a:xfrm>
            <a:off x="1075771" y="2390600"/>
            <a:ext cx="3115229" cy="4197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800" dirty="0">
                <a:solidFill>
                  <a:srgbClr val="191919"/>
                </a:solidFill>
                <a:latin typeface="Open Sans 1 Bold"/>
              </a:rPr>
              <a:t>REQUISITO</a:t>
            </a:r>
          </a:p>
        </p:txBody>
      </p:sp>
      <p:sp>
        <p:nvSpPr>
          <p:cNvPr id="22" name="CaixaDeTexto 21"/>
          <p:cNvSpPr txBox="1"/>
          <p:nvPr/>
        </p:nvSpPr>
        <p:spPr>
          <a:xfrm>
            <a:off x="237571" y="3172480"/>
            <a:ext cx="6601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01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1075771" y="3172480"/>
            <a:ext cx="3115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CV#01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4383495" y="3149619"/>
            <a:ext cx="58685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O software deve estar na nuvem Azure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10474821" y="3172480"/>
            <a:ext cx="29815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Essencial</a:t>
            </a:r>
          </a:p>
        </p:txBody>
      </p:sp>
      <p:sp>
        <p:nvSpPr>
          <p:cNvPr id="27" name="CaixaDeTexto 26"/>
          <p:cNvSpPr txBox="1"/>
          <p:nvPr/>
        </p:nvSpPr>
        <p:spPr>
          <a:xfrm>
            <a:off x="13660016" y="3149619"/>
            <a:ext cx="2272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8</a:t>
            </a:r>
          </a:p>
        </p:txBody>
      </p:sp>
      <p:sp>
        <p:nvSpPr>
          <p:cNvPr id="28" name="CaixaDeTexto 27"/>
          <p:cNvSpPr txBox="1"/>
          <p:nvPr/>
        </p:nvSpPr>
        <p:spPr>
          <a:xfrm>
            <a:off x="16133593" y="3172480"/>
            <a:ext cx="1919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Não Funcional</a:t>
            </a:r>
          </a:p>
        </p:txBody>
      </p:sp>
      <p:sp>
        <p:nvSpPr>
          <p:cNvPr id="155" name="CaixaDeTexto 154"/>
          <p:cNvSpPr txBox="1"/>
          <p:nvPr/>
        </p:nvSpPr>
        <p:spPr>
          <a:xfrm>
            <a:off x="237571" y="3794761"/>
            <a:ext cx="6601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02</a:t>
            </a:r>
          </a:p>
        </p:txBody>
      </p:sp>
      <p:sp>
        <p:nvSpPr>
          <p:cNvPr id="156" name="CaixaDeTexto 155"/>
          <p:cNvSpPr txBox="1"/>
          <p:nvPr/>
        </p:nvSpPr>
        <p:spPr>
          <a:xfrm>
            <a:off x="1075771" y="3794761"/>
            <a:ext cx="3115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CV#01</a:t>
            </a:r>
          </a:p>
        </p:txBody>
      </p:sp>
      <p:sp>
        <p:nvSpPr>
          <p:cNvPr id="157" name="CaixaDeTexto 156"/>
          <p:cNvSpPr txBox="1"/>
          <p:nvPr/>
        </p:nvSpPr>
        <p:spPr>
          <a:xfrm>
            <a:off x="4404260" y="3771900"/>
            <a:ext cx="5847775" cy="607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O software deve ter uma API Java que capture os dados de processamento dos computadores</a:t>
            </a:r>
          </a:p>
        </p:txBody>
      </p:sp>
      <p:sp>
        <p:nvSpPr>
          <p:cNvPr id="158" name="CaixaDeTexto 157"/>
          <p:cNvSpPr txBox="1"/>
          <p:nvPr/>
        </p:nvSpPr>
        <p:spPr>
          <a:xfrm>
            <a:off x="10474821" y="3794761"/>
            <a:ext cx="29815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Essencial</a:t>
            </a:r>
          </a:p>
        </p:txBody>
      </p:sp>
      <p:sp>
        <p:nvSpPr>
          <p:cNvPr id="159" name="CaixaDeTexto 158"/>
          <p:cNvSpPr txBox="1"/>
          <p:nvPr/>
        </p:nvSpPr>
        <p:spPr>
          <a:xfrm>
            <a:off x="13660016" y="3771900"/>
            <a:ext cx="2272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21</a:t>
            </a:r>
          </a:p>
        </p:txBody>
      </p:sp>
      <p:sp>
        <p:nvSpPr>
          <p:cNvPr id="160" name="CaixaDeTexto 159"/>
          <p:cNvSpPr txBox="1"/>
          <p:nvPr/>
        </p:nvSpPr>
        <p:spPr>
          <a:xfrm>
            <a:off x="16133593" y="3794761"/>
            <a:ext cx="1919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Não Funcional</a:t>
            </a:r>
          </a:p>
        </p:txBody>
      </p:sp>
      <p:sp>
        <p:nvSpPr>
          <p:cNvPr id="161" name="CaixaDeTexto 160"/>
          <p:cNvSpPr txBox="1"/>
          <p:nvPr/>
        </p:nvSpPr>
        <p:spPr>
          <a:xfrm>
            <a:off x="228600" y="4378999"/>
            <a:ext cx="6601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03</a:t>
            </a:r>
          </a:p>
        </p:txBody>
      </p:sp>
      <p:sp>
        <p:nvSpPr>
          <p:cNvPr id="162" name="CaixaDeTexto 161"/>
          <p:cNvSpPr txBox="1"/>
          <p:nvPr/>
        </p:nvSpPr>
        <p:spPr>
          <a:xfrm>
            <a:off x="1066801" y="4378999"/>
            <a:ext cx="3124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CV#01</a:t>
            </a:r>
          </a:p>
        </p:txBody>
      </p:sp>
      <p:sp>
        <p:nvSpPr>
          <p:cNvPr id="163" name="CaixaDeTexto 162"/>
          <p:cNvSpPr txBox="1"/>
          <p:nvPr/>
        </p:nvSpPr>
        <p:spPr>
          <a:xfrm>
            <a:off x="4404259" y="4356139"/>
            <a:ext cx="5838805" cy="645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O software deve ter uma API que monitore a rede das máquinas</a:t>
            </a:r>
          </a:p>
        </p:txBody>
      </p:sp>
      <p:sp>
        <p:nvSpPr>
          <p:cNvPr id="164" name="CaixaDeTexto 163"/>
          <p:cNvSpPr txBox="1"/>
          <p:nvPr/>
        </p:nvSpPr>
        <p:spPr>
          <a:xfrm>
            <a:off x="10465850" y="4378999"/>
            <a:ext cx="29815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Essencial</a:t>
            </a:r>
          </a:p>
        </p:txBody>
      </p:sp>
      <p:sp>
        <p:nvSpPr>
          <p:cNvPr id="165" name="CaixaDeTexto 164"/>
          <p:cNvSpPr txBox="1"/>
          <p:nvPr/>
        </p:nvSpPr>
        <p:spPr>
          <a:xfrm>
            <a:off x="13651045" y="4356138"/>
            <a:ext cx="2272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21</a:t>
            </a:r>
          </a:p>
        </p:txBody>
      </p:sp>
      <p:sp>
        <p:nvSpPr>
          <p:cNvPr id="166" name="CaixaDeTexto 165"/>
          <p:cNvSpPr txBox="1"/>
          <p:nvPr/>
        </p:nvSpPr>
        <p:spPr>
          <a:xfrm>
            <a:off x="16124622" y="4438590"/>
            <a:ext cx="1919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Não Funcional</a:t>
            </a:r>
          </a:p>
        </p:txBody>
      </p:sp>
      <p:sp>
        <p:nvSpPr>
          <p:cNvPr id="167" name="CaixaDeTexto 166"/>
          <p:cNvSpPr txBox="1"/>
          <p:nvPr/>
        </p:nvSpPr>
        <p:spPr>
          <a:xfrm>
            <a:off x="228600" y="5001280"/>
            <a:ext cx="6601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04</a:t>
            </a:r>
          </a:p>
        </p:txBody>
      </p:sp>
      <p:sp>
        <p:nvSpPr>
          <p:cNvPr id="168" name="CaixaDeTexto 167"/>
          <p:cNvSpPr txBox="1"/>
          <p:nvPr/>
        </p:nvSpPr>
        <p:spPr>
          <a:xfrm>
            <a:off x="1066801" y="5001280"/>
            <a:ext cx="3124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US#03</a:t>
            </a:r>
            <a:endParaRPr lang="pt-BR" sz="2000" dirty="0">
              <a:solidFill>
                <a:schemeClr val="tx1">
                  <a:lumMod val="75000"/>
                  <a:lumOff val="25000"/>
                </a:schemeClr>
              </a:solidFill>
              <a:latin typeface="Open Sans 1" panose="020B0604020202020204" charset="0"/>
              <a:ea typeface="Open Sans 1" panose="020B0604020202020204" charset="0"/>
              <a:cs typeface="Open Sans 1" panose="020B0604020202020204" charset="0"/>
            </a:endParaRPr>
          </a:p>
        </p:txBody>
      </p:sp>
      <p:sp>
        <p:nvSpPr>
          <p:cNvPr id="169" name="CaixaDeTexto 168"/>
          <p:cNvSpPr txBox="1"/>
          <p:nvPr/>
        </p:nvSpPr>
        <p:spPr>
          <a:xfrm>
            <a:off x="4383495" y="4978419"/>
            <a:ext cx="5859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O software deve capturar se a máquina está ligada ou desligada</a:t>
            </a:r>
          </a:p>
        </p:txBody>
      </p:sp>
      <p:sp>
        <p:nvSpPr>
          <p:cNvPr id="170" name="CaixaDeTexto 169"/>
          <p:cNvSpPr txBox="1"/>
          <p:nvPr/>
        </p:nvSpPr>
        <p:spPr>
          <a:xfrm>
            <a:off x="10465850" y="5001280"/>
            <a:ext cx="29815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Importante</a:t>
            </a:r>
          </a:p>
        </p:txBody>
      </p:sp>
      <p:sp>
        <p:nvSpPr>
          <p:cNvPr id="171" name="CaixaDeTexto 170"/>
          <p:cNvSpPr txBox="1"/>
          <p:nvPr/>
        </p:nvSpPr>
        <p:spPr>
          <a:xfrm>
            <a:off x="13651045" y="4978419"/>
            <a:ext cx="2272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21</a:t>
            </a:r>
          </a:p>
        </p:txBody>
      </p:sp>
      <p:sp>
        <p:nvSpPr>
          <p:cNvPr id="172" name="CaixaDeTexto 171"/>
          <p:cNvSpPr txBox="1"/>
          <p:nvPr/>
        </p:nvSpPr>
        <p:spPr>
          <a:xfrm>
            <a:off x="16124622" y="5001280"/>
            <a:ext cx="1919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Funcional</a:t>
            </a:r>
          </a:p>
        </p:txBody>
      </p:sp>
      <p:sp>
        <p:nvSpPr>
          <p:cNvPr id="173" name="CaixaDeTexto 172"/>
          <p:cNvSpPr txBox="1"/>
          <p:nvPr/>
        </p:nvSpPr>
        <p:spPr>
          <a:xfrm>
            <a:off x="244324" y="5610880"/>
            <a:ext cx="6601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05</a:t>
            </a:r>
          </a:p>
        </p:txBody>
      </p:sp>
      <p:sp>
        <p:nvSpPr>
          <p:cNvPr id="174" name="CaixaDeTexto 173"/>
          <p:cNvSpPr txBox="1"/>
          <p:nvPr/>
        </p:nvSpPr>
        <p:spPr>
          <a:xfrm>
            <a:off x="1082524" y="5610880"/>
            <a:ext cx="3115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CV#01</a:t>
            </a:r>
          </a:p>
        </p:txBody>
      </p:sp>
      <p:sp>
        <p:nvSpPr>
          <p:cNvPr id="175" name="CaixaDeTexto 174"/>
          <p:cNvSpPr txBox="1"/>
          <p:nvPr/>
        </p:nvSpPr>
        <p:spPr>
          <a:xfrm>
            <a:off x="4404259" y="5657790"/>
            <a:ext cx="58545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O sistema deve ter um site institucional</a:t>
            </a:r>
          </a:p>
        </p:txBody>
      </p:sp>
      <p:sp>
        <p:nvSpPr>
          <p:cNvPr id="176" name="CaixaDeTexto 175"/>
          <p:cNvSpPr txBox="1"/>
          <p:nvPr/>
        </p:nvSpPr>
        <p:spPr>
          <a:xfrm>
            <a:off x="10481574" y="5610880"/>
            <a:ext cx="29815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Essencial</a:t>
            </a:r>
          </a:p>
        </p:txBody>
      </p:sp>
      <p:sp>
        <p:nvSpPr>
          <p:cNvPr id="177" name="CaixaDeTexto 176"/>
          <p:cNvSpPr txBox="1"/>
          <p:nvPr/>
        </p:nvSpPr>
        <p:spPr>
          <a:xfrm>
            <a:off x="13666769" y="5588019"/>
            <a:ext cx="2272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3</a:t>
            </a:r>
          </a:p>
        </p:txBody>
      </p:sp>
      <p:sp>
        <p:nvSpPr>
          <p:cNvPr id="178" name="CaixaDeTexto 177"/>
          <p:cNvSpPr txBox="1"/>
          <p:nvPr/>
        </p:nvSpPr>
        <p:spPr>
          <a:xfrm>
            <a:off x="16140346" y="5676900"/>
            <a:ext cx="1919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Não Funcional</a:t>
            </a:r>
          </a:p>
        </p:txBody>
      </p:sp>
      <p:sp>
        <p:nvSpPr>
          <p:cNvPr id="179" name="CaixaDeTexto 178"/>
          <p:cNvSpPr txBox="1"/>
          <p:nvPr/>
        </p:nvSpPr>
        <p:spPr>
          <a:xfrm>
            <a:off x="244324" y="6233161"/>
            <a:ext cx="6601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06</a:t>
            </a:r>
          </a:p>
        </p:txBody>
      </p:sp>
      <p:sp>
        <p:nvSpPr>
          <p:cNvPr id="181" name="CaixaDeTexto 180"/>
          <p:cNvSpPr txBox="1"/>
          <p:nvPr/>
        </p:nvSpPr>
        <p:spPr>
          <a:xfrm>
            <a:off x="4403507" y="6210300"/>
            <a:ext cx="58552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A aplicação web deve ter uma dashboard com os dados de processamentos das máquinas em tempo real</a:t>
            </a:r>
          </a:p>
        </p:txBody>
      </p:sp>
      <p:sp>
        <p:nvSpPr>
          <p:cNvPr id="182" name="CaixaDeTexto 181"/>
          <p:cNvSpPr txBox="1"/>
          <p:nvPr/>
        </p:nvSpPr>
        <p:spPr>
          <a:xfrm>
            <a:off x="10481574" y="6233161"/>
            <a:ext cx="29815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Essencial</a:t>
            </a:r>
          </a:p>
        </p:txBody>
      </p:sp>
      <p:sp>
        <p:nvSpPr>
          <p:cNvPr id="183" name="CaixaDeTexto 182"/>
          <p:cNvSpPr txBox="1"/>
          <p:nvPr/>
        </p:nvSpPr>
        <p:spPr>
          <a:xfrm>
            <a:off x="13666769" y="6210300"/>
            <a:ext cx="2272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13</a:t>
            </a:r>
          </a:p>
        </p:txBody>
      </p:sp>
      <p:sp>
        <p:nvSpPr>
          <p:cNvPr id="184" name="CaixaDeTexto 183"/>
          <p:cNvSpPr txBox="1"/>
          <p:nvPr/>
        </p:nvSpPr>
        <p:spPr>
          <a:xfrm>
            <a:off x="16140346" y="6233161"/>
            <a:ext cx="1919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Funcional</a:t>
            </a:r>
          </a:p>
        </p:txBody>
      </p:sp>
      <p:sp>
        <p:nvSpPr>
          <p:cNvPr id="187" name="CaixaDeTexto 186"/>
          <p:cNvSpPr txBox="1"/>
          <p:nvPr/>
        </p:nvSpPr>
        <p:spPr>
          <a:xfrm>
            <a:off x="4383495" y="6794538"/>
            <a:ext cx="5866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A aplicação web deve emitir alertas na existência de alteração no desempenho do computador</a:t>
            </a:r>
          </a:p>
        </p:txBody>
      </p:sp>
      <p:sp>
        <p:nvSpPr>
          <p:cNvPr id="188" name="CaixaDeTexto 187"/>
          <p:cNvSpPr txBox="1"/>
          <p:nvPr/>
        </p:nvSpPr>
        <p:spPr>
          <a:xfrm>
            <a:off x="10472603" y="6817399"/>
            <a:ext cx="29815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Essencial</a:t>
            </a:r>
          </a:p>
        </p:txBody>
      </p:sp>
      <p:sp>
        <p:nvSpPr>
          <p:cNvPr id="189" name="CaixaDeTexto 188"/>
          <p:cNvSpPr txBox="1"/>
          <p:nvPr/>
        </p:nvSpPr>
        <p:spPr>
          <a:xfrm>
            <a:off x="13657798" y="6794538"/>
            <a:ext cx="2272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8</a:t>
            </a:r>
          </a:p>
        </p:txBody>
      </p:sp>
      <p:sp>
        <p:nvSpPr>
          <p:cNvPr id="190" name="CaixaDeTexto 189"/>
          <p:cNvSpPr txBox="1"/>
          <p:nvPr/>
        </p:nvSpPr>
        <p:spPr>
          <a:xfrm>
            <a:off x="16131375" y="6817399"/>
            <a:ext cx="1919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Funcional</a:t>
            </a:r>
          </a:p>
        </p:txBody>
      </p:sp>
      <p:sp>
        <p:nvSpPr>
          <p:cNvPr id="193" name="CaixaDeTexto 192"/>
          <p:cNvSpPr txBox="1"/>
          <p:nvPr/>
        </p:nvSpPr>
        <p:spPr>
          <a:xfrm>
            <a:off x="4403507" y="7416819"/>
            <a:ext cx="5846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A aplicação web deve emitir relatórios com a quantidade de horas que o computador ficou ativo</a:t>
            </a:r>
          </a:p>
        </p:txBody>
      </p:sp>
      <p:sp>
        <p:nvSpPr>
          <p:cNvPr id="194" name="CaixaDeTexto 193"/>
          <p:cNvSpPr txBox="1"/>
          <p:nvPr/>
        </p:nvSpPr>
        <p:spPr>
          <a:xfrm>
            <a:off x="10472603" y="7439680"/>
            <a:ext cx="29815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Essencial</a:t>
            </a:r>
          </a:p>
        </p:txBody>
      </p:sp>
      <p:sp>
        <p:nvSpPr>
          <p:cNvPr id="195" name="CaixaDeTexto 194"/>
          <p:cNvSpPr txBox="1"/>
          <p:nvPr/>
        </p:nvSpPr>
        <p:spPr>
          <a:xfrm>
            <a:off x="13657798" y="7416819"/>
            <a:ext cx="2272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13</a:t>
            </a:r>
          </a:p>
        </p:txBody>
      </p:sp>
      <p:sp>
        <p:nvSpPr>
          <p:cNvPr id="196" name="CaixaDeTexto 195"/>
          <p:cNvSpPr txBox="1"/>
          <p:nvPr/>
        </p:nvSpPr>
        <p:spPr>
          <a:xfrm>
            <a:off x="16131375" y="7439680"/>
            <a:ext cx="1919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Funcional</a:t>
            </a:r>
          </a:p>
        </p:txBody>
      </p:sp>
      <p:sp>
        <p:nvSpPr>
          <p:cNvPr id="70" name="CaixaDeTexto 69">
            <a:extLst>
              <a:ext uri="{FF2B5EF4-FFF2-40B4-BE49-F238E27FC236}">
                <a16:creationId xmlns:a16="http://schemas.microsoft.com/office/drawing/2014/main" id="{61CDB524-B6EA-42A1-9CD9-AE9973F38CC7}"/>
              </a:ext>
            </a:extLst>
          </p:cNvPr>
          <p:cNvSpPr txBox="1"/>
          <p:nvPr/>
        </p:nvSpPr>
        <p:spPr>
          <a:xfrm>
            <a:off x="235353" y="6817399"/>
            <a:ext cx="6601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07</a:t>
            </a:r>
          </a:p>
        </p:txBody>
      </p: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294D5498-F61B-4B6F-AC37-893C7E3E8E5D}"/>
              </a:ext>
            </a:extLst>
          </p:cNvPr>
          <p:cNvSpPr txBox="1"/>
          <p:nvPr/>
        </p:nvSpPr>
        <p:spPr>
          <a:xfrm>
            <a:off x="235353" y="7439680"/>
            <a:ext cx="6601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08</a:t>
            </a:r>
          </a:p>
        </p:txBody>
      </p:sp>
      <p:sp>
        <p:nvSpPr>
          <p:cNvPr id="72" name="CaixaDeTexto 71">
            <a:extLst>
              <a:ext uri="{FF2B5EF4-FFF2-40B4-BE49-F238E27FC236}">
                <a16:creationId xmlns:a16="http://schemas.microsoft.com/office/drawing/2014/main" id="{B60A4B64-8088-4F58-9EC5-A2138DAA4F05}"/>
              </a:ext>
            </a:extLst>
          </p:cNvPr>
          <p:cNvSpPr txBox="1"/>
          <p:nvPr/>
        </p:nvSpPr>
        <p:spPr>
          <a:xfrm>
            <a:off x="244324" y="8023918"/>
            <a:ext cx="6601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09</a:t>
            </a:r>
          </a:p>
        </p:txBody>
      </p:sp>
      <p:sp>
        <p:nvSpPr>
          <p:cNvPr id="73" name="CaixaDeTexto 72">
            <a:extLst>
              <a:ext uri="{FF2B5EF4-FFF2-40B4-BE49-F238E27FC236}">
                <a16:creationId xmlns:a16="http://schemas.microsoft.com/office/drawing/2014/main" id="{EABC6DF3-293B-44C4-95D4-04A64FF35665}"/>
              </a:ext>
            </a:extLst>
          </p:cNvPr>
          <p:cNvSpPr txBox="1"/>
          <p:nvPr/>
        </p:nvSpPr>
        <p:spPr>
          <a:xfrm>
            <a:off x="244324" y="8646199"/>
            <a:ext cx="6601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10</a:t>
            </a:r>
          </a:p>
        </p:txBody>
      </p:sp>
      <p:sp>
        <p:nvSpPr>
          <p:cNvPr id="75" name="CaixaDeTexto 74">
            <a:extLst>
              <a:ext uri="{FF2B5EF4-FFF2-40B4-BE49-F238E27FC236}">
                <a16:creationId xmlns:a16="http://schemas.microsoft.com/office/drawing/2014/main" id="{7B343F95-2A0F-4DB5-9344-335B47860267}"/>
              </a:ext>
            </a:extLst>
          </p:cNvPr>
          <p:cNvSpPr txBox="1"/>
          <p:nvPr/>
        </p:nvSpPr>
        <p:spPr>
          <a:xfrm>
            <a:off x="4360033" y="8048413"/>
            <a:ext cx="58987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A aplicação web deve possuir um histórico com todas as ocorrências das máquinas</a:t>
            </a:r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4E80DB3B-16E0-4A70-9076-ED20791E4671}"/>
              </a:ext>
            </a:extLst>
          </p:cNvPr>
          <p:cNvSpPr txBox="1"/>
          <p:nvPr/>
        </p:nvSpPr>
        <p:spPr>
          <a:xfrm>
            <a:off x="10481574" y="8071275"/>
            <a:ext cx="29815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Essencial</a:t>
            </a:r>
          </a:p>
        </p:txBody>
      </p: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C621C4C2-F912-4BDC-9405-01192F181734}"/>
              </a:ext>
            </a:extLst>
          </p:cNvPr>
          <p:cNvSpPr txBox="1"/>
          <p:nvPr/>
        </p:nvSpPr>
        <p:spPr>
          <a:xfrm>
            <a:off x="13666769" y="8048414"/>
            <a:ext cx="2272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8</a:t>
            </a:r>
          </a:p>
        </p:txBody>
      </p:sp>
      <p:sp>
        <p:nvSpPr>
          <p:cNvPr id="78" name="CaixaDeTexto 77">
            <a:extLst>
              <a:ext uri="{FF2B5EF4-FFF2-40B4-BE49-F238E27FC236}">
                <a16:creationId xmlns:a16="http://schemas.microsoft.com/office/drawing/2014/main" id="{3E31BF00-9930-4672-AD52-A8C4577BF1BD}"/>
              </a:ext>
            </a:extLst>
          </p:cNvPr>
          <p:cNvSpPr txBox="1"/>
          <p:nvPr/>
        </p:nvSpPr>
        <p:spPr>
          <a:xfrm>
            <a:off x="16140346" y="8071275"/>
            <a:ext cx="1919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Funcional</a:t>
            </a:r>
          </a:p>
        </p:txBody>
      </p: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78E3A1C9-501B-4F4B-907D-0F0C4B1058AB}"/>
              </a:ext>
            </a:extLst>
          </p:cNvPr>
          <p:cNvSpPr txBox="1"/>
          <p:nvPr/>
        </p:nvSpPr>
        <p:spPr>
          <a:xfrm>
            <a:off x="4362250" y="8670694"/>
            <a:ext cx="58965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A aplicação web deve permitir a visualização de quantos computadores precisam de reparo</a:t>
            </a:r>
          </a:p>
        </p:txBody>
      </p:sp>
      <p:sp>
        <p:nvSpPr>
          <p:cNvPr id="81" name="CaixaDeTexto 80">
            <a:extLst>
              <a:ext uri="{FF2B5EF4-FFF2-40B4-BE49-F238E27FC236}">
                <a16:creationId xmlns:a16="http://schemas.microsoft.com/office/drawing/2014/main" id="{FBF0A404-643F-489E-9618-D120EBBB95C0}"/>
              </a:ext>
            </a:extLst>
          </p:cNvPr>
          <p:cNvSpPr txBox="1"/>
          <p:nvPr/>
        </p:nvSpPr>
        <p:spPr>
          <a:xfrm>
            <a:off x="10481574" y="8693556"/>
            <a:ext cx="29815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Essencial</a:t>
            </a:r>
          </a:p>
        </p:txBody>
      </p:sp>
      <p:sp>
        <p:nvSpPr>
          <p:cNvPr id="82" name="CaixaDeTexto 81">
            <a:extLst>
              <a:ext uri="{FF2B5EF4-FFF2-40B4-BE49-F238E27FC236}">
                <a16:creationId xmlns:a16="http://schemas.microsoft.com/office/drawing/2014/main" id="{B6F5F467-D399-4448-8941-AA0261284B2D}"/>
              </a:ext>
            </a:extLst>
          </p:cNvPr>
          <p:cNvSpPr txBox="1"/>
          <p:nvPr/>
        </p:nvSpPr>
        <p:spPr>
          <a:xfrm>
            <a:off x="13666769" y="8670695"/>
            <a:ext cx="2272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13</a:t>
            </a:r>
          </a:p>
        </p:txBody>
      </p:sp>
      <p:sp>
        <p:nvSpPr>
          <p:cNvPr id="83" name="CaixaDeTexto 82">
            <a:extLst>
              <a:ext uri="{FF2B5EF4-FFF2-40B4-BE49-F238E27FC236}">
                <a16:creationId xmlns:a16="http://schemas.microsoft.com/office/drawing/2014/main" id="{ACBDDA03-07F4-4315-9F3C-CD8B8C29838C}"/>
              </a:ext>
            </a:extLst>
          </p:cNvPr>
          <p:cNvSpPr txBox="1"/>
          <p:nvPr/>
        </p:nvSpPr>
        <p:spPr>
          <a:xfrm>
            <a:off x="16140346" y="8693556"/>
            <a:ext cx="1919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Funcional</a:t>
            </a:r>
          </a:p>
        </p:txBody>
      </p:sp>
      <p:sp>
        <p:nvSpPr>
          <p:cNvPr id="84" name="CaixaDeTexto 83">
            <a:extLst>
              <a:ext uri="{FF2B5EF4-FFF2-40B4-BE49-F238E27FC236}">
                <a16:creationId xmlns:a16="http://schemas.microsoft.com/office/drawing/2014/main" id="{A4B3532D-5108-4C15-A93B-4F0AC877DBC3}"/>
              </a:ext>
            </a:extLst>
          </p:cNvPr>
          <p:cNvSpPr txBox="1"/>
          <p:nvPr/>
        </p:nvSpPr>
        <p:spPr>
          <a:xfrm>
            <a:off x="1089029" y="6233161"/>
            <a:ext cx="31152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US#01</a:t>
            </a:r>
          </a:p>
        </p:txBody>
      </p:sp>
      <p:sp>
        <p:nvSpPr>
          <p:cNvPr id="85" name="CaixaDeTexto 84">
            <a:extLst>
              <a:ext uri="{FF2B5EF4-FFF2-40B4-BE49-F238E27FC236}">
                <a16:creationId xmlns:a16="http://schemas.microsoft.com/office/drawing/2014/main" id="{7C0BB027-C53E-4A42-AB35-A92411168CC4}"/>
              </a:ext>
            </a:extLst>
          </p:cNvPr>
          <p:cNvSpPr txBox="1"/>
          <p:nvPr/>
        </p:nvSpPr>
        <p:spPr>
          <a:xfrm>
            <a:off x="1075771" y="6817399"/>
            <a:ext cx="3115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US#04</a:t>
            </a:r>
          </a:p>
        </p:txBody>
      </p:sp>
      <p:sp>
        <p:nvSpPr>
          <p:cNvPr id="86" name="CaixaDeTexto 85">
            <a:extLst>
              <a:ext uri="{FF2B5EF4-FFF2-40B4-BE49-F238E27FC236}">
                <a16:creationId xmlns:a16="http://schemas.microsoft.com/office/drawing/2014/main" id="{37807A88-01B2-4503-A548-AE6A922AFA21}"/>
              </a:ext>
            </a:extLst>
          </p:cNvPr>
          <p:cNvSpPr txBox="1"/>
          <p:nvPr/>
        </p:nvSpPr>
        <p:spPr>
          <a:xfrm>
            <a:off x="1066801" y="7439680"/>
            <a:ext cx="3115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US#05</a:t>
            </a:r>
          </a:p>
        </p:txBody>
      </p:sp>
      <p:sp>
        <p:nvSpPr>
          <p:cNvPr id="87" name="CaixaDeTexto 86">
            <a:extLst>
              <a:ext uri="{FF2B5EF4-FFF2-40B4-BE49-F238E27FC236}">
                <a16:creationId xmlns:a16="http://schemas.microsoft.com/office/drawing/2014/main" id="{1A854D6A-DC85-4D02-9818-B80C2C5DA018}"/>
              </a:ext>
            </a:extLst>
          </p:cNvPr>
          <p:cNvSpPr txBox="1"/>
          <p:nvPr/>
        </p:nvSpPr>
        <p:spPr>
          <a:xfrm>
            <a:off x="1066801" y="8049280"/>
            <a:ext cx="3130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US#06</a:t>
            </a:r>
            <a:endParaRPr lang="pt-BR" sz="3200" dirty="0">
              <a:solidFill>
                <a:schemeClr val="tx1">
                  <a:lumMod val="75000"/>
                  <a:lumOff val="25000"/>
                </a:schemeClr>
              </a:solidFill>
              <a:latin typeface="Open Sans 1" panose="020B0604020202020204" charset="0"/>
              <a:ea typeface="Open Sans 1" panose="020B0604020202020204" charset="0"/>
              <a:cs typeface="Open Sans 1" panose="020B0604020202020204" charset="0"/>
            </a:endParaRPr>
          </a:p>
        </p:txBody>
      </p:sp>
      <p:sp>
        <p:nvSpPr>
          <p:cNvPr id="88" name="CaixaDeTexto 87">
            <a:extLst>
              <a:ext uri="{FF2B5EF4-FFF2-40B4-BE49-F238E27FC236}">
                <a16:creationId xmlns:a16="http://schemas.microsoft.com/office/drawing/2014/main" id="{B8B34107-D7F1-42F4-B391-AB448795F7FD}"/>
              </a:ext>
            </a:extLst>
          </p:cNvPr>
          <p:cNvSpPr txBox="1"/>
          <p:nvPr/>
        </p:nvSpPr>
        <p:spPr>
          <a:xfrm>
            <a:off x="1075772" y="8658880"/>
            <a:ext cx="3128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US#09</a:t>
            </a:r>
          </a:p>
        </p:txBody>
      </p:sp>
    </p:spTree>
    <p:extLst>
      <p:ext uri="{BB962C8B-B14F-4D97-AF65-F5344CB8AC3E}">
        <p14:creationId xmlns:p14="http://schemas.microsoft.com/office/powerpoint/2010/main" val="221237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866775"/>
            <a:ext cx="10262494" cy="153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599"/>
              </a:lnSpc>
            </a:pPr>
            <a:r>
              <a:rPr lang="en-US" sz="9000" dirty="0">
                <a:solidFill>
                  <a:srgbClr val="545454"/>
                </a:solidFill>
                <a:latin typeface="Open Sans 1 Bold"/>
              </a:rPr>
              <a:t>Banco de Dados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2400300"/>
            <a:ext cx="14756261" cy="8153400"/>
          </a:xfrm>
          <a:prstGeom prst="rect">
            <a:avLst/>
          </a:prstGeom>
        </p:spPr>
      </p:pic>
      <p:pic>
        <p:nvPicPr>
          <p:cNvPr id="5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7078325" y="341670"/>
            <a:ext cx="915994" cy="1028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263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68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-2270014">
            <a:off x="-762431" y="6487683"/>
            <a:ext cx="9384079" cy="9384079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235027" y="2849886"/>
            <a:ext cx="3973217" cy="6408414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085352" y="885303"/>
            <a:ext cx="5902963" cy="8372997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7305310" y="3771900"/>
            <a:ext cx="9941019" cy="31256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599"/>
              </a:lnSpc>
            </a:pPr>
            <a:r>
              <a:rPr lang="en-US" sz="9000" dirty="0" err="1">
                <a:solidFill>
                  <a:srgbClr val="FFFEFB"/>
                </a:solidFill>
                <a:latin typeface="Open Sans 1 Bold"/>
              </a:rPr>
              <a:t>Cliente</a:t>
            </a:r>
            <a:r>
              <a:rPr lang="en-US" sz="9000" dirty="0">
                <a:solidFill>
                  <a:srgbClr val="FFFEFB"/>
                </a:solidFill>
                <a:latin typeface="Open Sans 1 Bold"/>
              </a:rPr>
              <a:t> Linux</a:t>
            </a:r>
          </a:p>
          <a:p>
            <a:pPr>
              <a:lnSpc>
                <a:spcPts val="12599"/>
              </a:lnSpc>
            </a:pPr>
            <a:r>
              <a:rPr lang="en-US" sz="9000" dirty="0">
                <a:solidFill>
                  <a:srgbClr val="FFFEFB"/>
                </a:solidFill>
                <a:latin typeface="Open Sans 1 Bold"/>
              </a:rPr>
              <a:t>Site </a:t>
            </a:r>
            <a:r>
              <a:rPr lang="en-US" sz="9000" dirty="0" err="1">
                <a:solidFill>
                  <a:srgbClr val="FFFEFB"/>
                </a:solidFill>
                <a:latin typeface="Open Sans 1 Bold"/>
              </a:rPr>
              <a:t>Institucional</a:t>
            </a:r>
            <a:endParaRPr lang="en-US" sz="9000" dirty="0">
              <a:solidFill>
                <a:srgbClr val="FFFEFB"/>
              </a:solidFill>
              <a:latin typeface="Open Sans 1 Bol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866775"/>
            <a:ext cx="10262494" cy="153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599"/>
              </a:lnSpc>
            </a:pPr>
            <a:r>
              <a:rPr lang="en-US" sz="9000" dirty="0" err="1">
                <a:solidFill>
                  <a:srgbClr val="545454"/>
                </a:solidFill>
                <a:latin typeface="Open Sans 1 Bold"/>
              </a:rPr>
              <a:t>Conclusão</a:t>
            </a:r>
            <a:endParaRPr lang="en-US" sz="9000" dirty="0">
              <a:solidFill>
                <a:srgbClr val="545454"/>
              </a:solidFill>
              <a:latin typeface="Open Sans 1 Bold"/>
            </a:endParaRPr>
          </a:p>
        </p:txBody>
      </p:sp>
      <p:pic>
        <p:nvPicPr>
          <p:cNvPr id="4" name="Picture 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7078325" y="341670"/>
            <a:ext cx="915994" cy="1028732"/>
          </a:xfrm>
          <a:prstGeom prst="rect">
            <a:avLst/>
          </a:prstGeom>
        </p:spPr>
      </p:pic>
      <p:sp>
        <p:nvSpPr>
          <p:cNvPr id="6" name="TextBox 20"/>
          <p:cNvSpPr txBox="1"/>
          <p:nvPr/>
        </p:nvSpPr>
        <p:spPr>
          <a:xfrm>
            <a:off x="1028700" y="3190875"/>
            <a:ext cx="9577510" cy="33239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lnSpc>
                <a:spcPct val="200000"/>
              </a:lnSpc>
              <a:buClr>
                <a:srgbClr val="EF3939"/>
              </a:buClr>
              <a:buFont typeface="Wingdings" panose="05000000000000000000" pitchFamily="2" charset="2"/>
              <a:buChar char="ü"/>
            </a:pPr>
            <a:r>
              <a:rPr lang="pt-BR" sz="3600" dirty="0" err="1">
                <a:solidFill>
                  <a:srgbClr val="000000"/>
                </a:solidFill>
                <a:latin typeface="Open Sans Light"/>
              </a:rPr>
              <a:t>CallCenter</a:t>
            </a:r>
            <a:r>
              <a:rPr lang="pt-BR" sz="3600" dirty="0">
                <a:solidFill>
                  <a:srgbClr val="000000"/>
                </a:solidFill>
                <a:latin typeface="Open Sans Light"/>
              </a:rPr>
              <a:t>;</a:t>
            </a:r>
          </a:p>
          <a:p>
            <a:pPr marL="457200" indent="-457200">
              <a:lnSpc>
                <a:spcPct val="200000"/>
              </a:lnSpc>
              <a:buClr>
                <a:srgbClr val="EF3939"/>
              </a:buClr>
              <a:buFont typeface="Wingdings" panose="05000000000000000000" pitchFamily="2" charset="2"/>
              <a:buChar char="ü"/>
            </a:pPr>
            <a:r>
              <a:rPr lang="pt-BR" sz="3600" dirty="0">
                <a:solidFill>
                  <a:srgbClr val="000000"/>
                </a:solidFill>
                <a:latin typeface="Open Sans Light"/>
              </a:rPr>
              <a:t>Aumento de produtividade;</a:t>
            </a:r>
          </a:p>
          <a:p>
            <a:pPr marL="457200" indent="-457200">
              <a:lnSpc>
                <a:spcPct val="200000"/>
              </a:lnSpc>
              <a:buClr>
                <a:srgbClr val="EF3939"/>
              </a:buClr>
              <a:buFont typeface="Wingdings" panose="05000000000000000000" pitchFamily="2" charset="2"/>
              <a:buChar char="ü"/>
            </a:pPr>
            <a:r>
              <a:rPr lang="pt-BR" sz="3600" dirty="0">
                <a:solidFill>
                  <a:srgbClr val="000000"/>
                </a:solidFill>
                <a:latin typeface="Open Sans Light"/>
              </a:rPr>
              <a:t>Identificar problemas com mais facilidade.</a:t>
            </a:r>
          </a:p>
        </p:txBody>
      </p:sp>
      <p:pic>
        <p:nvPicPr>
          <p:cNvPr id="8" name="Picture 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 rot="-3143878">
            <a:off x="11210107" y="6712890"/>
            <a:ext cx="6954342" cy="6954342"/>
          </a:xfrm>
          <a:prstGeom prst="rect">
            <a:avLst/>
          </a:prstGeom>
        </p:spPr>
      </p:pic>
      <p:pic>
        <p:nvPicPr>
          <p:cNvPr id="9" name="Picture 3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5717337" y="2898456"/>
            <a:ext cx="3943103" cy="6359844"/>
          </a:xfrm>
          <a:prstGeom prst="rect">
            <a:avLst/>
          </a:prstGeom>
        </p:spPr>
      </p:pic>
      <p:grpSp>
        <p:nvGrpSpPr>
          <p:cNvPr id="10" name="Group 4"/>
          <p:cNvGrpSpPr>
            <a:grpSpLocks noChangeAspect="1"/>
          </p:cNvGrpSpPr>
          <p:nvPr/>
        </p:nvGrpSpPr>
        <p:grpSpPr>
          <a:xfrm>
            <a:off x="11558221" y="2450172"/>
            <a:ext cx="1767613" cy="2449433"/>
            <a:chOff x="0" y="0"/>
            <a:chExt cx="4734560" cy="6560820"/>
          </a:xfrm>
        </p:grpSpPr>
        <p:sp>
          <p:nvSpPr>
            <p:cNvPr id="11" name="Freeform 5"/>
            <p:cNvSpPr/>
            <p:nvPr/>
          </p:nvSpPr>
          <p:spPr>
            <a:xfrm>
              <a:off x="36830" y="50800"/>
              <a:ext cx="4645660" cy="6473190"/>
            </a:xfrm>
            <a:custGeom>
              <a:avLst/>
              <a:gdLst/>
              <a:ahLst/>
              <a:cxnLst/>
              <a:rect l="l" t="t" r="r" b="b"/>
              <a:pathLst>
                <a:path w="4645660" h="6473190">
                  <a:moveTo>
                    <a:pt x="4368800" y="0"/>
                  </a:moveTo>
                  <a:lnTo>
                    <a:pt x="276860" y="0"/>
                  </a:lnTo>
                  <a:cubicBezTo>
                    <a:pt x="124460" y="0"/>
                    <a:pt x="0" y="123190"/>
                    <a:pt x="0" y="276860"/>
                  </a:cubicBezTo>
                  <a:lnTo>
                    <a:pt x="0" y="6196330"/>
                  </a:lnTo>
                  <a:cubicBezTo>
                    <a:pt x="0" y="6350000"/>
                    <a:pt x="124460" y="6473190"/>
                    <a:pt x="276860" y="6473190"/>
                  </a:cubicBezTo>
                  <a:lnTo>
                    <a:pt x="4368800" y="6473190"/>
                  </a:lnTo>
                  <a:cubicBezTo>
                    <a:pt x="4522470" y="6473190"/>
                    <a:pt x="4645660" y="6348730"/>
                    <a:pt x="4645660" y="6196330"/>
                  </a:cubicBezTo>
                  <a:lnTo>
                    <a:pt x="4645660" y="276860"/>
                  </a:lnTo>
                  <a:cubicBezTo>
                    <a:pt x="4645660" y="123190"/>
                    <a:pt x="4522470" y="0"/>
                    <a:pt x="4368800" y="0"/>
                  </a:cubicBezTo>
                  <a:close/>
                  <a:moveTo>
                    <a:pt x="4425950" y="6156960"/>
                  </a:moveTo>
                  <a:cubicBezTo>
                    <a:pt x="4425950" y="6212840"/>
                    <a:pt x="4380230" y="6258560"/>
                    <a:pt x="4324350" y="6258560"/>
                  </a:cubicBezTo>
                  <a:lnTo>
                    <a:pt x="321310" y="6258560"/>
                  </a:lnTo>
                  <a:cubicBezTo>
                    <a:pt x="265430" y="6258560"/>
                    <a:pt x="219710" y="6212840"/>
                    <a:pt x="219710" y="6156960"/>
                  </a:cubicBezTo>
                  <a:lnTo>
                    <a:pt x="219710" y="316230"/>
                  </a:lnTo>
                  <a:cubicBezTo>
                    <a:pt x="219710" y="260350"/>
                    <a:pt x="265430" y="214630"/>
                    <a:pt x="321310" y="214630"/>
                  </a:cubicBezTo>
                  <a:lnTo>
                    <a:pt x="4325620" y="214630"/>
                  </a:lnTo>
                  <a:cubicBezTo>
                    <a:pt x="4381500" y="214630"/>
                    <a:pt x="4427220" y="260350"/>
                    <a:pt x="4427220" y="316230"/>
                  </a:cubicBezTo>
                  <a:lnTo>
                    <a:pt x="4427220" y="6156960"/>
                  </a:lnTo>
                  <a:close/>
                </a:path>
              </a:pathLst>
            </a:custGeom>
            <a:solidFill>
              <a:srgbClr val="FF6864"/>
            </a:solidFill>
          </p:spPr>
        </p:sp>
        <p:sp>
          <p:nvSpPr>
            <p:cNvPr id="12" name="Freeform 6"/>
            <p:cNvSpPr/>
            <p:nvPr/>
          </p:nvSpPr>
          <p:spPr>
            <a:xfrm>
              <a:off x="0" y="16511"/>
              <a:ext cx="4716780" cy="6544310"/>
            </a:xfrm>
            <a:custGeom>
              <a:avLst/>
              <a:gdLst/>
              <a:ahLst/>
              <a:cxnLst/>
              <a:rect l="l" t="t" r="r" b="b"/>
              <a:pathLst>
                <a:path w="4716780" h="6544310">
                  <a:moveTo>
                    <a:pt x="4395470" y="36829"/>
                  </a:moveTo>
                  <a:cubicBezTo>
                    <a:pt x="4552950" y="36829"/>
                    <a:pt x="4681220" y="165099"/>
                    <a:pt x="4681220" y="322579"/>
                  </a:cubicBezTo>
                  <a:lnTo>
                    <a:pt x="4681220" y="6222999"/>
                  </a:lnTo>
                  <a:cubicBezTo>
                    <a:pt x="4681220" y="6380479"/>
                    <a:pt x="4552950" y="6508750"/>
                    <a:pt x="4395470" y="6508750"/>
                  </a:cubicBezTo>
                  <a:lnTo>
                    <a:pt x="321310" y="6508750"/>
                  </a:lnTo>
                  <a:cubicBezTo>
                    <a:pt x="163830" y="6508750"/>
                    <a:pt x="35560" y="6380480"/>
                    <a:pt x="35560" y="6223000"/>
                  </a:cubicBezTo>
                  <a:lnTo>
                    <a:pt x="35560" y="322580"/>
                  </a:lnTo>
                  <a:cubicBezTo>
                    <a:pt x="35560" y="165100"/>
                    <a:pt x="163830" y="36830"/>
                    <a:pt x="321310" y="36830"/>
                  </a:cubicBezTo>
                  <a:lnTo>
                    <a:pt x="4395470" y="36830"/>
                  </a:lnTo>
                  <a:moveTo>
                    <a:pt x="4395470" y="0"/>
                  </a:moveTo>
                  <a:lnTo>
                    <a:pt x="321310" y="0"/>
                  </a:lnTo>
                  <a:cubicBezTo>
                    <a:pt x="143510" y="0"/>
                    <a:pt x="0" y="144780"/>
                    <a:pt x="0" y="322580"/>
                  </a:cubicBezTo>
                  <a:lnTo>
                    <a:pt x="0" y="6223000"/>
                  </a:lnTo>
                  <a:cubicBezTo>
                    <a:pt x="0" y="6400800"/>
                    <a:pt x="143510" y="6544309"/>
                    <a:pt x="321310" y="6544309"/>
                  </a:cubicBezTo>
                  <a:lnTo>
                    <a:pt x="4395470" y="6544309"/>
                  </a:lnTo>
                  <a:cubicBezTo>
                    <a:pt x="4573270" y="6544309"/>
                    <a:pt x="4716780" y="6400800"/>
                    <a:pt x="4716780" y="6223000"/>
                  </a:cubicBezTo>
                  <a:lnTo>
                    <a:pt x="4716780" y="322580"/>
                  </a:lnTo>
                  <a:cubicBezTo>
                    <a:pt x="4716780" y="144780"/>
                    <a:pt x="4573270" y="0"/>
                    <a:pt x="4395470" y="0"/>
                  </a:cubicBezTo>
                  <a:close/>
                </a:path>
              </a:pathLst>
            </a:custGeom>
            <a:solidFill>
              <a:srgbClr val="FFB5B3"/>
            </a:solidFill>
          </p:spPr>
        </p:sp>
        <p:sp>
          <p:nvSpPr>
            <p:cNvPr id="13" name="Freeform 7"/>
            <p:cNvSpPr/>
            <p:nvPr/>
          </p:nvSpPr>
          <p:spPr>
            <a:xfrm>
              <a:off x="256540" y="265430"/>
              <a:ext cx="4207510" cy="6043930"/>
            </a:xfrm>
            <a:custGeom>
              <a:avLst/>
              <a:gdLst/>
              <a:ahLst/>
              <a:cxnLst/>
              <a:rect l="l" t="t" r="r" b="b"/>
              <a:pathLst>
                <a:path w="4207510" h="6043930">
                  <a:moveTo>
                    <a:pt x="4206240" y="5942330"/>
                  </a:moveTo>
                  <a:cubicBezTo>
                    <a:pt x="4206240" y="5998210"/>
                    <a:pt x="4160520" y="6043930"/>
                    <a:pt x="4104640" y="6043930"/>
                  </a:cubicBezTo>
                  <a:lnTo>
                    <a:pt x="101600" y="6043930"/>
                  </a:lnTo>
                  <a:cubicBezTo>
                    <a:pt x="45720" y="6043930"/>
                    <a:pt x="0" y="5998210"/>
                    <a:pt x="0" y="5942330"/>
                  </a:cubicBezTo>
                  <a:lnTo>
                    <a:pt x="0" y="101600"/>
                  </a:lnTo>
                  <a:cubicBezTo>
                    <a:pt x="0" y="45720"/>
                    <a:pt x="45720" y="0"/>
                    <a:pt x="101600" y="0"/>
                  </a:cubicBezTo>
                  <a:lnTo>
                    <a:pt x="4105910" y="0"/>
                  </a:lnTo>
                  <a:cubicBezTo>
                    <a:pt x="4161790" y="0"/>
                    <a:pt x="4207510" y="45720"/>
                    <a:pt x="4207510" y="101600"/>
                  </a:cubicBezTo>
                  <a:lnTo>
                    <a:pt x="4207510" y="5942330"/>
                  </a:lnTo>
                  <a:close/>
                </a:path>
              </a:pathLst>
            </a:custGeom>
            <a:solidFill>
              <a:srgbClr val="FFFEFB"/>
            </a:solidFill>
          </p:spPr>
        </p:sp>
        <p:sp>
          <p:nvSpPr>
            <p:cNvPr id="14" name="Freeform 8"/>
            <p:cNvSpPr/>
            <p:nvPr/>
          </p:nvSpPr>
          <p:spPr>
            <a:xfrm>
              <a:off x="1951378" y="120589"/>
              <a:ext cx="79963" cy="76322"/>
            </a:xfrm>
            <a:custGeom>
              <a:avLst/>
              <a:gdLst/>
              <a:ahLst/>
              <a:cxnLst/>
              <a:rect l="l" t="t" r="r" b="b"/>
              <a:pathLst>
                <a:path w="79963" h="76322">
                  <a:moveTo>
                    <a:pt x="39982" y="61"/>
                  </a:moveTo>
                  <a:cubicBezTo>
                    <a:pt x="26330" y="0"/>
                    <a:pt x="13688" y="7248"/>
                    <a:pt x="6844" y="19062"/>
                  </a:cubicBezTo>
                  <a:cubicBezTo>
                    <a:pt x="0" y="30875"/>
                    <a:pt x="0" y="45447"/>
                    <a:pt x="6844" y="57260"/>
                  </a:cubicBezTo>
                  <a:cubicBezTo>
                    <a:pt x="13688" y="69074"/>
                    <a:pt x="26330" y="76322"/>
                    <a:pt x="39982" y="76261"/>
                  </a:cubicBezTo>
                  <a:cubicBezTo>
                    <a:pt x="53634" y="76322"/>
                    <a:pt x="66276" y="69074"/>
                    <a:pt x="73120" y="57260"/>
                  </a:cubicBezTo>
                  <a:cubicBezTo>
                    <a:pt x="79964" y="45447"/>
                    <a:pt x="79964" y="30875"/>
                    <a:pt x="73120" y="19062"/>
                  </a:cubicBezTo>
                  <a:cubicBezTo>
                    <a:pt x="66276" y="7248"/>
                    <a:pt x="53634" y="0"/>
                    <a:pt x="39982" y="61"/>
                  </a:cubicBezTo>
                  <a:close/>
                </a:path>
              </a:pathLst>
            </a:custGeom>
            <a:solidFill>
              <a:srgbClr val="FFFEFB"/>
            </a:solidFill>
          </p:spPr>
        </p:sp>
        <p:sp>
          <p:nvSpPr>
            <p:cNvPr id="15" name="Freeform 9"/>
            <p:cNvSpPr/>
            <p:nvPr/>
          </p:nvSpPr>
          <p:spPr>
            <a:xfrm>
              <a:off x="2119473" y="104052"/>
              <a:ext cx="114614" cy="109395"/>
            </a:xfrm>
            <a:custGeom>
              <a:avLst/>
              <a:gdLst/>
              <a:ahLst/>
              <a:cxnLst/>
              <a:rect l="l" t="t" r="r" b="b"/>
              <a:pathLst>
                <a:path w="114614" h="109395">
                  <a:moveTo>
                    <a:pt x="57307" y="88"/>
                  </a:moveTo>
                  <a:cubicBezTo>
                    <a:pt x="37739" y="0"/>
                    <a:pt x="19619" y="10390"/>
                    <a:pt x="9809" y="27322"/>
                  </a:cubicBezTo>
                  <a:cubicBezTo>
                    <a:pt x="0" y="44255"/>
                    <a:pt x="0" y="65141"/>
                    <a:pt x="9809" y="82074"/>
                  </a:cubicBezTo>
                  <a:cubicBezTo>
                    <a:pt x="19619" y="99006"/>
                    <a:pt x="37739" y="109396"/>
                    <a:pt x="57307" y="109308"/>
                  </a:cubicBezTo>
                  <a:cubicBezTo>
                    <a:pt x="76875" y="109396"/>
                    <a:pt x="94995" y="99006"/>
                    <a:pt x="104804" y="82074"/>
                  </a:cubicBezTo>
                  <a:cubicBezTo>
                    <a:pt x="114614" y="65141"/>
                    <a:pt x="114614" y="44255"/>
                    <a:pt x="104804" y="27322"/>
                  </a:cubicBezTo>
                  <a:cubicBezTo>
                    <a:pt x="94995" y="10390"/>
                    <a:pt x="76875" y="0"/>
                    <a:pt x="57307" y="88"/>
                  </a:cubicBezTo>
                  <a:close/>
                </a:path>
              </a:pathLst>
            </a:custGeom>
            <a:solidFill>
              <a:srgbClr val="FFFEFB"/>
            </a:solidFill>
          </p:spPr>
        </p:sp>
        <p:sp>
          <p:nvSpPr>
            <p:cNvPr id="16" name="Freeform 10"/>
            <p:cNvSpPr/>
            <p:nvPr/>
          </p:nvSpPr>
          <p:spPr>
            <a:xfrm>
              <a:off x="2328944" y="128221"/>
              <a:ext cx="63971" cy="61058"/>
            </a:xfrm>
            <a:custGeom>
              <a:avLst/>
              <a:gdLst/>
              <a:ahLst/>
              <a:cxnLst/>
              <a:rect l="l" t="t" r="r" b="b"/>
              <a:pathLst>
                <a:path w="63971" h="61058">
                  <a:moveTo>
                    <a:pt x="31986" y="49"/>
                  </a:moveTo>
                  <a:cubicBezTo>
                    <a:pt x="21064" y="0"/>
                    <a:pt x="10951" y="5799"/>
                    <a:pt x="5476" y="15250"/>
                  </a:cubicBezTo>
                  <a:cubicBezTo>
                    <a:pt x="0" y="24700"/>
                    <a:pt x="0" y="36358"/>
                    <a:pt x="5476" y="45808"/>
                  </a:cubicBezTo>
                  <a:cubicBezTo>
                    <a:pt x="10951" y="55259"/>
                    <a:pt x="21064" y="61058"/>
                    <a:pt x="31986" y="61009"/>
                  </a:cubicBezTo>
                  <a:cubicBezTo>
                    <a:pt x="42908" y="61058"/>
                    <a:pt x="53021" y="55259"/>
                    <a:pt x="58496" y="45808"/>
                  </a:cubicBezTo>
                  <a:cubicBezTo>
                    <a:pt x="63971" y="36358"/>
                    <a:pt x="63971" y="24700"/>
                    <a:pt x="58496" y="15250"/>
                  </a:cubicBezTo>
                  <a:cubicBezTo>
                    <a:pt x="53021" y="5799"/>
                    <a:pt x="42908" y="0"/>
                    <a:pt x="31986" y="49"/>
                  </a:cubicBezTo>
                  <a:close/>
                </a:path>
              </a:pathLst>
            </a:custGeom>
            <a:solidFill>
              <a:srgbClr val="FFFEFB"/>
            </a:solidFill>
          </p:spPr>
        </p:sp>
        <p:sp>
          <p:nvSpPr>
            <p:cNvPr id="17" name="Freeform 11"/>
            <p:cNvSpPr/>
            <p:nvPr/>
          </p:nvSpPr>
          <p:spPr>
            <a:xfrm>
              <a:off x="2346270" y="144758"/>
              <a:ext cx="29320" cy="27985"/>
            </a:xfrm>
            <a:custGeom>
              <a:avLst/>
              <a:gdLst/>
              <a:ahLst/>
              <a:cxnLst/>
              <a:rect l="l" t="t" r="r" b="b"/>
              <a:pathLst>
                <a:path w="29320" h="27985">
                  <a:moveTo>
                    <a:pt x="14660" y="22"/>
                  </a:moveTo>
                  <a:cubicBezTo>
                    <a:pt x="9654" y="0"/>
                    <a:pt x="5019" y="2657"/>
                    <a:pt x="2509" y="6989"/>
                  </a:cubicBezTo>
                  <a:cubicBezTo>
                    <a:pt x="0" y="11320"/>
                    <a:pt x="0" y="16664"/>
                    <a:pt x="2509" y="20995"/>
                  </a:cubicBezTo>
                  <a:cubicBezTo>
                    <a:pt x="5019" y="25327"/>
                    <a:pt x="9654" y="27984"/>
                    <a:pt x="14660" y="27962"/>
                  </a:cubicBezTo>
                  <a:cubicBezTo>
                    <a:pt x="19666" y="27984"/>
                    <a:pt x="24301" y="25327"/>
                    <a:pt x="26811" y="20995"/>
                  </a:cubicBezTo>
                  <a:cubicBezTo>
                    <a:pt x="29320" y="16664"/>
                    <a:pt x="29320" y="11320"/>
                    <a:pt x="26811" y="6989"/>
                  </a:cubicBezTo>
                  <a:cubicBezTo>
                    <a:pt x="24301" y="2657"/>
                    <a:pt x="19666" y="0"/>
                    <a:pt x="14660" y="22"/>
                  </a:cubicBezTo>
                  <a:close/>
                </a:path>
              </a:pathLst>
            </a:custGeom>
            <a:solidFill>
              <a:srgbClr val="393667"/>
            </a:solidFill>
          </p:spPr>
        </p:sp>
        <p:sp>
          <p:nvSpPr>
            <p:cNvPr id="18" name="Freeform 12"/>
            <p:cNvSpPr/>
            <p:nvPr/>
          </p:nvSpPr>
          <p:spPr>
            <a:xfrm>
              <a:off x="2344044" y="144768"/>
              <a:ext cx="15993" cy="15264"/>
            </a:xfrm>
            <a:custGeom>
              <a:avLst/>
              <a:gdLst/>
              <a:ahLst/>
              <a:cxnLst/>
              <a:rect l="l" t="t" r="r" b="b"/>
              <a:pathLst>
                <a:path w="15993" h="15264">
                  <a:moveTo>
                    <a:pt x="7996" y="12"/>
                  </a:moveTo>
                  <a:cubicBezTo>
                    <a:pt x="5266" y="0"/>
                    <a:pt x="2737" y="1449"/>
                    <a:pt x="1368" y="3812"/>
                  </a:cubicBezTo>
                  <a:cubicBezTo>
                    <a:pt x="0" y="6175"/>
                    <a:pt x="0" y="9089"/>
                    <a:pt x="1368" y="11452"/>
                  </a:cubicBezTo>
                  <a:cubicBezTo>
                    <a:pt x="2737" y="13815"/>
                    <a:pt x="5266" y="15264"/>
                    <a:pt x="7996" y="15252"/>
                  </a:cubicBezTo>
                  <a:cubicBezTo>
                    <a:pt x="10726" y="15264"/>
                    <a:pt x="13255" y="13815"/>
                    <a:pt x="14623" y="11452"/>
                  </a:cubicBezTo>
                  <a:cubicBezTo>
                    <a:pt x="15992" y="9089"/>
                    <a:pt x="15992" y="6175"/>
                    <a:pt x="14623" y="3812"/>
                  </a:cubicBezTo>
                  <a:cubicBezTo>
                    <a:pt x="13255" y="1449"/>
                    <a:pt x="10726" y="0"/>
                    <a:pt x="7996" y="12"/>
                  </a:cubicBezTo>
                  <a:close/>
                </a:path>
              </a:pathLst>
            </a:custGeom>
            <a:solidFill>
              <a:srgbClr val="ADADE9"/>
            </a:solidFill>
          </p:spPr>
        </p:sp>
        <p:sp>
          <p:nvSpPr>
            <p:cNvPr id="19" name="Freeform 13"/>
            <p:cNvSpPr/>
            <p:nvPr/>
          </p:nvSpPr>
          <p:spPr>
            <a:xfrm>
              <a:off x="4716780" y="534670"/>
              <a:ext cx="19050" cy="278130"/>
            </a:xfrm>
            <a:custGeom>
              <a:avLst/>
              <a:gdLst/>
              <a:ahLst/>
              <a:cxnLst/>
              <a:rect l="l" t="t" r="r" b="b"/>
              <a:pathLst>
                <a:path w="19050" h="278130">
                  <a:moveTo>
                    <a:pt x="0" y="0"/>
                  </a:moveTo>
                  <a:lnTo>
                    <a:pt x="0" y="278130"/>
                  </a:lnTo>
                  <a:cubicBezTo>
                    <a:pt x="19050" y="278130"/>
                    <a:pt x="16510" y="262890"/>
                    <a:pt x="16510" y="243840"/>
                  </a:cubicBezTo>
                  <a:lnTo>
                    <a:pt x="16510" y="35560"/>
                  </a:lnTo>
                  <a:cubicBezTo>
                    <a:pt x="16510" y="16510"/>
                    <a:pt x="19050" y="0"/>
                    <a:pt x="0" y="0"/>
                  </a:cubicBezTo>
                  <a:close/>
                </a:path>
              </a:pathLst>
            </a:custGeom>
            <a:solidFill>
              <a:srgbClr val="ADADE9"/>
            </a:solidFill>
          </p:spPr>
        </p:sp>
        <p:sp>
          <p:nvSpPr>
            <p:cNvPr id="20" name="Freeform 14"/>
            <p:cNvSpPr/>
            <p:nvPr/>
          </p:nvSpPr>
          <p:spPr>
            <a:xfrm>
              <a:off x="4716780" y="861060"/>
              <a:ext cx="19050" cy="278130"/>
            </a:xfrm>
            <a:custGeom>
              <a:avLst/>
              <a:gdLst/>
              <a:ahLst/>
              <a:cxnLst/>
              <a:rect l="l" t="t" r="r" b="b"/>
              <a:pathLst>
                <a:path w="19050" h="278130">
                  <a:moveTo>
                    <a:pt x="0" y="0"/>
                  </a:moveTo>
                  <a:lnTo>
                    <a:pt x="0" y="278130"/>
                  </a:lnTo>
                  <a:cubicBezTo>
                    <a:pt x="19050" y="278130"/>
                    <a:pt x="16510" y="262890"/>
                    <a:pt x="16510" y="243840"/>
                  </a:cubicBezTo>
                  <a:lnTo>
                    <a:pt x="16510" y="35560"/>
                  </a:lnTo>
                  <a:cubicBezTo>
                    <a:pt x="16510" y="16510"/>
                    <a:pt x="19050" y="0"/>
                    <a:pt x="0" y="0"/>
                  </a:cubicBezTo>
                  <a:close/>
                </a:path>
              </a:pathLst>
            </a:custGeom>
            <a:solidFill>
              <a:srgbClr val="ADADE9"/>
            </a:solidFill>
          </p:spPr>
        </p:sp>
        <p:sp>
          <p:nvSpPr>
            <p:cNvPr id="21" name="Freeform 15"/>
            <p:cNvSpPr/>
            <p:nvPr/>
          </p:nvSpPr>
          <p:spPr>
            <a:xfrm>
              <a:off x="4064000" y="-2540"/>
              <a:ext cx="320040" cy="19050"/>
            </a:xfrm>
            <a:custGeom>
              <a:avLst/>
              <a:gdLst/>
              <a:ahLst/>
              <a:cxnLst/>
              <a:rect l="l" t="t" r="r" b="b"/>
              <a:pathLst>
                <a:path w="320040" h="19050">
                  <a:moveTo>
                    <a:pt x="0" y="19050"/>
                  </a:moveTo>
                  <a:lnTo>
                    <a:pt x="320040" y="19050"/>
                  </a:lnTo>
                  <a:cubicBezTo>
                    <a:pt x="320040" y="0"/>
                    <a:pt x="304800" y="2540"/>
                    <a:pt x="285750" y="2540"/>
                  </a:cubicBezTo>
                  <a:lnTo>
                    <a:pt x="34290" y="2540"/>
                  </a:lnTo>
                  <a:cubicBezTo>
                    <a:pt x="15240" y="2540"/>
                    <a:pt x="0" y="0"/>
                    <a:pt x="0" y="19050"/>
                  </a:cubicBezTo>
                  <a:close/>
                </a:path>
              </a:pathLst>
            </a:custGeom>
            <a:solidFill>
              <a:srgbClr val="ADADE9"/>
            </a:solidFill>
          </p:spPr>
        </p:sp>
      </p:grpSp>
      <p:pic>
        <p:nvPicPr>
          <p:cNvPr id="22" name="Picture 16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2442027" y="2208049"/>
            <a:ext cx="6073992" cy="8554919"/>
          </a:xfrm>
          <a:prstGeom prst="rect">
            <a:avLst/>
          </a:prstGeom>
        </p:spPr>
      </p:pic>
      <p:pic>
        <p:nvPicPr>
          <p:cNvPr id="23" name="Picture 18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1984030" y="3160523"/>
            <a:ext cx="915994" cy="1028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072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8071925" y="2034998"/>
            <a:ext cx="8782050" cy="51552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719"/>
              </a:lnSpc>
            </a:pPr>
            <a:r>
              <a:rPr lang="en-US" sz="4800" dirty="0" err="1">
                <a:solidFill>
                  <a:srgbClr val="000000"/>
                </a:solidFill>
                <a:latin typeface="Open Sans Light"/>
              </a:rPr>
              <a:t>Agradecemos</a:t>
            </a:r>
            <a:r>
              <a:rPr lang="en-US" sz="4800" dirty="0">
                <a:solidFill>
                  <a:srgbClr val="000000"/>
                </a:solidFill>
                <a:latin typeface="Open Sans Light"/>
              </a:rPr>
              <a:t> </a:t>
            </a:r>
            <a:r>
              <a:rPr lang="en-US" sz="4800" dirty="0" err="1">
                <a:solidFill>
                  <a:srgbClr val="000000"/>
                </a:solidFill>
                <a:latin typeface="Open Sans Light"/>
              </a:rPr>
              <a:t>aos</a:t>
            </a:r>
            <a:r>
              <a:rPr lang="en-US" sz="4800" dirty="0">
                <a:solidFill>
                  <a:srgbClr val="000000"/>
                </a:solidFill>
                <a:latin typeface="Open Sans Light"/>
              </a:rPr>
              <a:t> </a:t>
            </a:r>
            <a:r>
              <a:rPr lang="en-US" sz="4800" dirty="0" err="1">
                <a:solidFill>
                  <a:srgbClr val="000000"/>
                </a:solidFill>
                <a:latin typeface="Open Sans Light"/>
              </a:rPr>
              <a:t>nossos</a:t>
            </a:r>
            <a:r>
              <a:rPr lang="en-US" sz="4800" dirty="0">
                <a:solidFill>
                  <a:srgbClr val="000000"/>
                </a:solidFill>
                <a:latin typeface="Open Sans Light"/>
              </a:rPr>
              <a:t> amigos e </a:t>
            </a:r>
            <a:r>
              <a:rPr lang="en-US" sz="4800" dirty="0" err="1">
                <a:solidFill>
                  <a:srgbClr val="000000"/>
                </a:solidFill>
                <a:latin typeface="Open Sans Light"/>
              </a:rPr>
              <a:t>familiares</a:t>
            </a:r>
            <a:r>
              <a:rPr lang="en-US" sz="4800" dirty="0">
                <a:solidFill>
                  <a:srgbClr val="000000"/>
                </a:solidFill>
                <a:latin typeface="Open Sans Light"/>
              </a:rPr>
              <a:t> </a:t>
            </a:r>
            <a:r>
              <a:rPr lang="en-US" sz="4800" dirty="0" err="1">
                <a:solidFill>
                  <a:srgbClr val="000000"/>
                </a:solidFill>
                <a:latin typeface="Open Sans Light"/>
              </a:rPr>
              <a:t>por</a:t>
            </a:r>
            <a:r>
              <a:rPr lang="en-US" sz="4800" dirty="0">
                <a:solidFill>
                  <a:srgbClr val="000000"/>
                </a:solidFill>
                <a:latin typeface="Open Sans Light"/>
              </a:rPr>
              <a:t> </a:t>
            </a:r>
            <a:r>
              <a:rPr lang="en-US" sz="4800" dirty="0" err="1">
                <a:solidFill>
                  <a:srgbClr val="000000"/>
                </a:solidFill>
                <a:latin typeface="Open Sans Light"/>
              </a:rPr>
              <a:t>toda</a:t>
            </a:r>
            <a:r>
              <a:rPr lang="en-US" sz="4800" dirty="0">
                <a:solidFill>
                  <a:srgbClr val="000000"/>
                </a:solidFill>
                <a:latin typeface="Open Sans Light"/>
              </a:rPr>
              <a:t> </a:t>
            </a:r>
            <a:r>
              <a:rPr lang="en-US" sz="4800" dirty="0" err="1">
                <a:solidFill>
                  <a:srgbClr val="000000"/>
                </a:solidFill>
                <a:latin typeface="Open Sans Light"/>
              </a:rPr>
              <a:t>ajuda</a:t>
            </a:r>
            <a:r>
              <a:rPr lang="en-US" sz="4800" dirty="0">
                <a:solidFill>
                  <a:srgbClr val="000000"/>
                </a:solidFill>
                <a:latin typeface="Open Sans Light"/>
              </a:rPr>
              <a:t> e </a:t>
            </a:r>
            <a:r>
              <a:rPr lang="en-US" sz="4800" dirty="0" err="1">
                <a:solidFill>
                  <a:srgbClr val="000000"/>
                </a:solidFill>
                <a:latin typeface="Open Sans Light"/>
              </a:rPr>
              <a:t>apoio</a:t>
            </a:r>
            <a:r>
              <a:rPr lang="en-US" sz="4800" dirty="0">
                <a:solidFill>
                  <a:srgbClr val="000000"/>
                </a:solidFill>
                <a:latin typeface="Open Sans Light"/>
              </a:rPr>
              <a:t> e </a:t>
            </a:r>
            <a:r>
              <a:rPr lang="en-US" sz="4800" dirty="0" err="1">
                <a:solidFill>
                  <a:srgbClr val="000000"/>
                </a:solidFill>
                <a:latin typeface="Open Sans Light"/>
              </a:rPr>
              <a:t>também</a:t>
            </a:r>
            <a:r>
              <a:rPr lang="en-US" sz="4800" dirty="0">
                <a:solidFill>
                  <a:srgbClr val="000000"/>
                </a:solidFill>
                <a:latin typeface="Open Sans Light"/>
              </a:rPr>
              <a:t> a </a:t>
            </a:r>
            <a:r>
              <a:rPr lang="en-US" sz="4800" dirty="0" err="1">
                <a:solidFill>
                  <a:srgbClr val="000000"/>
                </a:solidFill>
                <a:latin typeface="Open Sans Light"/>
              </a:rPr>
              <a:t>todos</a:t>
            </a:r>
            <a:r>
              <a:rPr lang="en-US" sz="4800" dirty="0">
                <a:solidFill>
                  <a:srgbClr val="000000"/>
                </a:solidFill>
                <a:latin typeface="Open Sans Light"/>
              </a:rPr>
              <a:t> </a:t>
            </a:r>
            <a:r>
              <a:rPr lang="en-US" sz="4800" dirty="0" err="1">
                <a:solidFill>
                  <a:srgbClr val="000000"/>
                </a:solidFill>
                <a:latin typeface="Open Sans Light"/>
              </a:rPr>
              <a:t>nossos</a:t>
            </a:r>
            <a:r>
              <a:rPr lang="en-US" sz="4800" dirty="0">
                <a:solidFill>
                  <a:srgbClr val="000000"/>
                </a:solidFill>
                <a:latin typeface="Open Sans Light"/>
              </a:rPr>
              <a:t> </a:t>
            </a:r>
            <a:r>
              <a:rPr lang="en-US" sz="4800" dirty="0" err="1">
                <a:solidFill>
                  <a:srgbClr val="000000"/>
                </a:solidFill>
                <a:latin typeface="Open Sans Light"/>
              </a:rPr>
              <a:t>professores</a:t>
            </a:r>
            <a:r>
              <a:rPr lang="en-US" sz="4800" dirty="0">
                <a:solidFill>
                  <a:srgbClr val="000000"/>
                </a:solidFill>
                <a:latin typeface="Open Sans Light"/>
              </a:rPr>
              <a:t> </a:t>
            </a:r>
            <a:r>
              <a:rPr lang="en-US" sz="4800" dirty="0" err="1">
                <a:solidFill>
                  <a:srgbClr val="000000"/>
                </a:solidFill>
                <a:latin typeface="Open Sans Light"/>
              </a:rPr>
              <a:t>pelas</a:t>
            </a:r>
            <a:r>
              <a:rPr lang="en-US" sz="4800" dirty="0">
                <a:solidFill>
                  <a:srgbClr val="000000"/>
                </a:solidFill>
                <a:latin typeface="Open Sans Light"/>
              </a:rPr>
              <a:t> </a:t>
            </a:r>
            <a:r>
              <a:rPr lang="en-US" sz="4800" dirty="0" err="1">
                <a:solidFill>
                  <a:srgbClr val="000000"/>
                </a:solidFill>
                <a:latin typeface="Open Sans Light"/>
              </a:rPr>
              <a:t>instruções</a:t>
            </a:r>
            <a:r>
              <a:rPr lang="en-US" sz="4800" dirty="0">
                <a:solidFill>
                  <a:srgbClr val="000000"/>
                </a:solidFill>
                <a:latin typeface="Open Sans Light"/>
              </a:rPr>
              <a:t> e </a:t>
            </a:r>
            <a:r>
              <a:rPr lang="en-US" sz="4800" dirty="0" err="1">
                <a:solidFill>
                  <a:srgbClr val="000000"/>
                </a:solidFill>
                <a:latin typeface="Open Sans Light"/>
              </a:rPr>
              <a:t>direcionamentos</a:t>
            </a:r>
            <a:r>
              <a:rPr lang="en-US" sz="4800" dirty="0">
                <a:solidFill>
                  <a:srgbClr val="000000"/>
                </a:solidFill>
                <a:latin typeface="Open Sans Light"/>
              </a:rPr>
              <a:t> </a:t>
            </a:r>
            <a:r>
              <a:rPr lang="en-US" sz="4800" dirty="0" err="1">
                <a:solidFill>
                  <a:srgbClr val="000000"/>
                </a:solidFill>
                <a:latin typeface="Open Sans Light"/>
              </a:rPr>
              <a:t>em</a:t>
            </a:r>
            <a:r>
              <a:rPr lang="en-US" sz="4800" dirty="0">
                <a:solidFill>
                  <a:srgbClr val="000000"/>
                </a:solidFill>
                <a:latin typeface="Open Sans Light"/>
              </a:rPr>
              <a:t> </a:t>
            </a:r>
            <a:r>
              <a:rPr lang="en-US" sz="4800" dirty="0" err="1">
                <a:solidFill>
                  <a:srgbClr val="000000"/>
                </a:solidFill>
                <a:latin typeface="Open Sans Light"/>
              </a:rPr>
              <a:t>nosso</a:t>
            </a:r>
            <a:r>
              <a:rPr lang="en-US" sz="4800" dirty="0">
                <a:solidFill>
                  <a:srgbClr val="000000"/>
                </a:solidFill>
                <a:latin typeface="Open Sans Light"/>
              </a:rPr>
              <a:t> </a:t>
            </a:r>
            <a:r>
              <a:rPr lang="en-US" sz="4800" dirty="0" err="1">
                <a:solidFill>
                  <a:srgbClr val="000000"/>
                </a:solidFill>
                <a:latin typeface="Open Sans Light"/>
              </a:rPr>
              <a:t>projeto</a:t>
            </a:r>
            <a:r>
              <a:rPr lang="en-US" sz="4800" dirty="0">
                <a:solidFill>
                  <a:srgbClr val="000000"/>
                </a:solidFill>
                <a:latin typeface="Open Sans Light"/>
              </a:rPr>
              <a:t>.</a:t>
            </a:r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-5400000">
            <a:off x="-1112756" y="2751512"/>
            <a:ext cx="8660179" cy="8660179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2041971" y="1537953"/>
            <a:ext cx="5457827" cy="7741599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-716319" y="3072987"/>
            <a:ext cx="3490038" cy="658497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7078325" y="341670"/>
            <a:ext cx="915994" cy="1028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851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7DE0BFC5-7407-4F19-AB00-EE21CF723E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8887" y="5417563"/>
            <a:ext cx="7790225" cy="236785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01A2D53-645E-48BA-B9E4-E13ADD8674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9058" y="1485900"/>
            <a:ext cx="2862995" cy="33835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3.7037E-6 L 0.45798 -0.23025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899" y="-1151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</p:cBhvr>
                                      <p:by x="31000" y="31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-3143878">
            <a:off x="10883683" y="6668491"/>
            <a:ext cx="8030278" cy="803027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6044380" y="4270451"/>
            <a:ext cx="3656963" cy="4908676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1921323" y="1822465"/>
            <a:ext cx="5531014" cy="784541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1651886" y="1660540"/>
            <a:ext cx="6258669" cy="153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599"/>
              </a:lnSpc>
            </a:pPr>
            <a:r>
              <a:rPr lang="en-US" sz="9000" dirty="0" err="1">
                <a:solidFill>
                  <a:srgbClr val="545454"/>
                </a:solidFill>
                <a:latin typeface="Open Sans 1 Bold"/>
              </a:rPr>
              <a:t>Negócio</a:t>
            </a:r>
            <a:endParaRPr lang="en-US" sz="9000" dirty="0">
              <a:solidFill>
                <a:srgbClr val="545454"/>
              </a:solidFill>
              <a:latin typeface="Open Sans 1 Bold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651886" y="3925517"/>
            <a:ext cx="9645514" cy="30777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7200" indent="-457200" algn="just">
              <a:lnSpc>
                <a:spcPts val="4759"/>
              </a:lnSpc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US" sz="3400" dirty="0" err="1" smtClean="0">
                <a:solidFill>
                  <a:srgbClr val="000000"/>
                </a:solidFill>
                <a:latin typeface="Open Sans Light"/>
              </a:rPr>
              <a:t>Soluções</a:t>
            </a:r>
            <a:r>
              <a:rPr lang="en-US" sz="3400" dirty="0" smtClean="0">
                <a:solidFill>
                  <a:srgbClr val="000000"/>
                </a:solidFill>
                <a:latin typeface="Open Sans Light"/>
              </a:rPr>
              <a:t>  de </a:t>
            </a:r>
            <a:r>
              <a:rPr lang="en-US" sz="3400" dirty="0" err="1" smtClean="0">
                <a:solidFill>
                  <a:srgbClr val="000000"/>
                </a:solidFill>
                <a:latin typeface="Open Sans Light"/>
              </a:rPr>
              <a:t>monitoramento</a:t>
            </a:r>
            <a:endParaRPr lang="en-US" sz="3400" dirty="0" smtClean="0">
              <a:solidFill>
                <a:srgbClr val="000000"/>
              </a:solidFill>
              <a:latin typeface="Open Sans Light"/>
            </a:endParaRPr>
          </a:p>
          <a:p>
            <a:pPr algn="just">
              <a:lnSpc>
                <a:spcPts val="4759"/>
              </a:lnSpc>
            </a:pPr>
            <a:r>
              <a:rPr lang="en-US" sz="3400" dirty="0" smtClean="0">
                <a:solidFill>
                  <a:srgbClr val="000000"/>
                </a:solidFill>
                <a:latin typeface="Open Sans Light"/>
              </a:rPr>
              <a:t>  </a:t>
            </a:r>
          </a:p>
          <a:p>
            <a:pPr marL="457200" indent="-457200" algn="just">
              <a:lnSpc>
                <a:spcPts val="4759"/>
              </a:lnSpc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US" sz="3400" dirty="0" smtClean="0">
                <a:solidFill>
                  <a:srgbClr val="000000"/>
                </a:solidFill>
                <a:latin typeface="Open Sans Light"/>
              </a:rPr>
              <a:t>Call center </a:t>
            </a:r>
          </a:p>
          <a:p>
            <a:pPr algn="just">
              <a:lnSpc>
                <a:spcPts val="4759"/>
              </a:lnSpc>
            </a:pPr>
            <a:endParaRPr lang="en-US" sz="3400" dirty="0" smtClean="0">
              <a:solidFill>
                <a:srgbClr val="000000"/>
              </a:solidFill>
              <a:latin typeface="Open Sans Light"/>
            </a:endParaRPr>
          </a:p>
          <a:p>
            <a:pPr algn="just">
              <a:lnSpc>
                <a:spcPts val="4759"/>
              </a:lnSpc>
            </a:pPr>
            <a:endParaRPr lang="en-US" sz="3400" dirty="0">
              <a:solidFill>
                <a:srgbClr val="000000"/>
              </a:solidFill>
              <a:latin typeface="Open Sans Light"/>
            </a:endParaRP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7078325" y="341670"/>
            <a:ext cx="915994" cy="10287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6915984">
            <a:off x="-3372079" y="4975631"/>
            <a:ext cx="7849059" cy="7849059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5792" y="2167104"/>
            <a:ext cx="6748272" cy="822960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6996806" y="2005179"/>
            <a:ext cx="10262494" cy="153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599"/>
              </a:lnSpc>
            </a:pPr>
            <a:r>
              <a:rPr lang="en-US" sz="9000" dirty="0" err="1">
                <a:solidFill>
                  <a:srgbClr val="545454"/>
                </a:solidFill>
                <a:latin typeface="Open Sans 1 Bold"/>
              </a:rPr>
              <a:t>Problema</a:t>
            </a:r>
            <a:r>
              <a:rPr lang="en-US" sz="9000" dirty="0">
                <a:solidFill>
                  <a:srgbClr val="545454"/>
                </a:solidFill>
                <a:latin typeface="Open Sans 1 Bold"/>
              </a:rPr>
              <a:t>/</a:t>
            </a:r>
            <a:r>
              <a:rPr lang="en-US" sz="9000" dirty="0" err="1">
                <a:solidFill>
                  <a:srgbClr val="545454"/>
                </a:solidFill>
                <a:latin typeface="Open Sans 1 Bold"/>
              </a:rPr>
              <a:t>Desafio</a:t>
            </a:r>
            <a:endParaRPr lang="en-US" sz="9000" dirty="0">
              <a:solidFill>
                <a:srgbClr val="545454"/>
              </a:solidFill>
              <a:latin typeface="Open Sans 1 Bold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996806" y="4106131"/>
            <a:ext cx="9645514" cy="43088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7200" indent="-457200" algn="just">
              <a:lnSpc>
                <a:spcPts val="4759"/>
              </a:lnSpc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US" sz="3400" dirty="0" smtClean="0">
                <a:solidFill>
                  <a:srgbClr val="000000"/>
                </a:solidFill>
                <a:latin typeface="Open Sans Light"/>
              </a:rPr>
              <a:t>E – consulting</a:t>
            </a:r>
            <a:endParaRPr lang="en-US" sz="3400" dirty="0">
              <a:solidFill>
                <a:srgbClr val="000000"/>
              </a:solidFill>
              <a:latin typeface="Open Sans Light"/>
            </a:endParaRPr>
          </a:p>
          <a:p>
            <a:pPr marL="457200" indent="-457200" algn="just">
              <a:lnSpc>
                <a:spcPts val="4759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3400" dirty="0" smtClean="0">
                <a:solidFill>
                  <a:srgbClr val="000000"/>
                </a:solidFill>
                <a:latin typeface="Open Sans Light"/>
              </a:rPr>
              <a:t>54.14 </a:t>
            </a:r>
            <a:r>
              <a:rPr lang="en-US" sz="3400" dirty="0" err="1" smtClean="0">
                <a:solidFill>
                  <a:srgbClr val="000000"/>
                </a:solidFill>
                <a:latin typeface="Open Sans Light"/>
              </a:rPr>
              <a:t>bilhões</a:t>
            </a:r>
            <a:endParaRPr lang="en-US" sz="3400" dirty="0" smtClean="0">
              <a:solidFill>
                <a:srgbClr val="000000"/>
              </a:solidFill>
              <a:latin typeface="Open Sans Light"/>
            </a:endParaRPr>
          </a:p>
          <a:p>
            <a:pPr marL="457200" indent="-457200" algn="just">
              <a:lnSpc>
                <a:spcPts val="4759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3400" dirty="0" err="1" smtClean="0">
                <a:solidFill>
                  <a:srgbClr val="000000"/>
                </a:solidFill>
                <a:latin typeface="Open Sans Light"/>
              </a:rPr>
              <a:t>Queda</a:t>
            </a:r>
            <a:r>
              <a:rPr lang="en-US" sz="3400" dirty="0" smtClean="0">
                <a:solidFill>
                  <a:srgbClr val="000000"/>
                </a:solidFill>
                <a:latin typeface="Open Sans Light"/>
              </a:rPr>
              <a:t> de 22%</a:t>
            </a:r>
          </a:p>
          <a:p>
            <a:pPr marL="457200" indent="-457200" algn="just">
              <a:lnSpc>
                <a:spcPts val="4759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endParaRPr lang="en-US" sz="3400" dirty="0">
              <a:solidFill>
                <a:srgbClr val="000000"/>
              </a:solidFill>
              <a:latin typeface="Open Sans Light"/>
            </a:endParaRPr>
          </a:p>
          <a:p>
            <a:pPr marL="457200" indent="-457200" algn="just">
              <a:lnSpc>
                <a:spcPts val="4759"/>
              </a:lnSpc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US" sz="3400" dirty="0" smtClean="0">
                <a:solidFill>
                  <a:srgbClr val="000000"/>
                </a:solidFill>
                <a:latin typeface="Open Sans Light"/>
              </a:rPr>
              <a:t>Neo assist com </a:t>
            </a:r>
            <a:r>
              <a:rPr lang="en-US" sz="3400" dirty="0" err="1" smtClean="0">
                <a:solidFill>
                  <a:srgbClr val="000000"/>
                </a:solidFill>
                <a:latin typeface="Open Sans Light"/>
              </a:rPr>
              <a:t>apoio</a:t>
            </a:r>
            <a:r>
              <a:rPr lang="en-US" sz="3400" dirty="0" smtClean="0">
                <a:solidFill>
                  <a:srgbClr val="000000"/>
                </a:solidFill>
                <a:latin typeface="Open Sans Light"/>
              </a:rPr>
              <a:t> do CSA academy</a:t>
            </a:r>
          </a:p>
          <a:p>
            <a:pPr marL="457200" indent="-457200" algn="just">
              <a:lnSpc>
                <a:spcPts val="4759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3400" dirty="0" smtClean="0">
                <a:solidFill>
                  <a:srgbClr val="000000"/>
                </a:solidFill>
                <a:latin typeface="Open Sans Light"/>
              </a:rPr>
              <a:t> Alta </a:t>
            </a:r>
            <a:r>
              <a:rPr lang="en-US" sz="3400" dirty="0" err="1" smtClean="0">
                <a:solidFill>
                  <a:srgbClr val="000000"/>
                </a:solidFill>
                <a:latin typeface="Open Sans Light"/>
              </a:rPr>
              <a:t>demanda</a:t>
            </a:r>
            <a:endParaRPr lang="en-US" sz="3400" dirty="0" smtClean="0">
              <a:solidFill>
                <a:srgbClr val="000000"/>
              </a:solidFill>
              <a:latin typeface="Open Sans Light"/>
            </a:endParaRPr>
          </a:p>
          <a:p>
            <a:pPr marL="457200" indent="-457200" algn="just">
              <a:lnSpc>
                <a:spcPts val="4759"/>
              </a:lnSpc>
              <a:buClr>
                <a:srgbClr val="FF0000"/>
              </a:buClr>
              <a:buFont typeface="Wingdings" panose="05000000000000000000" pitchFamily="2" charset="2"/>
              <a:buChar char="ü"/>
            </a:pPr>
            <a:endParaRPr lang="en-US" sz="3400" dirty="0" smtClean="0">
              <a:solidFill>
                <a:srgbClr val="000000"/>
              </a:solidFill>
              <a:latin typeface="Open Sans Light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3F5C4BA4-C381-48E0-ACA5-5D1EA887CA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78325" y="266700"/>
            <a:ext cx="883385" cy="1044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-3143878">
            <a:off x="11210107" y="6712890"/>
            <a:ext cx="6954342" cy="6954342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5717337" y="2898456"/>
            <a:ext cx="3943103" cy="6359844"/>
          </a:xfrm>
          <a:prstGeom prst="rect">
            <a:avLst/>
          </a:prstGeom>
        </p:spPr>
      </p:pic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11558221" y="2450172"/>
            <a:ext cx="1767613" cy="2449433"/>
            <a:chOff x="0" y="0"/>
            <a:chExt cx="4734560" cy="6560820"/>
          </a:xfrm>
        </p:grpSpPr>
        <p:sp>
          <p:nvSpPr>
            <p:cNvPr id="5" name="Freeform 5"/>
            <p:cNvSpPr/>
            <p:nvPr/>
          </p:nvSpPr>
          <p:spPr>
            <a:xfrm>
              <a:off x="36830" y="50800"/>
              <a:ext cx="4645660" cy="6473190"/>
            </a:xfrm>
            <a:custGeom>
              <a:avLst/>
              <a:gdLst/>
              <a:ahLst/>
              <a:cxnLst/>
              <a:rect l="l" t="t" r="r" b="b"/>
              <a:pathLst>
                <a:path w="4645660" h="6473190">
                  <a:moveTo>
                    <a:pt x="4368800" y="0"/>
                  </a:moveTo>
                  <a:lnTo>
                    <a:pt x="276860" y="0"/>
                  </a:lnTo>
                  <a:cubicBezTo>
                    <a:pt x="124460" y="0"/>
                    <a:pt x="0" y="123190"/>
                    <a:pt x="0" y="276860"/>
                  </a:cubicBezTo>
                  <a:lnTo>
                    <a:pt x="0" y="6196330"/>
                  </a:lnTo>
                  <a:cubicBezTo>
                    <a:pt x="0" y="6350000"/>
                    <a:pt x="124460" y="6473190"/>
                    <a:pt x="276860" y="6473190"/>
                  </a:cubicBezTo>
                  <a:lnTo>
                    <a:pt x="4368800" y="6473190"/>
                  </a:lnTo>
                  <a:cubicBezTo>
                    <a:pt x="4522470" y="6473190"/>
                    <a:pt x="4645660" y="6348730"/>
                    <a:pt x="4645660" y="6196330"/>
                  </a:cubicBezTo>
                  <a:lnTo>
                    <a:pt x="4645660" y="276860"/>
                  </a:lnTo>
                  <a:cubicBezTo>
                    <a:pt x="4645660" y="123190"/>
                    <a:pt x="4522470" y="0"/>
                    <a:pt x="4368800" y="0"/>
                  </a:cubicBezTo>
                  <a:close/>
                  <a:moveTo>
                    <a:pt x="4425950" y="6156960"/>
                  </a:moveTo>
                  <a:cubicBezTo>
                    <a:pt x="4425950" y="6212840"/>
                    <a:pt x="4380230" y="6258560"/>
                    <a:pt x="4324350" y="6258560"/>
                  </a:cubicBezTo>
                  <a:lnTo>
                    <a:pt x="321310" y="6258560"/>
                  </a:lnTo>
                  <a:cubicBezTo>
                    <a:pt x="265430" y="6258560"/>
                    <a:pt x="219710" y="6212840"/>
                    <a:pt x="219710" y="6156960"/>
                  </a:cubicBezTo>
                  <a:lnTo>
                    <a:pt x="219710" y="316230"/>
                  </a:lnTo>
                  <a:cubicBezTo>
                    <a:pt x="219710" y="260350"/>
                    <a:pt x="265430" y="214630"/>
                    <a:pt x="321310" y="214630"/>
                  </a:cubicBezTo>
                  <a:lnTo>
                    <a:pt x="4325620" y="214630"/>
                  </a:lnTo>
                  <a:cubicBezTo>
                    <a:pt x="4381500" y="214630"/>
                    <a:pt x="4427220" y="260350"/>
                    <a:pt x="4427220" y="316230"/>
                  </a:cubicBezTo>
                  <a:lnTo>
                    <a:pt x="4427220" y="6156960"/>
                  </a:lnTo>
                  <a:close/>
                </a:path>
              </a:pathLst>
            </a:custGeom>
            <a:solidFill>
              <a:srgbClr val="FF6864"/>
            </a:solidFill>
          </p:spPr>
        </p:sp>
        <p:sp>
          <p:nvSpPr>
            <p:cNvPr id="6" name="Freeform 6"/>
            <p:cNvSpPr/>
            <p:nvPr/>
          </p:nvSpPr>
          <p:spPr>
            <a:xfrm>
              <a:off x="0" y="16511"/>
              <a:ext cx="4716780" cy="6544310"/>
            </a:xfrm>
            <a:custGeom>
              <a:avLst/>
              <a:gdLst/>
              <a:ahLst/>
              <a:cxnLst/>
              <a:rect l="l" t="t" r="r" b="b"/>
              <a:pathLst>
                <a:path w="4716780" h="6544310">
                  <a:moveTo>
                    <a:pt x="4395470" y="36829"/>
                  </a:moveTo>
                  <a:cubicBezTo>
                    <a:pt x="4552950" y="36829"/>
                    <a:pt x="4681220" y="165099"/>
                    <a:pt x="4681220" y="322579"/>
                  </a:cubicBezTo>
                  <a:lnTo>
                    <a:pt x="4681220" y="6222999"/>
                  </a:lnTo>
                  <a:cubicBezTo>
                    <a:pt x="4681220" y="6380479"/>
                    <a:pt x="4552950" y="6508750"/>
                    <a:pt x="4395470" y="6508750"/>
                  </a:cubicBezTo>
                  <a:lnTo>
                    <a:pt x="321310" y="6508750"/>
                  </a:lnTo>
                  <a:cubicBezTo>
                    <a:pt x="163830" y="6508750"/>
                    <a:pt x="35560" y="6380480"/>
                    <a:pt x="35560" y="6223000"/>
                  </a:cubicBezTo>
                  <a:lnTo>
                    <a:pt x="35560" y="322580"/>
                  </a:lnTo>
                  <a:cubicBezTo>
                    <a:pt x="35560" y="165100"/>
                    <a:pt x="163830" y="36830"/>
                    <a:pt x="321310" y="36830"/>
                  </a:cubicBezTo>
                  <a:lnTo>
                    <a:pt x="4395470" y="36830"/>
                  </a:lnTo>
                  <a:moveTo>
                    <a:pt x="4395470" y="0"/>
                  </a:moveTo>
                  <a:lnTo>
                    <a:pt x="321310" y="0"/>
                  </a:lnTo>
                  <a:cubicBezTo>
                    <a:pt x="143510" y="0"/>
                    <a:pt x="0" y="144780"/>
                    <a:pt x="0" y="322580"/>
                  </a:cubicBezTo>
                  <a:lnTo>
                    <a:pt x="0" y="6223000"/>
                  </a:lnTo>
                  <a:cubicBezTo>
                    <a:pt x="0" y="6400800"/>
                    <a:pt x="143510" y="6544309"/>
                    <a:pt x="321310" y="6544309"/>
                  </a:cubicBezTo>
                  <a:lnTo>
                    <a:pt x="4395470" y="6544309"/>
                  </a:lnTo>
                  <a:cubicBezTo>
                    <a:pt x="4573270" y="6544309"/>
                    <a:pt x="4716780" y="6400800"/>
                    <a:pt x="4716780" y="6223000"/>
                  </a:cubicBezTo>
                  <a:lnTo>
                    <a:pt x="4716780" y="322580"/>
                  </a:lnTo>
                  <a:cubicBezTo>
                    <a:pt x="4716780" y="144780"/>
                    <a:pt x="4573270" y="0"/>
                    <a:pt x="4395470" y="0"/>
                  </a:cubicBezTo>
                  <a:close/>
                </a:path>
              </a:pathLst>
            </a:custGeom>
            <a:solidFill>
              <a:srgbClr val="FFB5B3"/>
            </a:solidFill>
          </p:spPr>
        </p:sp>
        <p:sp>
          <p:nvSpPr>
            <p:cNvPr id="7" name="Freeform 7"/>
            <p:cNvSpPr/>
            <p:nvPr/>
          </p:nvSpPr>
          <p:spPr>
            <a:xfrm>
              <a:off x="256540" y="265430"/>
              <a:ext cx="4207510" cy="6043930"/>
            </a:xfrm>
            <a:custGeom>
              <a:avLst/>
              <a:gdLst/>
              <a:ahLst/>
              <a:cxnLst/>
              <a:rect l="l" t="t" r="r" b="b"/>
              <a:pathLst>
                <a:path w="4207510" h="6043930">
                  <a:moveTo>
                    <a:pt x="4206240" y="5942330"/>
                  </a:moveTo>
                  <a:cubicBezTo>
                    <a:pt x="4206240" y="5998210"/>
                    <a:pt x="4160520" y="6043930"/>
                    <a:pt x="4104640" y="6043930"/>
                  </a:cubicBezTo>
                  <a:lnTo>
                    <a:pt x="101600" y="6043930"/>
                  </a:lnTo>
                  <a:cubicBezTo>
                    <a:pt x="45720" y="6043930"/>
                    <a:pt x="0" y="5998210"/>
                    <a:pt x="0" y="5942330"/>
                  </a:cubicBezTo>
                  <a:lnTo>
                    <a:pt x="0" y="101600"/>
                  </a:lnTo>
                  <a:cubicBezTo>
                    <a:pt x="0" y="45720"/>
                    <a:pt x="45720" y="0"/>
                    <a:pt x="101600" y="0"/>
                  </a:cubicBezTo>
                  <a:lnTo>
                    <a:pt x="4105910" y="0"/>
                  </a:lnTo>
                  <a:cubicBezTo>
                    <a:pt x="4161790" y="0"/>
                    <a:pt x="4207510" y="45720"/>
                    <a:pt x="4207510" y="101600"/>
                  </a:cubicBezTo>
                  <a:lnTo>
                    <a:pt x="4207510" y="5942330"/>
                  </a:lnTo>
                  <a:close/>
                </a:path>
              </a:pathLst>
            </a:custGeom>
            <a:solidFill>
              <a:srgbClr val="FFFEFB"/>
            </a:solidFill>
          </p:spPr>
        </p:sp>
        <p:sp>
          <p:nvSpPr>
            <p:cNvPr id="8" name="Freeform 8"/>
            <p:cNvSpPr/>
            <p:nvPr/>
          </p:nvSpPr>
          <p:spPr>
            <a:xfrm>
              <a:off x="1951378" y="120589"/>
              <a:ext cx="79963" cy="76322"/>
            </a:xfrm>
            <a:custGeom>
              <a:avLst/>
              <a:gdLst/>
              <a:ahLst/>
              <a:cxnLst/>
              <a:rect l="l" t="t" r="r" b="b"/>
              <a:pathLst>
                <a:path w="79963" h="76322">
                  <a:moveTo>
                    <a:pt x="39982" y="61"/>
                  </a:moveTo>
                  <a:cubicBezTo>
                    <a:pt x="26330" y="0"/>
                    <a:pt x="13688" y="7248"/>
                    <a:pt x="6844" y="19062"/>
                  </a:cubicBezTo>
                  <a:cubicBezTo>
                    <a:pt x="0" y="30875"/>
                    <a:pt x="0" y="45447"/>
                    <a:pt x="6844" y="57260"/>
                  </a:cubicBezTo>
                  <a:cubicBezTo>
                    <a:pt x="13688" y="69074"/>
                    <a:pt x="26330" y="76322"/>
                    <a:pt x="39982" y="76261"/>
                  </a:cubicBezTo>
                  <a:cubicBezTo>
                    <a:pt x="53634" y="76322"/>
                    <a:pt x="66276" y="69074"/>
                    <a:pt x="73120" y="57260"/>
                  </a:cubicBezTo>
                  <a:cubicBezTo>
                    <a:pt x="79964" y="45447"/>
                    <a:pt x="79964" y="30875"/>
                    <a:pt x="73120" y="19062"/>
                  </a:cubicBezTo>
                  <a:cubicBezTo>
                    <a:pt x="66276" y="7248"/>
                    <a:pt x="53634" y="0"/>
                    <a:pt x="39982" y="61"/>
                  </a:cubicBezTo>
                  <a:close/>
                </a:path>
              </a:pathLst>
            </a:custGeom>
            <a:solidFill>
              <a:srgbClr val="FFFEFB"/>
            </a:solidFill>
          </p:spPr>
        </p:sp>
        <p:sp>
          <p:nvSpPr>
            <p:cNvPr id="9" name="Freeform 9"/>
            <p:cNvSpPr/>
            <p:nvPr/>
          </p:nvSpPr>
          <p:spPr>
            <a:xfrm>
              <a:off x="2119473" y="104052"/>
              <a:ext cx="114614" cy="109395"/>
            </a:xfrm>
            <a:custGeom>
              <a:avLst/>
              <a:gdLst/>
              <a:ahLst/>
              <a:cxnLst/>
              <a:rect l="l" t="t" r="r" b="b"/>
              <a:pathLst>
                <a:path w="114614" h="109395">
                  <a:moveTo>
                    <a:pt x="57307" y="88"/>
                  </a:moveTo>
                  <a:cubicBezTo>
                    <a:pt x="37739" y="0"/>
                    <a:pt x="19619" y="10390"/>
                    <a:pt x="9809" y="27322"/>
                  </a:cubicBezTo>
                  <a:cubicBezTo>
                    <a:pt x="0" y="44255"/>
                    <a:pt x="0" y="65141"/>
                    <a:pt x="9809" y="82074"/>
                  </a:cubicBezTo>
                  <a:cubicBezTo>
                    <a:pt x="19619" y="99006"/>
                    <a:pt x="37739" y="109396"/>
                    <a:pt x="57307" y="109308"/>
                  </a:cubicBezTo>
                  <a:cubicBezTo>
                    <a:pt x="76875" y="109396"/>
                    <a:pt x="94995" y="99006"/>
                    <a:pt x="104804" y="82074"/>
                  </a:cubicBezTo>
                  <a:cubicBezTo>
                    <a:pt x="114614" y="65141"/>
                    <a:pt x="114614" y="44255"/>
                    <a:pt x="104804" y="27322"/>
                  </a:cubicBezTo>
                  <a:cubicBezTo>
                    <a:pt x="94995" y="10390"/>
                    <a:pt x="76875" y="0"/>
                    <a:pt x="57307" y="88"/>
                  </a:cubicBezTo>
                  <a:close/>
                </a:path>
              </a:pathLst>
            </a:custGeom>
            <a:solidFill>
              <a:srgbClr val="FFFEFB"/>
            </a:solidFill>
          </p:spPr>
        </p:sp>
        <p:sp>
          <p:nvSpPr>
            <p:cNvPr id="10" name="Freeform 10"/>
            <p:cNvSpPr/>
            <p:nvPr/>
          </p:nvSpPr>
          <p:spPr>
            <a:xfrm>
              <a:off x="2328944" y="128221"/>
              <a:ext cx="63971" cy="61058"/>
            </a:xfrm>
            <a:custGeom>
              <a:avLst/>
              <a:gdLst/>
              <a:ahLst/>
              <a:cxnLst/>
              <a:rect l="l" t="t" r="r" b="b"/>
              <a:pathLst>
                <a:path w="63971" h="61058">
                  <a:moveTo>
                    <a:pt x="31986" y="49"/>
                  </a:moveTo>
                  <a:cubicBezTo>
                    <a:pt x="21064" y="0"/>
                    <a:pt x="10951" y="5799"/>
                    <a:pt x="5476" y="15250"/>
                  </a:cubicBezTo>
                  <a:cubicBezTo>
                    <a:pt x="0" y="24700"/>
                    <a:pt x="0" y="36358"/>
                    <a:pt x="5476" y="45808"/>
                  </a:cubicBezTo>
                  <a:cubicBezTo>
                    <a:pt x="10951" y="55259"/>
                    <a:pt x="21064" y="61058"/>
                    <a:pt x="31986" y="61009"/>
                  </a:cubicBezTo>
                  <a:cubicBezTo>
                    <a:pt x="42908" y="61058"/>
                    <a:pt x="53021" y="55259"/>
                    <a:pt x="58496" y="45808"/>
                  </a:cubicBezTo>
                  <a:cubicBezTo>
                    <a:pt x="63971" y="36358"/>
                    <a:pt x="63971" y="24700"/>
                    <a:pt x="58496" y="15250"/>
                  </a:cubicBezTo>
                  <a:cubicBezTo>
                    <a:pt x="53021" y="5799"/>
                    <a:pt x="42908" y="0"/>
                    <a:pt x="31986" y="49"/>
                  </a:cubicBezTo>
                  <a:close/>
                </a:path>
              </a:pathLst>
            </a:custGeom>
            <a:solidFill>
              <a:srgbClr val="FFFEFB"/>
            </a:solidFill>
          </p:spPr>
        </p:sp>
        <p:sp>
          <p:nvSpPr>
            <p:cNvPr id="11" name="Freeform 11"/>
            <p:cNvSpPr/>
            <p:nvPr/>
          </p:nvSpPr>
          <p:spPr>
            <a:xfrm>
              <a:off x="2346270" y="144758"/>
              <a:ext cx="29320" cy="27985"/>
            </a:xfrm>
            <a:custGeom>
              <a:avLst/>
              <a:gdLst/>
              <a:ahLst/>
              <a:cxnLst/>
              <a:rect l="l" t="t" r="r" b="b"/>
              <a:pathLst>
                <a:path w="29320" h="27985">
                  <a:moveTo>
                    <a:pt x="14660" y="22"/>
                  </a:moveTo>
                  <a:cubicBezTo>
                    <a:pt x="9654" y="0"/>
                    <a:pt x="5019" y="2657"/>
                    <a:pt x="2509" y="6989"/>
                  </a:cubicBezTo>
                  <a:cubicBezTo>
                    <a:pt x="0" y="11320"/>
                    <a:pt x="0" y="16664"/>
                    <a:pt x="2509" y="20995"/>
                  </a:cubicBezTo>
                  <a:cubicBezTo>
                    <a:pt x="5019" y="25327"/>
                    <a:pt x="9654" y="27984"/>
                    <a:pt x="14660" y="27962"/>
                  </a:cubicBezTo>
                  <a:cubicBezTo>
                    <a:pt x="19666" y="27984"/>
                    <a:pt x="24301" y="25327"/>
                    <a:pt x="26811" y="20995"/>
                  </a:cubicBezTo>
                  <a:cubicBezTo>
                    <a:pt x="29320" y="16664"/>
                    <a:pt x="29320" y="11320"/>
                    <a:pt x="26811" y="6989"/>
                  </a:cubicBezTo>
                  <a:cubicBezTo>
                    <a:pt x="24301" y="2657"/>
                    <a:pt x="19666" y="0"/>
                    <a:pt x="14660" y="22"/>
                  </a:cubicBezTo>
                  <a:close/>
                </a:path>
              </a:pathLst>
            </a:custGeom>
            <a:solidFill>
              <a:srgbClr val="393667"/>
            </a:solidFill>
          </p:spPr>
        </p:sp>
        <p:sp>
          <p:nvSpPr>
            <p:cNvPr id="12" name="Freeform 12"/>
            <p:cNvSpPr/>
            <p:nvPr/>
          </p:nvSpPr>
          <p:spPr>
            <a:xfrm>
              <a:off x="2344044" y="144768"/>
              <a:ext cx="15993" cy="15264"/>
            </a:xfrm>
            <a:custGeom>
              <a:avLst/>
              <a:gdLst/>
              <a:ahLst/>
              <a:cxnLst/>
              <a:rect l="l" t="t" r="r" b="b"/>
              <a:pathLst>
                <a:path w="15993" h="15264">
                  <a:moveTo>
                    <a:pt x="7996" y="12"/>
                  </a:moveTo>
                  <a:cubicBezTo>
                    <a:pt x="5266" y="0"/>
                    <a:pt x="2737" y="1449"/>
                    <a:pt x="1368" y="3812"/>
                  </a:cubicBezTo>
                  <a:cubicBezTo>
                    <a:pt x="0" y="6175"/>
                    <a:pt x="0" y="9089"/>
                    <a:pt x="1368" y="11452"/>
                  </a:cubicBezTo>
                  <a:cubicBezTo>
                    <a:pt x="2737" y="13815"/>
                    <a:pt x="5266" y="15264"/>
                    <a:pt x="7996" y="15252"/>
                  </a:cubicBezTo>
                  <a:cubicBezTo>
                    <a:pt x="10726" y="15264"/>
                    <a:pt x="13255" y="13815"/>
                    <a:pt x="14623" y="11452"/>
                  </a:cubicBezTo>
                  <a:cubicBezTo>
                    <a:pt x="15992" y="9089"/>
                    <a:pt x="15992" y="6175"/>
                    <a:pt x="14623" y="3812"/>
                  </a:cubicBezTo>
                  <a:cubicBezTo>
                    <a:pt x="13255" y="1449"/>
                    <a:pt x="10726" y="0"/>
                    <a:pt x="7996" y="12"/>
                  </a:cubicBezTo>
                  <a:close/>
                </a:path>
              </a:pathLst>
            </a:custGeom>
            <a:solidFill>
              <a:srgbClr val="ADADE9"/>
            </a:solidFill>
          </p:spPr>
        </p:sp>
        <p:sp>
          <p:nvSpPr>
            <p:cNvPr id="13" name="Freeform 13"/>
            <p:cNvSpPr/>
            <p:nvPr/>
          </p:nvSpPr>
          <p:spPr>
            <a:xfrm>
              <a:off x="4716780" y="534670"/>
              <a:ext cx="19050" cy="278130"/>
            </a:xfrm>
            <a:custGeom>
              <a:avLst/>
              <a:gdLst/>
              <a:ahLst/>
              <a:cxnLst/>
              <a:rect l="l" t="t" r="r" b="b"/>
              <a:pathLst>
                <a:path w="19050" h="278130">
                  <a:moveTo>
                    <a:pt x="0" y="0"/>
                  </a:moveTo>
                  <a:lnTo>
                    <a:pt x="0" y="278130"/>
                  </a:lnTo>
                  <a:cubicBezTo>
                    <a:pt x="19050" y="278130"/>
                    <a:pt x="16510" y="262890"/>
                    <a:pt x="16510" y="243840"/>
                  </a:cubicBezTo>
                  <a:lnTo>
                    <a:pt x="16510" y="35560"/>
                  </a:lnTo>
                  <a:cubicBezTo>
                    <a:pt x="16510" y="16510"/>
                    <a:pt x="19050" y="0"/>
                    <a:pt x="0" y="0"/>
                  </a:cubicBezTo>
                  <a:close/>
                </a:path>
              </a:pathLst>
            </a:custGeom>
            <a:solidFill>
              <a:srgbClr val="ADADE9"/>
            </a:solidFill>
          </p:spPr>
        </p:sp>
        <p:sp>
          <p:nvSpPr>
            <p:cNvPr id="14" name="Freeform 14"/>
            <p:cNvSpPr/>
            <p:nvPr/>
          </p:nvSpPr>
          <p:spPr>
            <a:xfrm>
              <a:off x="4716780" y="861060"/>
              <a:ext cx="19050" cy="278130"/>
            </a:xfrm>
            <a:custGeom>
              <a:avLst/>
              <a:gdLst/>
              <a:ahLst/>
              <a:cxnLst/>
              <a:rect l="l" t="t" r="r" b="b"/>
              <a:pathLst>
                <a:path w="19050" h="278130">
                  <a:moveTo>
                    <a:pt x="0" y="0"/>
                  </a:moveTo>
                  <a:lnTo>
                    <a:pt x="0" y="278130"/>
                  </a:lnTo>
                  <a:cubicBezTo>
                    <a:pt x="19050" y="278130"/>
                    <a:pt x="16510" y="262890"/>
                    <a:pt x="16510" y="243840"/>
                  </a:cubicBezTo>
                  <a:lnTo>
                    <a:pt x="16510" y="35560"/>
                  </a:lnTo>
                  <a:cubicBezTo>
                    <a:pt x="16510" y="16510"/>
                    <a:pt x="19050" y="0"/>
                    <a:pt x="0" y="0"/>
                  </a:cubicBezTo>
                  <a:close/>
                </a:path>
              </a:pathLst>
            </a:custGeom>
            <a:solidFill>
              <a:srgbClr val="ADADE9"/>
            </a:solidFill>
          </p:spPr>
        </p:sp>
        <p:sp>
          <p:nvSpPr>
            <p:cNvPr id="15" name="Freeform 15"/>
            <p:cNvSpPr/>
            <p:nvPr/>
          </p:nvSpPr>
          <p:spPr>
            <a:xfrm>
              <a:off x="4064000" y="-2540"/>
              <a:ext cx="320040" cy="19050"/>
            </a:xfrm>
            <a:custGeom>
              <a:avLst/>
              <a:gdLst/>
              <a:ahLst/>
              <a:cxnLst/>
              <a:rect l="l" t="t" r="r" b="b"/>
              <a:pathLst>
                <a:path w="320040" h="19050">
                  <a:moveTo>
                    <a:pt x="0" y="19050"/>
                  </a:moveTo>
                  <a:lnTo>
                    <a:pt x="320040" y="19050"/>
                  </a:lnTo>
                  <a:cubicBezTo>
                    <a:pt x="320040" y="0"/>
                    <a:pt x="304800" y="2540"/>
                    <a:pt x="285750" y="2540"/>
                  </a:cubicBezTo>
                  <a:lnTo>
                    <a:pt x="34290" y="2540"/>
                  </a:lnTo>
                  <a:cubicBezTo>
                    <a:pt x="15240" y="2540"/>
                    <a:pt x="0" y="0"/>
                    <a:pt x="0" y="19050"/>
                  </a:cubicBezTo>
                  <a:close/>
                </a:path>
              </a:pathLst>
            </a:custGeom>
            <a:solidFill>
              <a:srgbClr val="ADADE9"/>
            </a:solidFill>
          </p:spPr>
        </p:sp>
      </p:grpSp>
      <p:pic>
        <p:nvPicPr>
          <p:cNvPr id="16" name="Picture 16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2442027" y="2208049"/>
            <a:ext cx="6073992" cy="8554919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1984030" y="3160523"/>
            <a:ext cx="915994" cy="1028732"/>
          </a:xfrm>
          <a:prstGeom prst="rect">
            <a:avLst/>
          </a:prstGeom>
        </p:spPr>
      </p:pic>
      <p:sp>
        <p:nvSpPr>
          <p:cNvPr id="19" name="TextBox 19"/>
          <p:cNvSpPr txBox="1"/>
          <p:nvPr/>
        </p:nvSpPr>
        <p:spPr>
          <a:xfrm>
            <a:off x="1028700" y="1095077"/>
            <a:ext cx="10262494" cy="153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599"/>
              </a:lnSpc>
            </a:pPr>
            <a:r>
              <a:rPr lang="en-US" sz="9000" dirty="0" err="1">
                <a:solidFill>
                  <a:srgbClr val="545454"/>
                </a:solidFill>
                <a:latin typeface="Open Sans 1 Bold"/>
              </a:rPr>
              <a:t>Proposta</a:t>
            </a:r>
            <a:endParaRPr lang="en-US" sz="9000" dirty="0">
              <a:solidFill>
                <a:srgbClr val="545454"/>
              </a:solidFill>
              <a:latin typeface="Open Sans 1 Bold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1028700" y="3190875"/>
            <a:ext cx="8782050" cy="4924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7200" indent="-457200">
              <a:lnSpc>
                <a:spcPts val="4759"/>
              </a:lnSpc>
              <a:buClr>
                <a:srgbClr val="EF3939"/>
              </a:buClr>
              <a:buFont typeface="Wingdings" panose="05000000000000000000" pitchFamily="2" charset="2"/>
              <a:buChar char="ü"/>
            </a:pPr>
            <a:r>
              <a:rPr lang="pt-BR" sz="3400" dirty="0">
                <a:solidFill>
                  <a:srgbClr val="000000"/>
                </a:solidFill>
                <a:latin typeface="Open Sans Light"/>
              </a:rPr>
              <a:t>Monitoramento de informações de processamento das máquinas:</a:t>
            </a:r>
          </a:p>
          <a:p>
            <a:pPr marL="457200" indent="-457200" algn="just">
              <a:lnSpc>
                <a:spcPts val="4759"/>
              </a:lnSpc>
              <a:buClr>
                <a:srgbClr val="EF3939"/>
              </a:buClr>
              <a:buFont typeface="Wingdings" panose="05000000000000000000" pitchFamily="2" charset="2"/>
              <a:buChar char="ü"/>
            </a:pPr>
            <a:endParaRPr lang="pt-BR" sz="3400" dirty="0">
              <a:solidFill>
                <a:srgbClr val="000000"/>
              </a:solidFill>
              <a:latin typeface="Open Sans Light"/>
            </a:endParaRPr>
          </a:p>
          <a:p>
            <a:pPr marL="457200" indent="-457200" algn="just">
              <a:lnSpc>
                <a:spcPts val="4759"/>
              </a:lnSpc>
              <a:buClr>
                <a:srgbClr val="EF3939"/>
              </a:buClr>
              <a:buFont typeface="Wingdings" panose="05000000000000000000" pitchFamily="2" charset="2"/>
              <a:buChar char="ü"/>
            </a:pPr>
            <a:endParaRPr lang="pt-BR" sz="3400" dirty="0">
              <a:solidFill>
                <a:srgbClr val="000000"/>
              </a:solidFill>
              <a:latin typeface="Open Sans Light"/>
            </a:endParaRPr>
          </a:p>
          <a:p>
            <a:pPr marL="457200" indent="-457200" algn="just">
              <a:lnSpc>
                <a:spcPts val="4759"/>
              </a:lnSpc>
              <a:buClr>
                <a:srgbClr val="EF3939"/>
              </a:buClr>
              <a:buFont typeface="Wingdings" panose="05000000000000000000" pitchFamily="2" charset="2"/>
              <a:buChar char="ü"/>
            </a:pPr>
            <a:endParaRPr lang="pt-BR" sz="3400" dirty="0">
              <a:solidFill>
                <a:srgbClr val="000000"/>
              </a:solidFill>
              <a:latin typeface="Open Sans Light"/>
            </a:endParaRPr>
          </a:p>
          <a:p>
            <a:pPr marL="457200" indent="-457200" algn="just">
              <a:lnSpc>
                <a:spcPts val="4759"/>
              </a:lnSpc>
              <a:buClr>
                <a:srgbClr val="EF3939"/>
              </a:buClr>
              <a:buFont typeface="Wingdings" panose="05000000000000000000" pitchFamily="2" charset="2"/>
              <a:buChar char="ü"/>
            </a:pPr>
            <a:endParaRPr lang="pt-BR" sz="3400" dirty="0">
              <a:solidFill>
                <a:srgbClr val="000000"/>
              </a:solidFill>
              <a:latin typeface="Open Sans Light"/>
            </a:endParaRPr>
          </a:p>
          <a:p>
            <a:pPr marL="457200" indent="-457200">
              <a:lnSpc>
                <a:spcPts val="4759"/>
              </a:lnSpc>
              <a:buClr>
                <a:srgbClr val="EF3939"/>
              </a:buClr>
              <a:buFont typeface="Wingdings" panose="05000000000000000000" pitchFamily="2" charset="2"/>
              <a:buChar char="ü"/>
            </a:pPr>
            <a:r>
              <a:rPr lang="pt-BR" sz="3400" dirty="0">
                <a:solidFill>
                  <a:srgbClr val="000000"/>
                </a:solidFill>
                <a:latin typeface="Open Sans Light"/>
              </a:rPr>
              <a:t>Monitoramento da rede que as máquinas estão conectadas.</a:t>
            </a:r>
            <a:endParaRPr lang="en-US" sz="3400" dirty="0">
              <a:solidFill>
                <a:srgbClr val="000000"/>
              </a:solidFill>
              <a:latin typeface="Open Sans Light"/>
            </a:endParaRPr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id="{3C71727D-F586-44BD-8C67-639B3E3ADE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078325" y="266700"/>
            <a:ext cx="883385" cy="1044000"/>
          </a:xfrm>
          <a:prstGeom prst="rect">
            <a:avLst/>
          </a:prstGeom>
        </p:spPr>
      </p:pic>
      <p:sp>
        <p:nvSpPr>
          <p:cNvPr id="17" name="Retângulo 16"/>
          <p:cNvSpPr/>
          <p:nvPr/>
        </p:nvSpPr>
        <p:spPr>
          <a:xfrm>
            <a:off x="1447800" y="4549786"/>
            <a:ext cx="275922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lnSpc>
                <a:spcPts val="4759"/>
              </a:lnSpc>
              <a:buClr>
                <a:srgbClr val="F13B3B"/>
              </a:buClr>
              <a:buFont typeface="Arial" panose="020B0604020202020204" pitchFamily="34" charset="0"/>
              <a:buChar char="•"/>
            </a:pPr>
            <a:r>
              <a:rPr lang="pt-BR" sz="3400" dirty="0">
                <a:solidFill>
                  <a:srgbClr val="000000"/>
                </a:solidFill>
                <a:latin typeface="Open Sans Light"/>
              </a:rPr>
              <a:t>CPU;</a:t>
            </a:r>
          </a:p>
          <a:p>
            <a:pPr marL="457200" indent="-457200" algn="just">
              <a:lnSpc>
                <a:spcPts val="4759"/>
              </a:lnSpc>
              <a:buClr>
                <a:srgbClr val="F13B3B"/>
              </a:buClr>
              <a:buFont typeface="Arial" panose="020B0604020202020204" pitchFamily="34" charset="0"/>
              <a:buChar char="•"/>
            </a:pPr>
            <a:r>
              <a:rPr lang="pt-BR" sz="3400" dirty="0">
                <a:solidFill>
                  <a:srgbClr val="000000"/>
                </a:solidFill>
                <a:latin typeface="Open Sans Light"/>
              </a:rPr>
              <a:t>Memória;</a:t>
            </a:r>
          </a:p>
          <a:p>
            <a:pPr marL="457200" indent="-457200" algn="just">
              <a:lnSpc>
                <a:spcPts val="4759"/>
              </a:lnSpc>
              <a:buClr>
                <a:srgbClr val="F13B3B"/>
              </a:buClr>
              <a:buFont typeface="Arial" panose="020B0604020202020204" pitchFamily="34" charset="0"/>
              <a:buChar char="•"/>
            </a:pPr>
            <a:r>
              <a:rPr lang="pt-BR" sz="3400" dirty="0">
                <a:solidFill>
                  <a:srgbClr val="000000"/>
                </a:solidFill>
                <a:latin typeface="Open Sans Light"/>
              </a:rPr>
              <a:t>Disco</a:t>
            </a:r>
            <a:r>
              <a:rPr lang="pt-BR" dirty="0">
                <a:solidFill>
                  <a:srgbClr val="000000"/>
                </a:solidFill>
                <a:latin typeface="Open Sans Light"/>
              </a:rPr>
              <a:t>.;</a:t>
            </a:r>
          </a:p>
        </p:txBody>
      </p:sp>
    </p:spTree>
    <p:extLst>
      <p:ext uri="{BB962C8B-B14F-4D97-AF65-F5344CB8AC3E}">
        <p14:creationId xmlns:p14="http://schemas.microsoft.com/office/powerpoint/2010/main" val="3504900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866775"/>
            <a:ext cx="10262494" cy="153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599"/>
              </a:lnSpc>
            </a:pPr>
            <a:r>
              <a:rPr lang="en-US" sz="9000" dirty="0">
                <a:solidFill>
                  <a:srgbClr val="545454"/>
                </a:solidFill>
                <a:latin typeface="Open Sans 1 Bold"/>
              </a:rPr>
              <a:t>Storyboard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8C09FB8-251A-4CDA-9767-4C99C62C26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8325" y="266700"/>
            <a:ext cx="883385" cy="1044000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234992B7-82FC-4105-9B02-85CA0D30A88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84" r="3277"/>
          <a:stretch/>
        </p:blipFill>
        <p:spPr>
          <a:xfrm rot="16200000">
            <a:off x="5452786" y="-2366686"/>
            <a:ext cx="7534831" cy="17068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183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68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-8243024">
            <a:off x="2583068" y="-5804723"/>
            <a:ext cx="21734520" cy="21734520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29E6B708-0107-403A-B9CA-4EEBCA9442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78325" y="266700"/>
            <a:ext cx="883385" cy="1044000"/>
          </a:xfrm>
          <a:prstGeom prst="rect">
            <a:avLst/>
          </a:prstGeom>
        </p:spPr>
      </p:pic>
      <p:grpSp>
        <p:nvGrpSpPr>
          <p:cNvPr id="21" name="Group 3"/>
          <p:cNvGrpSpPr/>
          <p:nvPr/>
        </p:nvGrpSpPr>
        <p:grpSpPr>
          <a:xfrm>
            <a:off x="9835409" y="2897248"/>
            <a:ext cx="5878021" cy="1993668"/>
            <a:chOff x="0" y="0"/>
            <a:chExt cx="7837362" cy="2658225"/>
          </a:xfrm>
        </p:grpSpPr>
        <p:grpSp>
          <p:nvGrpSpPr>
            <p:cNvPr id="23" name="Group 4"/>
            <p:cNvGrpSpPr/>
            <p:nvPr/>
          </p:nvGrpSpPr>
          <p:grpSpPr>
            <a:xfrm>
              <a:off x="0" y="0"/>
              <a:ext cx="2658225" cy="2658225"/>
              <a:chOff x="0" y="0"/>
              <a:chExt cx="6350000" cy="6350000"/>
            </a:xfrm>
          </p:grpSpPr>
          <p:sp>
            <p:nvSpPr>
              <p:cNvPr id="25" name="Freeform 5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B5B3"/>
              </a:solidFill>
            </p:spPr>
          </p:sp>
        </p:grpSp>
        <p:sp>
          <p:nvSpPr>
            <p:cNvPr id="24" name="TextBox 6"/>
            <p:cNvSpPr txBox="1"/>
            <p:nvPr/>
          </p:nvSpPr>
          <p:spPr>
            <a:xfrm>
              <a:off x="3575448" y="846115"/>
              <a:ext cx="4261914" cy="96086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6070"/>
                </a:lnSpc>
              </a:pPr>
              <a:r>
                <a:rPr lang="en-US" sz="4046" spc="40" dirty="0" err="1">
                  <a:solidFill>
                    <a:srgbClr val="393667"/>
                  </a:solidFill>
                  <a:latin typeface="Open Sans 2"/>
                </a:rPr>
                <a:t>Relatórios</a:t>
              </a:r>
              <a:endParaRPr lang="en-US" sz="4046" spc="40" dirty="0">
                <a:solidFill>
                  <a:srgbClr val="393667"/>
                </a:solidFill>
                <a:latin typeface="Open Sans 2"/>
              </a:endParaRPr>
            </a:p>
          </p:txBody>
        </p:sp>
      </p:grpSp>
      <p:grpSp>
        <p:nvGrpSpPr>
          <p:cNvPr id="26" name="Group 7"/>
          <p:cNvGrpSpPr/>
          <p:nvPr/>
        </p:nvGrpSpPr>
        <p:grpSpPr>
          <a:xfrm>
            <a:off x="9835409" y="368225"/>
            <a:ext cx="5878022" cy="1993668"/>
            <a:chOff x="0" y="0"/>
            <a:chExt cx="7837363" cy="2658225"/>
          </a:xfrm>
        </p:grpSpPr>
        <p:grpSp>
          <p:nvGrpSpPr>
            <p:cNvPr id="27" name="Group 8"/>
            <p:cNvGrpSpPr/>
            <p:nvPr/>
          </p:nvGrpSpPr>
          <p:grpSpPr>
            <a:xfrm>
              <a:off x="0" y="0"/>
              <a:ext cx="2658225" cy="2658225"/>
              <a:chOff x="0" y="0"/>
              <a:chExt cx="6350000" cy="6350000"/>
            </a:xfrm>
          </p:grpSpPr>
          <p:sp>
            <p:nvSpPr>
              <p:cNvPr id="29" name="Freeform 9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B5B3"/>
              </a:solidFill>
            </p:spPr>
          </p:sp>
        </p:grpSp>
        <p:sp>
          <p:nvSpPr>
            <p:cNvPr id="28" name="TextBox 10"/>
            <p:cNvSpPr txBox="1"/>
            <p:nvPr/>
          </p:nvSpPr>
          <p:spPr>
            <a:xfrm>
              <a:off x="3575449" y="286091"/>
              <a:ext cx="4261914" cy="208604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6070"/>
                </a:lnSpc>
              </a:pPr>
              <a:r>
                <a:rPr lang="en-US" sz="4046" spc="40" dirty="0" err="1">
                  <a:solidFill>
                    <a:srgbClr val="393667"/>
                  </a:solidFill>
                  <a:latin typeface="Open Sans 2"/>
                </a:rPr>
                <a:t>Rapidez</a:t>
              </a:r>
              <a:r>
                <a:rPr lang="en-US" sz="4046" spc="40" dirty="0">
                  <a:solidFill>
                    <a:srgbClr val="393667"/>
                  </a:solidFill>
                  <a:latin typeface="Open Sans 2"/>
                </a:rPr>
                <a:t> e </a:t>
              </a:r>
              <a:r>
                <a:rPr lang="en-US" sz="4046" spc="40" dirty="0" err="1">
                  <a:solidFill>
                    <a:srgbClr val="393667"/>
                  </a:solidFill>
                  <a:latin typeface="Open Sans 2"/>
                </a:rPr>
                <a:t>facilidade</a:t>
              </a:r>
              <a:endParaRPr lang="en-US" sz="4046" spc="40" dirty="0">
                <a:solidFill>
                  <a:srgbClr val="393667"/>
                </a:solidFill>
                <a:latin typeface="Open Sans 2"/>
              </a:endParaRPr>
            </a:p>
          </p:txBody>
        </p:sp>
      </p:grpSp>
      <p:grpSp>
        <p:nvGrpSpPr>
          <p:cNvPr id="30" name="Group 11"/>
          <p:cNvGrpSpPr/>
          <p:nvPr/>
        </p:nvGrpSpPr>
        <p:grpSpPr>
          <a:xfrm>
            <a:off x="9835409" y="7925107"/>
            <a:ext cx="6318991" cy="1993668"/>
            <a:chOff x="0" y="0"/>
            <a:chExt cx="8425322" cy="2658225"/>
          </a:xfrm>
        </p:grpSpPr>
        <p:grpSp>
          <p:nvGrpSpPr>
            <p:cNvPr id="31" name="Group 12"/>
            <p:cNvGrpSpPr/>
            <p:nvPr/>
          </p:nvGrpSpPr>
          <p:grpSpPr>
            <a:xfrm>
              <a:off x="0" y="0"/>
              <a:ext cx="2658225" cy="2658225"/>
              <a:chOff x="0" y="0"/>
              <a:chExt cx="6350000" cy="6350000"/>
            </a:xfrm>
          </p:grpSpPr>
          <p:sp>
            <p:nvSpPr>
              <p:cNvPr id="33" name="Freeform 13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B5B3"/>
              </a:solidFill>
            </p:spPr>
          </p:sp>
        </p:grpSp>
        <p:sp>
          <p:nvSpPr>
            <p:cNvPr id="32" name="TextBox 14"/>
            <p:cNvSpPr txBox="1"/>
            <p:nvPr/>
          </p:nvSpPr>
          <p:spPr>
            <a:xfrm>
              <a:off x="3575448" y="807602"/>
              <a:ext cx="4849874" cy="104302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6070"/>
                </a:lnSpc>
              </a:pPr>
              <a:r>
                <a:rPr lang="en-US" sz="4046" spc="40" dirty="0" err="1">
                  <a:solidFill>
                    <a:srgbClr val="393667"/>
                  </a:solidFill>
                  <a:latin typeface="Open Sans 2"/>
                </a:rPr>
                <a:t>Produtividade</a:t>
              </a:r>
              <a:endParaRPr lang="en-US" sz="4046" spc="40" dirty="0">
                <a:solidFill>
                  <a:srgbClr val="393667"/>
                </a:solidFill>
                <a:latin typeface="Open Sans 2"/>
              </a:endParaRPr>
            </a:p>
          </p:txBody>
        </p:sp>
      </p:grpSp>
      <p:sp>
        <p:nvSpPr>
          <p:cNvPr id="34" name="TextBox 15"/>
          <p:cNvSpPr txBox="1"/>
          <p:nvPr/>
        </p:nvSpPr>
        <p:spPr>
          <a:xfrm>
            <a:off x="1028700" y="4295775"/>
            <a:ext cx="6112544" cy="153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599"/>
              </a:lnSpc>
            </a:pPr>
            <a:r>
              <a:rPr lang="en-US" sz="9000" dirty="0" err="1">
                <a:solidFill>
                  <a:srgbClr val="FFFEFB"/>
                </a:solidFill>
                <a:latin typeface="Open Sans 1 Bold"/>
              </a:rPr>
              <a:t>Vantagens</a:t>
            </a:r>
            <a:endParaRPr lang="en-US" sz="9000" dirty="0">
              <a:solidFill>
                <a:srgbClr val="FFFEFB"/>
              </a:solidFill>
              <a:latin typeface="Open Sans 1 Bold"/>
            </a:endParaRPr>
          </a:p>
        </p:txBody>
      </p:sp>
      <p:grpSp>
        <p:nvGrpSpPr>
          <p:cNvPr id="35" name="Group 16"/>
          <p:cNvGrpSpPr/>
          <p:nvPr/>
        </p:nvGrpSpPr>
        <p:grpSpPr>
          <a:xfrm>
            <a:off x="9835409" y="5396084"/>
            <a:ext cx="5878021" cy="1993667"/>
            <a:chOff x="0" y="0"/>
            <a:chExt cx="7837362" cy="2658225"/>
          </a:xfrm>
        </p:grpSpPr>
        <p:grpSp>
          <p:nvGrpSpPr>
            <p:cNvPr id="36" name="Group 17"/>
            <p:cNvGrpSpPr/>
            <p:nvPr/>
          </p:nvGrpSpPr>
          <p:grpSpPr>
            <a:xfrm>
              <a:off x="0" y="0"/>
              <a:ext cx="2658225" cy="2658225"/>
              <a:chOff x="0" y="0"/>
              <a:chExt cx="6350000" cy="6350000"/>
            </a:xfrm>
          </p:grpSpPr>
          <p:sp>
            <p:nvSpPr>
              <p:cNvPr id="38" name="Freeform 1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B5B3"/>
              </a:solidFill>
            </p:spPr>
          </p:sp>
        </p:grpSp>
        <p:sp>
          <p:nvSpPr>
            <p:cNvPr id="37" name="TextBox 19"/>
            <p:cNvSpPr txBox="1"/>
            <p:nvPr/>
          </p:nvSpPr>
          <p:spPr>
            <a:xfrm>
              <a:off x="3575448" y="326340"/>
              <a:ext cx="4261914" cy="200388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6070"/>
                </a:lnSpc>
              </a:pPr>
              <a:r>
                <a:rPr lang="en-US" sz="4046" spc="40" dirty="0" err="1">
                  <a:solidFill>
                    <a:srgbClr val="393667"/>
                  </a:solidFill>
                  <a:latin typeface="Open Sans 2"/>
                </a:rPr>
                <a:t>Histórico</a:t>
              </a:r>
              <a:r>
                <a:rPr lang="en-US" sz="4046" spc="40" dirty="0">
                  <a:solidFill>
                    <a:srgbClr val="393667"/>
                  </a:solidFill>
                  <a:latin typeface="Open Sans 2"/>
                </a:rPr>
                <a:t> de </a:t>
              </a:r>
              <a:r>
                <a:rPr lang="en-US" sz="4046" spc="40" dirty="0" err="1">
                  <a:solidFill>
                    <a:srgbClr val="393667"/>
                  </a:solidFill>
                  <a:latin typeface="Open Sans 2"/>
                </a:rPr>
                <a:t>incidentes</a:t>
              </a:r>
              <a:endParaRPr lang="en-US" sz="4046" spc="40" dirty="0">
                <a:solidFill>
                  <a:srgbClr val="393667"/>
                </a:solidFill>
                <a:latin typeface="Open Sans 2"/>
              </a:endParaRPr>
            </a:p>
          </p:txBody>
        </p:sp>
      </p:grpSp>
      <p:pic>
        <p:nvPicPr>
          <p:cNvPr id="39" name="Imagem 3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173" y="914988"/>
            <a:ext cx="900140" cy="900140"/>
          </a:xfrm>
          <a:prstGeom prst="rect">
            <a:avLst/>
          </a:prstGeom>
        </p:spPr>
      </p:pic>
      <p:pic>
        <p:nvPicPr>
          <p:cNvPr id="40" name="Imagem 3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8943" y="3451930"/>
            <a:ext cx="853370" cy="853370"/>
          </a:xfrm>
          <a:prstGeom prst="rect">
            <a:avLst/>
          </a:prstGeom>
        </p:spPr>
      </p:pic>
      <p:pic>
        <p:nvPicPr>
          <p:cNvPr id="41" name="Imagem 4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8696" y="5829300"/>
            <a:ext cx="993863" cy="993863"/>
          </a:xfrm>
          <a:prstGeom prst="rect">
            <a:avLst/>
          </a:prstGeom>
        </p:spPr>
      </p:pic>
      <p:pic>
        <p:nvPicPr>
          <p:cNvPr id="42" name="Imagem 4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7532" y="8417229"/>
            <a:ext cx="1009421" cy="100942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0" y="4061073"/>
            <a:ext cx="18288000" cy="16158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11500" dirty="0">
                <a:solidFill>
                  <a:srgbClr val="545454"/>
                </a:solidFill>
                <a:latin typeface="Open Sans 1 Bold"/>
              </a:rPr>
              <a:t>Proto-persona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8C09FB8-251A-4CDA-9767-4C99C62C26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8325" y="266700"/>
            <a:ext cx="883385" cy="1044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Agrupar 15">
            <a:extLst>
              <a:ext uri="{FF2B5EF4-FFF2-40B4-BE49-F238E27FC236}">
                <a16:creationId xmlns:a16="http://schemas.microsoft.com/office/drawing/2014/main" id="{FED47260-B8F4-412C-9490-81084AD3D7B5}"/>
              </a:ext>
            </a:extLst>
          </p:cNvPr>
          <p:cNvGrpSpPr/>
          <p:nvPr/>
        </p:nvGrpSpPr>
        <p:grpSpPr>
          <a:xfrm>
            <a:off x="723529" y="1485900"/>
            <a:ext cx="8115671" cy="3915053"/>
            <a:chOff x="541537" y="446102"/>
            <a:chExt cx="5144611" cy="2610035"/>
          </a:xfrm>
        </p:grpSpPr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A3D818F5-306D-4BB4-938F-7F59CA1D43A8}"/>
                </a:ext>
              </a:extLst>
            </p:cNvPr>
            <p:cNvSpPr/>
            <p:nvPr/>
          </p:nvSpPr>
          <p:spPr>
            <a:xfrm>
              <a:off x="541537" y="446102"/>
              <a:ext cx="5144611" cy="2610035"/>
            </a:xfrm>
            <a:prstGeom prst="rect">
              <a:avLst/>
            </a:prstGeom>
            <a:noFill/>
            <a:ln w="38100">
              <a:solidFill>
                <a:srgbClr val="FF3F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700"/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5E948D4D-A415-4018-B094-541F1C4286D1}"/>
                </a:ext>
              </a:extLst>
            </p:cNvPr>
            <p:cNvSpPr txBox="1"/>
            <p:nvPr/>
          </p:nvSpPr>
          <p:spPr>
            <a:xfrm>
              <a:off x="3837615" y="709617"/>
              <a:ext cx="958788" cy="348813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Light"/>
                </a:rPr>
                <a:t>Quem?</a:t>
              </a:r>
            </a:p>
          </p:txBody>
        </p:sp>
      </p:grp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AE55F7F5-8C36-4111-98D8-641E13659C02}"/>
              </a:ext>
            </a:extLst>
          </p:cNvPr>
          <p:cNvGrpSpPr/>
          <p:nvPr/>
        </p:nvGrpSpPr>
        <p:grpSpPr>
          <a:xfrm>
            <a:off x="9001770" y="1485903"/>
            <a:ext cx="8143233" cy="3915050"/>
            <a:chOff x="6369727" y="446104"/>
            <a:chExt cx="5144611" cy="2610033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F7814368-9D56-4E49-845E-A77143904CCD}"/>
                </a:ext>
              </a:extLst>
            </p:cNvPr>
            <p:cNvSpPr/>
            <p:nvPr/>
          </p:nvSpPr>
          <p:spPr>
            <a:xfrm>
              <a:off x="6369727" y="446104"/>
              <a:ext cx="5144611" cy="2610033"/>
            </a:xfrm>
            <a:prstGeom prst="rect">
              <a:avLst/>
            </a:prstGeom>
            <a:noFill/>
            <a:ln w="38100">
              <a:solidFill>
                <a:srgbClr val="FF3F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700"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endParaRPr>
            </a:p>
          </p:txBody>
        </p: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D2E4BF38-5BF3-4CB6-B004-39B4C4CA273A}"/>
                </a:ext>
              </a:extLst>
            </p:cNvPr>
            <p:cNvSpPr txBox="1"/>
            <p:nvPr/>
          </p:nvSpPr>
          <p:spPr>
            <a:xfrm>
              <a:off x="6504778" y="618658"/>
              <a:ext cx="3372035" cy="348813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Light" panose="020B0604020202020204" charset="0"/>
                  <a:ea typeface="Open Sans Light" panose="020B0604020202020204" charset="0"/>
                  <a:cs typeface="Open Sans Light" panose="020B0604020202020204" charset="0"/>
                </a:rPr>
                <a:t>Informações/Comportamento</a:t>
              </a:r>
            </a:p>
          </p:txBody>
        </p:sp>
      </p:grp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D516A33A-7F4F-4227-BBF8-6AD615B6DA5D}"/>
              </a:ext>
            </a:extLst>
          </p:cNvPr>
          <p:cNvGrpSpPr/>
          <p:nvPr/>
        </p:nvGrpSpPr>
        <p:grpSpPr>
          <a:xfrm>
            <a:off x="723529" y="5572853"/>
            <a:ext cx="16416394" cy="4484333"/>
            <a:chOff x="482352" y="3723928"/>
            <a:chExt cx="10972801" cy="2989555"/>
          </a:xfrm>
        </p:grpSpPr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83C88CF3-2AD9-489F-A690-25DD87C8DB2C}"/>
                </a:ext>
              </a:extLst>
            </p:cNvPr>
            <p:cNvSpPr/>
            <p:nvPr/>
          </p:nvSpPr>
          <p:spPr>
            <a:xfrm>
              <a:off x="482352" y="3723928"/>
              <a:ext cx="10972801" cy="2989555"/>
            </a:xfrm>
            <a:prstGeom prst="rect">
              <a:avLst/>
            </a:prstGeom>
            <a:noFill/>
            <a:ln w="38100">
              <a:solidFill>
                <a:srgbClr val="FF3F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700"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endParaRPr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70AFE217-289E-42BC-B79D-4F936233942E}"/>
                </a:ext>
              </a:extLst>
            </p:cNvPr>
            <p:cNvSpPr txBox="1"/>
            <p:nvPr/>
          </p:nvSpPr>
          <p:spPr>
            <a:xfrm>
              <a:off x="677333" y="3850307"/>
              <a:ext cx="2636667" cy="338554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27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Light" panose="020B0604020202020204" charset="0"/>
                  <a:ea typeface="Open Sans Light" panose="020B0604020202020204" charset="0"/>
                  <a:cs typeface="Open Sans Light" panose="020B0604020202020204" charset="0"/>
                </a:rPr>
                <a:t>Dores e Necessidades</a:t>
              </a:r>
            </a:p>
          </p:txBody>
        </p:sp>
      </p:grp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3DE28095-DBCA-45B3-A1E5-EDF813B90086}"/>
              </a:ext>
            </a:extLst>
          </p:cNvPr>
          <p:cNvSpPr txBox="1"/>
          <p:nvPr/>
        </p:nvSpPr>
        <p:spPr>
          <a:xfrm>
            <a:off x="723529" y="359546"/>
            <a:ext cx="164163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solidFill>
                  <a:srgbClr val="545454"/>
                </a:solidFill>
                <a:latin typeface="Open Sans 1 Bold"/>
              </a:rPr>
              <a:t>Usuário frequente da solução de monitoramento de máquinas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47E84B5F-9BB6-4C04-AA9D-7D4354079E19}"/>
              </a:ext>
            </a:extLst>
          </p:cNvPr>
          <p:cNvSpPr txBox="1"/>
          <p:nvPr/>
        </p:nvSpPr>
        <p:spPr>
          <a:xfrm>
            <a:off x="9241655" y="2252565"/>
            <a:ext cx="683247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28625" indent="-42862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Formado na área de TI;</a:t>
            </a:r>
          </a:p>
          <a:p>
            <a:pPr marL="428625" indent="-42862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Trabalha como suporte técnico;</a:t>
            </a:r>
          </a:p>
          <a:p>
            <a:pPr marL="428625" indent="-42862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Trabalha no segmento de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call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center;</a:t>
            </a:r>
          </a:p>
          <a:p>
            <a:pPr marL="428625" indent="-42862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Possui uma boa habilidade analítica.</a:t>
            </a:r>
          </a:p>
          <a:p>
            <a:pPr marL="428625" indent="-428625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  <a:latin typeface="Open Sans Light" panose="020B0604020202020204" charset="0"/>
              <a:ea typeface="Open Sans Light" panose="020B0604020202020204" charset="0"/>
              <a:cs typeface="Open Sans Light" panose="020B0604020202020204" charset="0"/>
            </a:endParaRP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BF58B582-D008-49F4-85A9-F1D0EBF1BCBF}"/>
              </a:ext>
            </a:extLst>
          </p:cNvPr>
          <p:cNvSpPr txBox="1"/>
          <p:nvPr/>
        </p:nvSpPr>
        <p:spPr>
          <a:xfrm>
            <a:off x="1059031" y="6299867"/>
            <a:ext cx="1556033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28625" indent="-42862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Precisa monitorar todas as máquinas de sua empresa;</a:t>
            </a:r>
          </a:p>
          <a:p>
            <a:pPr marL="428625" indent="-42862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Identificar problemas com facilidade;</a:t>
            </a:r>
          </a:p>
          <a:p>
            <a:pPr marL="428625" indent="-42862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Diminuir o tempo de manutenção;</a:t>
            </a:r>
          </a:p>
          <a:p>
            <a:pPr marL="428625" indent="-42862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Realizar o reparo das máquinas;</a:t>
            </a:r>
          </a:p>
          <a:p>
            <a:pPr marL="428625" indent="-42862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Outros funcionários têm costume de solicitar um atendimento sem efetuar o registro da solicitação;</a:t>
            </a:r>
          </a:p>
          <a:p>
            <a:pPr marL="428625" indent="-42862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Processo de atendimento definido.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C957E13-366E-4CE5-860E-D9FBF7DA5B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884775"/>
            <a:ext cx="4769953" cy="3167547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CEE6E652-6030-464E-9581-2E8EE37129E3}"/>
              </a:ext>
            </a:extLst>
          </p:cNvPr>
          <p:cNvSpPr txBox="1"/>
          <p:nvPr/>
        </p:nvSpPr>
        <p:spPr>
          <a:xfrm>
            <a:off x="5930520" y="2501846"/>
            <a:ext cx="1650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/>
              </a:rPr>
              <a:t>Paulo</a:t>
            </a: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D8C09FB8-251A-4CDA-9767-4C99C62C26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78325" y="266700"/>
            <a:ext cx="883385" cy="10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58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637</Words>
  <Application>Microsoft Office PowerPoint</Application>
  <PresentationFormat>Personalizar</PresentationFormat>
  <Paragraphs>179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6" baseType="lpstr">
      <vt:lpstr>Open Sans 1 Bold</vt:lpstr>
      <vt:lpstr>Wingdings</vt:lpstr>
      <vt:lpstr>Calibri</vt:lpstr>
      <vt:lpstr>Open Sans 1</vt:lpstr>
      <vt:lpstr>Open Sans Light</vt:lpstr>
      <vt:lpstr>Arial</vt:lpstr>
      <vt:lpstr>Open Sans 2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Pyxis</dc:title>
  <cp:lastModifiedBy>Aluno</cp:lastModifiedBy>
  <cp:revision>55</cp:revision>
  <dcterms:created xsi:type="dcterms:W3CDTF">2006-08-16T00:00:00Z</dcterms:created>
  <dcterms:modified xsi:type="dcterms:W3CDTF">2020-09-15T21:06:49Z</dcterms:modified>
  <dc:identifier>DAEHb0Ik7Ow</dc:identifier>
</cp:coreProperties>
</file>