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81" r:id="rId2"/>
    <p:sldId id="256" r:id="rId3"/>
    <p:sldId id="259" r:id="rId4"/>
    <p:sldId id="260" r:id="rId5"/>
    <p:sldId id="276" r:id="rId6"/>
    <p:sldId id="270" r:id="rId7"/>
    <p:sldId id="262" r:id="rId8"/>
    <p:sldId id="261" r:id="rId9"/>
    <p:sldId id="272" r:id="rId10"/>
    <p:sldId id="273" r:id="rId11"/>
    <p:sldId id="277" r:id="rId12"/>
    <p:sldId id="274" r:id="rId13"/>
    <p:sldId id="267" r:id="rId14"/>
    <p:sldId id="275" r:id="rId15"/>
    <p:sldId id="280" r:id="rId16"/>
    <p:sldId id="265" r:id="rId17"/>
    <p:sldId id="278" r:id="rId18"/>
    <p:sldId id="279" r:id="rId19"/>
    <p:sldId id="282" r:id="rId20"/>
  </p:sldIdLst>
  <p:sldSz cx="18288000" cy="10287000"/>
  <p:notesSz cx="6858000" cy="9144000"/>
  <p:embeddedFontLst>
    <p:embeddedFont>
      <p:font typeface="Arial Rounded MT Bold" panose="020F0704030504030204" pitchFamily="3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pen Sans 1" panose="020B0604020202020204" charset="0"/>
      <p:regular r:id="rId27"/>
    </p:embeddedFont>
    <p:embeddedFont>
      <p:font typeface="Open Sans 1 Bold" panose="020B0604020202020204" charset="0"/>
      <p:regular r:id="rId28"/>
    </p:embeddedFont>
    <p:embeddedFont>
      <p:font typeface="Open Sans 2" panose="020B0604020202020204" charset="0"/>
      <p:regular r:id="rId29"/>
    </p:embeddedFont>
    <p:embeddedFont>
      <p:font typeface="Open Sans Light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64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482-23BF-4BE9-A54E-CFB4513F4A08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D8D8-42AB-4E47-A4B8-E10CEFA99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385153" y="2459967"/>
            <a:ext cx="683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gestor;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584665" y="6752541"/>
            <a:ext cx="15560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Responsável por tomar as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Analisar relatórios que auxiliem em tomadas de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Liderar uma equipe.</a:t>
            </a:r>
          </a:p>
        </p:txBody>
      </p:sp>
      <p:pic>
        <p:nvPicPr>
          <p:cNvPr id="3" name="Picture 2" descr="Pós Estácio - O que é um gestor?">
            <a:extLst>
              <a:ext uri="{FF2B5EF4-FFF2-40B4-BE49-F238E27FC236}">
                <a16:creationId xmlns:a16="http://schemas.microsoft.com/office/drawing/2014/main" id="{BDFCEBB2-97A1-4F8E-9C8B-708D5F680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1015240" y="1822694"/>
            <a:ext cx="3709160" cy="33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5232694" y="263019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Cláudio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525214"/>
            <a:ext cx="8115671" cy="3915053"/>
            <a:chOff x="541537" y="446102"/>
            <a:chExt cx="5144611" cy="2610035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399945" y="722815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525217"/>
            <a:ext cx="8143233" cy="3915050"/>
            <a:chOff x="6369727" y="446104"/>
            <a:chExt cx="5144611" cy="261003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1935" y="725630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612167"/>
            <a:ext cx="16416394" cy="4484333"/>
            <a:chOff x="482352" y="3723928"/>
            <a:chExt cx="10972801" cy="2989555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1057940" y="403271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9081" y="876300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User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496F73-5C44-4A7C-ACE7-9576F8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3009900"/>
            <a:ext cx="7429501" cy="30480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209801" y="4107240"/>
            <a:ext cx="569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Gestor, quero um relatório sobre a quantidade de horas ativas das máquinas, para verificar a produtividade dos operadores(as).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209800" y="33420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Story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#01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9" y="3009900"/>
            <a:ext cx="7429501" cy="30480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9900920" y="4107240"/>
            <a:ext cx="569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identificar quais máquinas estão com alerta, para realizar a análise da máquina rapidamente.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900919" y="33420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Story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#02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9" y="6286500"/>
            <a:ext cx="7429501" cy="3048000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9900920" y="7383840"/>
            <a:ext cx="617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que as máquinas emitam alertas no meu sistema, para verificar os computadores que precisam de reparos.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900919" y="66186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Story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#04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6286500"/>
            <a:ext cx="7429501" cy="3048000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2209801" y="7383840"/>
            <a:ext cx="5690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monitorar a rede, para verificar quais máquinas estão ativas.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209800" y="66186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Story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#03</a:t>
            </a:r>
          </a:p>
        </p:txBody>
      </p:sp>
    </p:spTree>
    <p:extLst>
      <p:ext uri="{BB962C8B-B14F-4D97-AF65-F5344CB8AC3E}">
        <p14:creationId xmlns:p14="http://schemas.microsoft.com/office/powerpoint/2010/main" val="4216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Canvas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"/>
          <p:cNvGrpSpPr/>
          <p:nvPr/>
        </p:nvGrpSpPr>
        <p:grpSpPr>
          <a:xfrm>
            <a:off x="228600" y="266700"/>
            <a:ext cx="3428999" cy="6772288"/>
            <a:chOff x="0" y="0"/>
            <a:chExt cx="1805144" cy="2522855"/>
          </a:xfrm>
        </p:grpSpPr>
        <p:sp>
          <p:nvSpPr>
            <p:cNvPr id="7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1" name="Group 5"/>
          <p:cNvGrpSpPr/>
          <p:nvPr/>
        </p:nvGrpSpPr>
        <p:grpSpPr>
          <a:xfrm>
            <a:off x="3809996" y="266700"/>
            <a:ext cx="3428999" cy="3330648"/>
            <a:chOff x="0" y="0"/>
            <a:chExt cx="1805144" cy="2522855"/>
          </a:xfrm>
        </p:grpSpPr>
        <p:sp>
          <p:nvSpPr>
            <p:cNvPr id="7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3" name="Group 5"/>
          <p:cNvGrpSpPr/>
          <p:nvPr/>
        </p:nvGrpSpPr>
        <p:grpSpPr>
          <a:xfrm>
            <a:off x="3809995" y="3781412"/>
            <a:ext cx="3428999" cy="3267088"/>
            <a:chOff x="0" y="0"/>
            <a:chExt cx="1805144" cy="2522855"/>
          </a:xfrm>
        </p:grpSpPr>
        <p:sp>
          <p:nvSpPr>
            <p:cNvPr id="74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5" name="Group 5"/>
          <p:cNvGrpSpPr/>
          <p:nvPr/>
        </p:nvGrpSpPr>
        <p:grpSpPr>
          <a:xfrm>
            <a:off x="7391400" y="272785"/>
            <a:ext cx="3428999" cy="6772288"/>
            <a:chOff x="0" y="0"/>
            <a:chExt cx="1805144" cy="2522855"/>
          </a:xfrm>
        </p:grpSpPr>
        <p:sp>
          <p:nvSpPr>
            <p:cNvPr id="7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5"/>
          <p:cNvGrpSpPr/>
          <p:nvPr/>
        </p:nvGrpSpPr>
        <p:grpSpPr>
          <a:xfrm>
            <a:off x="10972796" y="272785"/>
            <a:ext cx="3428999" cy="3330648"/>
            <a:chOff x="0" y="0"/>
            <a:chExt cx="1805144" cy="2522855"/>
          </a:xfrm>
        </p:grpSpPr>
        <p:sp>
          <p:nvSpPr>
            <p:cNvPr id="78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9" name="Group 5"/>
          <p:cNvGrpSpPr/>
          <p:nvPr/>
        </p:nvGrpSpPr>
        <p:grpSpPr>
          <a:xfrm>
            <a:off x="10972795" y="3787497"/>
            <a:ext cx="3428999" cy="3267088"/>
            <a:chOff x="0" y="0"/>
            <a:chExt cx="1805144" cy="2522855"/>
          </a:xfrm>
        </p:grpSpPr>
        <p:sp>
          <p:nvSpPr>
            <p:cNvPr id="8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1" name="Group 5"/>
          <p:cNvGrpSpPr/>
          <p:nvPr/>
        </p:nvGrpSpPr>
        <p:grpSpPr>
          <a:xfrm>
            <a:off x="14554190" y="276212"/>
            <a:ext cx="3428999" cy="6772288"/>
            <a:chOff x="0" y="0"/>
            <a:chExt cx="1805144" cy="2522855"/>
          </a:xfrm>
        </p:grpSpPr>
        <p:sp>
          <p:nvSpPr>
            <p:cNvPr id="8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3" name="Group 5"/>
          <p:cNvGrpSpPr/>
          <p:nvPr/>
        </p:nvGrpSpPr>
        <p:grpSpPr>
          <a:xfrm>
            <a:off x="242777" y="7200900"/>
            <a:ext cx="8901223" cy="2819400"/>
            <a:chOff x="0" y="-68185"/>
            <a:chExt cx="1805144" cy="2522855"/>
          </a:xfrm>
        </p:grpSpPr>
        <p:sp>
          <p:nvSpPr>
            <p:cNvPr id="84" name="Freeform 6"/>
            <p:cNvSpPr/>
            <p:nvPr/>
          </p:nvSpPr>
          <p:spPr>
            <a:xfrm>
              <a:off x="0" y="-68185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5" name="Group 5"/>
          <p:cNvGrpSpPr/>
          <p:nvPr/>
        </p:nvGrpSpPr>
        <p:grpSpPr>
          <a:xfrm>
            <a:off x="9296399" y="7200900"/>
            <a:ext cx="8667297" cy="2819400"/>
            <a:chOff x="0" y="0"/>
            <a:chExt cx="1805144" cy="2522855"/>
          </a:xfrm>
        </p:grpSpPr>
        <p:sp>
          <p:nvSpPr>
            <p:cNvPr id="8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7" name="CaixaDeTexto 86"/>
          <p:cNvSpPr txBox="1"/>
          <p:nvPr/>
        </p:nvSpPr>
        <p:spPr>
          <a:xfrm>
            <a:off x="484203" y="266700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Parcerias Chaves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484203" y="7200900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Estrutura de Custos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3809992" y="266700"/>
            <a:ext cx="342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Atitudes Chave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494598" y="266700"/>
            <a:ext cx="322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Oferta de valor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11292524" y="26670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Relacionamento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4554190" y="300588"/>
            <a:ext cx="3409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Segmentos de clientes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4126768" y="3782080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Recursos Chave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12035763" y="3782080"/>
            <a:ext cx="124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Canais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9609585" y="7238649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Fontes de Receita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7612532" y="936235"/>
            <a:ext cx="298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suporte de TI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8058968" y="4300835"/>
            <a:ext cx="209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Gestor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48420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Desenvolvimento da Plataforma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3886621" y="936235"/>
            <a:ext cx="1599779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Máquinas</a:t>
            </a:r>
          </a:p>
        </p:txBody>
      </p:sp>
      <p:sp>
        <p:nvSpPr>
          <p:cNvPr id="100" name="Retângulo 99"/>
          <p:cNvSpPr/>
          <p:nvPr/>
        </p:nvSpPr>
        <p:spPr>
          <a:xfrm>
            <a:off x="5796033" y="2245620"/>
            <a:ext cx="1364844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Análise de Dados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3886621" y="2259777"/>
            <a:ext cx="1828384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Manutenção das Máquinas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5563025" y="927165"/>
            <a:ext cx="1597852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Rede</a:t>
            </a:r>
          </a:p>
        </p:txBody>
      </p:sp>
      <p:sp>
        <p:nvSpPr>
          <p:cNvPr id="103" name="Retângulo 102"/>
          <p:cNvSpPr/>
          <p:nvPr/>
        </p:nvSpPr>
        <p:spPr>
          <a:xfrm>
            <a:off x="7646998" y="1671376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Facilidade em corrigir o problema</a:t>
            </a:r>
          </a:p>
        </p:txBody>
      </p:sp>
      <p:sp>
        <p:nvSpPr>
          <p:cNvPr id="104" name="Retângulo 103"/>
          <p:cNvSpPr/>
          <p:nvPr/>
        </p:nvSpPr>
        <p:spPr>
          <a:xfrm>
            <a:off x="7646998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Prevenção de problemas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7646998" y="5018318"/>
            <a:ext cx="2917785" cy="157298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11201400" y="99457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Dashboard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1201400" y="2139173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Help Desk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11228400" y="4359133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Site</a:t>
            </a:r>
          </a:p>
        </p:txBody>
      </p:sp>
      <p:sp>
        <p:nvSpPr>
          <p:cNvPr id="109" name="Retângulo 108"/>
          <p:cNvSpPr/>
          <p:nvPr/>
        </p:nvSpPr>
        <p:spPr>
          <a:xfrm>
            <a:off x="11231945" y="5140228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Mídia Social</a:t>
            </a:r>
          </a:p>
        </p:txBody>
      </p:sp>
      <p:sp>
        <p:nvSpPr>
          <p:cNvPr id="110" name="Retângulo 109"/>
          <p:cNvSpPr/>
          <p:nvPr/>
        </p:nvSpPr>
        <p:spPr>
          <a:xfrm>
            <a:off x="11228401" y="5949204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Boca a Boca</a:t>
            </a:r>
          </a:p>
        </p:txBody>
      </p:sp>
      <p:sp>
        <p:nvSpPr>
          <p:cNvPr id="111" name="Retângulo 110"/>
          <p:cNvSpPr/>
          <p:nvPr/>
        </p:nvSpPr>
        <p:spPr>
          <a:xfrm>
            <a:off x="14782800" y="164803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Suporte de TI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14782800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4060286" y="4381500"/>
            <a:ext cx="2917785" cy="76359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API de Monitoramento</a:t>
            </a:r>
          </a:p>
        </p:txBody>
      </p:sp>
      <p:sp>
        <p:nvSpPr>
          <p:cNvPr id="114" name="Retângulo 113"/>
          <p:cNvSpPr/>
          <p:nvPr/>
        </p:nvSpPr>
        <p:spPr>
          <a:xfrm>
            <a:off x="4061644" y="5264861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Plataforma Web</a:t>
            </a:r>
          </a:p>
        </p:txBody>
      </p:sp>
      <p:sp>
        <p:nvSpPr>
          <p:cNvPr id="115" name="Retângulo 114"/>
          <p:cNvSpPr/>
          <p:nvPr/>
        </p:nvSpPr>
        <p:spPr>
          <a:xfrm>
            <a:off x="4060286" y="6076446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Banco de Dados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364164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Hospedagem</a:t>
            </a:r>
          </a:p>
        </p:txBody>
      </p:sp>
      <p:sp>
        <p:nvSpPr>
          <p:cNvPr id="117" name="Retângulo 116"/>
          <p:cNvSpPr/>
          <p:nvPr/>
        </p:nvSpPr>
        <p:spPr>
          <a:xfrm>
            <a:off x="960402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Mensalidade</a:t>
            </a:r>
          </a:p>
        </p:txBody>
      </p:sp>
      <p:sp>
        <p:nvSpPr>
          <p:cNvPr id="118" name="Retângulo 117"/>
          <p:cNvSpPr/>
          <p:nvPr/>
        </p:nvSpPr>
        <p:spPr>
          <a:xfrm>
            <a:off x="1276146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Implantação do Sistema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484203" y="117504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383496" y="2171626"/>
            <a:ext cx="5868540" cy="7458075"/>
            <a:chOff x="0" y="0"/>
            <a:chExt cx="1805144" cy="25228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83496" y="2390600"/>
            <a:ext cx="5868540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75771" y="2171626"/>
            <a:ext cx="3115229" cy="7458075"/>
            <a:chOff x="0" y="0"/>
            <a:chExt cx="1229724" cy="25228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75771" y="2390600"/>
            <a:ext cx="3115229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5771" y="31724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383495" y="3149619"/>
            <a:ext cx="5868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estar na nuvem Azure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6133593" y="317248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02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1075771" y="3794761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157" name="CaixaDeTexto 156"/>
          <p:cNvSpPr txBox="1"/>
          <p:nvPr/>
        </p:nvSpPr>
        <p:spPr>
          <a:xfrm>
            <a:off x="4404260" y="3771900"/>
            <a:ext cx="5847775" cy="60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Java que capture os dados de processamento dos computadores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0" name="CaixaDeTexto 159"/>
          <p:cNvSpPr txBox="1"/>
          <p:nvPr/>
        </p:nvSpPr>
        <p:spPr>
          <a:xfrm>
            <a:off x="16133593" y="3794761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03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1066801" y="4378999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4404259" y="4356139"/>
            <a:ext cx="5838805" cy="645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que monitore a rede das máquinas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65" name="CaixaDeTexto 164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6" name="CaixaDeTexto 165"/>
          <p:cNvSpPr txBox="1"/>
          <p:nvPr/>
        </p:nvSpPr>
        <p:spPr>
          <a:xfrm>
            <a:off x="16124622" y="443859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04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1066801" y="5001280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US#03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9" name="CaixaDeTexto 168"/>
          <p:cNvSpPr txBox="1"/>
          <p:nvPr/>
        </p:nvSpPr>
        <p:spPr>
          <a:xfrm>
            <a:off x="4383495" y="4978419"/>
            <a:ext cx="585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capturar se a máquina está ligada ou desligada</a:t>
            </a:r>
          </a:p>
        </p:txBody>
      </p:sp>
      <p:sp>
        <p:nvSpPr>
          <p:cNvPr id="170" name="CaixaDeTexto 169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Importante</a:t>
            </a:r>
          </a:p>
        </p:txBody>
      </p:sp>
      <p:sp>
        <p:nvSpPr>
          <p:cNvPr id="171" name="CaixaDeTexto 170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72" name="CaixaDeTexto 171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3" name="CaixaDeTexto 172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05</a:t>
            </a:r>
          </a:p>
        </p:txBody>
      </p:sp>
      <p:sp>
        <p:nvSpPr>
          <p:cNvPr id="174" name="CaixaDeTexto 173"/>
          <p:cNvSpPr txBox="1"/>
          <p:nvPr/>
        </p:nvSpPr>
        <p:spPr>
          <a:xfrm>
            <a:off x="1082524" y="56108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175" name="CaixaDeTexto 174"/>
          <p:cNvSpPr txBox="1"/>
          <p:nvPr/>
        </p:nvSpPr>
        <p:spPr>
          <a:xfrm>
            <a:off x="4404259" y="5657790"/>
            <a:ext cx="585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sistema deve ter um site institucional</a:t>
            </a:r>
          </a:p>
        </p:txBody>
      </p:sp>
      <p:sp>
        <p:nvSpPr>
          <p:cNvPr id="176" name="CaixaDeTexto 175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7" name="CaixaDeTexto 176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3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16140346" y="567690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06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4403507" y="6210300"/>
            <a:ext cx="585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ter uma dashboard com os dados de processamentos das máquinas em tempo real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87" name="CaixaDeTexto 186"/>
          <p:cNvSpPr txBox="1"/>
          <p:nvPr/>
        </p:nvSpPr>
        <p:spPr>
          <a:xfrm>
            <a:off x="4383495" y="6794538"/>
            <a:ext cx="586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alertas na existência de alteração no desempenho do computador</a:t>
            </a:r>
          </a:p>
        </p:txBody>
      </p:sp>
      <p:sp>
        <p:nvSpPr>
          <p:cNvPr id="188" name="CaixaDeTexto 187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9" name="CaixaDeTexto 188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4403507" y="7416819"/>
            <a:ext cx="584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relatórios com a quantidade de horas que o computador ficou ativo</a:t>
            </a:r>
          </a:p>
        </p:txBody>
      </p:sp>
      <p:sp>
        <p:nvSpPr>
          <p:cNvPr id="194" name="CaixaDeTexto 193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1CDB524-B6EA-42A1-9CD9-AE9973F38CC7}"/>
              </a:ext>
            </a:extLst>
          </p:cNvPr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07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94D5498-F61B-4B6F-AC37-893C7E3E8E5D}"/>
              </a:ext>
            </a:extLst>
          </p:cNvPr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08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60A4B64-8088-4F58-9EC5-A2138DAA4F05}"/>
              </a:ext>
            </a:extLst>
          </p:cNvPr>
          <p:cNvSpPr txBox="1"/>
          <p:nvPr/>
        </p:nvSpPr>
        <p:spPr>
          <a:xfrm>
            <a:off x="244324" y="8023918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09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ABC6DF3-293B-44C4-95D4-04A64FF35665}"/>
              </a:ext>
            </a:extLst>
          </p:cNvPr>
          <p:cNvSpPr txBox="1"/>
          <p:nvPr/>
        </p:nvSpPr>
        <p:spPr>
          <a:xfrm>
            <a:off x="244324" y="86461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7B343F95-2A0F-4DB5-9344-335B47860267}"/>
              </a:ext>
            </a:extLst>
          </p:cNvPr>
          <p:cNvSpPr txBox="1"/>
          <p:nvPr/>
        </p:nvSpPr>
        <p:spPr>
          <a:xfrm>
            <a:off x="4360033" y="8048413"/>
            <a:ext cx="589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possuir um histórico com todas as ocorrências das máquinas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E80DB3B-16E0-4A70-9076-ED20791E4671}"/>
              </a:ext>
            </a:extLst>
          </p:cNvPr>
          <p:cNvSpPr txBox="1"/>
          <p:nvPr/>
        </p:nvSpPr>
        <p:spPr>
          <a:xfrm>
            <a:off x="10481574" y="8071275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621C4C2-F912-4BDC-9405-01192F181734}"/>
              </a:ext>
            </a:extLst>
          </p:cNvPr>
          <p:cNvSpPr txBox="1"/>
          <p:nvPr/>
        </p:nvSpPr>
        <p:spPr>
          <a:xfrm>
            <a:off x="13666769" y="8048414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31BF00-9930-4672-AD52-A8C4577BF1BD}"/>
              </a:ext>
            </a:extLst>
          </p:cNvPr>
          <p:cNvSpPr txBox="1"/>
          <p:nvPr/>
        </p:nvSpPr>
        <p:spPr>
          <a:xfrm>
            <a:off x="16140346" y="8071275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8E3A1C9-501B-4F4B-907D-0F0C4B1058AB}"/>
              </a:ext>
            </a:extLst>
          </p:cNvPr>
          <p:cNvSpPr txBox="1"/>
          <p:nvPr/>
        </p:nvSpPr>
        <p:spPr>
          <a:xfrm>
            <a:off x="4362250" y="8670694"/>
            <a:ext cx="5896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permitir a visualização de quantos computadores precisam de reparo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F0A404-643F-489E-9618-D120EBBB95C0}"/>
              </a:ext>
            </a:extLst>
          </p:cNvPr>
          <p:cNvSpPr txBox="1"/>
          <p:nvPr/>
        </p:nvSpPr>
        <p:spPr>
          <a:xfrm>
            <a:off x="10481574" y="8693556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6F5F467-D399-4448-8941-AA0261284B2D}"/>
              </a:ext>
            </a:extLst>
          </p:cNvPr>
          <p:cNvSpPr txBox="1"/>
          <p:nvPr/>
        </p:nvSpPr>
        <p:spPr>
          <a:xfrm>
            <a:off x="13666769" y="8670695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CBDDA03-07F4-4315-9F3C-CD8B8C29838C}"/>
              </a:ext>
            </a:extLst>
          </p:cNvPr>
          <p:cNvSpPr txBox="1"/>
          <p:nvPr/>
        </p:nvSpPr>
        <p:spPr>
          <a:xfrm>
            <a:off x="16140346" y="8693556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4B3532D-5108-4C15-A93B-4F0AC877DBC3}"/>
              </a:ext>
            </a:extLst>
          </p:cNvPr>
          <p:cNvSpPr txBox="1"/>
          <p:nvPr/>
        </p:nvSpPr>
        <p:spPr>
          <a:xfrm>
            <a:off x="1089029" y="6233161"/>
            <a:ext cx="311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C0BB027-C53E-4A42-AB35-A92411168CC4}"/>
              </a:ext>
            </a:extLst>
          </p:cNvPr>
          <p:cNvSpPr txBox="1"/>
          <p:nvPr/>
        </p:nvSpPr>
        <p:spPr>
          <a:xfrm>
            <a:off x="1075771" y="6817399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US#04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7807A88-01B2-4503-A548-AE6A922AFA21}"/>
              </a:ext>
            </a:extLst>
          </p:cNvPr>
          <p:cNvSpPr txBox="1"/>
          <p:nvPr/>
        </p:nvSpPr>
        <p:spPr>
          <a:xfrm>
            <a:off x="1066801" y="74396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US#05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A854D6A-DC85-4D02-9818-B80C2C5DA018}"/>
              </a:ext>
            </a:extLst>
          </p:cNvPr>
          <p:cNvSpPr txBox="1"/>
          <p:nvPr/>
        </p:nvSpPr>
        <p:spPr>
          <a:xfrm>
            <a:off x="1066801" y="8049280"/>
            <a:ext cx="313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US#06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B8B34107-D7F1-42F4-B391-AB448795F7FD}"/>
              </a:ext>
            </a:extLst>
          </p:cNvPr>
          <p:cNvSpPr txBox="1"/>
          <p:nvPr/>
        </p:nvSpPr>
        <p:spPr>
          <a:xfrm>
            <a:off x="1075772" y="8658880"/>
            <a:ext cx="312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US#09</a:t>
            </a:r>
          </a:p>
        </p:txBody>
      </p:sp>
    </p:spTree>
    <p:extLst>
      <p:ext uri="{BB962C8B-B14F-4D97-AF65-F5344CB8AC3E}">
        <p14:creationId xmlns:p14="http://schemas.microsoft.com/office/powerpoint/2010/main" val="2212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00300"/>
            <a:ext cx="14756261" cy="8153400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05310" y="3771900"/>
            <a:ext cx="9941019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Conclusão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  <p:sp>
        <p:nvSpPr>
          <p:cNvPr id="6" name="TextBox 20"/>
          <p:cNvSpPr txBox="1"/>
          <p:nvPr/>
        </p:nvSpPr>
        <p:spPr>
          <a:xfrm>
            <a:off x="1028700" y="3190875"/>
            <a:ext cx="9577510" cy="3166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 err="1">
                <a:solidFill>
                  <a:srgbClr val="000000"/>
                </a:solidFill>
                <a:latin typeface="Open Sans Light"/>
              </a:rPr>
              <a:t>Call</a:t>
            </a:r>
            <a:r>
              <a:rPr lang="pt-BR" sz="3600" dirty="0">
                <a:solidFill>
                  <a:srgbClr val="000000"/>
                </a:solidFill>
                <a:latin typeface="Open Sans Light"/>
              </a:rPr>
              <a:t> Center;</a:t>
            </a:r>
          </a:p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000000"/>
                </a:solidFill>
                <a:latin typeface="Open Sans Light"/>
              </a:rPr>
              <a:t>Aumento de produtividade;</a:t>
            </a:r>
          </a:p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000000"/>
                </a:solidFill>
                <a:latin typeface="Open Sans Light"/>
              </a:rPr>
              <a:t>Identificar problemas com mais facilidade.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11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12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13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4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5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6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7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8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9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20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21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22" name="Picture 1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23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5155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Agradecemos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nossos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amigos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familiares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por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toda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ajuda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apoio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,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também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a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todos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nossos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professores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pelas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instruções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direcionamentos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em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nosso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projeto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71875" y="4284290"/>
            <a:ext cx="11144250" cy="1718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600" b="1" dirty="0" err="1">
                <a:solidFill>
                  <a:srgbClr val="FF6864"/>
                </a:solidFill>
                <a:latin typeface="Arial Rounded MT Bold" panose="020F0704030504030204" pitchFamily="34" charset="0"/>
              </a:rPr>
              <a:t>Fim</a:t>
            </a:r>
            <a:r>
              <a:rPr lang="en-US" sz="6600" b="1" dirty="0">
                <a:solidFill>
                  <a:srgbClr val="FF6864"/>
                </a:solidFill>
                <a:latin typeface="Arial Rounded MT Bold" panose="020F0704030504030204" pitchFamily="34" charset="0"/>
              </a:rPr>
              <a:t>!</a:t>
            </a:r>
          </a:p>
          <a:p>
            <a:pPr algn="ctr">
              <a:lnSpc>
                <a:spcPts val="6719"/>
              </a:lnSpc>
            </a:pPr>
            <a:r>
              <a:rPr lang="en-US" sz="6600" b="1" dirty="0" err="1">
                <a:solidFill>
                  <a:srgbClr val="FF6864"/>
                </a:solidFill>
                <a:latin typeface="Arial Rounded MT Bold" panose="020F0704030504030204" pitchFamily="34" charset="0"/>
              </a:rPr>
              <a:t>Obrigado</a:t>
            </a:r>
            <a:r>
              <a:rPr lang="en-US" sz="6600" b="1" dirty="0">
                <a:solidFill>
                  <a:srgbClr val="FF6864"/>
                </a:solidFill>
                <a:latin typeface="Arial Rounded MT Bold" panose="020F0704030504030204" pitchFamily="34" charset="0"/>
              </a:rPr>
              <a:t> pela </a:t>
            </a:r>
            <a:r>
              <a:rPr lang="en-US" sz="6600" b="1" dirty="0" err="1">
                <a:solidFill>
                  <a:srgbClr val="FF6864"/>
                </a:solidFill>
                <a:latin typeface="Arial Rounded MT Bold" panose="020F0704030504030204" pitchFamily="34" charset="0"/>
              </a:rPr>
              <a:t>atenção</a:t>
            </a:r>
            <a:r>
              <a:rPr lang="en-US" sz="6600" b="1" dirty="0">
                <a:solidFill>
                  <a:srgbClr val="FF6864"/>
                </a:solidFill>
                <a:latin typeface="Arial Rounded MT Bold" panose="020F0704030504030204" pitchFamily="34" charset="0"/>
              </a:rPr>
              <a:t> :</a:t>
            </a:r>
            <a:r>
              <a:rPr lang="en-US" sz="6600" b="1" dirty="0">
                <a:solidFill>
                  <a:srgbClr val="FF6864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)</a:t>
            </a:r>
            <a:endParaRPr lang="en-US" sz="6600" b="1" dirty="0">
              <a:solidFill>
                <a:srgbClr val="FF6864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Soluções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 de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monitoramento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;</a:t>
            </a:r>
          </a:p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  </a:t>
            </a: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Call center. </a:t>
            </a:r>
          </a:p>
          <a:p>
            <a:pPr algn="just">
              <a:lnSpc>
                <a:spcPts val="4759"/>
              </a:lnSpc>
            </a:pPr>
            <a:endParaRPr lang="en-US" sz="3400" dirty="0">
              <a:solidFill>
                <a:srgbClr val="000000"/>
              </a:solidFill>
              <a:latin typeface="Open Sans Light"/>
            </a:endParaRPr>
          </a:p>
          <a:p>
            <a:pPr algn="just">
              <a:lnSpc>
                <a:spcPts val="4759"/>
              </a:lnSpc>
            </a:pP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6" y="4106131"/>
            <a:ext cx="9645514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E – consulting:</a:t>
            </a:r>
          </a:p>
          <a:p>
            <a:pPr marL="987425" indent="-457200" algn="just">
              <a:lnSpc>
                <a:spcPts val="4759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R$ 54.14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bilhões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;</a:t>
            </a:r>
          </a:p>
          <a:p>
            <a:pPr marL="987425" indent="-457200" algn="just">
              <a:lnSpc>
                <a:spcPts val="4759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Queda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de 22%.</a:t>
            </a: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NeoAssist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com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apoio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da CS Academy:</a:t>
            </a:r>
          </a:p>
          <a:p>
            <a:pPr marL="987425" indent="-457200" algn="just">
              <a:lnSpc>
                <a:spcPts val="4759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 Alta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demanda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.</a:t>
            </a: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095077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190875"/>
            <a:ext cx="8782050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Monitoramento de informações de processamento das máquinas:</a:t>
            </a: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Monitoramento da rede que as máquinas estão conectadas.</a:t>
            </a: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447800" y="4549786"/>
            <a:ext cx="27592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CPU;</a:t>
            </a:r>
          </a:p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Memória;</a:t>
            </a:r>
          </a:p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Disco</a:t>
            </a:r>
            <a:r>
              <a:rPr lang="pt-BR" dirty="0">
                <a:solidFill>
                  <a:srgbClr val="000000"/>
                </a:solidFill>
                <a:latin typeface="Open Sans Light"/>
              </a:rPr>
              <a:t>.;</a:t>
            </a:r>
          </a:p>
        </p:txBody>
      </p:sp>
    </p:spTree>
    <p:extLst>
      <p:ext uri="{BB962C8B-B14F-4D97-AF65-F5344CB8AC3E}">
        <p14:creationId xmlns:p14="http://schemas.microsoft.com/office/powerpoint/2010/main" val="35049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Storyboard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4992B7-82FC-4105-9B02-85CA0D30A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5452786" y="-2366686"/>
            <a:ext cx="7534831" cy="17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583068" y="-5804723"/>
            <a:ext cx="21734520" cy="2173452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grpSp>
        <p:nvGrpSpPr>
          <p:cNvPr id="21" name="Group 3"/>
          <p:cNvGrpSpPr/>
          <p:nvPr/>
        </p:nvGrpSpPr>
        <p:grpSpPr>
          <a:xfrm>
            <a:off x="9835409" y="2897248"/>
            <a:ext cx="5878021" cy="1993668"/>
            <a:chOff x="0" y="0"/>
            <a:chExt cx="7837362" cy="2658225"/>
          </a:xfrm>
        </p:grpSpPr>
        <p:grpSp>
          <p:nvGrpSpPr>
            <p:cNvPr id="23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2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24" name="TextBox 6"/>
            <p:cNvSpPr txBox="1"/>
            <p:nvPr/>
          </p:nvSpPr>
          <p:spPr>
            <a:xfrm>
              <a:off x="3575448" y="846115"/>
              <a:ext cx="4261914" cy="960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Relatórios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26" name="Group 7"/>
          <p:cNvGrpSpPr/>
          <p:nvPr/>
        </p:nvGrpSpPr>
        <p:grpSpPr>
          <a:xfrm>
            <a:off x="9835409" y="368225"/>
            <a:ext cx="5878022" cy="1993668"/>
            <a:chOff x="0" y="0"/>
            <a:chExt cx="7837363" cy="2658225"/>
          </a:xfrm>
        </p:grpSpPr>
        <p:grpSp>
          <p:nvGrpSpPr>
            <p:cNvPr id="27" name="Group 8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2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28" name="TextBox 10"/>
            <p:cNvSpPr txBox="1"/>
            <p:nvPr/>
          </p:nvSpPr>
          <p:spPr>
            <a:xfrm>
              <a:off x="3575449" y="286091"/>
              <a:ext cx="4261914" cy="2086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Rapidez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facilidade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30" name="Group 11"/>
          <p:cNvGrpSpPr/>
          <p:nvPr/>
        </p:nvGrpSpPr>
        <p:grpSpPr>
          <a:xfrm>
            <a:off x="9835409" y="7925107"/>
            <a:ext cx="6318991" cy="1993668"/>
            <a:chOff x="0" y="0"/>
            <a:chExt cx="8425322" cy="2658225"/>
          </a:xfrm>
        </p:grpSpPr>
        <p:grpSp>
          <p:nvGrpSpPr>
            <p:cNvPr id="31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3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32" name="TextBox 14"/>
            <p:cNvSpPr txBox="1"/>
            <p:nvPr/>
          </p:nvSpPr>
          <p:spPr>
            <a:xfrm>
              <a:off x="3575448" y="807602"/>
              <a:ext cx="4849874" cy="10430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Produtividade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sp>
        <p:nvSpPr>
          <p:cNvPr id="34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Vantagens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35" name="Group 16"/>
          <p:cNvGrpSpPr/>
          <p:nvPr/>
        </p:nvGrpSpPr>
        <p:grpSpPr>
          <a:xfrm>
            <a:off x="9835409" y="5396084"/>
            <a:ext cx="5878021" cy="1993667"/>
            <a:chOff x="0" y="0"/>
            <a:chExt cx="7837362" cy="2658225"/>
          </a:xfrm>
        </p:grpSpPr>
        <p:grpSp>
          <p:nvGrpSpPr>
            <p:cNvPr id="36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3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37" name="TextBox 19"/>
            <p:cNvSpPr txBox="1"/>
            <p:nvPr/>
          </p:nvSpPr>
          <p:spPr>
            <a:xfrm>
              <a:off x="3575448" y="326340"/>
              <a:ext cx="4261914" cy="2003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Histórico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de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incidentes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pic>
        <p:nvPicPr>
          <p:cNvPr id="39" name="Imagem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73" y="914988"/>
            <a:ext cx="900140" cy="90014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43" y="3451930"/>
            <a:ext cx="853370" cy="85337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96" y="5829300"/>
            <a:ext cx="993863" cy="99386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32" y="8417229"/>
            <a:ext cx="1009421" cy="1009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485900"/>
            <a:ext cx="8115671" cy="3915053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837615" y="709617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485903"/>
            <a:ext cx="8143233" cy="3915050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504778" y="618658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572853"/>
            <a:ext cx="16416394" cy="4484333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77333" y="385030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241655" y="2252565"/>
            <a:ext cx="6832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Formado na área de TI;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suporte técnico;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9031" y="6299867"/>
            <a:ext cx="15560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Precisa monitorar todas as máquinas de sua empresa;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Identificar problemas com facilidade;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Diminuir o tempo de manutenção;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Realizar o reparo das máquinas;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Outros funcionários têm costume de solicitar um atendimento sem efetuar o registro da solicitação;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Processo de atendimento definido.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957E13-366E-4CE5-860E-D9FBF7DA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4775"/>
            <a:ext cx="4769953" cy="31675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E652-6030-464E-9581-2E8EE37129E3}"/>
              </a:ext>
            </a:extLst>
          </p:cNvPr>
          <p:cNvSpPr txBox="1"/>
          <p:nvPr/>
        </p:nvSpPr>
        <p:spPr>
          <a:xfrm>
            <a:off x="5930520" y="250184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</a:rPr>
              <a:t>Paulo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680</Words>
  <Application>Microsoft Office PowerPoint</Application>
  <PresentationFormat>Personalizar</PresentationFormat>
  <Paragraphs>181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Open Sans 1 Bold</vt:lpstr>
      <vt:lpstr>Wingdings</vt:lpstr>
      <vt:lpstr>Arial Rounded MT Bold</vt:lpstr>
      <vt:lpstr>Open Sans Light</vt:lpstr>
      <vt:lpstr>Calibri</vt:lpstr>
      <vt:lpstr>Open Sans 2</vt:lpstr>
      <vt:lpstr>Open Sans 1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Christian Raphael</cp:lastModifiedBy>
  <cp:revision>57</cp:revision>
  <dcterms:created xsi:type="dcterms:W3CDTF">2006-08-16T00:00:00Z</dcterms:created>
  <dcterms:modified xsi:type="dcterms:W3CDTF">2020-09-17T17:37:22Z</dcterms:modified>
  <dc:identifier>DAEHb0Ik7Ow</dc:identifier>
</cp:coreProperties>
</file>