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82" r:id="rId6"/>
    <p:sldId id="261" r:id="rId7"/>
    <p:sldId id="262" r:id="rId8"/>
    <p:sldId id="267" r:id="rId9"/>
    <p:sldId id="264" r:id="rId10"/>
    <p:sldId id="265" r:id="rId11"/>
    <p:sldId id="266" r:id="rId12"/>
    <p:sldId id="268" r:id="rId13"/>
    <p:sldId id="269" r:id="rId14"/>
    <p:sldId id="276" r:id="rId15"/>
    <p:sldId id="277" r:id="rId16"/>
    <p:sldId id="278" r:id="rId17"/>
    <p:sldId id="279" r:id="rId18"/>
    <p:sldId id="280" r:id="rId19"/>
    <p:sldId id="281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864"/>
    <a:srgbClr val="FFB5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60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D119C-5CAB-4DFA-88B1-C43C03600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205DBE-450A-4D34-94CB-FA04798C0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F872D9-5663-4489-850B-C1437016F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ACA-D9D5-454D-960A-10CA55DA44EF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5DDC22-06AF-4318-A831-0630738EE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FF0832-BA84-4D83-A3E2-AF27E5129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BC46-CAF3-4512-99CA-C0B9AB4A4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66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78AA4-ED04-4892-B5CB-909F37DCA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5CBE458-04E9-470D-B549-DA4570EC3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3EF3F9-33BA-4B55-85FB-47F30841C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ACA-D9D5-454D-960A-10CA55DA44EF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E793BC-5526-4363-AFFF-17207FCD1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044092-73D4-4125-A459-D3DC80222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BC46-CAF3-4512-99CA-C0B9AB4A4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204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B18459D-69DB-4AD7-B6D4-A97303CE2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A3826F5-CB47-44C6-81A0-C060E3DD1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31DBA4-0AF5-4B10-8AA4-ADDCBC058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ACA-D9D5-454D-960A-10CA55DA44EF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0BD83A-1A31-442D-87E6-D9B5A4BB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3FB186-CF89-467E-B22B-2FFBF240C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BC46-CAF3-4512-99CA-C0B9AB4A4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594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D3CFED-B09D-4CAB-AB9A-00A1C5A3B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8815BB-D868-4BED-AB5B-602960713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18E8CE-B261-4AD4-9CCD-B7EBAAC8F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ACA-D9D5-454D-960A-10CA55DA44EF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80FAC5-3B26-403A-B0F2-3292F31B7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EB94AF-64EC-4F35-85AA-C1A3DD1B7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BC46-CAF3-4512-99CA-C0B9AB4A4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2946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9625B-60B9-4A8A-9145-1DD515FC4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C9EE2A-299D-46EF-BFB5-D8599D3AD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2F9ED5-DAD8-4D3B-9533-44C3AC272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ACA-D9D5-454D-960A-10CA55DA44EF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3C7797-526F-40B2-99C0-7CFAB20A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36C93B-A837-4905-9DF6-DBA9E204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BC46-CAF3-4512-99CA-C0B9AB4A4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2226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5052A-FBC9-49B3-BC56-64A9D61D5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4BE5D0-045E-4389-A5B4-06C04000CA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D29ADA-430C-4BC0-909B-67FDD56C9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656276E-4FE1-4424-970F-376DF473D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ACA-D9D5-454D-960A-10CA55DA44EF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E32DE03-0286-435E-808E-0FDC0711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CAFE70-C2FA-450E-AFEE-288DF7805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BC46-CAF3-4512-99CA-C0B9AB4A4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54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2FC035-F794-424A-B101-A20FECB23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ADF918-9528-44A1-9089-954623376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1F9AD5-431C-4B82-B5E8-384BFC773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F682B39-BE51-4E09-A730-DD706B505F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716F0E0-51A1-492B-8031-E72562F2A9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0BB22EE-F51A-4061-ABCF-4DEB515CC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ACA-D9D5-454D-960A-10CA55DA44EF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A84F18C-CDC0-4593-A9B5-B97545694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E7EDF87-D6D5-4EB9-92C2-BA41004CD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BC46-CAF3-4512-99CA-C0B9AB4A4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9501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54890B-886F-433B-8812-30AC97B0B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35F74BD-BF0C-47C6-A14C-0190B9097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ACA-D9D5-454D-960A-10CA55DA44EF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C45367C-E7D2-41FB-A3DE-651009B65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5E16DBD-D112-41C1-B095-622250916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BC46-CAF3-4512-99CA-C0B9AB4A4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193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18C8905-6256-4041-8FFA-DE5265F14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ACA-D9D5-454D-960A-10CA55DA44EF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967A6EA-A50B-4710-B64A-BBDBD13EB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09A77CB-F346-4130-9D7A-E83A48233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BC46-CAF3-4512-99CA-C0B9AB4A4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7091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FD29A3-7D97-4B14-ADD9-4995CB5EB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A1AC41-BC03-45E6-9377-F066A4165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38409C7-D0F3-4057-BDE7-667460354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7524EF-558C-4C99-927A-6D4B19162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ACA-D9D5-454D-960A-10CA55DA44EF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766398-3FDE-4673-B468-1B5DE2D21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5BA3E7-8E0C-4361-A75A-C3B58CCD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BC46-CAF3-4512-99CA-C0B9AB4A4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897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B2BABE-2432-4586-A832-932779262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F055192-6B8C-4A85-AEE7-FEF88286C9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C4ED234-9CDE-42AB-8D53-433EB57C2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F3C26C-3DA4-4F36-B76B-04ACE140D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ACA-D9D5-454D-960A-10CA55DA44EF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DA5F2B-515F-427B-ABA2-BC783AFDC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99D48F-1DC7-4178-85DD-C711655F5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BC46-CAF3-4512-99CA-C0B9AB4A4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069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ABCB11E-8C75-4AD7-8B90-1E503550C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354AC4-FC52-4590-8CE6-D27D4422D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5D2993-5F3A-4FC0-A88A-144B13519A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E6ACA-D9D5-454D-960A-10CA55DA44EF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29B342-4340-45A8-A0A0-36EF89B60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8E5536-5DD6-4F79-AC8E-D918FEF37C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0BC46-CAF3-4512-99CA-C0B9AB4A4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6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ixaDeTexto 5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624114" y="682171"/>
            <a:ext cx="43397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rgbClr val="545454"/>
                </a:solidFill>
                <a:latin typeface="Open Sans 1 Bold"/>
              </a:rPr>
              <a:t>Integrantes</a:t>
            </a:r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639F532B-992B-46FD-A381-75050D57315F}"/>
              </a:ext>
            </a:extLst>
          </p:cNvPr>
          <p:cNvSpPr/>
          <p:nvPr/>
        </p:nvSpPr>
        <p:spPr>
          <a:xfrm>
            <a:off x="425659" y="2573236"/>
            <a:ext cx="1879200" cy="19116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FAF64C24-2C23-495C-896E-60CDA18831EA}"/>
              </a:ext>
            </a:extLst>
          </p:cNvPr>
          <p:cNvSpPr/>
          <p:nvPr/>
        </p:nvSpPr>
        <p:spPr>
          <a:xfrm>
            <a:off x="2796176" y="2573236"/>
            <a:ext cx="1879200" cy="19116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B6D895B4-06CC-4479-8177-BA4772F2B25C}"/>
              </a:ext>
            </a:extLst>
          </p:cNvPr>
          <p:cNvSpPr/>
          <p:nvPr/>
        </p:nvSpPr>
        <p:spPr>
          <a:xfrm>
            <a:off x="5166693" y="2573236"/>
            <a:ext cx="1879200" cy="1911600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E949F76F-643E-43B1-AFEA-08F72F726970}"/>
              </a:ext>
            </a:extLst>
          </p:cNvPr>
          <p:cNvSpPr/>
          <p:nvPr/>
        </p:nvSpPr>
        <p:spPr>
          <a:xfrm>
            <a:off x="7537210" y="2573236"/>
            <a:ext cx="1879200" cy="1911600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C33AFD00-4059-4697-9120-FACBF773890E}"/>
              </a:ext>
            </a:extLst>
          </p:cNvPr>
          <p:cNvSpPr/>
          <p:nvPr/>
        </p:nvSpPr>
        <p:spPr>
          <a:xfrm>
            <a:off x="9907727" y="2573236"/>
            <a:ext cx="1879200" cy="1911600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TextBox 13">
            <a:extLst>
              <a:ext uri="{FF2B5EF4-FFF2-40B4-BE49-F238E27FC236}">
                <a16:creationId xmlns:a16="http://schemas.microsoft.com/office/drawing/2014/main" id="{90ABDAB7-2AC9-4146-BF30-8F0BD821F0F7}"/>
              </a:ext>
            </a:extLst>
          </p:cNvPr>
          <p:cNvSpPr txBox="1"/>
          <p:nvPr/>
        </p:nvSpPr>
        <p:spPr>
          <a:xfrm>
            <a:off x="425658" y="4601762"/>
            <a:ext cx="1879201" cy="4623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2000" dirty="0">
                <a:solidFill>
                  <a:srgbClr val="000000"/>
                </a:solidFill>
                <a:latin typeface="Open Sans 1"/>
              </a:rPr>
              <a:t>Camila </a:t>
            </a:r>
            <a:r>
              <a:rPr lang="en-US" sz="2000" dirty="0" err="1">
                <a:solidFill>
                  <a:srgbClr val="000000"/>
                </a:solidFill>
                <a:latin typeface="Open Sans 1"/>
              </a:rPr>
              <a:t>Mamede</a:t>
            </a:r>
            <a:endParaRPr lang="en-US" sz="2000" dirty="0">
              <a:solidFill>
                <a:srgbClr val="000000"/>
              </a:solidFill>
              <a:latin typeface="Open Sans 1"/>
            </a:endParaRPr>
          </a:p>
        </p:txBody>
      </p:sp>
      <p:sp>
        <p:nvSpPr>
          <p:cNvPr id="80" name="TextBox 14">
            <a:extLst>
              <a:ext uri="{FF2B5EF4-FFF2-40B4-BE49-F238E27FC236}">
                <a16:creationId xmlns:a16="http://schemas.microsoft.com/office/drawing/2014/main" id="{54161845-9FB0-41E8-A9F4-64197EB05D26}"/>
              </a:ext>
            </a:extLst>
          </p:cNvPr>
          <p:cNvSpPr txBox="1"/>
          <p:nvPr/>
        </p:nvSpPr>
        <p:spPr>
          <a:xfrm>
            <a:off x="2712089" y="4601762"/>
            <a:ext cx="2047373" cy="4623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2000" dirty="0">
                <a:solidFill>
                  <a:srgbClr val="000000"/>
                </a:solidFill>
                <a:latin typeface="Open Sans 1"/>
              </a:rPr>
              <a:t>Christian Raphael</a:t>
            </a:r>
          </a:p>
        </p:txBody>
      </p:sp>
      <p:sp>
        <p:nvSpPr>
          <p:cNvPr id="82" name="TextBox 15">
            <a:extLst>
              <a:ext uri="{FF2B5EF4-FFF2-40B4-BE49-F238E27FC236}">
                <a16:creationId xmlns:a16="http://schemas.microsoft.com/office/drawing/2014/main" id="{259E7F97-8715-451A-9640-893E78D8011B}"/>
              </a:ext>
            </a:extLst>
          </p:cNvPr>
          <p:cNvSpPr txBox="1"/>
          <p:nvPr/>
        </p:nvSpPr>
        <p:spPr>
          <a:xfrm>
            <a:off x="4925690" y="4601761"/>
            <a:ext cx="2340620" cy="462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2000" dirty="0">
                <a:solidFill>
                  <a:srgbClr val="000000"/>
                </a:solidFill>
                <a:latin typeface="Open Sans 1"/>
              </a:rPr>
              <a:t>Felipe </a:t>
            </a:r>
            <a:r>
              <a:rPr lang="en-US" sz="2000" dirty="0" err="1">
                <a:solidFill>
                  <a:srgbClr val="000000"/>
                </a:solidFill>
                <a:latin typeface="Open Sans 1"/>
              </a:rPr>
              <a:t>França</a:t>
            </a:r>
            <a:endParaRPr lang="en-US" sz="2000" dirty="0">
              <a:solidFill>
                <a:srgbClr val="000000"/>
              </a:solidFill>
              <a:latin typeface="Open Sans 1"/>
            </a:endParaRPr>
          </a:p>
        </p:txBody>
      </p:sp>
      <p:sp>
        <p:nvSpPr>
          <p:cNvPr id="84" name="TextBox 16">
            <a:extLst>
              <a:ext uri="{FF2B5EF4-FFF2-40B4-BE49-F238E27FC236}">
                <a16:creationId xmlns:a16="http://schemas.microsoft.com/office/drawing/2014/main" id="{49BE568C-3F0C-4993-B3C3-7AC790C7F76F}"/>
              </a:ext>
            </a:extLst>
          </p:cNvPr>
          <p:cNvSpPr txBox="1"/>
          <p:nvPr/>
        </p:nvSpPr>
        <p:spPr>
          <a:xfrm>
            <a:off x="7306499" y="4601761"/>
            <a:ext cx="2340621" cy="4623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2000" dirty="0">
                <a:solidFill>
                  <a:srgbClr val="000000"/>
                </a:solidFill>
                <a:latin typeface="Open Sans 1"/>
              </a:rPr>
              <a:t>Gustavo Henrique</a:t>
            </a:r>
          </a:p>
        </p:txBody>
      </p:sp>
      <p:sp>
        <p:nvSpPr>
          <p:cNvPr id="86" name="TextBox 17">
            <a:extLst>
              <a:ext uri="{FF2B5EF4-FFF2-40B4-BE49-F238E27FC236}">
                <a16:creationId xmlns:a16="http://schemas.microsoft.com/office/drawing/2014/main" id="{DB787262-2ECD-4F16-9E02-FC533C9D70D3}"/>
              </a:ext>
            </a:extLst>
          </p:cNvPr>
          <p:cNvSpPr txBox="1"/>
          <p:nvPr/>
        </p:nvSpPr>
        <p:spPr>
          <a:xfrm>
            <a:off x="9670328" y="4601760"/>
            <a:ext cx="2353998" cy="4623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2000" dirty="0" err="1">
                <a:solidFill>
                  <a:srgbClr val="000000"/>
                </a:solidFill>
                <a:latin typeface="Open Sans 1"/>
              </a:rPr>
              <a:t>Milene</a:t>
            </a:r>
            <a:r>
              <a:rPr lang="en-US" sz="2000" dirty="0">
                <a:solidFill>
                  <a:srgbClr val="000000"/>
                </a:solidFill>
                <a:latin typeface="Open Sans 1"/>
              </a:rPr>
              <a:t> de Oliveira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476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D0A9EA99-B2AA-4403-B8BD-2A9D50B6F25F}"/>
              </a:ext>
            </a:extLst>
          </p:cNvPr>
          <p:cNvGrpSpPr/>
          <p:nvPr/>
        </p:nvGrpSpPr>
        <p:grpSpPr>
          <a:xfrm>
            <a:off x="455079" y="1056997"/>
            <a:ext cx="5469471" cy="2372003"/>
            <a:chOff x="541537" y="446102"/>
            <a:chExt cx="5144611" cy="2610035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EB2AEC47-57D4-4D5D-B75B-23A860DACFAE}"/>
                </a:ext>
              </a:extLst>
            </p:cNvPr>
            <p:cNvSpPr/>
            <p:nvPr/>
          </p:nvSpPr>
          <p:spPr>
            <a:xfrm>
              <a:off x="541537" y="446102"/>
              <a:ext cx="5144611" cy="2610035"/>
            </a:xfrm>
            <a:prstGeom prst="rect">
              <a:avLst/>
            </a:prstGeom>
            <a:noFill/>
            <a:ln w="38100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700"/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F39B9D7-2105-4626-8E05-33773322EB59}"/>
                </a:ext>
              </a:extLst>
            </p:cNvPr>
            <p:cNvSpPr txBox="1"/>
            <p:nvPr/>
          </p:nvSpPr>
          <p:spPr>
            <a:xfrm>
              <a:off x="3837615" y="709617"/>
              <a:ext cx="1669148" cy="50799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/>
                </a:rPr>
                <a:t>Quem?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EC7A6F64-722E-4C1A-B11C-7B837B4259D4}"/>
              </a:ext>
            </a:extLst>
          </p:cNvPr>
          <p:cNvGrpSpPr/>
          <p:nvPr/>
        </p:nvGrpSpPr>
        <p:grpSpPr>
          <a:xfrm>
            <a:off x="6267450" y="1056997"/>
            <a:ext cx="5469471" cy="2372003"/>
            <a:chOff x="541537" y="446102"/>
            <a:chExt cx="5144611" cy="2610035"/>
          </a:xfrm>
        </p:grpSpPr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1BDA5CA6-6C7D-4011-BBE5-227C21BE2569}"/>
                </a:ext>
              </a:extLst>
            </p:cNvPr>
            <p:cNvSpPr/>
            <p:nvPr/>
          </p:nvSpPr>
          <p:spPr>
            <a:xfrm>
              <a:off x="541537" y="446102"/>
              <a:ext cx="5144611" cy="2610035"/>
            </a:xfrm>
            <a:prstGeom prst="rect">
              <a:avLst/>
            </a:prstGeom>
            <a:noFill/>
            <a:ln w="38100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700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25E5F267-0B1F-42C1-85FD-4E09E489C8BE}"/>
                </a:ext>
              </a:extLst>
            </p:cNvPr>
            <p:cNvSpPr txBox="1"/>
            <p:nvPr/>
          </p:nvSpPr>
          <p:spPr>
            <a:xfrm>
              <a:off x="635527" y="709617"/>
              <a:ext cx="4871235" cy="50799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/>
                </a:rPr>
                <a:t>Informações/Comportamento</a:t>
              </a: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34D81CC2-70A6-4544-B1BA-C94C3683B6AB}"/>
              </a:ext>
            </a:extLst>
          </p:cNvPr>
          <p:cNvGrpSpPr/>
          <p:nvPr/>
        </p:nvGrpSpPr>
        <p:grpSpPr>
          <a:xfrm>
            <a:off x="455079" y="3705503"/>
            <a:ext cx="11281842" cy="2981047"/>
            <a:chOff x="482352" y="3723928"/>
            <a:chExt cx="10972801" cy="2989555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0B312C7C-640D-4886-8267-F1DFBEE19C68}"/>
                </a:ext>
              </a:extLst>
            </p:cNvPr>
            <p:cNvSpPr/>
            <p:nvPr/>
          </p:nvSpPr>
          <p:spPr>
            <a:xfrm>
              <a:off x="482352" y="3723928"/>
              <a:ext cx="10972801" cy="2989555"/>
            </a:xfrm>
            <a:prstGeom prst="rect">
              <a:avLst/>
            </a:prstGeom>
            <a:noFill/>
            <a:ln w="38100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700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endParaRP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FEEC30BA-D88C-47C1-894B-4A9792E8A2F3}"/>
                </a:ext>
              </a:extLst>
            </p:cNvPr>
            <p:cNvSpPr txBox="1"/>
            <p:nvPr/>
          </p:nvSpPr>
          <p:spPr>
            <a:xfrm>
              <a:off x="677333" y="3850307"/>
              <a:ext cx="4015393" cy="46298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604020202020204" charset="0"/>
                  <a:ea typeface="Open Sans Light" panose="020B0604020202020204" charset="0"/>
                  <a:cs typeface="Open Sans Light" panose="020B0604020202020204" charset="0"/>
                </a:rPr>
                <a:t>Dores e Necessidades</a:t>
              </a:r>
            </a:p>
          </p:txBody>
        </p:sp>
      </p:grp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1027A3A-9761-4BEF-9B7B-394D6ADEA1AE}"/>
              </a:ext>
            </a:extLst>
          </p:cNvPr>
          <p:cNvSpPr txBox="1"/>
          <p:nvPr/>
        </p:nvSpPr>
        <p:spPr>
          <a:xfrm>
            <a:off x="3959289" y="1758145"/>
            <a:ext cx="1774547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/>
              </a:rPr>
              <a:t>Cláudio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635F272-B78A-4990-9928-5A9268CEEED5}"/>
              </a:ext>
            </a:extLst>
          </p:cNvPr>
          <p:cNvSpPr txBox="1"/>
          <p:nvPr/>
        </p:nvSpPr>
        <p:spPr>
          <a:xfrm>
            <a:off x="655551" y="4434022"/>
            <a:ext cx="10373558" cy="1524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Verificar a produtividade dos operadores;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Responsável por tomar as decisões;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Analisar relatórios que auxiliem em tomadas de decisões;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Liderar uma equipe.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77A34AE-957B-47E0-A769-FECFB60E7B46}"/>
              </a:ext>
            </a:extLst>
          </p:cNvPr>
          <p:cNvSpPr txBox="1"/>
          <p:nvPr/>
        </p:nvSpPr>
        <p:spPr>
          <a:xfrm>
            <a:off x="6367375" y="1758145"/>
            <a:ext cx="4554986" cy="1524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64" indent="-285764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Trabalha como gestor;</a:t>
            </a:r>
          </a:p>
          <a:p>
            <a:pPr marL="285764" indent="-285764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Trabalha no segmento de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call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center;</a:t>
            </a:r>
          </a:p>
          <a:p>
            <a:pPr marL="285764" indent="-285764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Possui uma boa habilidade analítica.</a:t>
            </a:r>
          </a:p>
          <a:p>
            <a:pPr marL="285764" indent="-285764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pic>
        <p:nvPicPr>
          <p:cNvPr id="7" name="Picture 2" descr="Pós Estácio - O que é um gestor?">
            <a:extLst>
              <a:ext uri="{FF2B5EF4-FFF2-40B4-BE49-F238E27FC236}">
                <a16:creationId xmlns:a16="http://schemas.microsoft.com/office/drawing/2014/main" id="{BA82E329-EB8D-43AC-B6F4-96BED25277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412"/>
          <a:stretch/>
        </p:blipFill>
        <p:spPr bwMode="auto">
          <a:xfrm>
            <a:off x="945837" y="1285070"/>
            <a:ext cx="2092054" cy="1869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14ACF7F-DC21-46D8-9CDF-8C286E119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BC56BB8-1ED1-45EE-B1BB-8D4D07EE86A0}"/>
              </a:ext>
            </a:extLst>
          </p:cNvPr>
          <p:cNvSpPr txBox="1"/>
          <p:nvPr/>
        </p:nvSpPr>
        <p:spPr>
          <a:xfrm>
            <a:off x="455079" y="239935"/>
            <a:ext cx="10027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545454"/>
                </a:solidFill>
                <a:latin typeface="Open Sans 1 Bold"/>
              </a:rPr>
              <a:t>Usuário frequente da solução de monitoramento de máquinas</a:t>
            </a:r>
          </a:p>
        </p:txBody>
      </p:sp>
    </p:spTree>
    <p:extLst>
      <p:ext uri="{BB962C8B-B14F-4D97-AF65-F5344CB8AC3E}">
        <p14:creationId xmlns:p14="http://schemas.microsoft.com/office/powerpoint/2010/main" val="3809612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ixaDeTexto 5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624114" y="682171"/>
            <a:ext cx="6647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 err="1">
                <a:solidFill>
                  <a:srgbClr val="545454"/>
                </a:solidFill>
                <a:latin typeface="Open Sans 1 Bold"/>
              </a:rPr>
              <a:t>User</a:t>
            </a:r>
            <a:r>
              <a:rPr lang="pt-BR" sz="4800" b="1" dirty="0">
                <a:solidFill>
                  <a:srgbClr val="545454"/>
                </a:solidFill>
                <a:latin typeface="Open Sans 1 Bold"/>
              </a:rPr>
              <a:t> Stories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BCCDE98C-3C3C-49AD-810C-D51441C3ED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14" y="1903723"/>
            <a:ext cx="5471886" cy="2244876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D3901632-09DA-4914-BDDB-D400FE52F8A6}"/>
              </a:ext>
            </a:extLst>
          </p:cNvPr>
          <p:cNvSpPr txBox="1"/>
          <p:nvPr/>
        </p:nvSpPr>
        <p:spPr>
          <a:xfrm>
            <a:off x="956018" y="2598869"/>
            <a:ext cx="4578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Eu, enquanto Gestor, quero um relatório sobre a quantidade de horas ativas das máquinas, para verificar a produtividade dos operadores(as).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4E8B2348-C168-416F-8A00-6E4F2C869A9E}"/>
              </a:ext>
            </a:extLst>
          </p:cNvPr>
          <p:cNvSpPr txBox="1"/>
          <p:nvPr/>
        </p:nvSpPr>
        <p:spPr>
          <a:xfrm>
            <a:off x="956018" y="2110141"/>
            <a:ext cx="3790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User</a:t>
            </a:r>
            <a:r>
              <a:rPr lang="pt-B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 </a:t>
            </a:r>
            <a:r>
              <a:rPr lang="pt-BR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Story</a:t>
            </a:r>
            <a:r>
              <a:rPr lang="pt-B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 #01</a:t>
            </a:r>
          </a:p>
        </p:txBody>
      </p:sp>
      <p:pic>
        <p:nvPicPr>
          <p:cNvPr id="52" name="Imagem 51">
            <a:extLst>
              <a:ext uri="{FF2B5EF4-FFF2-40B4-BE49-F238E27FC236}">
                <a16:creationId xmlns:a16="http://schemas.microsoft.com/office/drawing/2014/main" id="{C7DCC083-3A23-4FD0-9BFA-E95BEB48AA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14" y="4275258"/>
            <a:ext cx="5471886" cy="2244876"/>
          </a:xfrm>
          <a:prstGeom prst="rect">
            <a:avLst/>
          </a:prstGeom>
        </p:spPr>
      </p:pic>
      <p:sp>
        <p:nvSpPr>
          <p:cNvPr id="56" name="CaixaDeTexto 55">
            <a:extLst>
              <a:ext uri="{FF2B5EF4-FFF2-40B4-BE49-F238E27FC236}">
                <a16:creationId xmlns:a16="http://schemas.microsoft.com/office/drawing/2014/main" id="{0CFE296C-606B-42EE-A12C-B74CCFC95001}"/>
              </a:ext>
            </a:extLst>
          </p:cNvPr>
          <p:cNvSpPr txBox="1"/>
          <p:nvPr/>
        </p:nvSpPr>
        <p:spPr>
          <a:xfrm>
            <a:off x="956018" y="4970404"/>
            <a:ext cx="4578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Eu, enquanto suporte técnico, quero monitorar a rede, para verificar quais máquinas estão ativas.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3E51210E-B747-4AF2-A3D6-ED60344A11A6}"/>
              </a:ext>
            </a:extLst>
          </p:cNvPr>
          <p:cNvSpPr txBox="1"/>
          <p:nvPr/>
        </p:nvSpPr>
        <p:spPr>
          <a:xfrm>
            <a:off x="956018" y="4481676"/>
            <a:ext cx="3790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User</a:t>
            </a:r>
            <a:r>
              <a:rPr lang="pt-B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 </a:t>
            </a:r>
            <a:r>
              <a:rPr lang="pt-BR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Story</a:t>
            </a:r>
            <a:r>
              <a:rPr lang="pt-B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 #03</a:t>
            </a: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FC6E1400-04DF-408F-8F53-4F75D196F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457" y="1895695"/>
            <a:ext cx="5471886" cy="2244876"/>
          </a:xfrm>
          <a:prstGeom prst="rect">
            <a:avLst/>
          </a:prstGeom>
        </p:spPr>
      </p:pic>
      <p:sp>
        <p:nvSpPr>
          <p:cNvPr id="66" name="CaixaDeTexto 65">
            <a:extLst>
              <a:ext uri="{FF2B5EF4-FFF2-40B4-BE49-F238E27FC236}">
                <a16:creationId xmlns:a16="http://schemas.microsoft.com/office/drawing/2014/main" id="{E8153A38-4877-4718-A508-ED7C7935919F}"/>
              </a:ext>
            </a:extLst>
          </p:cNvPr>
          <p:cNvSpPr txBox="1"/>
          <p:nvPr/>
        </p:nvSpPr>
        <p:spPr>
          <a:xfrm>
            <a:off x="6638361" y="2590841"/>
            <a:ext cx="4578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Eu, enquanto suporte técnico, quero identificar quais máquinas estão com alerta, para realizar a análise da máquina rapidamente.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B6E93ED8-77D4-4905-B59D-9230C31E47EA}"/>
              </a:ext>
            </a:extLst>
          </p:cNvPr>
          <p:cNvSpPr txBox="1"/>
          <p:nvPr/>
        </p:nvSpPr>
        <p:spPr>
          <a:xfrm>
            <a:off x="6638361" y="2102113"/>
            <a:ext cx="3790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User</a:t>
            </a:r>
            <a:r>
              <a:rPr lang="pt-B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 </a:t>
            </a:r>
            <a:r>
              <a:rPr lang="pt-BR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Story</a:t>
            </a:r>
            <a:r>
              <a:rPr lang="pt-B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 #02</a:t>
            </a:r>
          </a:p>
        </p:txBody>
      </p:sp>
      <p:pic>
        <p:nvPicPr>
          <p:cNvPr id="70" name="Imagem 69">
            <a:extLst>
              <a:ext uri="{FF2B5EF4-FFF2-40B4-BE49-F238E27FC236}">
                <a16:creationId xmlns:a16="http://schemas.microsoft.com/office/drawing/2014/main" id="{488455D5-AFAB-467E-B7C9-8E2D882CE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457" y="4267230"/>
            <a:ext cx="5471886" cy="2244876"/>
          </a:xfrm>
          <a:prstGeom prst="rect">
            <a:avLst/>
          </a:prstGeom>
        </p:spPr>
      </p:pic>
      <p:sp>
        <p:nvSpPr>
          <p:cNvPr id="72" name="CaixaDeTexto 71">
            <a:extLst>
              <a:ext uri="{FF2B5EF4-FFF2-40B4-BE49-F238E27FC236}">
                <a16:creationId xmlns:a16="http://schemas.microsoft.com/office/drawing/2014/main" id="{AE5756F2-56E8-427B-AE4A-1E6C2C9D4B4C}"/>
              </a:ext>
            </a:extLst>
          </p:cNvPr>
          <p:cNvSpPr txBox="1"/>
          <p:nvPr/>
        </p:nvSpPr>
        <p:spPr>
          <a:xfrm>
            <a:off x="6638361" y="4962376"/>
            <a:ext cx="4578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Eu, enquanto suporte técnico, quero que as máquinas emitam alertas no meu sistema, para verificar os computadores que precisam de reparos.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674AB64C-CA95-42D3-9D2B-910A75793E71}"/>
              </a:ext>
            </a:extLst>
          </p:cNvPr>
          <p:cNvSpPr txBox="1"/>
          <p:nvPr/>
        </p:nvSpPr>
        <p:spPr>
          <a:xfrm>
            <a:off x="6638361" y="4473648"/>
            <a:ext cx="3790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User</a:t>
            </a:r>
            <a:r>
              <a:rPr lang="pt-B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 </a:t>
            </a:r>
            <a:r>
              <a:rPr lang="pt-BR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Story</a:t>
            </a:r>
            <a:r>
              <a:rPr lang="pt-B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 #04</a:t>
            </a:r>
          </a:p>
        </p:txBody>
      </p:sp>
    </p:spTree>
    <p:extLst>
      <p:ext uri="{BB962C8B-B14F-4D97-AF65-F5344CB8AC3E}">
        <p14:creationId xmlns:p14="http://schemas.microsoft.com/office/powerpoint/2010/main" val="1907214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ixaDeTexto 5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772228" y="2921168"/>
            <a:ext cx="66475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 err="1">
                <a:solidFill>
                  <a:srgbClr val="545454"/>
                </a:solidFill>
                <a:latin typeface="Open Sans 1 Bold"/>
              </a:rPr>
              <a:t>Canvas</a:t>
            </a:r>
            <a:endParaRPr lang="pt-BR" sz="6000" b="1" dirty="0">
              <a:solidFill>
                <a:srgbClr val="545454"/>
              </a:solidFill>
              <a:latin typeface="Open Sans 1 Bold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393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E732CF0-E46F-48FC-BF17-54C20CB6389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6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EE12E7F1-3DD7-4701-A971-CD543BB68656}"/>
              </a:ext>
            </a:extLst>
          </p:cNvPr>
          <p:cNvSpPr/>
          <p:nvPr/>
        </p:nvSpPr>
        <p:spPr>
          <a:xfrm>
            <a:off x="224970" y="181427"/>
            <a:ext cx="2227943" cy="4158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65A17438-80D1-4E6A-91D3-CE9151EBF81D}"/>
              </a:ext>
            </a:extLst>
          </p:cNvPr>
          <p:cNvSpPr/>
          <p:nvPr/>
        </p:nvSpPr>
        <p:spPr>
          <a:xfrm>
            <a:off x="2605313" y="181428"/>
            <a:ext cx="2227943" cy="20102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58971E9F-9358-40FD-BEC3-1776146FE8D4}"/>
              </a:ext>
            </a:extLst>
          </p:cNvPr>
          <p:cNvSpPr/>
          <p:nvPr/>
        </p:nvSpPr>
        <p:spPr>
          <a:xfrm>
            <a:off x="4985656" y="181427"/>
            <a:ext cx="2227943" cy="4158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E3273804-CF28-4F44-B63D-6C373E7CD3E2}"/>
              </a:ext>
            </a:extLst>
          </p:cNvPr>
          <p:cNvSpPr/>
          <p:nvPr/>
        </p:nvSpPr>
        <p:spPr>
          <a:xfrm>
            <a:off x="9746342" y="181426"/>
            <a:ext cx="2227943" cy="4158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C43178AD-0262-4A2C-A3F5-68CE8F996800}"/>
              </a:ext>
            </a:extLst>
          </p:cNvPr>
          <p:cNvSpPr/>
          <p:nvPr/>
        </p:nvSpPr>
        <p:spPr>
          <a:xfrm>
            <a:off x="217714" y="4521197"/>
            <a:ext cx="5878285" cy="215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2ED532DC-9D1B-4F0B-93E1-4A41C438EEBC}"/>
              </a:ext>
            </a:extLst>
          </p:cNvPr>
          <p:cNvSpPr/>
          <p:nvPr/>
        </p:nvSpPr>
        <p:spPr>
          <a:xfrm>
            <a:off x="6241143" y="4521197"/>
            <a:ext cx="5733142" cy="215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88">
            <a:extLst>
              <a:ext uri="{FF2B5EF4-FFF2-40B4-BE49-F238E27FC236}">
                <a16:creationId xmlns:a16="http://schemas.microsoft.com/office/drawing/2014/main" id="{2C33B140-4FD2-434F-A18B-CC5275BC0E9B}"/>
              </a:ext>
            </a:extLst>
          </p:cNvPr>
          <p:cNvSpPr/>
          <p:nvPr/>
        </p:nvSpPr>
        <p:spPr>
          <a:xfrm>
            <a:off x="2598058" y="2329542"/>
            <a:ext cx="2227943" cy="20102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D34C2A3B-6A25-47B1-81B4-9D4362A3B055}"/>
              </a:ext>
            </a:extLst>
          </p:cNvPr>
          <p:cNvSpPr/>
          <p:nvPr/>
        </p:nvSpPr>
        <p:spPr>
          <a:xfrm>
            <a:off x="7358744" y="181426"/>
            <a:ext cx="2227943" cy="20102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97F95258-8A77-4DFD-9CB4-C66DCBEFAE83}"/>
              </a:ext>
            </a:extLst>
          </p:cNvPr>
          <p:cNvSpPr/>
          <p:nvPr/>
        </p:nvSpPr>
        <p:spPr>
          <a:xfrm>
            <a:off x="7351489" y="2329540"/>
            <a:ext cx="2227943" cy="20102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1A5C4535-DC70-4D43-99CA-3EB5A0846832}"/>
              </a:ext>
            </a:extLst>
          </p:cNvPr>
          <p:cNvSpPr txBox="1"/>
          <p:nvPr/>
        </p:nvSpPr>
        <p:spPr>
          <a:xfrm>
            <a:off x="279329" y="266700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Parcerias Chaves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778A5A2D-E364-467C-8FFC-C05E470B52D0}"/>
              </a:ext>
            </a:extLst>
          </p:cNvPr>
          <p:cNvSpPr txBox="1"/>
          <p:nvPr/>
        </p:nvSpPr>
        <p:spPr>
          <a:xfrm>
            <a:off x="324784" y="4688903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Estrutura de Custos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C24DC219-008B-4F8E-83CE-452BD6380D59}"/>
              </a:ext>
            </a:extLst>
          </p:cNvPr>
          <p:cNvSpPr txBox="1"/>
          <p:nvPr/>
        </p:nvSpPr>
        <p:spPr>
          <a:xfrm>
            <a:off x="2588767" y="266700"/>
            <a:ext cx="225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Atitudes Chave</a:t>
            </a:r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9A0FE1B3-D8D8-45CF-87CC-E1E32D28F53E}"/>
              </a:ext>
            </a:extLst>
          </p:cNvPr>
          <p:cNvSpPr txBox="1"/>
          <p:nvPr/>
        </p:nvSpPr>
        <p:spPr>
          <a:xfrm>
            <a:off x="4940090" y="272143"/>
            <a:ext cx="225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Oferta de valor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AF0AAC0A-6FE2-4706-88DC-E399C524120B}"/>
              </a:ext>
            </a:extLst>
          </p:cNvPr>
          <p:cNvSpPr txBox="1"/>
          <p:nvPr/>
        </p:nvSpPr>
        <p:spPr>
          <a:xfrm>
            <a:off x="7380509" y="272143"/>
            <a:ext cx="219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Relacionamento</a:t>
            </a:r>
          </a:p>
        </p:txBody>
      </p: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D4DC4E43-E8E9-4D98-BE54-EF01E74BFC9E}"/>
              </a:ext>
            </a:extLst>
          </p:cNvPr>
          <p:cNvSpPr txBox="1"/>
          <p:nvPr/>
        </p:nvSpPr>
        <p:spPr>
          <a:xfrm>
            <a:off x="9724577" y="306031"/>
            <a:ext cx="2227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Segmentos de clientes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0F4B9B56-7EDD-49A7-B7F1-BAB029094DFD}"/>
              </a:ext>
            </a:extLst>
          </p:cNvPr>
          <p:cNvSpPr txBox="1"/>
          <p:nvPr/>
        </p:nvSpPr>
        <p:spPr>
          <a:xfrm>
            <a:off x="2588768" y="2419225"/>
            <a:ext cx="224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Recursos Chave</a:t>
            </a:r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7D87E2A8-D45F-4215-94FF-1532630D06B2}"/>
              </a:ext>
            </a:extLst>
          </p:cNvPr>
          <p:cNvSpPr txBox="1"/>
          <p:nvPr/>
        </p:nvSpPr>
        <p:spPr>
          <a:xfrm>
            <a:off x="7994818" y="241922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Canais</a:t>
            </a: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009DF4D7-BA09-4FC0-87B4-450199DC3924}"/>
              </a:ext>
            </a:extLst>
          </p:cNvPr>
          <p:cNvSpPr txBox="1"/>
          <p:nvPr/>
        </p:nvSpPr>
        <p:spPr>
          <a:xfrm>
            <a:off x="6378460" y="4726652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Fontes de Receita</a:t>
            </a:r>
          </a:p>
        </p:txBody>
      </p:sp>
      <p:sp>
        <p:nvSpPr>
          <p:cNvPr id="117" name="Retângulo 116">
            <a:extLst>
              <a:ext uri="{FF2B5EF4-FFF2-40B4-BE49-F238E27FC236}">
                <a16:creationId xmlns:a16="http://schemas.microsoft.com/office/drawing/2014/main" id="{5F28E449-B826-4BD8-A953-E6A6631BD967}"/>
              </a:ext>
            </a:extLst>
          </p:cNvPr>
          <p:cNvSpPr/>
          <p:nvPr/>
        </p:nvSpPr>
        <p:spPr>
          <a:xfrm>
            <a:off x="381765" y="817458"/>
            <a:ext cx="1903395" cy="645020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Call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Center</a:t>
            </a:r>
          </a:p>
        </p:txBody>
      </p:sp>
      <p:sp>
        <p:nvSpPr>
          <p:cNvPr id="119" name="Retângulo 118">
            <a:extLst>
              <a:ext uri="{FF2B5EF4-FFF2-40B4-BE49-F238E27FC236}">
                <a16:creationId xmlns:a16="http://schemas.microsoft.com/office/drawing/2014/main" id="{7BC57721-EB25-4DBA-9C5D-2EAD82669D65}"/>
              </a:ext>
            </a:extLst>
          </p:cNvPr>
          <p:cNvSpPr/>
          <p:nvPr/>
        </p:nvSpPr>
        <p:spPr>
          <a:xfrm>
            <a:off x="2650152" y="642830"/>
            <a:ext cx="1099653" cy="693266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Monitorar Máquinas</a:t>
            </a:r>
          </a:p>
        </p:txBody>
      </p:sp>
      <p:sp>
        <p:nvSpPr>
          <p:cNvPr id="121" name="Retângulo 120">
            <a:extLst>
              <a:ext uri="{FF2B5EF4-FFF2-40B4-BE49-F238E27FC236}">
                <a16:creationId xmlns:a16="http://schemas.microsoft.com/office/drawing/2014/main" id="{9F476DB5-D957-40D7-9104-AD7D55C42622}"/>
              </a:ext>
            </a:extLst>
          </p:cNvPr>
          <p:cNvSpPr/>
          <p:nvPr/>
        </p:nvSpPr>
        <p:spPr>
          <a:xfrm>
            <a:off x="3891075" y="1406648"/>
            <a:ext cx="875054" cy="69326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Análise de Dados</a:t>
            </a:r>
          </a:p>
        </p:txBody>
      </p:sp>
      <p:sp>
        <p:nvSpPr>
          <p:cNvPr id="123" name="Retângulo 122">
            <a:extLst>
              <a:ext uri="{FF2B5EF4-FFF2-40B4-BE49-F238E27FC236}">
                <a16:creationId xmlns:a16="http://schemas.microsoft.com/office/drawing/2014/main" id="{DB3DBCB0-ED58-4F60-92E0-8B4F0A369331}"/>
              </a:ext>
            </a:extLst>
          </p:cNvPr>
          <p:cNvSpPr/>
          <p:nvPr/>
        </p:nvSpPr>
        <p:spPr>
          <a:xfrm>
            <a:off x="2655657" y="1407225"/>
            <a:ext cx="1189851" cy="693266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Manutenção das Máquinas</a:t>
            </a:r>
          </a:p>
        </p:txBody>
      </p:sp>
      <p:sp>
        <p:nvSpPr>
          <p:cNvPr id="125" name="Retângulo 124">
            <a:extLst>
              <a:ext uri="{FF2B5EF4-FFF2-40B4-BE49-F238E27FC236}">
                <a16:creationId xmlns:a16="http://schemas.microsoft.com/office/drawing/2014/main" id="{53916575-5651-403F-A687-93C59C8265B9}"/>
              </a:ext>
            </a:extLst>
          </p:cNvPr>
          <p:cNvSpPr/>
          <p:nvPr/>
        </p:nvSpPr>
        <p:spPr>
          <a:xfrm>
            <a:off x="3816933" y="650546"/>
            <a:ext cx="949195" cy="68930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Monitorar Rede</a:t>
            </a:r>
          </a:p>
        </p:txBody>
      </p:sp>
      <p:sp>
        <p:nvSpPr>
          <p:cNvPr id="127" name="Retângulo 126">
            <a:extLst>
              <a:ext uri="{FF2B5EF4-FFF2-40B4-BE49-F238E27FC236}">
                <a16:creationId xmlns:a16="http://schemas.microsoft.com/office/drawing/2014/main" id="{D1775BD7-F3FA-4BF3-8476-8714864FB5C0}"/>
              </a:ext>
            </a:extLst>
          </p:cNvPr>
          <p:cNvSpPr/>
          <p:nvPr/>
        </p:nvSpPr>
        <p:spPr>
          <a:xfrm>
            <a:off x="2700223" y="2854820"/>
            <a:ext cx="2036085" cy="427831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API de Monitoramento</a:t>
            </a:r>
          </a:p>
        </p:txBody>
      </p:sp>
      <p:sp>
        <p:nvSpPr>
          <p:cNvPr id="129" name="Retângulo 128">
            <a:extLst>
              <a:ext uri="{FF2B5EF4-FFF2-40B4-BE49-F238E27FC236}">
                <a16:creationId xmlns:a16="http://schemas.microsoft.com/office/drawing/2014/main" id="{4414C42E-FB03-48B1-B0FA-C5FF945A5474}"/>
              </a:ext>
            </a:extLst>
          </p:cNvPr>
          <p:cNvSpPr/>
          <p:nvPr/>
        </p:nvSpPr>
        <p:spPr>
          <a:xfrm>
            <a:off x="2692969" y="3390684"/>
            <a:ext cx="2036085" cy="369332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Plataforma Web</a:t>
            </a:r>
          </a:p>
        </p:txBody>
      </p:sp>
      <p:sp>
        <p:nvSpPr>
          <p:cNvPr id="131" name="Retângulo 130">
            <a:extLst>
              <a:ext uri="{FF2B5EF4-FFF2-40B4-BE49-F238E27FC236}">
                <a16:creationId xmlns:a16="http://schemas.microsoft.com/office/drawing/2014/main" id="{D7ABD92E-7D24-485E-812E-8FA3C4729A8C}"/>
              </a:ext>
            </a:extLst>
          </p:cNvPr>
          <p:cNvSpPr/>
          <p:nvPr/>
        </p:nvSpPr>
        <p:spPr>
          <a:xfrm>
            <a:off x="2692968" y="3877093"/>
            <a:ext cx="2036085" cy="369332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Banco de Dados</a:t>
            </a:r>
          </a:p>
        </p:txBody>
      </p:sp>
      <p:sp>
        <p:nvSpPr>
          <p:cNvPr id="143" name="Retângulo 142">
            <a:extLst>
              <a:ext uri="{FF2B5EF4-FFF2-40B4-BE49-F238E27FC236}">
                <a16:creationId xmlns:a16="http://schemas.microsoft.com/office/drawing/2014/main" id="{6F4AB95C-F9B1-45CD-932B-59FC115A8219}"/>
              </a:ext>
            </a:extLst>
          </p:cNvPr>
          <p:cNvSpPr/>
          <p:nvPr/>
        </p:nvSpPr>
        <p:spPr>
          <a:xfrm>
            <a:off x="381765" y="5332522"/>
            <a:ext cx="1946236" cy="659538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Desenvolvimento da Plataforma</a:t>
            </a:r>
          </a:p>
        </p:txBody>
      </p:sp>
      <p:sp>
        <p:nvSpPr>
          <p:cNvPr id="145" name="Retângulo 144">
            <a:extLst>
              <a:ext uri="{FF2B5EF4-FFF2-40B4-BE49-F238E27FC236}">
                <a16:creationId xmlns:a16="http://schemas.microsoft.com/office/drawing/2014/main" id="{C3F4BF82-B099-4986-BF4B-F99EF43640F5}"/>
              </a:ext>
            </a:extLst>
          </p:cNvPr>
          <p:cNvSpPr/>
          <p:nvPr/>
        </p:nvSpPr>
        <p:spPr>
          <a:xfrm>
            <a:off x="2605313" y="5332522"/>
            <a:ext cx="1946236" cy="659538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Hospedagem</a:t>
            </a:r>
          </a:p>
        </p:txBody>
      </p:sp>
      <p:sp>
        <p:nvSpPr>
          <p:cNvPr id="147" name="Retângulo 146">
            <a:extLst>
              <a:ext uri="{FF2B5EF4-FFF2-40B4-BE49-F238E27FC236}">
                <a16:creationId xmlns:a16="http://schemas.microsoft.com/office/drawing/2014/main" id="{E0D2275B-5579-4F15-803F-333767C1F7C4}"/>
              </a:ext>
            </a:extLst>
          </p:cNvPr>
          <p:cNvSpPr/>
          <p:nvPr/>
        </p:nvSpPr>
        <p:spPr>
          <a:xfrm>
            <a:off x="5198958" y="693041"/>
            <a:ext cx="17940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para o suporte de TI</a:t>
            </a:r>
          </a:p>
        </p:txBody>
      </p:sp>
      <p:sp>
        <p:nvSpPr>
          <p:cNvPr id="149" name="Retângulo 148">
            <a:extLst>
              <a:ext uri="{FF2B5EF4-FFF2-40B4-BE49-F238E27FC236}">
                <a16:creationId xmlns:a16="http://schemas.microsoft.com/office/drawing/2014/main" id="{0679C059-5425-42C7-8816-D202E07D85DF}"/>
              </a:ext>
            </a:extLst>
          </p:cNvPr>
          <p:cNvSpPr/>
          <p:nvPr/>
        </p:nvSpPr>
        <p:spPr>
          <a:xfrm>
            <a:off x="5457041" y="2759233"/>
            <a:ext cx="12779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para o Gestor</a:t>
            </a:r>
          </a:p>
        </p:txBody>
      </p:sp>
      <p:sp>
        <p:nvSpPr>
          <p:cNvPr id="151" name="Retângulo 150">
            <a:extLst>
              <a:ext uri="{FF2B5EF4-FFF2-40B4-BE49-F238E27FC236}">
                <a16:creationId xmlns:a16="http://schemas.microsoft.com/office/drawing/2014/main" id="{5D1F54B8-AD8C-46EC-9928-365B61D8D11A}"/>
              </a:ext>
            </a:extLst>
          </p:cNvPr>
          <p:cNvSpPr/>
          <p:nvPr/>
        </p:nvSpPr>
        <p:spPr>
          <a:xfrm>
            <a:off x="5115273" y="1139968"/>
            <a:ext cx="1954199" cy="662236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Facilidade em corrigir o problema</a:t>
            </a:r>
          </a:p>
        </p:txBody>
      </p:sp>
      <p:sp>
        <p:nvSpPr>
          <p:cNvPr id="153" name="Retângulo 152">
            <a:extLst>
              <a:ext uri="{FF2B5EF4-FFF2-40B4-BE49-F238E27FC236}">
                <a16:creationId xmlns:a16="http://schemas.microsoft.com/office/drawing/2014/main" id="{A9862BC1-9083-4133-828C-A6C183240F38}"/>
              </a:ext>
            </a:extLst>
          </p:cNvPr>
          <p:cNvSpPr/>
          <p:nvPr/>
        </p:nvSpPr>
        <p:spPr>
          <a:xfrm>
            <a:off x="5131270" y="1947865"/>
            <a:ext cx="1954199" cy="662236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Prevenção de problemas</a:t>
            </a:r>
          </a:p>
        </p:txBody>
      </p:sp>
      <p:sp>
        <p:nvSpPr>
          <p:cNvPr id="155" name="Retângulo 154">
            <a:extLst>
              <a:ext uri="{FF2B5EF4-FFF2-40B4-BE49-F238E27FC236}">
                <a16:creationId xmlns:a16="http://schemas.microsoft.com/office/drawing/2014/main" id="{404CEE46-03A6-4A95-AAE6-98C582C26282}"/>
              </a:ext>
            </a:extLst>
          </p:cNvPr>
          <p:cNvSpPr/>
          <p:nvPr/>
        </p:nvSpPr>
        <p:spPr>
          <a:xfrm>
            <a:off x="5133410" y="3168532"/>
            <a:ext cx="1932434" cy="1041778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Verificar a produtividade dos operadores</a:t>
            </a:r>
          </a:p>
        </p:txBody>
      </p:sp>
      <p:sp>
        <p:nvSpPr>
          <p:cNvPr id="157" name="Retângulo 156">
            <a:extLst>
              <a:ext uri="{FF2B5EF4-FFF2-40B4-BE49-F238E27FC236}">
                <a16:creationId xmlns:a16="http://schemas.microsoft.com/office/drawing/2014/main" id="{6ABAFDB6-4BC2-4D96-A66A-869DA724933C}"/>
              </a:ext>
            </a:extLst>
          </p:cNvPr>
          <p:cNvSpPr/>
          <p:nvPr/>
        </p:nvSpPr>
        <p:spPr>
          <a:xfrm>
            <a:off x="7487951" y="711820"/>
            <a:ext cx="1963282" cy="620060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Dashboard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159" name="Retângulo 158">
            <a:extLst>
              <a:ext uri="{FF2B5EF4-FFF2-40B4-BE49-F238E27FC236}">
                <a16:creationId xmlns:a16="http://schemas.microsoft.com/office/drawing/2014/main" id="{2D8C6306-0302-405F-99A3-0C5456C046CA}"/>
              </a:ext>
            </a:extLst>
          </p:cNvPr>
          <p:cNvSpPr/>
          <p:nvPr/>
        </p:nvSpPr>
        <p:spPr>
          <a:xfrm>
            <a:off x="7487951" y="1456372"/>
            <a:ext cx="1963282" cy="620060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Help Desk</a:t>
            </a:r>
          </a:p>
        </p:txBody>
      </p:sp>
      <p:sp>
        <p:nvSpPr>
          <p:cNvPr id="161" name="Retângulo 160">
            <a:extLst>
              <a:ext uri="{FF2B5EF4-FFF2-40B4-BE49-F238E27FC236}">
                <a16:creationId xmlns:a16="http://schemas.microsoft.com/office/drawing/2014/main" id="{1C4CEC79-D152-4C15-8B91-7A1731184672}"/>
              </a:ext>
            </a:extLst>
          </p:cNvPr>
          <p:cNvSpPr/>
          <p:nvPr/>
        </p:nvSpPr>
        <p:spPr>
          <a:xfrm>
            <a:off x="7526051" y="2878242"/>
            <a:ext cx="1887189" cy="369332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Site</a:t>
            </a:r>
          </a:p>
        </p:txBody>
      </p:sp>
      <p:sp>
        <p:nvSpPr>
          <p:cNvPr id="163" name="Retângulo 162">
            <a:extLst>
              <a:ext uri="{FF2B5EF4-FFF2-40B4-BE49-F238E27FC236}">
                <a16:creationId xmlns:a16="http://schemas.microsoft.com/office/drawing/2014/main" id="{5D749BB1-69CD-4DAB-9DF8-860C5859D5A8}"/>
              </a:ext>
            </a:extLst>
          </p:cNvPr>
          <p:cNvSpPr/>
          <p:nvPr/>
        </p:nvSpPr>
        <p:spPr>
          <a:xfrm>
            <a:off x="7529596" y="3354537"/>
            <a:ext cx="1887189" cy="369332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Mídia Social</a:t>
            </a:r>
          </a:p>
        </p:txBody>
      </p:sp>
      <p:sp>
        <p:nvSpPr>
          <p:cNvPr id="165" name="Retângulo 164">
            <a:extLst>
              <a:ext uri="{FF2B5EF4-FFF2-40B4-BE49-F238E27FC236}">
                <a16:creationId xmlns:a16="http://schemas.microsoft.com/office/drawing/2014/main" id="{5C268BAE-D659-4277-B97F-3936056FCAC7}"/>
              </a:ext>
            </a:extLst>
          </p:cNvPr>
          <p:cNvSpPr/>
          <p:nvPr/>
        </p:nvSpPr>
        <p:spPr>
          <a:xfrm>
            <a:off x="7526052" y="3820613"/>
            <a:ext cx="1887189" cy="369332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Boca a Boca</a:t>
            </a:r>
          </a:p>
        </p:txBody>
      </p:sp>
      <p:sp>
        <p:nvSpPr>
          <p:cNvPr id="167" name="Retângulo 166">
            <a:extLst>
              <a:ext uri="{FF2B5EF4-FFF2-40B4-BE49-F238E27FC236}">
                <a16:creationId xmlns:a16="http://schemas.microsoft.com/office/drawing/2014/main" id="{DA916FB1-C872-44E1-89C1-810881298DE5}"/>
              </a:ext>
            </a:extLst>
          </p:cNvPr>
          <p:cNvSpPr/>
          <p:nvPr/>
        </p:nvSpPr>
        <p:spPr>
          <a:xfrm>
            <a:off x="6486397" y="5319933"/>
            <a:ext cx="1887987" cy="639798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Mensalidade</a:t>
            </a:r>
          </a:p>
        </p:txBody>
      </p:sp>
      <p:sp>
        <p:nvSpPr>
          <p:cNvPr id="169" name="Retângulo 168">
            <a:extLst>
              <a:ext uri="{FF2B5EF4-FFF2-40B4-BE49-F238E27FC236}">
                <a16:creationId xmlns:a16="http://schemas.microsoft.com/office/drawing/2014/main" id="{FFC6D60F-6209-4087-9348-91C852B07579}"/>
              </a:ext>
            </a:extLst>
          </p:cNvPr>
          <p:cNvSpPr/>
          <p:nvPr/>
        </p:nvSpPr>
        <p:spPr>
          <a:xfrm>
            <a:off x="8642693" y="5318506"/>
            <a:ext cx="1887987" cy="639798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Implantação do Sistema</a:t>
            </a:r>
          </a:p>
        </p:txBody>
      </p:sp>
      <p:sp>
        <p:nvSpPr>
          <p:cNvPr id="171" name="Retângulo 170">
            <a:extLst>
              <a:ext uri="{FF2B5EF4-FFF2-40B4-BE49-F238E27FC236}">
                <a16:creationId xmlns:a16="http://schemas.microsoft.com/office/drawing/2014/main" id="{00D7577F-A21C-4CBE-9583-2C8954B5AF67}"/>
              </a:ext>
            </a:extLst>
          </p:cNvPr>
          <p:cNvSpPr/>
          <p:nvPr/>
        </p:nvSpPr>
        <p:spPr>
          <a:xfrm>
            <a:off x="9990299" y="1134117"/>
            <a:ext cx="1771650" cy="600374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Suporte de TI</a:t>
            </a:r>
          </a:p>
        </p:txBody>
      </p:sp>
      <p:sp>
        <p:nvSpPr>
          <p:cNvPr id="173" name="Retângulo 172">
            <a:extLst>
              <a:ext uri="{FF2B5EF4-FFF2-40B4-BE49-F238E27FC236}">
                <a16:creationId xmlns:a16="http://schemas.microsoft.com/office/drawing/2014/main" id="{4CD247B3-A4D0-41B8-90AF-4B5A83AD9B67}"/>
              </a:ext>
            </a:extLst>
          </p:cNvPr>
          <p:cNvSpPr/>
          <p:nvPr/>
        </p:nvSpPr>
        <p:spPr>
          <a:xfrm>
            <a:off x="9990299" y="1926307"/>
            <a:ext cx="1771650" cy="600374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Gestor</a:t>
            </a:r>
          </a:p>
        </p:txBody>
      </p:sp>
    </p:spTree>
    <p:extLst>
      <p:ext uri="{BB962C8B-B14F-4D97-AF65-F5344CB8AC3E}">
        <p14:creationId xmlns:p14="http://schemas.microsoft.com/office/powerpoint/2010/main" val="1775921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74294E1-58B4-4BA9-A07B-FA12AA82BFA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6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7FC4FC19-0F35-4903-8C05-300B3644F0BA}"/>
              </a:ext>
            </a:extLst>
          </p:cNvPr>
          <p:cNvSpPr txBox="1"/>
          <p:nvPr/>
        </p:nvSpPr>
        <p:spPr>
          <a:xfrm>
            <a:off x="162883" y="177125"/>
            <a:ext cx="12029117" cy="983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dirty="0">
                <a:solidFill>
                  <a:srgbClr val="FFFFFF"/>
                </a:solidFill>
                <a:latin typeface="Open Sans 1 Bold"/>
              </a:rPr>
              <a:t>Backlog</a:t>
            </a:r>
          </a:p>
        </p:txBody>
      </p:sp>
      <p:grpSp>
        <p:nvGrpSpPr>
          <p:cNvPr id="7" name="Group 3">
            <a:extLst>
              <a:ext uri="{FF2B5EF4-FFF2-40B4-BE49-F238E27FC236}">
                <a16:creationId xmlns:a16="http://schemas.microsoft.com/office/drawing/2014/main" id="{99D4B264-66D1-4069-9573-FBFA78491D90}"/>
              </a:ext>
            </a:extLst>
          </p:cNvPr>
          <p:cNvGrpSpPr/>
          <p:nvPr/>
        </p:nvGrpSpPr>
        <p:grpSpPr>
          <a:xfrm>
            <a:off x="164731" y="1447751"/>
            <a:ext cx="430231" cy="4972050"/>
            <a:chOff x="0" y="0"/>
            <a:chExt cx="218303" cy="2522855"/>
          </a:xfrm>
        </p:grpSpPr>
        <p:sp>
          <p:nvSpPr>
            <p:cNvPr id="8" name="Freeform 4">
              <a:extLst>
                <a:ext uri="{FF2B5EF4-FFF2-40B4-BE49-F238E27FC236}">
                  <a16:creationId xmlns:a16="http://schemas.microsoft.com/office/drawing/2014/main" id="{B62AFFE7-33E4-4CE4-9171-47FE6A50ADB8}"/>
                </a:ext>
              </a:extLst>
            </p:cNvPr>
            <p:cNvSpPr/>
            <p:nvPr/>
          </p:nvSpPr>
          <p:spPr>
            <a:xfrm>
              <a:off x="0" y="0"/>
              <a:ext cx="218303" cy="2522855"/>
            </a:xfrm>
            <a:custGeom>
              <a:avLst/>
              <a:gdLst/>
              <a:ahLst/>
              <a:cxnLst/>
              <a:rect l="l" t="t" r="r" b="b"/>
              <a:pathLst>
                <a:path w="218303" h="2522855">
                  <a:moveTo>
                    <a:pt x="0" y="0"/>
                  </a:moveTo>
                  <a:lnTo>
                    <a:pt x="218303" y="0"/>
                  </a:lnTo>
                  <a:lnTo>
                    <a:pt x="218303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9" name="Group 5">
            <a:extLst>
              <a:ext uri="{FF2B5EF4-FFF2-40B4-BE49-F238E27FC236}">
                <a16:creationId xmlns:a16="http://schemas.microsoft.com/office/drawing/2014/main" id="{5D289A9E-2BFD-4EE5-B53F-DE2FBD0FFE42}"/>
              </a:ext>
            </a:extLst>
          </p:cNvPr>
          <p:cNvGrpSpPr/>
          <p:nvPr/>
        </p:nvGrpSpPr>
        <p:grpSpPr>
          <a:xfrm>
            <a:off x="2922331" y="1447751"/>
            <a:ext cx="3912360" cy="4972050"/>
            <a:chOff x="0" y="0"/>
            <a:chExt cx="1805144" cy="2522855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7FB48305-90AC-4EA7-B6BC-7F447CED7C5A}"/>
                </a:ext>
              </a:extLst>
            </p:cNvPr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1" name="Group 7">
            <a:extLst>
              <a:ext uri="{FF2B5EF4-FFF2-40B4-BE49-F238E27FC236}">
                <a16:creationId xmlns:a16="http://schemas.microsoft.com/office/drawing/2014/main" id="{61A28E35-8BF7-432A-9B02-7524D6707692}"/>
              </a:ext>
            </a:extLst>
          </p:cNvPr>
          <p:cNvGrpSpPr/>
          <p:nvPr/>
        </p:nvGrpSpPr>
        <p:grpSpPr>
          <a:xfrm>
            <a:off x="10757207" y="1447751"/>
            <a:ext cx="1276412" cy="4972050"/>
            <a:chOff x="0" y="0"/>
            <a:chExt cx="647661" cy="2522855"/>
          </a:xfrm>
        </p:grpSpPr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12FEEAD7-781B-4E51-A56F-758604281690}"/>
                </a:ext>
              </a:extLst>
            </p:cNvPr>
            <p:cNvSpPr/>
            <p:nvPr/>
          </p:nvSpPr>
          <p:spPr>
            <a:xfrm>
              <a:off x="0" y="0"/>
              <a:ext cx="647661" cy="2522855"/>
            </a:xfrm>
            <a:custGeom>
              <a:avLst/>
              <a:gdLst/>
              <a:ahLst/>
              <a:cxnLst/>
              <a:rect l="l" t="t" r="r" b="b"/>
              <a:pathLst>
                <a:path w="647661" h="2522855">
                  <a:moveTo>
                    <a:pt x="0" y="0"/>
                  </a:moveTo>
                  <a:lnTo>
                    <a:pt x="647661" y="0"/>
                  </a:lnTo>
                  <a:lnTo>
                    <a:pt x="647661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3" name="Group 9">
            <a:extLst>
              <a:ext uri="{FF2B5EF4-FFF2-40B4-BE49-F238E27FC236}">
                <a16:creationId xmlns:a16="http://schemas.microsoft.com/office/drawing/2014/main" id="{6F2AF613-28D2-4167-A2BE-7C1352F3B954}"/>
              </a:ext>
            </a:extLst>
          </p:cNvPr>
          <p:cNvGrpSpPr/>
          <p:nvPr/>
        </p:nvGrpSpPr>
        <p:grpSpPr>
          <a:xfrm>
            <a:off x="9106678" y="1447751"/>
            <a:ext cx="1514741" cy="4972050"/>
            <a:chOff x="0" y="0"/>
            <a:chExt cx="768591" cy="2522855"/>
          </a:xfrm>
        </p:grpSpPr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8745C793-F3F1-4852-B73E-99D710727BDB}"/>
                </a:ext>
              </a:extLst>
            </p:cNvPr>
            <p:cNvSpPr/>
            <p:nvPr/>
          </p:nvSpPr>
          <p:spPr>
            <a:xfrm>
              <a:off x="0" y="0"/>
              <a:ext cx="768591" cy="2522855"/>
            </a:xfrm>
            <a:custGeom>
              <a:avLst/>
              <a:gdLst/>
              <a:ahLst/>
              <a:cxnLst/>
              <a:rect l="l" t="t" r="r" b="b"/>
              <a:pathLst>
                <a:path w="768591" h="2522855">
                  <a:moveTo>
                    <a:pt x="0" y="0"/>
                  </a:moveTo>
                  <a:lnTo>
                    <a:pt x="768591" y="0"/>
                  </a:lnTo>
                  <a:lnTo>
                    <a:pt x="768591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5" name="TextBox 11">
            <a:extLst>
              <a:ext uri="{FF2B5EF4-FFF2-40B4-BE49-F238E27FC236}">
                <a16:creationId xmlns:a16="http://schemas.microsoft.com/office/drawing/2014/main" id="{E8732EFE-A673-4EFF-A52D-01F3DA4F7BF0}"/>
              </a:ext>
            </a:extLst>
          </p:cNvPr>
          <p:cNvSpPr txBox="1"/>
          <p:nvPr/>
        </p:nvSpPr>
        <p:spPr>
          <a:xfrm>
            <a:off x="158381" y="1593734"/>
            <a:ext cx="436581" cy="264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dirty="0">
                <a:solidFill>
                  <a:srgbClr val="191919"/>
                </a:solidFill>
                <a:latin typeface="Open Sans 1 Bold"/>
              </a:rPr>
              <a:t>ID</a:t>
            </a:r>
          </a:p>
        </p:txBody>
      </p:sp>
      <p:sp>
        <p:nvSpPr>
          <p:cNvPr id="16" name="TextBox 12">
            <a:extLst>
              <a:ext uri="{FF2B5EF4-FFF2-40B4-BE49-F238E27FC236}">
                <a16:creationId xmlns:a16="http://schemas.microsoft.com/office/drawing/2014/main" id="{46B20435-3E4D-4CE2-8E1B-08675F782E2E}"/>
              </a:ext>
            </a:extLst>
          </p:cNvPr>
          <p:cNvSpPr txBox="1"/>
          <p:nvPr/>
        </p:nvSpPr>
        <p:spPr>
          <a:xfrm>
            <a:off x="2922331" y="1593734"/>
            <a:ext cx="3912360" cy="2641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dirty="0">
                <a:solidFill>
                  <a:srgbClr val="191919"/>
                </a:solidFill>
                <a:latin typeface="Open Sans 1 Bold"/>
              </a:rPr>
              <a:t>DESCRIÇÃO</a:t>
            </a:r>
          </a:p>
        </p:txBody>
      </p:sp>
      <p:sp>
        <p:nvSpPr>
          <p:cNvPr id="17" name="TextBox 13">
            <a:extLst>
              <a:ext uri="{FF2B5EF4-FFF2-40B4-BE49-F238E27FC236}">
                <a16:creationId xmlns:a16="http://schemas.microsoft.com/office/drawing/2014/main" id="{10AB215E-AE14-4897-A5E7-F4382A3C5958}"/>
              </a:ext>
            </a:extLst>
          </p:cNvPr>
          <p:cNvSpPr txBox="1"/>
          <p:nvPr/>
        </p:nvSpPr>
        <p:spPr>
          <a:xfrm>
            <a:off x="9106678" y="1582727"/>
            <a:ext cx="1514741" cy="264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>
                <a:solidFill>
                  <a:srgbClr val="191919"/>
                </a:solidFill>
                <a:latin typeface="Open Sans 1 Bold"/>
              </a:rPr>
              <a:t>TAMANHO</a:t>
            </a:r>
          </a:p>
        </p:txBody>
      </p:sp>
      <p:sp>
        <p:nvSpPr>
          <p:cNvPr id="18" name="TextBox 14">
            <a:extLst>
              <a:ext uri="{FF2B5EF4-FFF2-40B4-BE49-F238E27FC236}">
                <a16:creationId xmlns:a16="http://schemas.microsoft.com/office/drawing/2014/main" id="{D4EDD1D0-FF42-46F6-A28F-795F3A0998B5}"/>
              </a:ext>
            </a:extLst>
          </p:cNvPr>
          <p:cNvSpPr txBox="1"/>
          <p:nvPr/>
        </p:nvSpPr>
        <p:spPr>
          <a:xfrm>
            <a:off x="10757207" y="1593734"/>
            <a:ext cx="1276412" cy="264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>
                <a:solidFill>
                  <a:srgbClr val="191919"/>
                </a:solidFill>
                <a:latin typeface="Open Sans 1 Bold"/>
              </a:rPr>
              <a:t>TIPO</a:t>
            </a:r>
          </a:p>
        </p:txBody>
      </p:sp>
      <p:grpSp>
        <p:nvGrpSpPr>
          <p:cNvPr id="19" name="Group 15">
            <a:extLst>
              <a:ext uri="{FF2B5EF4-FFF2-40B4-BE49-F238E27FC236}">
                <a16:creationId xmlns:a16="http://schemas.microsoft.com/office/drawing/2014/main" id="{6CCD2034-7FEF-4ECF-9EF7-17709ADB1412}"/>
              </a:ext>
            </a:extLst>
          </p:cNvPr>
          <p:cNvGrpSpPr/>
          <p:nvPr/>
        </p:nvGrpSpPr>
        <p:grpSpPr>
          <a:xfrm>
            <a:off x="6976864" y="1436050"/>
            <a:ext cx="1996981" cy="4983751"/>
            <a:chOff x="0" y="0"/>
            <a:chExt cx="1013283" cy="2528792"/>
          </a:xfrm>
        </p:grpSpPr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5D1B0FFF-2E4E-420B-8A3D-A53F5AD38787}"/>
                </a:ext>
              </a:extLst>
            </p:cNvPr>
            <p:cNvSpPr/>
            <p:nvPr/>
          </p:nvSpPr>
          <p:spPr>
            <a:xfrm>
              <a:off x="0" y="0"/>
              <a:ext cx="1013283" cy="2528792"/>
            </a:xfrm>
            <a:custGeom>
              <a:avLst/>
              <a:gdLst/>
              <a:ahLst/>
              <a:cxnLst/>
              <a:rect l="l" t="t" r="r" b="b"/>
              <a:pathLst>
                <a:path w="1013283" h="2528792">
                  <a:moveTo>
                    <a:pt x="0" y="0"/>
                  </a:moveTo>
                  <a:lnTo>
                    <a:pt x="1013283" y="0"/>
                  </a:lnTo>
                  <a:lnTo>
                    <a:pt x="1013283" y="2528792"/>
                  </a:lnTo>
                  <a:lnTo>
                    <a:pt x="0" y="252879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1" name="TextBox 17">
            <a:extLst>
              <a:ext uri="{FF2B5EF4-FFF2-40B4-BE49-F238E27FC236}">
                <a16:creationId xmlns:a16="http://schemas.microsoft.com/office/drawing/2014/main" id="{FFD4B3C9-7C5B-4496-8E93-A64725E31EFB}"/>
              </a:ext>
            </a:extLst>
          </p:cNvPr>
          <p:cNvSpPr txBox="1"/>
          <p:nvPr/>
        </p:nvSpPr>
        <p:spPr>
          <a:xfrm>
            <a:off x="6983215" y="1582727"/>
            <a:ext cx="1990631" cy="264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>
                <a:solidFill>
                  <a:srgbClr val="191919"/>
                </a:solidFill>
                <a:latin typeface="Open Sans 1 Bold"/>
              </a:rPr>
              <a:t>CLASSIFICAÇÃO</a:t>
            </a:r>
          </a:p>
        </p:txBody>
      </p:sp>
      <p:grpSp>
        <p:nvGrpSpPr>
          <p:cNvPr id="22" name="Group 18">
            <a:extLst>
              <a:ext uri="{FF2B5EF4-FFF2-40B4-BE49-F238E27FC236}">
                <a16:creationId xmlns:a16="http://schemas.microsoft.com/office/drawing/2014/main" id="{A001B5BE-5313-4219-9B29-280EA21ED350}"/>
              </a:ext>
            </a:extLst>
          </p:cNvPr>
          <p:cNvGrpSpPr/>
          <p:nvPr/>
        </p:nvGrpSpPr>
        <p:grpSpPr>
          <a:xfrm>
            <a:off x="717181" y="1447751"/>
            <a:ext cx="2076819" cy="4972050"/>
            <a:chOff x="0" y="0"/>
            <a:chExt cx="1229724" cy="2522855"/>
          </a:xfrm>
        </p:grpSpPr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3AD2D6AB-31F9-43FA-A7C8-CC2826F9B42A}"/>
                </a:ext>
              </a:extLst>
            </p:cNvPr>
            <p:cNvSpPr/>
            <p:nvPr/>
          </p:nvSpPr>
          <p:spPr>
            <a:xfrm>
              <a:off x="0" y="0"/>
              <a:ext cx="1229724" cy="2522855"/>
            </a:xfrm>
            <a:custGeom>
              <a:avLst/>
              <a:gdLst/>
              <a:ahLst/>
              <a:cxnLst/>
              <a:rect l="l" t="t" r="r" b="b"/>
              <a:pathLst>
                <a:path w="1229724" h="2522855">
                  <a:moveTo>
                    <a:pt x="0" y="0"/>
                  </a:moveTo>
                  <a:lnTo>
                    <a:pt x="1229724" y="0"/>
                  </a:lnTo>
                  <a:lnTo>
                    <a:pt x="122972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4" name="TextBox 20">
            <a:extLst>
              <a:ext uri="{FF2B5EF4-FFF2-40B4-BE49-F238E27FC236}">
                <a16:creationId xmlns:a16="http://schemas.microsoft.com/office/drawing/2014/main" id="{4619D8E7-43C7-4EF1-9455-1CB49BE31CB0}"/>
              </a:ext>
            </a:extLst>
          </p:cNvPr>
          <p:cNvSpPr txBox="1"/>
          <p:nvPr/>
        </p:nvSpPr>
        <p:spPr>
          <a:xfrm>
            <a:off x="717181" y="1593734"/>
            <a:ext cx="2076819" cy="2641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dirty="0">
                <a:solidFill>
                  <a:srgbClr val="191919"/>
                </a:solidFill>
                <a:latin typeface="Open Sans 1 Bold"/>
              </a:rPr>
              <a:t>REQUISITO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234EF2F3-B729-4454-98E7-857F3F712A51}"/>
              </a:ext>
            </a:extLst>
          </p:cNvPr>
          <p:cNvSpPr txBox="1"/>
          <p:nvPr/>
        </p:nvSpPr>
        <p:spPr>
          <a:xfrm>
            <a:off x="158381" y="2114987"/>
            <a:ext cx="440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01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70B4B9E6-8A82-42B6-A931-F4FD177EEB78}"/>
              </a:ext>
            </a:extLst>
          </p:cNvPr>
          <p:cNvSpPr txBox="1"/>
          <p:nvPr/>
        </p:nvSpPr>
        <p:spPr>
          <a:xfrm>
            <a:off x="717181" y="2114987"/>
            <a:ext cx="207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CV#01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5F5889F-D735-4455-96F3-3B6BC8058901}"/>
              </a:ext>
            </a:extLst>
          </p:cNvPr>
          <p:cNvSpPr txBox="1"/>
          <p:nvPr/>
        </p:nvSpPr>
        <p:spPr>
          <a:xfrm>
            <a:off x="2922330" y="2099746"/>
            <a:ext cx="3912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O software deve estar na nuvem Azure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61F36882-C8BC-4310-A8C7-4654BB82661D}"/>
              </a:ext>
            </a:extLst>
          </p:cNvPr>
          <p:cNvSpPr txBox="1"/>
          <p:nvPr/>
        </p:nvSpPr>
        <p:spPr>
          <a:xfrm>
            <a:off x="6983214" y="2114987"/>
            <a:ext cx="1987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3905C1A4-6D9E-4D30-866F-A63590C416CC}"/>
              </a:ext>
            </a:extLst>
          </p:cNvPr>
          <p:cNvSpPr txBox="1"/>
          <p:nvPr/>
        </p:nvSpPr>
        <p:spPr>
          <a:xfrm>
            <a:off x="9106678" y="2099746"/>
            <a:ext cx="151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8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6E208C2-5957-4469-AF70-9CE0ED7CA589}"/>
              </a:ext>
            </a:extLst>
          </p:cNvPr>
          <p:cNvSpPr txBox="1"/>
          <p:nvPr/>
        </p:nvSpPr>
        <p:spPr>
          <a:xfrm>
            <a:off x="10755729" y="2114987"/>
            <a:ext cx="1279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Não Funcional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37B6FA4-257D-4C19-B964-AA2CD5CB21FF}"/>
              </a:ext>
            </a:extLst>
          </p:cNvPr>
          <p:cNvSpPr txBox="1"/>
          <p:nvPr/>
        </p:nvSpPr>
        <p:spPr>
          <a:xfrm>
            <a:off x="158381" y="2529841"/>
            <a:ext cx="440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02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459CC75D-5F5C-4807-963E-B81F5C95921C}"/>
              </a:ext>
            </a:extLst>
          </p:cNvPr>
          <p:cNvSpPr txBox="1"/>
          <p:nvPr/>
        </p:nvSpPr>
        <p:spPr>
          <a:xfrm>
            <a:off x="717181" y="2529841"/>
            <a:ext cx="207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CV#01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1ED4F662-EF80-4B11-B406-44D760662E2E}"/>
              </a:ext>
            </a:extLst>
          </p:cNvPr>
          <p:cNvSpPr txBox="1"/>
          <p:nvPr/>
        </p:nvSpPr>
        <p:spPr>
          <a:xfrm>
            <a:off x="2936174" y="2514600"/>
            <a:ext cx="38985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O software deve ter uma API Java que capture os dados de processamento dos computadores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C59560C7-D792-427E-B346-EC0D95FB585A}"/>
              </a:ext>
            </a:extLst>
          </p:cNvPr>
          <p:cNvSpPr txBox="1"/>
          <p:nvPr/>
        </p:nvSpPr>
        <p:spPr>
          <a:xfrm>
            <a:off x="6983214" y="2529841"/>
            <a:ext cx="1987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24FA6D97-821E-49F9-B18E-DE9939BFA047}"/>
              </a:ext>
            </a:extLst>
          </p:cNvPr>
          <p:cNvSpPr txBox="1"/>
          <p:nvPr/>
        </p:nvSpPr>
        <p:spPr>
          <a:xfrm>
            <a:off x="9106678" y="2514600"/>
            <a:ext cx="151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21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B8BF5E8F-95A7-42A6-ADFB-6FD110404B8B}"/>
              </a:ext>
            </a:extLst>
          </p:cNvPr>
          <p:cNvSpPr txBox="1"/>
          <p:nvPr/>
        </p:nvSpPr>
        <p:spPr>
          <a:xfrm>
            <a:off x="10755729" y="2529841"/>
            <a:ext cx="1279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Não Funcional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86A117E7-FAC9-481F-B6FA-F35649156F30}"/>
              </a:ext>
            </a:extLst>
          </p:cNvPr>
          <p:cNvSpPr txBox="1"/>
          <p:nvPr/>
        </p:nvSpPr>
        <p:spPr>
          <a:xfrm>
            <a:off x="152401" y="2919333"/>
            <a:ext cx="440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5EF2156-34A0-40EA-8C15-FDA1F0931B9B}"/>
              </a:ext>
            </a:extLst>
          </p:cNvPr>
          <p:cNvSpPr txBox="1"/>
          <p:nvPr/>
        </p:nvSpPr>
        <p:spPr>
          <a:xfrm>
            <a:off x="711201" y="2919333"/>
            <a:ext cx="208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CV#01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669F8884-0F20-45EE-8D37-C83D4CE0DE49}"/>
              </a:ext>
            </a:extLst>
          </p:cNvPr>
          <p:cNvSpPr txBox="1"/>
          <p:nvPr/>
        </p:nvSpPr>
        <p:spPr>
          <a:xfrm>
            <a:off x="2936173" y="2904093"/>
            <a:ext cx="38925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O software deve ter uma API que monitore a rede das máquinas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C3FB880F-188F-495C-8DD7-91A4B219E359}"/>
              </a:ext>
            </a:extLst>
          </p:cNvPr>
          <p:cNvSpPr txBox="1"/>
          <p:nvPr/>
        </p:nvSpPr>
        <p:spPr>
          <a:xfrm>
            <a:off x="6977234" y="2919333"/>
            <a:ext cx="1987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712EC27B-1348-489C-B051-EC2695ED71B5}"/>
              </a:ext>
            </a:extLst>
          </p:cNvPr>
          <p:cNvSpPr txBox="1"/>
          <p:nvPr/>
        </p:nvSpPr>
        <p:spPr>
          <a:xfrm>
            <a:off x="9100697" y="2904092"/>
            <a:ext cx="151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21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99E92A2A-AFE9-4229-AE13-FD542230242D}"/>
              </a:ext>
            </a:extLst>
          </p:cNvPr>
          <p:cNvSpPr txBox="1"/>
          <p:nvPr/>
        </p:nvSpPr>
        <p:spPr>
          <a:xfrm>
            <a:off x="10749748" y="2959060"/>
            <a:ext cx="1279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Não Funcional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2E000B91-8A5B-4815-BEB6-EFD6FBBAD91E}"/>
              </a:ext>
            </a:extLst>
          </p:cNvPr>
          <p:cNvSpPr txBox="1"/>
          <p:nvPr/>
        </p:nvSpPr>
        <p:spPr>
          <a:xfrm>
            <a:off x="152401" y="3334187"/>
            <a:ext cx="440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04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AA3B9405-7DD3-483C-93DA-9881537C6FCF}"/>
              </a:ext>
            </a:extLst>
          </p:cNvPr>
          <p:cNvSpPr txBox="1"/>
          <p:nvPr/>
        </p:nvSpPr>
        <p:spPr>
          <a:xfrm>
            <a:off x="711201" y="3334187"/>
            <a:ext cx="208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US#03</a:t>
            </a:r>
            <a:endParaRPr lang="pt-BR" sz="12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0389A99-AC07-45C4-9BB3-D7967B36DC99}"/>
              </a:ext>
            </a:extLst>
          </p:cNvPr>
          <p:cNvSpPr txBox="1"/>
          <p:nvPr/>
        </p:nvSpPr>
        <p:spPr>
          <a:xfrm>
            <a:off x="2922331" y="3318946"/>
            <a:ext cx="39063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O software deve capturar se a máquina está ligada ou desligada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750D1A05-CEA6-4D77-8F8A-3EE80C6BCFB8}"/>
              </a:ext>
            </a:extLst>
          </p:cNvPr>
          <p:cNvSpPr txBox="1"/>
          <p:nvPr/>
        </p:nvSpPr>
        <p:spPr>
          <a:xfrm>
            <a:off x="6977234" y="3334187"/>
            <a:ext cx="1987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Importante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3F3408A4-9F76-4982-926F-3924D1DDD985}"/>
              </a:ext>
            </a:extLst>
          </p:cNvPr>
          <p:cNvSpPr txBox="1"/>
          <p:nvPr/>
        </p:nvSpPr>
        <p:spPr>
          <a:xfrm>
            <a:off x="9100697" y="3318946"/>
            <a:ext cx="151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21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AD11E896-0868-4A30-BB26-A84D2E70979E}"/>
              </a:ext>
            </a:extLst>
          </p:cNvPr>
          <p:cNvSpPr txBox="1"/>
          <p:nvPr/>
        </p:nvSpPr>
        <p:spPr>
          <a:xfrm>
            <a:off x="10749748" y="3334187"/>
            <a:ext cx="1279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DC2AC6B8-1A3E-4627-87AD-68C6228EFC59}"/>
              </a:ext>
            </a:extLst>
          </p:cNvPr>
          <p:cNvSpPr txBox="1"/>
          <p:nvPr/>
        </p:nvSpPr>
        <p:spPr>
          <a:xfrm>
            <a:off x="162883" y="3740587"/>
            <a:ext cx="440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05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6F6161C3-64CC-43D2-9BE2-012FA34DBD46}"/>
              </a:ext>
            </a:extLst>
          </p:cNvPr>
          <p:cNvSpPr txBox="1"/>
          <p:nvPr/>
        </p:nvSpPr>
        <p:spPr>
          <a:xfrm>
            <a:off x="721683" y="3740587"/>
            <a:ext cx="207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CV#01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A644B55B-827F-4C47-B1E2-A7C461B9293C}"/>
              </a:ext>
            </a:extLst>
          </p:cNvPr>
          <p:cNvSpPr txBox="1"/>
          <p:nvPr/>
        </p:nvSpPr>
        <p:spPr>
          <a:xfrm>
            <a:off x="2936173" y="3771860"/>
            <a:ext cx="3903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O sistema deve ter um site institucional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D48BE74C-EF06-4FB0-A555-AB2888D388D1}"/>
              </a:ext>
            </a:extLst>
          </p:cNvPr>
          <p:cNvSpPr txBox="1"/>
          <p:nvPr/>
        </p:nvSpPr>
        <p:spPr>
          <a:xfrm>
            <a:off x="6987716" y="3740587"/>
            <a:ext cx="1987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89C0C6A0-41EB-43F0-9A50-F87BD1E31F62}"/>
              </a:ext>
            </a:extLst>
          </p:cNvPr>
          <p:cNvSpPr txBox="1"/>
          <p:nvPr/>
        </p:nvSpPr>
        <p:spPr>
          <a:xfrm>
            <a:off x="9111180" y="3725346"/>
            <a:ext cx="151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3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1D370D19-3C16-45AB-850F-09BEA362B891}"/>
              </a:ext>
            </a:extLst>
          </p:cNvPr>
          <p:cNvSpPr txBox="1"/>
          <p:nvPr/>
        </p:nvSpPr>
        <p:spPr>
          <a:xfrm>
            <a:off x="10760231" y="3784600"/>
            <a:ext cx="1279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Não Funcional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6C272D04-E9B5-4906-8A66-E0361B56E8DB}"/>
              </a:ext>
            </a:extLst>
          </p:cNvPr>
          <p:cNvSpPr txBox="1"/>
          <p:nvPr/>
        </p:nvSpPr>
        <p:spPr>
          <a:xfrm>
            <a:off x="162883" y="4155441"/>
            <a:ext cx="440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06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D051F33B-E204-4A51-B0BC-8E6D64C15242}"/>
              </a:ext>
            </a:extLst>
          </p:cNvPr>
          <p:cNvSpPr txBox="1"/>
          <p:nvPr/>
        </p:nvSpPr>
        <p:spPr>
          <a:xfrm>
            <a:off x="2935672" y="4140200"/>
            <a:ext cx="39035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A aplicação web deve ter uma dashboard com os dados de processamentos das máquinas em tempo real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7245DAAB-A4BA-49C7-8B88-B3D662E76433}"/>
              </a:ext>
            </a:extLst>
          </p:cNvPr>
          <p:cNvSpPr txBox="1"/>
          <p:nvPr/>
        </p:nvSpPr>
        <p:spPr>
          <a:xfrm>
            <a:off x="6987716" y="4155441"/>
            <a:ext cx="1987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3A2FC496-4166-443F-808E-0E46EB80DD46}"/>
              </a:ext>
            </a:extLst>
          </p:cNvPr>
          <p:cNvSpPr txBox="1"/>
          <p:nvPr/>
        </p:nvSpPr>
        <p:spPr>
          <a:xfrm>
            <a:off x="9111180" y="4140200"/>
            <a:ext cx="151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13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0DBE02EB-791F-4297-B835-8819BE019800}"/>
              </a:ext>
            </a:extLst>
          </p:cNvPr>
          <p:cNvSpPr txBox="1"/>
          <p:nvPr/>
        </p:nvSpPr>
        <p:spPr>
          <a:xfrm>
            <a:off x="10760231" y="4155441"/>
            <a:ext cx="1279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786D1D83-7B0E-47E2-A286-A93A71A6A2B5}"/>
              </a:ext>
            </a:extLst>
          </p:cNvPr>
          <p:cNvSpPr txBox="1"/>
          <p:nvPr/>
        </p:nvSpPr>
        <p:spPr>
          <a:xfrm>
            <a:off x="2922330" y="4529692"/>
            <a:ext cx="39108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A aplicação web deve emitir alertas na existência de alteração no desempenho do computador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4B7EE6EA-EB69-4CEB-8B11-885FD90BD4FE}"/>
              </a:ext>
            </a:extLst>
          </p:cNvPr>
          <p:cNvSpPr txBox="1"/>
          <p:nvPr/>
        </p:nvSpPr>
        <p:spPr>
          <a:xfrm>
            <a:off x="6981736" y="4544933"/>
            <a:ext cx="1987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6716388C-AA69-49C3-BE32-87F68090A410}"/>
              </a:ext>
            </a:extLst>
          </p:cNvPr>
          <p:cNvSpPr txBox="1"/>
          <p:nvPr/>
        </p:nvSpPr>
        <p:spPr>
          <a:xfrm>
            <a:off x="9105199" y="4529692"/>
            <a:ext cx="151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8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1D9A5D0C-91DD-4E7D-A9DF-36B3DC793992}"/>
              </a:ext>
            </a:extLst>
          </p:cNvPr>
          <p:cNvSpPr txBox="1"/>
          <p:nvPr/>
        </p:nvSpPr>
        <p:spPr>
          <a:xfrm>
            <a:off x="10754250" y="4544933"/>
            <a:ext cx="1279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41A6786C-CE61-4644-AE7D-0A23E86ED5BE}"/>
              </a:ext>
            </a:extLst>
          </p:cNvPr>
          <p:cNvSpPr txBox="1"/>
          <p:nvPr/>
        </p:nvSpPr>
        <p:spPr>
          <a:xfrm>
            <a:off x="2935671" y="4944546"/>
            <a:ext cx="3897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A aplicação web deve emitir relatórios com a quantidade de horas que o computador ficou ativo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B986D1F6-3FCA-498B-919C-6F88E0AAACCC}"/>
              </a:ext>
            </a:extLst>
          </p:cNvPr>
          <p:cNvSpPr txBox="1"/>
          <p:nvPr/>
        </p:nvSpPr>
        <p:spPr>
          <a:xfrm>
            <a:off x="6981736" y="4959787"/>
            <a:ext cx="1987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1C3803F5-34E2-4DC0-A8B0-350F0FCF2C81}"/>
              </a:ext>
            </a:extLst>
          </p:cNvPr>
          <p:cNvSpPr txBox="1"/>
          <p:nvPr/>
        </p:nvSpPr>
        <p:spPr>
          <a:xfrm>
            <a:off x="9105199" y="4944546"/>
            <a:ext cx="151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13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CEA0251D-3FF9-4D9E-A37E-9345A5925D26}"/>
              </a:ext>
            </a:extLst>
          </p:cNvPr>
          <p:cNvSpPr txBox="1"/>
          <p:nvPr/>
        </p:nvSpPr>
        <p:spPr>
          <a:xfrm>
            <a:off x="10754250" y="4959787"/>
            <a:ext cx="1279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9E9B2E4C-8E2E-4D39-B397-EA947E39A8F2}"/>
              </a:ext>
            </a:extLst>
          </p:cNvPr>
          <p:cNvSpPr txBox="1"/>
          <p:nvPr/>
        </p:nvSpPr>
        <p:spPr>
          <a:xfrm>
            <a:off x="156903" y="4544933"/>
            <a:ext cx="440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07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BEA9F67D-1399-4AEA-A878-265591B1C7F2}"/>
              </a:ext>
            </a:extLst>
          </p:cNvPr>
          <p:cNvSpPr txBox="1"/>
          <p:nvPr/>
        </p:nvSpPr>
        <p:spPr>
          <a:xfrm>
            <a:off x="156903" y="4959787"/>
            <a:ext cx="440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08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B6281278-6F82-4187-A92E-84E8705CFEE3}"/>
              </a:ext>
            </a:extLst>
          </p:cNvPr>
          <p:cNvSpPr txBox="1"/>
          <p:nvPr/>
        </p:nvSpPr>
        <p:spPr>
          <a:xfrm>
            <a:off x="162883" y="5349279"/>
            <a:ext cx="440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09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D62EF7C4-8C51-4786-9783-9FC8C6BFD289}"/>
              </a:ext>
            </a:extLst>
          </p:cNvPr>
          <p:cNvSpPr txBox="1"/>
          <p:nvPr/>
        </p:nvSpPr>
        <p:spPr>
          <a:xfrm>
            <a:off x="162883" y="5764133"/>
            <a:ext cx="440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10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5C3E910C-398E-4084-87CC-915AF6A28BBC}"/>
              </a:ext>
            </a:extLst>
          </p:cNvPr>
          <p:cNvSpPr txBox="1"/>
          <p:nvPr/>
        </p:nvSpPr>
        <p:spPr>
          <a:xfrm>
            <a:off x="2906689" y="5365609"/>
            <a:ext cx="3932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A aplicação web deve possuir um histórico com todas as ocorrências das máquinas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BBDEC7D2-EE42-4282-84DA-43B8F9C4A3C2}"/>
              </a:ext>
            </a:extLst>
          </p:cNvPr>
          <p:cNvSpPr txBox="1"/>
          <p:nvPr/>
        </p:nvSpPr>
        <p:spPr>
          <a:xfrm>
            <a:off x="6987716" y="5380850"/>
            <a:ext cx="1987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9D70CE08-253E-4575-8B1B-74969456E322}"/>
              </a:ext>
            </a:extLst>
          </p:cNvPr>
          <p:cNvSpPr txBox="1"/>
          <p:nvPr/>
        </p:nvSpPr>
        <p:spPr>
          <a:xfrm>
            <a:off x="9111180" y="5365609"/>
            <a:ext cx="151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8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97A3AA0D-3946-419A-9668-7AFEC8B1D684}"/>
              </a:ext>
            </a:extLst>
          </p:cNvPr>
          <p:cNvSpPr txBox="1"/>
          <p:nvPr/>
        </p:nvSpPr>
        <p:spPr>
          <a:xfrm>
            <a:off x="10760231" y="5380850"/>
            <a:ext cx="1279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4D7A915F-2B1C-4EAB-ADAD-4EE20B100B97}"/>
              </a:ext>
            </a:extLst>
          </p:cNvPr>
          <p:cNvSpPr txBox="1"/>
          <p:nvPr/>
        </p:nvSpPr>
        <p:spPr>
          <a:xfrm>
            <a:off x="2908167" y="5780463"/>
            <a:ext cx="3931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A aplicação web deve permitir a visualização de quantos computadores precisam de reparo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27ACF74F-C32D-4AE4-A513-1467EE3976EF}"/>
              </a:ext>
            </a:extLst>
          </p:cNvPr>
          <p:cNvSpPr txBox="1"/>
          <p:nvPr/>
        </p:nvSpPr>
        <p:spPr>
          <a:xfrm>
            <a:off x="6987716" y="5795704"/>
            <a:ext cx="1987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569F6475-3CDD-4976-8BFF-A26AD4AE23CE}"/>
              </a:ext>
            </a:extLst>
          </p:cNvPr>
          <p:cNvSpPr txBox="1"/>
          <p:nvPr/>
        </p:nvSpPr>
        <p:spPr>
          <a:xfrm>
            <a:off x="9111180" y="5780463"/>
            <a:ext cx="151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13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8EFE2AA7-48CA-407C-98E7-F6D651E55C7F}"/>
              </a:ext>
            </a:extLst>
          </p:cNvPr>
          <p:cNvSpPr txBox="1"/>
          <p:nvPr/>
        </p:nvSpPr>
        <p:spPr>
          <a:xfrm>
            <a:off x="10760231" y="5795704"/>
            <a:ext cx="1279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A2B213B5-D59B-4FFD-8EF3-874FAB147E10}"/>
              </a:ext>
            </a:extLst>
          </p:cNvPr>
          <p:cNvSpPr txBox="1"/>
          <p:nvPr/>
        </p:nvSpPr>
        <p:spPr>
          <a:xfrm>
            <a:off x="726019" y="4155441"/>
            <a:ext cx="207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US#01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633295F6-D0D9-455A-937E-A831FE97E720}"/>
              </a:ext>
            </a:extLst>
          </p:cNvPr>
          <p:cNvSpPr txBox="1"/>
          <p:nvPr/>
        </p:nvSpPr>
        <p:spPr>
          <a:xfrm>
            <a:off x="717181" y="4544933"/>
            <a:ext cx="207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US#04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14DC2B95-0E1D-4799-A257-C59559317429}"/>
              </a:ext>
            </a:extLst>
          </p:cNvPr>
          <p:cNvSpPr txBox="1"/>
          <p:nvPr/>
        </p:nvSpPr>
        <p:spPr>
          <a:xfrm>
            <a:off x="711201" y="4959787"/>
            <a:ext cx="207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US#05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3D66E5ED-34B8-4D70-B14D-7211ECC9B290}"/>
              </a:ext>
            </a:extLst>
          </p:cNvPr>
          <p:cNvSpPr txBox="1"/>
          <p:nvPr/>
        </p:nvSpPr>
        <p:spPr>
          <a:xfrm>
            <a:off x="711201" y="5366187"/>
            <a:ext cx="2087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US#06</a:t>
            </a:r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67401EA5-A95F-4719-A648-B7D4487C48A0}"/>
              </a:ext>
            </a:extLst>
          </p:cNvPr>
          <p:cNvSpPr txBox="1"/>
          <p:nvPr/>
        </p:nvSpPr>
        <p:spPr>
          <a:xfrm>
            <a:off x="717181" y="5772587"/>
            <a:ext cx="208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US#09</a:t>
            </a:r>
          </a:p>
        </p:txBody>
      </p:sp>
    </p:spTree>
    <p:extLst>
      <p:ext uri="{BB962C8B-B14F-4D97-AF65-F5344CB8AC3E}">
        <p14:creationId xmlns:p14="http://schemas.microsoft.com/office/powerpoint/2010/main" val="1361003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ixaDeTexto 5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624114" y="682171"/>
            <a:ext cx="6647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rgbClr val="545454"/>
                </a:solidFill>
                <a:latin typeface="Open Sans 1 Bold"/>
              </a:rPr>
              <a:t>Banco de Dados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04E88EC-2952-47FA-8342-B2330F4C83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50" y="1513168"/>
            <a:ext cx="9486900" cy="524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242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74294E1-58B4-4BA9-A07B-FA12AA82BFA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6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7FC4FC19-0F35-4903-8C05-300B3644F0BA}"/>
              </a:ext>
            </a:extLst>
          </p:cNvPr>
          <p:cNvSpPr txBox="1"/>
          <p:nvPr/>
        </p:nvSpPr>
        <p:spPr>
          <a:xfrm>
            <a:off x="6800850" y="1877774"/>
            <a:ext cx="4991100" cy="31024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4400" dirty="0" err="1">
                <a:solidFill>
                  <a:srgbClr val="FFFFFF"/>
                </a:solidFill>
                <a:latin typeface="Open Sans 1 Bold"/>
              </a:rPr>
              <a:t>Cliente</a:t>
            </a:r>
            <a:r>
              <a:rPr lang="en-US" sz="4400" dirty="0">
                <a:solidFill>
                  <a:srgbClr val="FFFFFF"/>
                </a:solidFill>
                <a:latin typeface="Open Sans 1 Bold"/>
              </a:rPr>
              <a:t> Linux</a:t>
            </a:r>
          </a:p>
          <a:p>
            <a:pPr>
              <a:lnSpc>
                <a:spcPts val="8400"/>
              </a:lnSpc>
            </a:pPr>
            <a:r>
              <a:rPr lang="en-US" sz="4400" dirty="0">
                <a:solidFill>
                  <a:srgbClr val="FFFFFF"/>
                </a:solidFill>
                <a:latin typeface="Open Sans 1 Bold"/>
              </a:rPr>
              <a:t>Site </a:t>
            </a:r>
            <a:r>
              <a:rPr lang="en-US" sz="4400" dirty="0" err="1">
                <a:solidFill>
                  <a:srgbClr val="FFFFFF"/>
                </a:solidFill>
                <a:latin typeface="Open Sans 1 Bold"/>
              </a:rPr>
              <a:t>Institucional</a:t>
            </a:r>
            <a:endParaRPr lang="en-US" sz="4400" dirty="0">
              <a:solidFill>
                <a:srgbClr val="FFFFFF"/>
              </a:solidFill>
              <a:latin typeface="Open Sans 1 Bold"/>
            </a:endParaRPr>
          </a:p>
          <a:p>
            <a:pPr>
              <a:lnSpc>
                <a:spcPts val="8400"/>
              </a:lnSpc>
            </a:pPr>
            <a:r>
              <a:rPr lang="en-US" sz="4400" dirty="0">
                <a:solidFill>
                  <a:srgbClr val="FFFFFF"/>
                </a:solidFill>
                <a:latin typeface="Open Sans 1 Bold"/>
              </a:rPr>
              <a:t>Dashboard </a:t>
            </a:r>
            <a:r>
              <a:rPr lang="en-US" sz="4400" dirty="0" err="1">
                <a:solidFill>
                  <a:srgbClr val="FFFFFF"/>
                </a:solidFill>
                <a:latin typeface="Open Sans 1 Bold"/>
              </a:rPr>
              <a:t>Estática</a:t>
            </a:r>
            <a:endParaRPr lang="en-US" sz="4400" dirty="0">
              <a:solidFill>
                <a:srgbClr val="FFFFFF"/>
              </a:solidFill>
              <a:latin typeface="Open Sans 1 Bold"/>
            </a:endParaRPr>
          </a:p>
        </p:txBody>
      </p:sp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F7B90509-B765-478C-A1CA-A26201D6B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250" y="-447675"/>
            <a:ext cx="7753350" cy="775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94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ixaDeTexto 5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624114" y="682171"/>
            <a:ext cx="4339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rgbClr val="545454"/>
                </a:solidFill>
                <a:latin typeface="Open Sans 1 Bold"/>
              </a:rPr>
              <a:t>Conclusão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E73E5D9-275B-4381-BF04-70A79AF50470}"/>
              </a:ext>
            </a:extLst>
          </p:cNvPr>
          <p:cNvSpPr txBox="1"/>
          <p:nvPr/>
        </p:nvSpPr>
        <p:spPr>
          <a:xfrm>
            <a:off x="624114" y="2142748"/>
            <a:ext cx="6157686" cy="2654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FF5B5B"/>
              </a:buClr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Callcenter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Open Sans 1 Bold"/>
            </a:endParaRPr>
          </a:p>
          <a:p>
            <a:pPr marL="342900" indent="-342900">
              <a:lnSpc>
                <a:spcPct val="200000"/>
              </a:lnSpc>
              <a:buClr>
                <a:srgbClr val="FF5B5B"/>
              </a:buClr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Aumento de produtividade</a:t>
            </a:r>
          </a:p>
          <a:p>
            <a:pPr marL="342900" indent="-342900">
              <a:lnSpc>
                <a:spcPct val="200000"/>
              </a:lnSpc>
              <a:buClr>
                <a:srgbClr val="FF5B5B"/>
              </a:buClr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Identificar problemas com mais facilidade</a:t>
            </a:r>
            <a:endParaRPr lang="pt-BR" sz="3200" dirty="0">
              <a:solidFill>
                <a:schemeClr val="tx1">
                  <a:lumMod val="65000"/>
                  <a:lumOff val="35000"/>
                </a:schemeClr>
              </a:solidFill>
              <a:latin typeface="Open Sans 1 Bold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72047A9-20F7-4370-B6E6-CF98C2D3BC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16888505">
            <a:off x="6989588" y="3090717"/>
            <a:ext cx="5214937" cy="7070102"/>
          </a:xfrm>
          <a:prstGeom prst="rect">
            <a:avLst/>
          </a:prstGeom>
        </p:spPr>
      </p:pic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90394AD2-50BE-41BA-A3D7-387157F61F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566747"/>
            <a:ext cx="5924303" cy="592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936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E73E5D9-275B-4381-BF04-70A79AF50470}"/>
              </a:ext>
            </a:extLst>
          </p:cNvPr>
          <p:cNvSpPr txBox="1"/>
          <p:nvPr/>
        </p:nvSpPr>
        <p:spPr>
          <a:xfrm>
            <a:off x="5634460" y="980698"/>
            <a:ext cx="5644063" cy="3693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5B5B"/>
              </a:buClr>
            </a:pP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Agradecemos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aos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nossos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amigos e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familiares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por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toda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ajuda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e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apoio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, e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também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a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todos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nossos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professores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pelas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instruções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e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direcionamentos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em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nosso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projeto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.</a:t>
            </a:r>
          </a:p>
          <a:p>
            <a:pPr>
              <a:lnSpc>
                <a:spcPct val="200000"/>
              </a:lnSpc>
              <a:buClr>
                <a:srgbClr val="FF5B5B"/>
              </a:buClr>
            </a:pPr>
            <a:endParaRPr lang="pt-BR" sz="3200" dirty="0">
              <a:solidFill>
                <a:schemeClr val="tx1">
                  <a:lumMod val="65000"/>
                  <a:lumOff val="35000"/>
                </a:schemeClr>
              </a:solidFill>
              <a:latin typeface="Open Sans 1 Bold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7E6BA6A-8DCB-4A8F-9016-02051FC9F8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19211181">
            <a:off x="-777813" y="3152567"/>
            <a:ext cx="5214937" cy="7070102"/>
          </a:xfrm>
          <a:prstGeom prst="rect">
            <a:avLst/>
          </a:prstGeom>
        </p:spPr>
      </p:pic>
      <p:pic>
        <p:nvPicPr>
          <p:cNvPr id="7" name="Imagem 6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642EF071-AA86-48D2-8FD2-0D565F848F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199" y="1578792"/>
            <a:ext cx="508635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358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ixaDeTexto 5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1683657" y="3013501"/>
            <a:ext cx="8824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rgbClr val="545454"/>
                </a:solidFill>
                <a:latin typeface="Open Sans 1 Bold"/>
              </a:rPr>
              <a:t>Obrigado pela atenção :)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79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7A90F0F-7F84-4314-80D5-752EEC24A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587" y="3628297"/>
            <a:ext cx="4456824" cy="13546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821B72E-626B-4CD9-AF5F-370601568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033" y="1257300"/>
            <a:ext cx="1637933" cy="193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510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0.45482 -0.2460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34" y="-1231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31000" y="3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ixaDeTexto 5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624114" y="682171"/>
            <a:ext cx="4339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rgbClr val="545454"/>
                </a:solidFill>
                <a:latin typeface="Open Sans 1 Bold"/>
              </a:rPr>
              <a:t>Negócio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E73E5D9-275B-4381-BF04-70A79AF50470}"/>
              </a:ext>
            </a:extLst>
          </p:cNvPr>
          <p:cNvSpPr txBox="1"/>
          <p:nvPr/>
        </p:nvSpPr>
        <p:spPr>
          <a:xfrm>
            <a:off x="624114" y="2373085"/>
            <a:ext cx="5471887" cy="2193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FF5B5B"/>
              </a:buClr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Soluções de monitoramento</a:t>
            </a:r>
          </a:p>
          <a:p>
            <a:pPr marL="342900" indent="-342900">
              <a:lnSpc>
                <a:spcPct val="200000"/>
              </a:lnSpc>
              <a:buClr>
                <a:srgbClr val="FF5B5B"/>
              </a:buClr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Callcenter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Open Sans 1 Bold"/>
            </a:endParaRPr>
          </a:p>
          <a:p>
            <a:pPr marL="342900" indent="-342900">
              <a:lnSpc>
                <a:spcPct val="200000"/>
              </a:lnSpc>
              <a:buClr>
                <a:srgbClr val="FF5B5B"/>
              </a:buClr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Projeto: </a:t>
            </a: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Calltech</a:t>
            </a:r>
            <a:endParaRPr lang="pt-BR" sz="3200" dirty="0">
              <a:solidFill>
                <a:schemeClr val="tx1">
                  <a:lumMod val="65000"/>
                  <a:lumOff val="35000"/>
                </a:schemeClr>
              </a:solidFill>
              <a:latin typeface="Open Sans 1 Bold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72047A9-20F7-4370-B6E6-CF98C2D3BC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16888505">
            <a:off x="6989588" y="3090717"/>
            <a:ext cx="5214937" cy="7070102"/>
          </a:xfrm>
          <a:prstGeom prst="rect">
            <a:avLst/>
          </a:prstGeom>
        </p:spPr>
      </p:pic>
      <p:pic>
        <p:nvPicPr>
          <p:cNvPr id="7" name="Imagem 6" descr="Interface gráfica do usuário&#10;&#10;Descrição gerada automaticamente">
            <a:extLst>
              <a:ext uri="{FF2B5EF4-FFF2-40B4-BE49-F238E27FC236}">
                <a16:creationId xmlns:a16="http://schemas.microsoft.com/office/drawing/2014/main" id="{3FE23647-7F91-4C26-8FA7-686F869B34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064" y="1530766"/>
            <a:ext cx="6517236" cy="651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607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ixaDeTexto 5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624114" y="682171"/>
            <a:ext cx="6647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rgbClr val="545454"/>
                </a:solidFill>
                <a:latin typeface="Open Sans 1 Bold"/>
              </a:rPr>
              <a:t>Problema/Desafio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E73E5D9-275B-4381-BF04-70A79AF50470}"/>
              </a:ext>
            </a:extLst>
          </p:cNvPr>
          <p:cNvSpPr txBox="1"/>
          <p:nvPr/>
        </p:nvSpPr>
        <p:spPr>
          <a:xfrm>
            <a:off x="624114" y="2155371"/>
            <a:ext cx="65314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FF5B5B"/>
              </a:buClr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E-Consulting:</a:t>
            </a:r>
          </a:p>
          <a:p>
            <a:pPr marL="800100" lvl="1" indent="-342900">
              <a:buClr>
                <a:srgbClr val="FF5B5B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R$ 54.14 bilhões de lucro em 2019.</a:t>
            </a:r>
          </a:p>
          <a:p>
            <a:pPr marL="800100" lvl="1" indent="-342900">
              <a:buClr>
                <a:srgbClr val="FF5B5B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Queda de 22% em 2020.</a:t>
            </a:r>
          </a:p>
          <a:p>
            <a:pPr marL="342900" indent="-342900">
              <a:lnSpc>
                <a:spcPct val="200000"/>
              </a:lnSpc>
              <a:buClr>
                <a:srgbClr val="FF5B5B"/>
              </a:buClr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NeoAssist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com apoio da CS </a:t>
            </a: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Academy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:</a:t>
            </a:r>
          </a:p>
          <a:p>
            <a:pPr marL="800100" lvl="1" indent="-342900">
              <a:buClr>
                <a:srgbClr val="FF5B5B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Estudo de atendimento ao cliente na pandemia.</a:t>
            </a:r>
          </a:p>
          <a:p>
            <a:pPr marL="800100" lvl="1" indent="-342900">
              <a:buClr>
                <a:srgbClr val="FF5B5B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Alta demanda de chamadas.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8BC4AAB-EE15-4213-ADBF-7B0002E6655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6915984">
            <a:off x="9126549" y="4175146"/>
            <a:ext cx="4566192" cy="4566192"/>
          </a:xfrm>
          <a:prstGeom prst="rect">
            <a:avLst/>
          </a:prstGeom>
        </p:spPr>
      </p:pic>
      <p:pic>
        <p:nvPicPr>
          <p:cNvPr id="10" name="Imagem 9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B7494900-E86E-4D01-B987-F71D821F12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330" y="2155371"/>
            <a:ext cx="5501148" cy="550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631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ixaDeTexto 5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624114" y="682171"/>
            <a:ext cx="6647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rgbClr val="545454"/>
                </a:solidFill>
                <a:latin typeface="Open Sans 1 Bold"/>
              </a:rPr>
              <a:t>Proposta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E73E5D9-275B-4381-BF04-70A79AF50470}"/>
              </a:ext>
            </a:extLst>
          </p:cNvPr>
          <p:cNvSpPr txBox="1"/>
          <p:nvPr/>
        </p:nvSpPr>
        <p:spPr>
          <a:xfrm>
            <a:off x="624114" y="2155371"/>
            <a:ext cx="653142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5B5B"/>
              </a:buClr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Monitoramento de informações de processamento das máquinas:</a:t>
            </a:r>
          </a:p>
          <a:p>
            <a:pPr marL="800100" lvl="1" indent="-342900">
              <a:lnSpc>
                <a:spcPct val="150000"/>
              </a:lnSpc>
              <a:buClr>
                <a:srgbClr val="FF5B5B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CPU</a:t>
            </a:r>
          </a:p>
          <a:p>
            <a:pPr marL="800100" lvl="1" indent="-342900">
              <a:buClr>
                <a:srgbClr val="FF5B5B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Memória</a:t>
            </a:r>
          </a:p>
          <a:p>
            <a:pPr marL="800100" lvl="1" indent="-342900">
              <a:buClr>
                <a:srgbClr val="FF5B5B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Disco</a:t>
            </a:r>
          </a:p>
          <a:p>
            <a:pPr marL="800100" lvl="1" indent="-342900">
              <a:buClr>
                <a:srgbClr val="FF5B5B"/>
              </a:buClr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Open Sans 1 Bold"/>
            </a:endParaRPr>
          </a:p>
          <a:p>
            <a:pPr marL="342900" indent="-342900">
              <a:buClr>
                <a:srgbClr val="FF5B5B"/>
              </a:buClr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Monitoramento da rede das máquinas conectadas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8BC4AAB-EE15-4213-ADBF-7B0002E6655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17357260">
            <a:off x="6494851" y="2479102"/>
            <a:ext cx="6834601" cy="8293331"/>
          </a:xfrm>
          <a:prstGeom prst="rect">
            <a:avLst/>
          </a:prstGeom>
        </p:spPr>
      </p:pic>
      <p:pic>
        <p:nvPicPr>
          <p:cNvPr id="5" name="Imagem 4" descr="Uma imagem contendo lego, brinquedo, camisa&#10;&#10;Descrição gerada automaticamente">
            <a:extLst>
              <a:ext uri="{FF2B5EF4-FFF2-40B4-BE49-F238E27FC236}">
                <a16:creationId xmlns:a16="http://schemas.microsoft.com/office/drawing/2014/main" id="{84B078B8-68F3-4614-A34C-0C32415B84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907" y="1513168"/>
            <a:ext cx="6354482" cy="635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837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ixaDeTexto 5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624114" y="682171"/>
            <a:ext cx="6647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 err="1">
                <a:solidFill>
                  <a:srgbClr val="545454"/>
                </a:solidFill>
                <a:latin typeface="Open Sans 1 Bold"/>
              </a:rPr>
              <a:t>Storyboard</a:t>
            </a:r>
            <a:endParaRPr lang="pt-BR" sz="4800" b="1" dirty="0">
              <a:solidFill>
                <a:srgbClr val="545454"/>
              </a:solidFill>
              <a:latin typeface="Open Sans 1 Bold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DC066355-6D07-4D77-878F-F6D5ED094E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84" r="3277"/>
          <a:stretch/>
        </p:blipFill>
        <p:spPr>
          <a:xfrm rot="16200000">
            <a:off x="3715424" y="-1147573"/>
            <a:ext cx="4761151" cy="1078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581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  <p:grpSp>
        <p:nvGrpSpPr>
          <p:cNvPr id="15" name="Group 4">
            <a:extLst>
              <a:ext uri="{FF2B5EF4-FFF2-40B4-BE49-F238E27FC236}">
                <a16:creationId xmlns:a16="http://schemas.microsoft.com/office/drawing/2014/main" id="{72030041-74C8-4527-ABD8-85F3ABB3F791}"/>
              </a:ext>
            </a:extLst>
          </p:cNvPr>
          <p:cNvGrpSpPr/>
          <p:nvPr/>
        </p:nvGrpSpPr>
        <p:grpSpPr>
          <a:xfrm>
            <a:off x="6901348" y="2120103"/>
            <a:ext cx="1166166" cy="1166165"/>
            <a:chOff x="0" y="0"/>
            <a:chExt cx="6350000" cy="6350000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92D1C8C4-999C-4736-9C57-9A7948885F6C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B5B3"/>
            </a:solidFill>
          </p:spPr>
        </p:sp>
      </p:grpSp>
      <p:grpSp>
        <p:nvGrpSpPr>
          <p:cNvPr id="20" name="Group 12">
            <a:extLst>
              <a:ext uri="{FF2B5EF4-FFF2-40B4-BE49-F238E27FC236}">
                <a16:creationId xmlns:a16="http://schemas.microsoft.com/office/drawing/2014/main" id="{9568BFB2-31CC-4D11-B5A0-ABE59A71CD44}"/>
              </a:ext>
            </a:extLst>
          </p:cNvPr>
          <p:cNvGrpSpPr/>
          <p:nvPr/>
        </p:nvGrpSpPr>
        <p:grpSpPr>
          <a:xfrm>
            <a:off x="6898495" y="5302276"/>
            <a:ext cx="1166166" cy="1166165"/>
            <a:chOff x="0" y="0"/>
            <a:chExt cx="6350000" cy="6350000"/>
          </a:xfrm>
        </p:grpSpPr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78B5E15-D7C3-4AE3-A1F0-434CFF199D46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B5B3"/>
            </a:solidFill>
          </p:spPr>
        </p:sp>
      </p:grpSp>
      <p:grpSp>
        <p:nvGrpSpPr>
          <p:cNvPr id="24" name="Group 17">
            <a:extLst>
              <a:ext uri="{FF2B5EF4-FFF2-40B4-BE49-F238E27FC236}">
                <a16:creationId xmlns:a16="http://schemas.microsoft.com/office/drawing/2014/main" id="{1912B1E4-C292-400A-9A29-BBA2E8111FA7}"/>
              </a:ext>
            </a:extLst>
          </p:cNvPr>
          <p:cNvGrpSpPr/>
          <p:nvPr/>
        </p:nvGrpSpPr>
        <p:grpSpPr>
          <a:xfrm>
            <a:off x="6902552" y="3710170"/>
            <a:ext cx="1166165" cy="1166164"/>
            <a:chOff x="0" y="0"/>
            <a:chExt cx="6350000" cy="6350000"/>
          </a:xfrm>
        </p:grpSpPr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B2AE681A-7EC6-4FE2-899D-98719529FC67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B5B3"/>
            </a:solidFill>
          </p:spPr>
        </p:sp>
      </p:grpSp>
      <p:pic>
        <p:nvPicPr>
          <p:cNvPr id="27" name="Imagem 26">
            <a:extLst>
              <a:ext uri="{FF2B5EF4-FFF2-40B4-BE49-F238E27FC236}">
                <a16:creationId xmlns:a16="http://schemas.microsoft.com/office/drawing/2014/main" id="{90013340-4D57-46B1-831B-A58AAB746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638" y="2439422"/>
            <a:ext cx="499165" cy="499165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93F991FB-A2B3-4999-8D16-8F5BE1E139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156" y="3965916"/>
            <a:ext cx="581345" cy="581345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74B4B54C-5EC9-481C-85EA-69C068C2EE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492" y="5599471"/>
            <a:ext cx="590445" cy="590445"/>
          </a:xfrm>
          <a:prstGeom prst="rect">
            <a:avLst/>
          </a:prstGeom>
        </p:spPr>
      </p:pic>
      <p:grpSp>
        <p:nvGrpSpPr>
          <p:cNvPr id="31" name="Group 8">
            <a:extLst>
              <a:ext uri="{FF2B5EF4-FFF2-40B4-BE49-F238E27FC236}">
                <a16:creationId xmlns:a16="http://schemas.microsoft.com/office/drawing/2014/main" id="{ACDDE575-A1FF-493D-A30E-9EAAD62B5139}"/>
              </a:ext>
            </a:extLst>
          </p:cNvPr>
          <p:cNvGrpSpPr/>
          <p:nvPr/>
        </p:nvGrpSpPr>
        <p:grpSpPr>
          <a:xfrm>
            <a:off x="6897632" y="497698"/>
            <a:ext cx="1166166" cy="1166165"/>
            <a:chOff x="0" y="0"/>
            <a:chExt cx="6350000" cy="6350000"/>
          </a:xfrm>
        </p:grpSpPr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C9B63796-C12C-416B-83B0-ADD8F2C9EC1C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B5B3"/>
            </a:solidFill>
          </p:spPr>
        </p:sp>
      </p:grpSp>
      <p:pic>
        <p:nvPicPr>
          <p:cNvPr id="34" name="Imagem 33">
            <a:extLst>
              <a:ext uri="{FF2B5EF4-FFF2-40B4-BE49-F238E27FC236}">
                <a16:creationId xmlns:a16="http://schemas.microsoft.com/office/drawing/2014/main" id="{A8CA77FF-9F1E-4D3F-AD72-83868DC43D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280" y="822500"/>
            <a:ext cx="526523" cy="52652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8FAB175-F3D2-4633-A644-F8E8091CA295}"/>
              </a:ext>
            </a:extLst>
          </p:cNvPr>
          <p:cNvSpPr txBox="1"/>
          <p:nvPr/>
        </p:nvSpPr>
        <p:spPr>
          <a:xfrm>
            <a:off x="8328753" y="665281"/>
            <a:ext cx="1699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5B5B"/>
              </a:buClr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Rapidez e </a:t>
            </a:r>
          </a:p>
          <a:p>
            <a:pPr>
              <a:buClr>
                <a:srgbClr val="FF5B5B"/>
              </a:buClr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facilidade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40A2876-99FE-43E2-8E03-42EF5495D4A6}"/>
              </a:ext>
            </a:extLst>
          </p:cNvPr>
          <p:cNvSpPr txBox="1"/>
          <p:nvPr/>
        </p:nvSpPr>
        <p:spPr>
          <a:xfrm>
            <a:off x="8324355" y="2458171"/>
            <a:ext cx="169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5B5B"/>
              </a:buClr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Relatórios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2FCAD52-2F2F-4613-84C9-6F8DE01EE643}"/>
              </a:ext>
            </a:extLst>
          </p:cNvPr>
          <p:cNvSpPr txBox="1"/>
          <p:nvPr/>
        </p:nvSpPr>
        <p:spPr>
          <a:xfrm>
            <a:off x="8359117" y="3841089"/>
            <a:ext cx="1945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5B5B"/>
              </a:buClr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Histórico de incidentes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EA917E51-74BE-4FD5-9B53-D88F37BFD7AD}"/>
              </a:ext>
            </a:extLst>
          </p:cNvPr>
          <p:cNvSpPr txBox="1"/>
          <p:nvPr/>
        </p:nvSpPr>
        <p:spPr>
          <a:xfrm>
            <a:off x="8362031" y="5599471"/>
            <a:ext cx="2248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5B5B"/>
              </a:buClr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Produtividade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4C6BFA51-606E-4A9F-A1E3-7B429E97FFE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F6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7D87A5F1-6411-477F-95AD-47EA71E19040}"/>
              </a:ext>
            </a:extLst>
          </p:cNvPr>
          <p:cNvSpPr txBox="1"/>
          <p:nvPr/>
        </p:nvSpPr>
        <p:spPr>
          <a:xfrm>
            <a:off x="1240064" y="2955566"/>
            <a:ext cx="33237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bg1"/>
                </a:solidFill>
                <a:latin typeface="Open Sans 1 Bold"/>
              </a:rPr>
              <a:t>Vantagens</a:t>
            </a:r>
          </a:p>
        </p:txBody>
      </p:sp>
    </p:spTree>
    <p:extLst>
      <p:ext uri="{BB962C8B-B14F-4D97-AF65-F5344CB8AC3E}">
        <p14:creationId xmlns:p14="http://schemas.microsoft.com/office/powerpoint/2010/main" val="3159863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37" grpId="0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ixaDeTexto 5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772228" y="2921168"/>
            <a:ext cx="66475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 err="1">
                <a:solidFill>
                  <a:srgbClr val="545454"/>
                </a:solidFill>
                <a:latin typeface="Open Sans 1 Bold"/>
              </a:rPr>
              <a:t>Proto-persona</a:t>
            </a:r>
            <a:endParaRPr lang="pt-BR" sz="6000" b="1" dirty="0">
              <a:solidFill>
                <a:srgbClr val="545454"/>
              </a:solidFill>
              <a:latin typeface="Open Sans 1 Bold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940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D0A9EA99-B2AA-4403-B8BD-2A9D50B6F25F}"/>
              </a:ext>
            </a:extLst>
          </p:cNvPr>
          <p:cNvGrpSpPr/>
          <p:nvPr/>
        </p:nvGrpSpPr>
        <p:grpSpPr>
          <a:xfrm>
            <a:off x="455079" y="1056997"/>
            <a:ext cx="5469471" cy="2372003"/>
            <a:chOff x="541537" y="446102"/>
            <a:chExt cx="5144611" cy="2610035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EB2AEC47-57D4-4D5D-B75B-23A860DACFAE}"/>
                </a:ext>
              </a:extLst>
            </p:cNvPr>
            <p:cNvSpPr/>
            <p:nvPr/>
          </p:nvSpPr>
          <p:spPr>
            <a:xfrm>
              <a:off x="541537" y="446102"/>
              <a:ext cx="5144611" cy="2610035"/>
            </a:xfrm>
            <a:prstGeom prst="rect">
              <a:avLst/>
            </a:prstGeom>
            <a:noFill/>
            <a:ln w="38100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700"/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F39B9D7-2105-4626-8E05-33773322EB59}"/>
                </a:ext>
              </a:extLst>
            </p:cNvPr>
            <p:cNvSpPr txBox="1"/>
            <p:nvPr/>
          </p:nvSpPr>
          <p:spPr>
            <a:xfrm>
              <a:off x="3837615" y="709617"/>
              <a:ext cx="1669148" cy="50799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/>
                </a:rPr>
                <a:t>Quem?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EC7A6F64-722E-4C1A-B11C-7B837B4259D4}"/>
              </a:ext>
            </a:extLst>
          </p:cNvPr>
          <p:cNvGrpSpPr/>
          <p:nvPr/>
        </p:nvGrpSpPr>
        <p:grpSpPr>
          <a:xfrm>
            <a:off x="6267450" y="1056997"/>
            <a:ext cx="5469471" cy="2372003"/>
            <a:chOff x="541537" y="446102"/>
            <a:chExt cx="5144611" cy="2610035"/>
          </a:xfrm>
        </p:grpSpPr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1BDA5CA6-6C7D-4011-BBE5-227C21BE2569}"/>
                </a:ext>
              </a:extLst>
            </p:cNvPr>
            <p:cNvSpPr/>
            <p:nvPr/>
          </p:nvSpPr>
          <p:spPr>
            <a:xfrm>
              <a:off x="541537" y="446102"/>
              <a:ext cx="5144611" cy="2610035"/>
            </a:xfrm>
            <a:prstGeom prst="rect">
              <a:avLst/>
            </a:prstGeom>
            <a:noFill/>
            <a:ln w="38100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700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25E5F267-0B1F-42C1-85FD-4E09E489C8BE}"/>
                </a:ext>
              </a:extLst>
            </p:cNvPr>
            <p:cNvSpPr txBox="1"/>
            <p:nvPr/>
          </p:nvSpPr>
          <p:spPr>
            <a:xfrm>
              <a:off x="635527" y="709617"/>
              <a:ext cx="4871235" cy="50799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/>
                </a:rPr>
                <a:t>Informações/Comportamento</a:t>
              </a: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34D81CC2-70A6-4544-B1BA-C94C3683B6AB}"/>
              </a:ext>
            </a:extLst>
          </p:cNvPr>
          <p:cNvGrpSpPr/>
          <p:nvPr/>
        </p:nvGrpSpPr>
        <p:grpSpPr>
          <a:xfrm>
            <a:off x="455079" y="3705503"/>
            <a:ext cx="11281842" cy="2981047"/>
            <a:chOff x="482352" y="3723928"/>
            <a:chExt cx="10972801" cy="2989555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0B312C7C-640D-4886-8267-F1DFBEE19C68}"/>
                </a:ext>
              </a:extLst>
            </p:cNvPr>
            <p:cNvSpPr/>
            <p:nvPr/>
          </p:nvSpPr>
          <p:spPr>
            <a:xfrm>
              <a:off x="482352" y="3723928"/>
              <a:ext cx="10972801" cy="2989555"/>
            </a:xfrm>
            <a:prstGeom prst="rect">
              <a:avLst/>
            </a:prstGeom>
            <a:noFill/>
            <a:ln w="38100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700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endParaRP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FEEC30BA-D88C-47C1-894B-4A9792E8A2F3}"/>
                </a:ext>
              </a:extLst>
            </p:cNvPr>
            <p:cNvSpPr txBox="1"/>
            <p:nvPr/>
          </p:nvSpPr>
          <p:spPr>
            <a:xfrm>
              <a:off x="677333" y="3850307"/>
              <a:ext cx="4015393" cy="46298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604020202020204" charset="0"/>
                  <a:ea typeface="Open Sans Light" panose="020B0604020202020204" charset="0"/>
                  <a:cs typeface="Open Sans Light" panose="020B0604020202020204" charset="0"/>
                </a:rPr>
                <a:t>Dores e Necessidades</a:t>
              </a:r>
            </a:p>
          </p:txBody>
        </p:sp>
      </p:grpSp>
      <p:pic>
        <p:nvPicPr>
          <p:cNvPr id="20" name="Imagem 19">
            <a:extLst>
              <a:ext uri="{FF2B5EF4-FFF2-40B4-BE49-F238E27FC236}">
                <a16:creationId xmlns:a16="http://schemas.microsoft.com/office/drawing/2014/main" id="{49E62089-D867-4070-9902-B824E451C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51" y="1296480"/>
            <a:ext cx="2860913" cy="1899825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A1027A3A-9761-4BEF-9B7B-394D6ADEA1AE}"/>
              </a:ext>
            </a:extLst>
          </p:cNvPr>
          <p:cNvSpPr txBox="1"/>
          <p:nvPr/>
        </p:nvSpPr>
        <p:spPr>
          <a:xfrm>
            <a:off x="3959289" y="1758145"/>
            <a:ext cx="1774547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/>
              </a:rPr>
              <a:t>Paulo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4E104E27-89AE-43CB-AAA5-0C7643EBD21E}"/>
              </a:ext>
            </a:extLst>
          </p:cNvPr>
          <p:cNvSpPr txBox="1"/>
          <p:nvPr/>
        </p:nvSpPr>
        <p:spPr>
          <a:xfrm>
            <a:off x="6367375" y="1731640"/>
            <a:ext cx="5570018" cy="152400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Formado na área de TI;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Trabalha como suporte técnico;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Trabalha no segmento de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call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center;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Possui uma boa habilidade analítica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.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A586E92-8C3B-475B-9AC7-58415397873E}"/>
              </a:ext>
            </a:extLst>
          </p:cNvPr>
          <p:cNvSpPr txBox="1"/>
          <p:nvPr/>
        </p:nvSpPr>
        <p:spPr>
          <a:xfrm>
            <a:off x="655552" y="4293187"/>
            <a:ext cx="10890656" cy="2262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Precisa monitorar todas as máquinas de sua empresa;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Identificar problemas com facilidade;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Diminuir o tempo de manutenção;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Realizar o reparo das máquinas;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Outros funcionários têm costume de solicitar um atendimento sem efetuar o registro da solicitação;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Processo de atendimento definido.</a:t>
            </a: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A1CABB2F-BBCD-4494-9296-E03C3F619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63B7FAF1-D26E-47BB-A606-AE7D15D568E8}"/>
              </a:ext>
            </a:extLst>
          </p:cNvPr>
          <p:cNvSpPr txBox="1"/>
          <p:nvPr/>
        </p:nvSpPr>
        <p:spPr>
          <a:xfrm>
            <a:off x="455079" y="239935"/>
            <a:ext cx="10027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545454"/>
                </a:solidFill>
                <a:latin typeface="Open Sans 1 Bold"/>
              </a:rPr>
              <a:t>Usuário frequente da solução de monitoramento de máquinas</a:t>
            </a:r>
          </a:p>
        </p:txBody>
      </p:sp>
    </p:spTree>
    <p:extLst>
      <p:ext uri="{BB962C8B-B14F-4D97-AF65-F5344CB8AC3E}">
        <p14:creationId xmlns:p14="http://schemas.microsoft.com/office/powerpoint/2010/main" val="3817037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683</Words>
  <Application>Microsoft Office PowerPoint</Application>
  <PresentationFormat>Widescreen</PresentationFormat>
  <Paragraphs>179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Open Sans 1</vt:lpstr>
      <vt:lpstr>Open Sans 1 Bold</vt:lpstr>
      <vt:lpstr>Open Sans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Henrique Fernandes Fortes</dc:creator>
  <cp:lastModifiedBy>Gustavo Henrique Fernandes Fortes</cp:lastModifiedBy>
  <cp:revision>25</cp:revision>
  <dcterms:created xsi:type="dcterms:W3CDTF">2020-10-21T18:08:41Z</dcterms:created>
  <dcterms:modified xsi:type="dcterms:W3CDTF">2020-10-21T22:01:17Z</dcterms:modified>
</cp:coreProperties>
</file>