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3" r:id="rId6"/>
    <p:sldId id="270" r:id="rId7"/>
    <p:sldId id="262" r:id="rId8"/>
    <p:sldId id="261" r:id="rId9"/>
    <p:sldId id="272" r:id="rId10"/>
    <p:sldId id="273" r:id="rId11"/>
    <p:sldId id="266" r:id="rId12"/>
    <p:sldId id="274" r:id="rId13"/>
    <p:sldId id="267" r:id="rId14"/>
    <p:sldId id="275" r:id="rId15"/>
    <p:sldId id="271" r:id="rId16"/>
    <p:sldId id="265" r:id="rId17"/>
    <p:sldId id="268" r:id="rId18"/>
    <p:sldId id="269" r:id="rId19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 1" panose="020B0604020202020204" charset="0"/>
      <p:regular r:id="rId25"/>
    </p:embeddedFont>
    <p:embeddedFont>
      <p:font typeface="Open Sans 1 Bold" panose="020B0604020202020204" charset="0"/>
      <p:regular r:id="rId26"/>
    </p:embeddedFont>
    <p:embeddedFont>
      <p:font typeface="Open Sans 2" panose="020B0604020202020204" charset="0"/>
      <p:regular r:id="rId27"/>
    </p:embeddedFont>
    <p:embeddedFont>
      <p:font typeface="Open Sans Light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6482-23BF-4BE9-A54E-CFB4513F4A08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D8D8-42AB-4E47-A4B8-E10CEFA99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5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E0BFC5-7407-4F19-AB00-EE21CF72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887" y="5417563"/>
            <a:ext cx="7790225" cy="23678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01A2D53-645E-48BA-B9E4-E13ADD86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058" y="1485900"/>
            <a:ext cx="2862995" cy="3383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45798 -0.230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99" y="-115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31000" y="31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9385153" y="2459967"/>
            <a:ext cx="6832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como gestor;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no segmento de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Possui uma boa habilidade analítica.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584665" y="6752541"/>
            <a:ext cx="15560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Verificar a produtividade dos operadores;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Responsável por tomar as decisões;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Analisar relatórios que auxiliem em tomadas de decisões;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Liderar uma equipe.</a:t>
            </a:r>
          </a:p>
        </p:txBody>
      </p:sp>
      <p:pic>
        <p:nvPicPr>
          <p:cNvPr id="3" name="Picture 2" descr="Pós Estácio - O que é um gestor?">
            <a:extLst>
              <a:ext uri="{FF2B5EF4-FFF2-40B4-BE49-F238E27FC236}">
                <a16:creationId xmlns:a16="http://schemas.microsoft.com/office/drawing/2014/main" id="{BDFCEBB2-97A1-4F8E-9C8B-708D5F680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12"/>
          <a:stretch/>
        </p:blipFill>
        <p:spPr bwMode="auto">
          <a:xfrm>
            <a:off x="1015240" y="1822694"/>
            <a:ext cx="3709160" cy="331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22DE9F8-8D27-4384-9976-6FDCB460155B}"/>
              </a:ext>
            </a:extLst>
          </p:cNvPr>
          <p:cNvSpPr txBox="1"/>
          <p:nvPr/>
        </p:nvSpPr>
        <p:spPr>
          <a:xfrm>
            <a:off x="5232694" y="2630196"/>
            <a:ext cx="165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Cláudio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723529" y="1525214"/>
            <a:ext cx="8115671" cy="3915053"/>
            <a:chOff x="541537" y="446102"/>
            <a:chExt cx="5144611" cy="2610035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3399945" y="722815"/>
              <a:ext cx="958788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Quem?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9001770" y="1525217"/>
            <a:ext cx="8143233" cy="3915050"/>
            <a:chOff x="6369727" y="446104"/>
            <a:chExt cx="5144611" cy="2610033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611935" y="725630"/>
              <a:ext cx="3372035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Informações/Comportamento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723529" y="5612167"/>
            <a:ext cx="16416394" cy="4484333"/>
            <a:chOff x="482352" y="3723928"/>
            <a:chExt cx="10972801" cy="2989555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1057940" y="4032717"/>
              <a:ext cx="263666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Dores e Necessidades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723529" y="359546"/>
            <a:ext cx="1641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45454"/>
                </a:solidFill>
                <a:latin typeface="Open Sans 1 Bold"/>
              </a:rPr>
              <a:t>Usuário frequente da solução de monitoramento de máquinas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545454"/>
                </a:solidFill>
                <a:latin typeface="Open Sans 1 Bold"/>
              </a:rPr>
              <a:t>User Stories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496F73-5C44-4A7C-ACE7-9576F8ED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61073"/>
            <a:ext cx="182880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1500" dirty="0">
                <a:solidFill>
                  <a:srgbClr val="545454"/>
                </a:solidFill>
                <a:latin typeface="Open Sans 1 Bold"/>
              </a:rPr>
              <a:t>Canvas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0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5"/>
          <p:cNvGrpSpPr/>
          <p:nvPr/>
        </p:nvGrpSpPr>
        <p:grpSpPr>
          <a:xfrm>
            <a:off x="228600" y="266700"/>
            <a:ext cx="3428999" cy="6772288"/>
            <a:chOff x="0" y="0"/>
            <a:chExt cx="1805144" cy="2522855"/>
          </a:xfrm>
        </p:grpSpPr>
        <p:sp>
          <p:nvSpPr>
            <p:cNvPr id="70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1" name="Group 5"/>
          <p:cNvGrpSpPr/>
          <p:nvPr/>
        </p:nvGrpSpPr>
        <p:grpSpPr>
          <a:xfrm>
            <a:off x="3809996" y="266700"/>
            <a:ext cx="3428999" cy="3330648"/>
            <a:chOff x="0" y="0"/>
            <a:chExt cx="1805144" cy="2522855"/>
          </a:xfrm>
        </p:grpSpPr>
        <p:sp>
          <p:nvSpPr>
            <p:cNvPr id="72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3" name="Group 5"/>
          <p:cNvGrpSpPr/>
          <p:nvPr/>
        </p:nvGrpSpPr>
        <p:grpSpPr>
          <a:xfrm>
            <a:off x="3809995" y="3781412"/>
            <a:ext cx="3428999" cy="3267088"/>
            <a:chOff x="0" y="0"/>
            <a:chExt cx="1805144" cy="2522855"/>
          </a:xfrm>
        </p:grpSpPr>
        <p:sp>
          <p:nvSpPr>
            <p:cNvPr id="74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5" name="Group 5"/>
          <p:cNvGrpSpPr/>
          <p:nvPr/>
        </p:nvGrpSpPr>
        <p:grpSpPr>
          <a:xfrm>
            <a:off x="7391400" y="272785"/>
            <a:ext cx="3428999" cy="6772288"/>
            <a:chOff x="0" y="0"/>
            <a:chExt cx="1805144" cy="2522855"/>
          </a:xfrm>
        </p:grpSpPr>
        <p:sp>
          <p:nvSpPr>
            <p:cNvPr id="7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7" name="Group 5"/>
          <p:cNvGrpSpPr/>
          <p:nvPr/>
        </p:nvGrpSpPr>
        <p:grpSpPr>
          <a:xfrm>
            <a:off x="10972796" y="272785"/>
            <a:ext cx="3428999" cy="3330648"/>
            <a:chOff x="0" y="0"/>
            <a:chExt cx="1805144" cy="2522855"/>
          </a:xfrm>
        </p:grpSpPr>
        <p:sp>
          <p:nvSpPr>
            <p:cNvPr id="78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9" name="Group 5"/>
          <p:cNvGrpSpPr/>
          <p:nvPr/>
        </p:nvGrpSpPr>
        <p:grpSpPr>
          <a:xfrm>
            <a:off x="10972795" y="3787497"/>
            <a:ext cx="3428999" cy="3267088"/>
            <a:chOff x="0" y="0"/>
            <a:chExt cx="1805144" cy="2522855"/>
          </a:xfrm>
        </p:grpSpPr>
        <p:sp>
          <p:nvSpPr>
            <p:cNvPr id="80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1" name="Group 5"/>
          <p:cNvGrpSpPr/>
          <p:nvPr/>
        </p:nvGrpSpPr>
        <p:grpSpPr>
          <a:xfrm>
            <a:off x="14554190" y="276212"/>
            <a:ext cx="3428999" cy="6772288"/>
            <a:chOff x="0" y="0"/>
            <a:chExt cx="1805144" cy="2522855"/>
          </a:xfrm>
        </p:grpSpPr>
        <p:sp>
          <p:nvSpPr>
            <p:cNvPr id="82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3" name="Group 5"/>
          <p:cNvGrpSpPr/>
          <p:nvPr/>
        </p:nvGrpSpPr>
        <p:grpSpPr>
          <a:xfrm>
            <a:off x="242777" y="7200900"/>
            <a:ext cx="8901223" cy="2819400"/>
            <a:chOff x="0" y="-68185"/>
            <a:chExt cx="1805144" cy="2522855"/>
          </a:xfrm>
        </p:grpSpPr>
        <p:sp>
          <p:nvSpPr>
            <p:cNvPr id="84" name="Freeform 6"/>
            <p:cNvSpPr/>
            <p:nvPr/>
          </p:nvSpPr>
          <p:spPr>
            <a:xfrm>
              <a:off x="0" y="-68185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5" name="Group 5"/>
          <p:cNvGrpSpPr/>
          <p:nvPr/>
        </p:nvGrpSpPr>
        <p:grpSpPr>
          <a:xfrm>
            <a:off x="9296399" y="7200900"/>
            <a:ext cx="8667297" cy="2819400"/>
            <a:chOff x="0" y="0"/>
            <a:chExt cx="1805144" cy="2522855"/>
          </a:xfrm>
        </p:grpSpPr>
        <p:sp>
          <p:nvSpPr>
            <p:cNvPr id="8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7" name="CaixaDeTexto 86"/>
          <p:cNvSpPr txBox="1"/>
          <p:nvPr/>
        </p:nvSpPr>
        <p:spPr>
          <a:xfrm>
            <a:off x="484203" y="266700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Parcerias Chaves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484203" y="7200900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Estrutura de Custos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3809992" y="266700"/>
            <a:ext cx="342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Atitudes Chave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494598" y="266700"/>
            <a:ext cx="3222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Oferta de valor</a:t>
            </a:r>
          </a:p>
        </p:txBody>
      </p:sp>
      <p:sp>
        <p:nvSpPr>
          <p:cNvPr id="91" name="CaixaDeTexto 90"/>
          <p:cNvSpPr txBox="1"/>
          <p:nvPr/>
        </p:nvSpPr>
        <p:spPr>
          <a:xfrm>
            <a:off x="11292524" y="266700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Relacionamento</a:t>
            </a:r>
          </a:p>
        </p:txBody>
      </p:sp>
      <p:sp>
        <p:nvSpPr>
          <p:cNvPr id="92" name="CaixaDeTexto 91"/>
          <p:cNvSpPr txBox="1"/>
          <p:nvPr/>
        </p:nvSpPr>
        <p:spPr>
          <a:xfrm>
            <a:off x="14554190" y="300588"/>
            <a:ext cx="3409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Segmentos de clientes</a:t>
            </a:r>
          </a:p>
        </p:txBody>
      </p:sp>
      <p:sp>
        <p:nvSpPr>
          <p:cNvPr id="93" name="CaixaDeTexto 92"/>
          <p:cNvSpPr txBox="1"/>
          <p:nvPr/>
        </p:nvSpPr>
        <p:spPr>
          <a:xfrm>
            <a:off x="4126768" y="3782080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Recursos Chave</a:t>
            </a:r>
          </a:p>
        </p:txBody>
      </p:sp>
      <p:sp>
        <p:nvSpPr>
          <p:cNvPr id="94" name="CaixaDeTexto 93"/>
          <p:cNvSpPr txBox="1"/>
          <p:nvPr/>
        </p:nvSpPr>
        <p:spPr>
          <a:xfrm>
            <a:off x="12035763" y="3782080"/>
            <a:ext cx="1249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Canais</a:t>
            </a:r>
          </a:p>
        </p:txBody>
      </p:sp>
      <p:sp>
        <p:nvSpPr>
          <p:cNvPr id="95" name="CaixaDeTexto 94"/>
          <p:cNvSpPr txBox="1"/>
          <p:nvPr/>
        </p:nvSpPr>
        <p:spPr>
          <a:xfrm>
            <a:off x="9609585" y="7238649"/>
            <a:ext cx="3039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Fontes de Receita</a:t>
            </a:r>
          </a:p>
        </p:txBody>
      </p:sp>
      <p:sp>
        <p:nvSpPr>
          <p:cNvPr id="96" name="Retângulo 95"/>
          <p:cNvSpPr/>
          <p:nvPr/>
        </p:nvSpPr>
        <p:spPr>
          <a:xfrm>
            <a:off x="7612532" y="936235"/>
            <a:ext cx="2986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para o suporte de TI</a:t>
            </a:r>
          </a:p>
        </p:txBody>
      </p:sp>
      <p:sp>
        <p:nvSpPr>
          <p:cNvPr id="97" name="Retângulo 96"/>
          <p:cNvSpPr/>
          <p:nvPr/>
        </p:nvSpPr>
        <p:spPr>
          <a:xfrm>
            <a:off x="8058968" y="4300835"/>
            <a:ext cx="2093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para o Gestor</a:t>
            </a:r>
          </a:p>
        </p:txBody>
      </p:sp>
      <p:sp>
        <p:nvSpPr>
          <p:cNvPr id="98" name="Retângulo 97"/>
          <p:cNvSpPr/>
          <p:nvPr/>
        </p:nvSpPr>
        <p:spPr>
          <a:xfrm>
            <a:off x="484204" y="8116212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Desenvolvimento da Plataforma</a:t>
            </a:r>
          </a:p>
        </p:txBody>
      </p:sp>
      <p:sp>
        <p:nvSpPr>
          <p:cNvPr id="99" name="Retângulo 98"/>
          <p:cNvSpPr/>
          <p:nvPr/>
        </p:nvSpPr>
        <p:spPr>
          <a:xfrm>
            <a:off x="3886621" y="936235"/>
            <a:ext cx="1599779" cy="1227581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Monitorar Maquinas</a:t>
            </a:r>
          </a:p>
        </p:txBody>
      </p:sp>
      <p:sp>
        <p:nvSpPr>
          <p:cNvPr id="100" name="Retângulo 99"/>
          <p:cNvSpPr/>
          <p:nvPr/>
        </p:nvSpPr>
        <p:spPr>
          <a:xfrm>
            <a:off x="5796033" y="2245620"/>
            <a:ext cx="1364844" cy="1220567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Análise de Dados</a:t>
            </a:r>
          </a:p>
        </p:txBody>
      </p:sp>
      <p:sp>
        <p:nvSpPr>
          <p:cNvPr id="101" name="Retângulo 100"/>
          <p:cNvSpPr/>
          <p:nvPr/>
        </p:nvSpPr>
        <p:spPr>
          <a:xfrm>
            <a:off x="3886621" y="2259777"/>
            <a:ext cx="1828384" cy="1227581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Manutenção das Maquinas</a:t>
            </a:r>
          </a:p>
        </p:txBody>
      </p:sp>
      <p:sp>
        <p:nvSpPr>
          <p:cNvPr id="102" name="Retângulo 101"/>
          <p:cNvSpPr/>
          <p:nvPr/>
        </p:nvSpPr>
        <p:spPr>
          <a:xfrm>
            <a:off x="5563025" y="927165"/>
            <a:ext cx="1597852" cy="1220567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Monitorar Rede</a:t>
            </a:r>
          </a:p>
        </p:txBody>
      </p:sp>
      <p:sp>
        <p:nvSpPr>
          <p:cNvPr id="103" name="Retângulo 102"/>
          <p:cNvSpPr/>
          <p:nvPr/>
        </p:nvSpPr>
        <p:spPr>
          <a:xfrm>
            <a:off x="7646998" y="1671376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Facilidade em corrigir o problema</a:t>
            </a:r>
          </a:p>
        </p:txBody>
      </p:sp>
      <p:sp>
        <p:nvSpPr>
          <p:cNvPr id="104" name="Retângulo 103"/>
          <p:cNvSpPr/>
          <p:nvPr/>
        </p:nvSpPr>
        <p:spPr>
          <a:xfrm>
            <a:off x="7646998" y="285932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Prevenção de problemas</a:t>
            </a:r>
          </a:p>
        </p:txBody>
      </p:sp>
      <p:sp>
        <p:nvSpPr>
          <p:cNvPr id="105" name="Retângulo 104"/>
          <p:cNvSpPr/>
          <p:nvPr/>
        </p:nvSpPr>
        <p:spPr>
          <a:xfrm>
            <a:off x="7646998" y="5018318"/>
            <a:ext cx="2917785" cy="1572982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Verificar a produtividade dos operadores</a:t>
            </a:r>
          </a:p>
        </p:txBody>
      </p:sp>
      <p:sp>
        <p:nvSpPr>
          <p:cNvPr id="106" name="Retângulo 105"/>
          <p:cNvSpPr/>
          <p:nvPr/>
        </p:nvSpPr>
        <p:spPr>
          <a:xfrm>
            <a:off x="11201400" y="994571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Dashboard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11201400" y="2139173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Help Desk</a:t>
            </a:r>
          </a:p>
        </p:txBody>
      </p:sp>
      <p:sp>
        <p:nvSpPr>
          <p:cNvPr id="108" name="Retângulo 107"/>
          <p:cNvSpPr/>
          <p:nvPr/>
        </p:nvSpPr>
        <p:spPr>
          <a:xfrm>
            <a:off x="11228400" y="4359133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Site</a:t>
            </a:r>
          </a:p>
        </p:txBody>
      </p:sp>
      <p:sp>
        <p:nvSpPr>
          <p:cNvPr id="109" name="Retângulo 108"/>
          <p:cNvSpPr/>
          <p:nvPr/>
        </p:nvSpPr>
        <p:spPr>
          <a:xfrm>
            <a:off x="11231945" y="5140228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Midia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Social</a:t>
            </a:r>
          </a:p>
        </p:txBody>
      </p:sp>
      <p:sp>
        <p:nvSpPr>
          <p:cNvPr id="110" name="Retângulo 109"/>
          <p:cNvSpPr/>
          <p:nvPr/>
        </p:nvSpPr>
        <p:spPr>
          <a:xfrm>
            <a:off x="11228401" y="5949204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Boca a Boca</a:t>
            </a:r>
          </a:p>
        </p:txBody>
      </p:sp>
      <p:sp>
        <p:nvSpPr>
          <p:cNvPr id="111" name="Retângulo 110"/>
          <p:cNvSpPr/>
          <p:nvPr/>
        </p:nvSpPr>
        <p:spPr>
          <a:xfrm>
            <a:off x="14782800" y="164803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Suporte de TI</a:t>
            </a:r>
          </a:p>
        </p:txBody>
      </p:sp>
      <p:sp>
        <p:nvSpPr>
          <p:cNvPr id="112" name="Retângulo 111"/>
          <p:cNvSpPr/>
          <p:nvPr/>
        </p:nvSpPr>
        <p:spPr>
          <a:xfrm>
            <a:off x="14782800" y="285932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Gestor</a:t>
            </a:r>
          </a:p>
        </p:txBody>
      </p:sp>
      <p:sp>
        <p:nvSpPr>
          <p:cNvPr id="113" name="Retângulo 112"/>
          <p:cNvSpPr/>
          <p:nvPr/>
        </p:nvSpPr>
        <p:spPr>
          <a:xfrm>
            <a:off x="4060286" y="4381500"/>
            <a:ext cx="2917785" cy="76359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API de Monitoramento</a:t>
            </a:r>
          </a:p>
        </p:txBody>
      </p:sp>
      <p:sp>
        <p:nvSpPr>
          <p:cNvPr id="114" name="Retângulo 113"/>
          <p:cNvSpPr/>
          <p:nvPr/>
        </p:nvSpPr>
        <p:spPr>
          <a:xfrm>
            <a:off x="4061644" y="5264861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Plataforma Web</a:t>
            </a:r>
          </a:p>
        </p:txBody>
      </p:sp>
      <p:sp>
        <p:nvSpPr>
          <p:cNvPr id="115" name="Retângulo 114"/>
          <p:cNvSpPr/>
          <p:nvPr/>
        </p:nvSpPr>
        <p:spPr>
          <a:xfrm>
            <a:off x="4060286" y="6076446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Banco de Dados</a:t>
            </a:r>
          </a:p>
        </p:txBody>
      </p:sp>
      <p:sp>
        <p:nvSpPr>
          <p:cNvPr id="116" name="Retângulo 115"/>
          <p:cNvSpPr/>
          <p:nvPr/>
        </p:nvSpPr>
        <p:spPr>
          <a:xfrm>
            <a:off x="3641644" y="8116212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Hospedagem</a:t>
            </a:r>
          </a:p>
        </p:txBody>
      </p:sp>
      <p:sp>
        <p:nvSpPr>
          <p:cNvPr id="117" name="Retângulo 116"/>
          <p:cNvSpPr/>
          <p:nvPr/>
        </p:nvSpPr>
        <p:spPr>
          <a:xfrm>
            <a:off x="9604023" y="8121397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Mensalidade</a:t>
            </a:r>
          </a:p>
        </p:txBody>
      </p:sp>
      <p:sp>
        <p:nvSpPr>
          <p:cNvPr id="118" name="Retângulo 117"/>
          <p:cNvSpPr/>
          <p:nvPr/>
        </p:nvSpPr>
        <p:spPr>
          <a:xfrm>
            <a:off x="12761463" y="8121397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Implantação do Sistema</a:t>
            </a:r>
          </a:p>
        </p:txBody>
      </p:sp>
      <p:sp>
        <p:nvSpPr>
          <p:cNvPr id="119" name="Retângulo 118"/>
          <p:cNvSpPr/>
          <p:nvPr/>
        </p:nvSpPr>
        <p:spPr>
          <a:xfrm>
            <a:off x="484203" y="1175041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12753" y="1809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1 Bold"/>
              </a:rPr>
              <a:t>Backlog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47096" y="2171626"/>
            <a:ext cx="645347" cy="7458075"/>
            <a:chOff x="0" y="0"/>
            <a:chExt cx="218303" cy="25228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8303" cy="2522855"/>
            </a:xfrm>
            <a:custGeom>
              <a:avLst/>
              <a:gdLst/>
              <a:ahLst/>
              <a:cxnLst/>
              <a:rect l="l" t="t" r="r" b="b"/>
              <a:pathLst>
                <a:path w="218303" h="2522855">
                  <a:moveTo>
                    <a:pt x="0" y="0"/>
                  </a:moveTo>
                  <a:lnTo>
                    <a:pt x="218303" y="0"/>
                  </a:lnTo>
                  <a:lnTo>
                    <a:pt x="218303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4383496" y="2171626"/>
            <a:ext cx="5868540" cy="7458075"/>
            <a:chOff x="0" y="0"/>
            <a:chExt cx="1805144" cy="25228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135811" y="2171626"/>
            <a:ext cx="1914618" cy="7458075"/>
            <a:chOff x="0" y="0"/>
            <a:chExt cx="647661" cy="252285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7661" cy="2522855"/>
            </a:xfrm>
            <a:custGeom>
              <a:avLst/>
              <a:gdLst/>
              <a:ahLst/>
              <a:cxnLst/>
              <a:rect l="l" t="t" r="r" b="b"/>
              <a:pathLst>
                <a:path w="647661" h="2522855">
                  <a:moveTo>
                    <a:pt x="0" y="0"/>
                  </a:moveTo>
                  <a:lnTo>
                    <a:pt x="647661" y="0"/>
                  </a:lnTo>
                  <a:lnTo>
                    <a:pt x="64766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660016" y="2171626"/>
            <a:ext cx="2272111" cy="7458075"/>
            <a:chOff x="0" y="0"/>
            <a:chExt cx="768591" cy="25228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68591" cy="2522855"/>
            </a:xfrm>
            <a:custGeom>
              <a:avLst/>
              <a:gdLst/>
              <a:ahLst/>
              <a:cxnLst/>
              <a:rect l="l" t="t" r="r" b="b"/>
              <a:pathLst>
                <a:path w="768591" h="2522855">
                  <a:moveTo>
                    <a:pt x="0" y="0"/>
                  </a:moveTo>
                  <a:lnTo>
                    <a:pt x="768591" y="0"/>
                  </a:lnTo>
                  <a:lnTo>
                    <a:pt x="76859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37571" y="2390600"/>
            <a:ext cx="654872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ID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383496" y="2390600"/>
            <a:ext cx="5868540" cy="419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DESCRIÇÃO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60016" y="2374090"/>
            <a:ext cx="2272111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TAMANHO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135811" y="2390600"/>
            <a:ext cx="1914618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TIPO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465296" y="2154074"/>
            <a:ext cx="2995472" cy="7475627"/>
            <a:chOff x="0" y="0"/>
            <a:chExt cx="1013283" cy="252879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13283" cy="2528792"/>
            </a:xfrm>
            <a:custGeom>
              <a:avLst/>
              <a:gdLst/>
              <a:ahLst/>
              <a:cxnLst/>
              <a:rect l="l" t="t" r="r" b="b"/>
              <a:pathLst>
                <a:path w="1013283" h="2528792">
                  <a:moveTo>
                    <a:pt x="0" y="0"/>
                  </a:moveTo>
                  <a:lnTo>
                    <a:pt x="1013283" y="0"/>
                  </a:lnTo>
                  <a:lnTo>
                    <a:pt x="1013283" y="2528792"/>
                  </a:lnTo>
                  <a:lnTo>
                    <a:pt x="0" y="25287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0474821" y="2374090"/>
            <a:ext cx="2985947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CLASSIFICAÇÃO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075771" y="2171626"/>
            <a:ext cx="3115229" cy="7458075"/>
            <a:chOff x="0" y="0"/>
            <a:chExt cx="1229724" cy="25228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29724" cy="2522855"/>
            </a:xfrm>
            <a:custGeom>
              <a:avLst/>
              <a:gdLst/>
              <a:ahLst/>
              <a:cxnLst/>
              <a:rect l="l" t="t" r="r" b="b"/>
              <a:pathLst>
                <a:path w="1229724" h="2522855">
                  <a:moveTo>
                    <a:pt x="0" y="0"/>
                  </a:moveTo>
                  <a:lnTo>
                    <a:pt x="1229724" y="0"/>
                  </a:lnTo>
                  <a:lnTo>
                    <a:pt x="122972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075771" y="2390600"/>
            <a:ext cx="3115229" cy="419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REQUISITO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37571" y="31724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075771" y="3172480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Banco Azure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383495" y="3149619"/>
            <a:ext cx="5868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estar na nuvem Azure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0474821" y="31724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3660016" y="31496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6133593" y="317248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55" name="CaixaDeTexto 154"/>
          <p:cNvSpPr txBox="1"/>
          <p:nvPr/>
        </p:nvSpPr>
        <p:spPr>
          <a:xfrm>
            <a:off x="237571" y="37947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02</a:t>
            </a:r>
          </a:p>
        </p:txBody>
      </p:sp>
      <p:sp>
        <p:nvSpPr>
          <p:cNvPr id="156" name="CaixaDeTexto 155"/>
          <p:cNvSpPr txBox="1"/>
          <p:nvPr/>
        </p:nvSpPr>
        <p:spPr>
          <a:xfrm>
            <a:off x="1075771" y="3794761"/>
            <a:ext cx="3115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API de Processamento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57" name="CaixaDeTexto 156"/>
          <p:cNvSpPr txBox="1"/>
          <p:nvPr/>
        </p:nvSpPr>
        <p:spPr>
          <a:xfrm>
            <a:off x="4404260" y="3771900"/>
            <a:ext cx="5847775" cy="607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ter uma API Java que capture os dados de processamento dos computadores</a:t>
            </a:r>
          </a:p>
        </p:txBody>
      </p:sp>
      <p:sp>
        <p:nvSpPr>
          <p:cNvPr id="158" name="CaixaDeTexto 157"/>
          <p:cNvSpPr txBox="1"/>
          <p:nvPr/>
        </p:nvSpPr>
        <p:spPr>
          <a:xfrm>
            <a:off x="10474821" y="37947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59" name="CaixaDeTexto 158"/>
          <p:cNvSpPr txBox="1"/>
          <p:nvPr/>
        </p:nvSpPr>
        <p:spPr>
          <a:xfrm>
            <a:off x="13660016" y="37719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160" name="CaixaDeTexto 159"/>
          <p:cNvSpPr txBox="1"/>
          <p:nvPr/>
        </p:nvSpPr>
        <p:spPr>
          <a:xfrm>
            <a:off x="16133593" y="3794761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61" name="CaixaDeTexto 160"/>
          <p:cNvSpPr txBox="1"/>
          <p:nvPr/>
        </p:nvSpPr>
        <p:spPr>
          <a:xfrm>
            <a:off x="228600" y="43789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03</a:t>
            </a:r>
          </a:p>
        </p:txBody>
      </p:sp>
      <p:sp>
        <p:nvSpPr>
          <p:cNvPr id="162" name="CaixaDeTexto 161"/>
          <p:cNvSpPr txBox="1"/>
          <p:nvPr/>
        </p:nvSpPr>
        <p:spPr>
          <a:xfrm>
            <a:off x="1066801" y="4378999"/>
            <a:ext cx="31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API de Rede</a:t>
            </a:r>
          </a:p>
        </p:txBody>
      </p:sp>
      <p:sp>
        <p:nvSpPr>
          <p:cNvPr id="163" name="CaixaDeTexto 162"/>
          <p:cNvSpPr txBox="1"/>
          <p:nvPr/>
        </p:nvSpPr>
        <p:spPr>
          <a:xfrm>
            <a:off x="4404259" y="4356139"/>
            <a:ext cx="5838805" cy="645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ter uma API que monitore a rede das máquinas</a:t>
            </a:r>
          </a:p>
        </p:txBody>
      </p:sp>
      <p:sp>
        <p:nvSpPr>
          <p:cNvPr id="164" name="CaixaDeTexto 163"/>
          <p:cNvSpPr txBox="1"/>
          <p:nvPr/>
        </p:nvSpPr>
        <p:spPr>
          <a:xfrm>
            <a:off x="10465850" y="43789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65" name="CaixaDeTexto 164"/>
          <p:cNvSpPr txBox="1"/>
          <p:nvPr/>
        </p:nvSpPr>
        <p:spPr>
          <a:xfrm>
            <a:off x="13651045" y="43561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166" name="CaixaDeTexto 165"/>
          <p:cNvSpPr txBox="1"/>
          <p:nvPr/>
        </p:nvSpPr>
        <p:spPr>
          <a:xfrm>
            <a:off x="16124622" y="443859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67" name="CaixaDeTexto 166"/>
          <p:cNvSpPr txBox="1"/>
          <p:nvPr/>
        </p:nvSpPr>
        <p:spPr>
          <a:xfrm>
            <a:off x="228600" y="50012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04</a:t>
            </a:r>
          </a:p>
        </p:txBody>
      </p:sp>
      <p:sp>
        <p:nvSpPr>
          <p:cNvPr id="168" name="CaixaDeTexto 167"/>
          <p:cNvSpPr txBox="1"/>
          <p:nvPr/>
        </p:nvSpPr>
        <p:spPr>
          <a:xfrm>
            <a:off x="1066801" y="5001280"/>
            <a:ext cx="31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Captura Status Máquina</a:t>
            </a:r>
          </a:p>
        </p:txBody>
      </p:sp>
      <p:sp>
        <p:nvSpPr>
          <p:cNvPr id="169" name="CaixaDeTexto 168"/>
          <p:cNvSpPr txBox="1"/>
          <p:nvPr/>
        </p:nvSpPr>
        <p:spPr>
          <a:xfrm>
            <a:off x="4383495" y="4978419"/>
            <a:ext cx="5859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capturar se a máquina está ligada ou desligada</a:t>
            </a:r>
          </a:p>
        </p:txBody>
      </p:sp>
      <p:sp>
        <p:nvSpPr>
          <p:cNvPr id="170" name="CaixaDeTexto 169"/>
          <p:cNvSpPr txBox="1"/>
          <p:nvPr/>
        </p:nvSpPr>
        <p:spPr>
          <a:xfrm>
            <a:off x="10465850" y="50012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Importante</a:t>
            </a:r>
          </a:p>
        </p:txBody>
      </p:sp>
      <p:sp>
        <p:nvSpPr>
          <p:cNvPr id="171" name="CaixaDeTexto 170"/>
          <p:cNvSpPr txBox="1"/>
          <p:nvPr/>
        </p:nvSpPr>
        <p:spPr>
          <a:xfrm>
            <a:off x="13651045" y="49784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172" name="CaixaDeTexto 171"/>
          <p:cNvSpPr txBox="1"/>
          <p:nvPr/>
        </p:nvSpPr>
        <p:spPr>
          <a:xfrm>
            <a:off x="16124622" y="50012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73" name="CaixaDeTexto 172"/>
          <p:cNvSpPr txBox="1"/>
          <p:nvPr/>
        </p:nvSpPr>
        <p:spPr>
          <a:xfrm>
            <a:off x="244324" y="56108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05</a:t>
            </a:r>
          </a:p>
        </p:txBody>
      </p:sp>
      <p:sp>
        <p:nvSpPr>
          <p:cNvPr id="174" name="CaixaDeTexto 173"/>
          <p:cNvSpPr txBox="1"/>
          <p:nvPr/>
        </p:nvSpPr>
        <p:spPr>
          <a:xfrm>
            <a:off x="1082524" y="5610880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Site</a:t>
            </a:r>
          </a:p>
        </p:txBody>
      </p:sp>
      <p:sp>
        <p:nvSpPr>
          <p:cNvPr id="175" name="CaixaDeTexto 174"/>
          <p:cNvSpPr txBox="1"/>
          <p:nvPr/>
        </p:nvSpPr>
        <p:spPr>
          <a:xfrm>
            <a:off x="4404259" y="5657790"/>
            <a:ext cx="585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sistema deve ter um site institucional</a:t>
            </a:r>
          </a:p>
        </p:txBody>
      </p:sp>
      <p:sp>
        <p:nvSpPr>
          <p:cNvPr id="176" name="CaixaDeTexto 175"/>
          <p:cNvSpPr txBox="1"/>
          <p:nvPr/>
        </p:nvSpPr>
        <p:spPr>
          <a:xfrm>
            <a:off x="10481574" y="56108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77" name="CaixaDeTexto 176"/>
          <p:cNvSpPr txBox="1"/>
          <p:nvPr/>
        </p:nvSpPr>
        <p:spPr>
          <a:xfrm>
            <a:off x="13666769" y="55880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3</a:t>
            </a:r>
          </a:p>
        </p:txBody>
      </p:sp>
      <p:sp>
        <p:nvSpPr>
          <p:cNvPr id="178" name="CaixaDeTexto 177"/>
          <p:cNvSpPr txBox="1"/>
          <p:nvPr/>
        </p:nvSpPr>
        <p:spPr>
          <a:xfrm>
            <a:off x="16140346" y="567690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79" name="CaixaDeTexto 178"/>
          <p:cNvSpPr txBox="1"/>
          <p:nvPr/>
        </p:nvSpPr>
        <p:spPr>
          <a:xfrm>
            <a:off x="244324" y="62331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06</a:t>
            </a:r>
          </a:p>
        </p:txBody>
      </p:sp>
      <p:sp>
        <p:nvSpPr>
          <p:cNvPr id="181" name="CaixaDeTexto 180"/>
          <p:cNvSpPr txBox="1"/>
          <p:nvPr/>
        </p:nvSpPr>
        <p:spPr>
          <a:xfrm>
            <a:off x="4403507" y="6210300"/>
            <a:ext cx="5855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ter uma dashboard com os dados de processamentos das máquinas em tempo real</a:t>
            </a:r>
          </a:p>
        </p:txBody>
      </p:sp>
      <p:sp>
        <p:nvSpPr>
          <p:cNvPr id="182" name="CaixaDeTexto 181"/>
          <p:cNvSpPr txBox="1"/>
          <p:nvPr/>
        </p:nvSpPr>
        <p:spPr>
          <a:xfrm>
            <a:off x="10481574" y="62331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83" name="CaixaDeTexto 182"/>
          <p:cNvSpPr txBox="1"/>
          <p:nvPr/>
        </p:nvSpPr>
        <p:spPr>
          <a:xfrm>
            <a:off x="13666769" y="62103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184" name="CaixaDeTexto 183"/>
          <p:cNvSpPr txBox="1"/>
          <p:nvPr/>
        </p:nvSpPr>
        <p:spPr>
          <a:xfrm>
            <a:off x="16140346" y="6233161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87" name="CaixaDeTexto 186"/>
          <p:cNvSpPr txBox="1"/>
          <p:nvPr/>
        </p:nvSpPr>
        <p:spPr>
          <a:xfrm>
            <a:off x="4383495" y="6794538"/>
            <a:ext cx="5866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emitir alertas na existência de alteração no desempenho do computador</a:t>
            </a:r>
          </a:p>
        </p:txBody>
      </p:sp>
      <p:sp>
        <p:nvSpPr>
          <p:cNvPr id="188" name="CaixaDeTexto 187"/>
          <p:cNvSpPr txBox="1"/>
          <p:nvPr/>
        </p:nvSpPr>
        <p:spPr>
          <a:xfrm>
            <a:off x="10472603" y="68173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89" name="CaixaDeTexto 188"/>
          <p:cNvSpPr txBox="1"/>
          <p:nvPr/>
        </p:nvSpPr>
        <p:spPr>
          <a:xfrm>
            <a:off x="13657798" y="67945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190" name="CaixaDeTexto 189"/>
          <p:cNvSpPr txBox="1"/>
          <p:nvPr/>
        </p:nvSpPr>
        <p:spPr>
          <a:xfrm>
            <a:off x="16131375" y="6817399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93" name="CaixaDeTexto 192"/>
          <p:cNvSpPr txBox="1"/>
          <p:nvPr/>
        </p:nvSpPr>
        <p:spPr>
          <a:xfrm>
            <a:off x="4403507" y="7416819"/>
            <a:ext cx="5846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emitir relatórios com a quantidade de horas que o computador ficou ativo</a:t>
            </a:r>
          </a:p>
        </p:txBody>
      </p:sp>
      <p:sp>
        <p:nvSpPr>
          <p:cNvPr id="194" name="CaixaDeTexto 193"/>
          <p:cNvSpPr txBox="1"/>
          <p:nvPr/>
        </p:nvSpPr>
        <p:spPr>
          <a:xfrm>
            <a:off x="10472603" y="74396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95" name="CaixaDeTexto 194"/>
          <p:cNvSpPr txBox="1"/>
          <p:nvPr/>
        </p:nvSpPr>
        <p:spPr>
          <a:xfrm>
            <a:off x="13657798" y="74168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196" name="CaixaDeTexto 195"/>
          <p:cNvSpPr txBox="1"/>
          <p:nvPr/>
        </p:nvSpPr>
        <p:spPr>
          <a:xfrm>
            <a:off x="16131375" y="74396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1CDB524-B6EA-42A1-9CD9-AE9973F38CC7}"/>
              </a:ext>
            </a:extLst>
          </p:cNvPr>
          <p:cNvSpPr txBox="1"/>
          <p:nvPr/>
        </p:nvSpPr>
        <p:spPr>
          <a:xfrm>
            <a:off x="235353" y="68173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07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94D5498-F61B-4B6F-AC37-893C7E3E8E5D}"/>
              </a:ext>
            </a:extLst>
          </p:cNvPr>
          <p:cNvSpPr txBox="1"/>
          <p:nvPr/>
        </p:nvSpPr>
        <p:spPr>
          <a:xfrm>
            <a:off x="235353" y="74396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08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B60A4B64-8088-4F58-9EC5-A2138DAA4F05}"/>
              </a:ext>
            </a:extLst>
          </p:cNvPr>
          <p:cNvSpPr txBox="1"/>
          <p:nvPr/>
        </p:nvSpPr>
        <p:spPr>
          <a:xfrm>
            <a:off x="244324" y="8023918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09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EABC6DF3-293B-44C4-95D4-04A64FF35665}"/>
              </a:ext>
            </a:extLst>
          </p:cNvPr>
          <p:cNvSpPr txBox="1"/>
          <p:nvPr/>
        </p:nvSpPr>
        <p:spPr>
          <a:xfrm>
            <a:off x="244324" y="86461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10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7B343F95-2A0F-4DB5-9344-335B47860267}"/>
              </a:ext>
            </a:extLst>
          </p:cNvPr>
          <p:cNvSpPr txBox="1"/>
          <p:nvPr/>
        </p:nvSpPr>
        <p:spPr>
          <a:xfrm>
            <a:off x="4360033" y="8048413"/>
            <a:ext cx="5898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possuir um histórico com todas as ocorrências das máquinas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4E80DB3B-16E0-4A70-9076-ED20791E4671}"/>
              </a:ext>
            </a:extLst>
          </p:cNvPr>
          <p:cNvSpPr txBox="1"/>
          <p:nvPr/>
        </p:nvSpPr>
        <p:spPr>
          <a:xfrm>
            <a:off x="10481574" y="8071275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C621C4C2-F912-4BDC-9405-01192F181734}"/>
              </a:ext>
            </a:extLst>
          </p:cNvPr>
          <p:cNvSpPr txBox="1"/>
          <p:nvPr/>
        </p:nvSpPr>
        <p:spPr>
          <a:xfrm>
            <a:off x="13666769" y="8048414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31BF00-9930-4672-AD52-A8C4577BF1BD}"/>
              </a:ext>
            </a:extLst>
          </p:cNvPr>
          <p:cNvSpPr txBox="1"/>
          <p:nvPr/>
        </p:nvSpPr>
        <p:spPr>
          <a:xfrm>
            <a:off x="16140346" y="8071275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78E3A1C9-501B-4F4B-907D-0F0C4B1058AB}"/>
              </a:ext>
            </a:extLst>
          </p:cNvPr>
          <p:cNvSpPr txBox="1"/>
          <p:nvPr/>
        </p:nvSpPr>
        <p:spPr>
          <a:xfrm>
            <a:off x="4362250" y="8670694"/>
            <a:ext cx="5896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permitir a visualização de quantos computadores precisam de reparo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F0A404-643F-489E-9618-D120EBBB95C0}"/>
              </a:ext>
            </a:extLst>
          </p:cNvPr>
          <p:cNvSpPr txBox="1"/>
          <p:nvPr/>
        </p:nvSpPr>
        <p:spPr>
          <a:xfrm>
            <a:off x="10481574" y="8693556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B6F5F467-D399-4448-8941-AA0261284B2D}"/>
              </a:ext>
            </a:extLst>
          </p:cNvPr>
          <p:cNvSpPr txBox="1"/>
          <p:nvPr/>
        </p:nvSpPr>
        <p:spPr>
          <a:xfrm>
            <a:off x="13666769" y="8670695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ACBDDA03-07F4-4315-9F3C-CD8B8C29838C}"/>
              </a:ext>
            </a:extLst>
          </p:cNvPr>
          <p:cNvSpPr txBox="1"/>
          <p:nvPr/>
        </p:nvSpPr>
        <p:spPr>
          <a:xfrm>
            <a:off x="16140346" y="8693556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A4B3532D-5108-4C15-A93B-4F0AC877DBC3}"/>
              </a:ext>
            </a:extLst>
          </p:cNvPr>
          <p:cNvSpPr txBox="1"/>
          <p:nvPr/>
        </p:nvSpPr>
        <p:spPr>
          <a:xfrm>
            <a:off x="1089029" y="6233161"/>
            <a:ext cx="3115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Dashboard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7C0BB027-C53E-4A42-AB35-A92411168CC4}"/>
              </a:ext>
            </a:extLst>
          </p:cNvPr>
          <p:cNvSpPr txBox="1"/>
          <p:nvPr/>
        </p:nvSpPr>
        <p:spPr>
          <a:xfrm>
            <a:off x="1075771" y="6817399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Alertas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37807A88-01B2-4503-A548-AE6A922AFA21}"/>
              </a:ext>
            </a:extLst>
          </p:cNvPr>
          <p:cNvSpPr txBox="1"/>
          <p:nvPr/>
        </p:nvSpPr>
        <p:spPr>
          <a:xfrm>
            <a:off x="1066801" y="7439680"/>
            <a:ext cx="3115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Relatórios de Horas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1A854D6A-DC85-4D02-9818-B80C2C5DA018}"/>
              </a:ext>
            </a:extLst>
          </p:cNvPr>
          <p:cNvSpPr txBox="1"/>
          <p:nvPr/>
        </p:nvSpPr>
        <p:spPr>
          <a:xfrm>
            <a:off x="1066801" y="8049280"/>
            <a:ext cx="3130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Histórico de Ocorrências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B8B34107-D7F1-42F4-B391-AB448795F7FD}"/>
              </a:ext>
            </a:extLst>
          </p:cNvPr>
          <p:cNvSpPr txBox="1"/>
          <p:nvPr/>
        </p:nvSpPr>
        <p:spPr>
          <a:xfrm>
            <a:off x="1075772" y="8658880"/>
            <a:ext cx="3128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Painel de Reparo</a:t>
            </a:r>
          </a:p>
        </p:txBody>
      </p:sp>
    </p:spTree>
    <p:extLst>
      <p:ext uri="{BB962C8B-B14F-4D97-AF65-F5344CB8AC3E}">
        <p14:creationId xmlns:p14="http://schemas.microsoft.com/office/powerpoint/2010/main" val="2212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Banco de 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EB0C57-8A60-46F7-89F3-4FD0F467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6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2270014">
            <a:off x="-762431" y="6487683"/>
            <a:ext cx="9384079" cy="938407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35027" y="2849886"/>
            <a:ext cx="3973217" cy="640841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85352" y="885303"/>
            <a:ext cx="5902963" cy="837299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318281" y="2148089"/>
            <a:ext cx="9941019" cy="3125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Cliente</a:t>
            </a:r>
            <a:r>
              <a:rPr lang="en-US" sz="9000" dirty="0">
                <a:solidFill>
                  <a:srgbClr val="FFFEFB"/>
                </a:solidFill>
                <a:latin typeface="Open Sans 1 Bold"/>
              </a:rPr>
              <a:t> Linux</a:t>
            </a:r>
          </a:p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FFFEFB"/>
                </a:solidFill>
                <a:latin typeface="Open Sans 1 Bold"/>
              </a:rPr>
              <a:t>Site </a:t>
            </a: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Institucional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545454"/>
                </a:solidFill>
                <a:latin typeface="Open Sans 1 Bold"/>
              </a:rPr>
              <a:t>Conclusão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EB0C57-8A60-46F7-89F3-4FD0F467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71925" y="2034998"/>
            <a:ext cx="8782050" cy="4202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Light"/>
              </a:rPr>
              <a:t>"It is a long established fact that a reader will be distracted by the readable content of a page when looking at its layout. The point of using."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-1112756" y="2751512"/>
            <a:ext cx="8660179" cy="866017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41971" y="1537953"/>
            <a:ext cx="5457827" cy="774159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716319" y="3072987"/>
            <a:ext cx="3490038" cy="65849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8EF9DF8-1AA6-4729-85C9-C5480A09F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028700" y="866775"/>
            <a:ext cx="6647111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Integrantes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688" y="7154462"/>
            <a:ext cx="332355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Camila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Mamede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77177" y="7154462"/>
            <a:ext cx="312018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Christian Raphael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43760" y="7154462"/>
            <a:ext cx="234062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Felipe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França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180328" y="7154462"/>
            <a:ext cx="322108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Gustavo Henrique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856920" y="7154462"/>
            <a:ext cx="322150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Milene</a:t>
            </a:r>
            <a:r>
              <a:rPr lang="en-US" sz="3000" dirty="0">
                <a:solidFill>
                  <a:srgbClr val="000000"/>
                </a:solidFill>
                <a:latin typeface="Open Sans 1"/>
              </a:rPr>
              <a:t> de Oliveira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A45154E-3860-4348-B0B6-61F3C5003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sp>
        <p:nvSpPr>
          <p:cNvPr id="20" name="Elipse 19"/>
          <p:cNvSpPr/>
          <p:nvPr/>
        </p:nvSpPr>
        <p:spPr>
          <a:xfrm>
            <a:off x="280518" y="3908549"/>
            <a:ext cx="2959896" cy="299229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957320" y="3908549"/>
            <a:ext cx="2959896" cy="2992298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7634122" y="3908549"/>
            <a:ext cx="2959896" cy="2992298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11310924" y="3908549"/>
            <a:ext cx="2959896" cy="2992298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14987726" y="3908549"/>
            <a:ext cx="2959896" cy="2992298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0883683" y="6668491"/>
            <a:ext cx="8030278" cy="803027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044380" y="4270451"/>
            <a:ext cx="3656963" cy="490867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921323" y="1822465"/>
            <a:ext cx="5531014" cy="784541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51886" y="1660540"/>
            <a:ext cx="625866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Negócio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51886" y="3925517"/>
            <a:ext cx="964551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6915984">
            <a:off x="-3372079" y="4975631"/>
            <a:ext cx="7849059" cy="78490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5792" y="2167104"/>
            <a:ext cx="6748272" cy="822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996806" y="2005179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Problema</a:t>
            </a:r>
            <a:r>
              <a:rPr lang="en-US" sz="9000" dirty="0">
                <a:solidFill>
                  <a:srgbClr val="545454"/>
                </a:solidFill>
                <a:latin typeface="Open Sans 1 Bold"/>
              </a:rPr>
              <a:t>/</a:t>
            </a: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Desafio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96806" y="4106131"/>
            <a:ext cx="964551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5C4BA4-C381-48E0-ACA5-5D1EA887C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1210107" y="6712890"/>
            <a:ext cx="6954342" cy="695434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717337" y="2898456"/>
            <a:ext cx="3943103" cy="635984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1558221" y="2450172"/>
            <a:ext cx="1767613" cy="2449433"/>
            <a:chOff x="0" y="0"/>
            <a:chExt cx="4734560" cy="6560820"/>
          </a:xfrm>
        </p:grpSpPr>
        <p:sp>
          <p:nvSpPr>
            <p:cNvPr id="5" name="Freeform 5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FF686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393667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442027" y="2208049"/>
            <a:ext cx="6073992" cy="855491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984030" y="3160523"/>
            <a:ext cx="915994" cy="1028732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028700" y="1858823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Proposta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28700" y="3954621"/>
            <a:ext cx="8782050" cy="4883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- Monitoramento de informações de processamento das máquinas;</a:t>
            </a:r>
          </a:p>
          <a:p>
            <a:pPr algn="just">
              <a:lnSpc>
                <a:spcPts val="4759"/>
              </a:lnSpc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	- CPU;</a:t>
            </a:r>
          </a:p>
          <a:p>
            <a:pPr algn="just">
              <a:lnSpc>
                <a:spcPts val="4759"/>
              </a:lnSpc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	- Memória;</a:t>
            </a:r>
          </a:p>
          <a:p>
            <a:pPr algn="just">
              <a:lnSpc>
                <a:spcPts val="4759"/>
              </a:lnSpc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	- Disco.</a:t>
            </a:r>
          </a:p>
          <a:p>
            <a:pPr algn="just">
              <a:lnSpc>
                <a:spcPts val="4759"/>
              </a:lnSpc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algn="just">
              <a:lnSpc>
                <a:spcPts val="4759"/>
              </a:lnSpc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- Monitoramento da rede que as máquinas estão conectadas.</a:t>
            </a:r>
            <a:endParaRPr lang="en-US" sz="3400" dirty="0">
              <a:solidFill>
                <a:srgbClr val="000000"/>
              </a:solidFill>
              <a:latin typeface="Open Sans Light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C71727D-F586-44BD-8C67-639B3E3AD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Storyboard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34992B7-82FC-4105-9B02-85CA0D30A8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4" r="3277"/>
          <a:stretch/>
        </p:blipFill>
        <p:spPr>
          <a:xfrm rot="16200000">
            <a:off x="5452786" y="-2366686"/>
            <a:ext cx="7534831" cy="170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8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8243024">
            <a:off x="2583068" y="-5804723"/>
            <a:ext cx="21734520" cy="2173452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835409" y="2897248"/>
            <a:ext cx="5914307" cy="1993668"/>
            <a:chOff x="0" y="0"/>
            <a:chExt cx="7885743" cy="2658225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3623829" y="327171"/>
              <a:ext cx="4261914" cy="2003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Histórico</a:t>
              </a:r>
              <a:r>
                <a:rPr lang="en-US" sz="4046" spc="40" dirty="0">
                  <a:solidFill>
                    <a:srgbClr val="393667"/>
                  </a:solidFill>
                  <a:latin typeface="Open Sans 2"/>
                </a:rPr>
                <a:t> de </a:t>
              </a: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incidentes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835409" y="368225"/>
            <a:ext cx="5878021" cy="1993668"/>
            <a:chOff x="0" y="0"/>
            <a:chExt cx="7837363" cy="2658225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2658226" cy="2658225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3575449" y="327171"/>
              <a:ext cx="4261914" cy="200388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Rapidez</a:t>
              </a:r>
              <a:r>
                <a:rPr lang="en-US" sz="4046" spc="40" dirty="0">
                  <a:solidFill>
                    <a:srgbClr val="393667"/>
                  </a:solidFill>
                  <a:latin typeface="Open Sans 2"/>
                </a:rPr>
                <a:t> e </a:t>
              </a: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facilidade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835409" y="7925107"/>
            <a:ext cx="6166590" cy="1993668"/>
            <a:chOff x="0" y="0"/>
            <a:chExt cx="8222121" cy="2658225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3575448" y="804206"/>
              <a:ext cx="4646673" cy="9608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Produtividade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4295775"/>
            <a:ext cx="611254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Benefícios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9835409" y="5396084"/>
            <a:ext cx="5878022" cy="1993668"/>
            <a:chOff x="0" y="0"/>
            <a:chExt cx="7837363" cy="2658225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3575449" y="804206"/>
              <a:ext cx="4261914" cy="960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Relatórios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pic>
        <p:nvPicPr>
          <p:cNvPr id="22" name="Imagem 21">
            <a:extLst>
              <a:ext uri="{FF2B5EF4-FFF2-40B4-BE49-F238E27FC236}">
                <a16:creationId xmlns:a16="http://schemas.microsoft.com/office/drawing/2014/main" id="{29E6B708-0107-403A-B9CA-4EEBCA944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0" fill="hold">
                                          <p:stCondLst>
                                            <p:cond delay="12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0" fill="hold">
                                          <p:stCondLst>
                                            <p:cond delay="16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61073"/>
            <a:ext cx="182880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1500" dirty="0">
                <a:solidFill>
                  <a:srgbClr val="545454"/>
                </a:solidFill>
                <a:latin typeface="Open Sans 1 Bold"/>
              </a:rPr>
              <a:t>Proto-persona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723529" y="1485900"/>
            <a:ext cx="8115671" cy="3915053"/>
            <a:chOff x="541537" y="446102"/>
            <a:chExt cx="5144611" cy="261003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3837615" y="709617"/>
              <a:ext cx="958788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Quem?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9001770" y="1485903"/>
            <a:ext cx="8143233" cy="3915050"/>
            <a:chOff x="6369727" y="446104"/>
            <a:chExt cx="5144611" cy="2610033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504778" y="618658"/>
              <a:ext cx="3372035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Informações/Comportamento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723529" y="5572853"/>
            <a:ext cx="16416394" cy="4484333"/>
            <a:chOff x="482352" y="3723928"/>
            <a:chExt cx="10972801" cy="2989555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677333" y="3850307"/>
              <a:ext cx="263666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Dores e Necessidades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723529" y="359546"/>
            <a:ext cx="1641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45454"/>
                </a:solidFill>
                <a:latin typeface="Open Sans 1 Bold"/>
              </a:rPr>
              <a:t>Usuário frequente da solução de monitoramento de máquinas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9241655" y="2252565"/>
            <a:ext cx="6832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Formado na área de TI;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como suporte técnico;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no segmento de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Possui uma boa habilidade analítica.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059031" y="6299867"/>
            <a:ext cx="15560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Precisa monitorar todas as máquinas de sua empresa;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Identificar problemas com facilidade;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Diminuir o tempo de manutenção;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Realizar o reparo das máquinas;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Outros funcionários têm costume de solicitar um atendimento sem efetuar o registro da solicitação;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Processo de atendimento definido.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957E13-366E-4CE5-860E-D9FBF7DA5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84775"/>
            <a:ext cx="4769953" cy="316754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EE6E652-6030-464E-9581-2E8EE37129E3}"/>
              </a:ext>
            </a:extLst>
          </p:cNvPr>
          <p:cNvSpPr txBox="1"/>
          <p:nvPr/>
        </p:nvSpPr>
        <p:spPr>
          <a:xfrm>
            <a:off x="5930520" y="2501846"/>
            <a:ext cx="165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</a:rPr>
              <a:t>Paulo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632</Words>
  <Application>Microsoft Office PowerPoint</Application>
  <PresentationFormat>Personalizar</PresentationFormat>
  <Paragraphs>158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Open Sans 1</vt:lpstr>
      <vt:lpstr>Open Sans Light</vt:lpstr>
      <vt:lpstr>Open Sans 1 Bold</vt:lpstr>
      <vt:lpstr>Calibri</vt:lpstr>
      <vt:lpstr>Arial</vt:lpstr>
      <vt:lpstr>Open Sans 2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Pyxis</dc:title>
  <cp:lastModifiedBy>FELIPE FRANÇA DE SOUSA .</cp:lastModifiedBy>
  <cp:revision>42</cp:revision>
  <dcterms:created xsi:type="dcterms:W3CDTF">2006-08-16T00:00:00Z</dcterms:created>
  <dcterms:modified xsi:type="dcterms:W3CDTF">2020-09-15T02:09:59Z</dcterms:modified>
  <dc:identifier>DAEHb0Ik7Ow</dc:identifier>
</cp:coreProperties>
</file>