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82" r:id="rId6"/>
    <p:sldId id="261" r:id="rId7"/>
    <p:sldId id="262" r:id="rId8"/>
    <p:sldId id="267" r:id="rId9"/>
    <p:sldId id="264" r:id="rId10"/>
    <p:sldId id="277" r:id="rId11"/>
    <p:sldId id="283" r:id="rId12"/>
    <p:sldId id="284" r:id="rId13"/>
    <p:sldId id="285" r:id="rId14"/>
    <p:sldId id="268" r:id="rId15"/>
    <p:sldId id="269" r:id="rId16"/>
    <p:sldId id="288" r:id="rId17"/>
    <p:sldId id="278" r:id="rId18"/>
    <p:sldId id="287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64"/>
    <a:srgbClr val="FFB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119C-5CAB-4DFA-88B1-C43C0360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05DBE-450A-4D34-94CB-FA04798C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F872D9-5663-4489-850B-C1437016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DDC22-06AF-4318-A831-0630738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FF0832-BA84-4D83-A3E2-AF27E51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6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8AA4-ED04-4892-B5CB-909F37DC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CBE458-04E9-470D-B549-DA4570EC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EF3F9-33BA-4B55-85FB-47F30841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793BC-5526-4363-AFFF-17207FCD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044092-73D4-4125-A459-D3DC8022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2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18459D-69DB-4AD7-B6D4-A97303CE2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826F5-CB47-44C6-81A0-C060E3DD1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1DBA4-0AF5-4B10-8AA4-ADDCBC05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0BD83A-1A31-442D-87E6-D9B5A4BB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3FB186-CF89-467E-B22B-2FFBF240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9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3CFED-B09D-4CAB-AB9A-00A1C5A3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15BB-D868-4BED-AB5B-6029607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8E8CE-B261-4AD4-9CCD-B7EBAAC8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80FAC5-3B26-403A-B0F2-3292F31B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EB94AF-64EC-4F35-85AA-C1A3DD1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9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9625B-60B9-4A8A-9145-1DD515F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EE2A-299D-46EF-BFB5-D8599D3A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F9ED5-DAD8-4D3B-9533-44C3AC27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C7797-526F-40B2-99C0-7CFAB20A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6C93B-A837-4905-9DF6-DBA9E20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5052A-FBC9-49B3-BC56-64A9D61D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BE5D0-045E-4389-A5B4-06C04000C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29ADA-430C-4BC0-909B-67FDD56C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56276E-4FE1-4424-970F-376DF473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32DE03-0286-435E-808E-0FDC0711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CAFE70-C2FA-450E-AFEE-288DF780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4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FC035-F794-424A-B101-A20FECB2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ADF918-9528-44A1-9089-954623376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1F9AD5-431C-4B82-B5E8-384BFC77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682B39-BE51-4E09-A730-DD706B50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6F0E0-51A1-492B-8031-E72562F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BB22EE-F51A-4061-ABCF-4DEB515C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4F18C-CDC0-4593-A9B5-B9754569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7EDF87-D6D5-4EB9-92C2-BA41004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0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4890B-886F-433B-8812-30AC97B0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F74BD-BF0C-47C6-A14C-0190B909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45367C-E7D2-41FB-A3DE-651009B6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16DBD-D112-41C1-B095-62225091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8C8905-6256-4041-8FFA-DE5265F1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A6EA-A50B-4710-B64A-BBDBD13E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9A77CB-F346-4130-9D7A-E83A4823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0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D29A3-7D97-4B14-ADD9-4995CB5E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1AC41-BC03-45E6-9377-F066A41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8409C7-D0F3-4057-BDE7-66746035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7524EF-558C-4C99-927A-6D4B1916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66398-3FDE-4673-B468-1B5DE2D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5BA3E7-8E0C-4361-A75A-C3B58CCD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9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BABE-2432-4586-A832-93277926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55192-6B8C-4A85-AEE7-FEF88286C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4ED234-9CDE-42AB-8D53-433EB57C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F3C26C-3DA4-4F36-B76B-04ACE140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DA5F2B-515F-427B-ABA2-BC783AFD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99D48F-1DC7-4178-85DD-C711655F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BCB11E-8C75-4AD7-8B90-1E503550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354AC4-FC52-4590-8CE6-D27D4422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D2993-5F3A-4FC0-A88A-144B1351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6ACA-D9D5-454D-960A-10CA55DA44EF}" type="datetimeFigureOut">
              <a:rPr lang="pt-BR" smtClean="0"/>
              <a:t>26/10/2020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29B342-4340-45A8-A0A0-36EF89B6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E5536-5DD6-4F79-AC8E-D918FEF37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0BC46-CAF3-4512-99CA-C0B9AB4A4C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Integrantes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639F532B-992B-46FD-A381-75050D57315F}"/>
              </a:ext>
            </a:extLst>
          </p:cNvPr>
          <p:cNvSpPr/>
          <p:nvPr/>
        </p:nvSpPr>
        <p:spPr>
          <a:xfrm>
            <a:off x="425659" y="2573236"/>
            <a:ext cx="1879200" cy="19116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AF64C24-2C23-495C-896E-60CDA18831EA}"/>
              </a:ext>
            </a:extLst>
          </p:cNvPr>
          <p:cNvSpPr/>
          <p:nvPr/>
        </p:nvSpPr>
        <p:spPr>
          <a:xfrm>
            <a:off x="2796176" y="2573236"/>
            <a:ext cx="1879200" cy="191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6D895B4-06CC-4479-8177-BA4772F2B25C}"/>
              </a:ext>
            </a:extLst>
          </p:cNvPr>
          <p:cNvSpPr/>
          <p:nvPr/>
        </p:nvSpPr>
        <p:spPr>
          <a:xfrm>
            <a:off x="5166693" y="2573236"/>
            <a:ext cx="1879200" cy="19116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E949F76F-643E-43B1-AFEA-08F72F726970}"/>
              </a:ext>
            </a:extLst>
          </p:cNvPr>
          <p:cNvSpPr/>
          <p:nvPr/>
        </p:nvSpPr>
        <p:spPr>
          <a:xfrm>
            <a:off x="7537210" y="2573236"/>
            <a:ext cx="1879200" cy="19116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C33AFD00-4059-4697-9120-FACBF773890E}"/>
              </a:ext>
            </a:extLst>
          </p:cNvPr>
          <p:cNvSpPr/>
          <p:nvPr/>
        </p:nvSpPr>
        <p:spPr>
          <a:xfrm>
            <a:off x="9907727" y="2573236"/>
            <a:ext cx="1879200" cy="19116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TextBox 13">
            <a:extLst>
              <a:ext uri="{FF2B5EF4-FFF2-40B4-BE49-F238E27FC236}">
                <a16:creationId xmlns:a16="http://schemas.microsoft.com/office/drawing/2014/main" id="{90ABDAB7-2AC9-4146-BF30-8F0BD821F0F7}"/>
              </a:ext>
            </a:extLst>
          </p:cNvPr>
          <p:cNvSpPr txBox="1"/>
          <p:nvPr/>
        </p:nvSpPr>
        <p:spPr>
          <a:xfrm>
            <a:off x="425658" y="4601762"/>
            <a:ext cx="187920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Camila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Mamede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54161845-9FB0-41E8-A9F4-64197EB05D26}"/>
              </a:ext>
            </a:extLst>
          </p:cNvPr>
          <p:cNvSpPr txBox="1"/>
          <p:nvPr/>
        </p:nvSpPr>
        <p:spPr>
          <a:xfrm>
            <a:off x="2712089" y="4601762"/>
            <a:ext cx="2047373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Christian Raphael</a:t>
            </a:r>
          </a:p>
        </p:txBody>
      </p:sp>
      <p:sp>
        <p:nvSpPr>
          <p:cNvPr id="82" name="TextBox 15">
            <a:extLst>
              <a:ext uri="{FF2B5EF4-FFF2-40B4-BE49-F238E27FC236}">
                <a16:creationId xmlns:a16="http://schemas.microsoft.com/office/drawing/2014/main" id="{259E7F97-8715-451A-9640-893E78D8011B}"/>
              </a:ext>
            </a:extLst>
          </p:cNvPr>
          <p:cNvSpPr txBox="1"/>
          <p:nvPr/>
        </p:nvSpPr>
        <p:spPr>
          <a:xfrm>
            <a:off x="4925690" y="4601761"/>
            <a:ext cx="2340620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Felipe </a:t>
            </a: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França</a:t>
            </a:r>
            <a:endParaRPr lang="en-US" sz="2000" dirty="0">
              <a:solidFill>
                <a:srgbClr val="000000"/>
              </a:solidFill>
              <a:latin typeface="Open Sans 1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49BE568C-3F0C-4993-B3C3-7AC790C7F76F}"/>
              </a:ext>
            </a:extLst>
          </p:cNvPr>
          <p:cNvSpPr txBox="1"/>
          <p:nvPr/>
        </p:nvSpPr>
        <p:spPr>
          <a:xfrm>
            <a:off x="7306499" y="4601761"/>
            <a:ext cx="2340621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000000"/>
                </a:solidFill>
                <a:latin typeface="Open Sans 1"/>
              </a:rPr>
              <a:t>Gustavo Henrique</a:t>
            </a:r>
          </a:p>
        </p:txBody>
      </p:sp>
      <p:sp>
        <p:nvSpPr>
          <p:cNvPr id="86" name="TextBox 17">
            <a:extLst>
              <a:ext uri="{FF2B5EF4-FFF2-40B4-BE49-F238E27FC236}">
                <a16:creationId xmlns:a16="http://schemas.microsoft.com/office/drawing/2014/main" id="{DB787262-2ECD-4F16-9E02-FC533C9D70D3}"/>
              </a:ext>
            </a:extLst>
          </p:cNvPr>
          <p:cNvSpPr txBox="1"/>
          <p:nvPr/>
        </p:nvSpPr>
        <p:spPr>
          <a:xfrm>
            <a:off x="9670328" y="4601760"/>
            <a:ext cx="2353998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 err="1">
                <a:solidFill>
                  <a:srgbClr val="000000"/>
                </a:solidFill>
                <a:latin typeface="Open Sans 1"/>
              </a:rPr>
              <a:t>Milene</a:t>
            </a:r>
            <a:r>
              <a:rPr lang="en-US" sz="2000" dirty="0">
                <a:solidFill>
                  <a:srgbClr val="000000"/>
                </a:solidFill>
                <a:latin typeface="Open Sans 1"/>
              </a:rPr>
              <a:t> de Oliveira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299614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Banco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EAC681F-835C-484C-B099-9AA2B81A7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789" y="1145178"/>
            <a:ext cx="7196383" cy="54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4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BPMN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3D0BB9D-9828-47B7-A7AF-14F275C5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861"/>
            <a:ext cx="12192000" cy="2658121"/>
          </a:xfrm>
          <a:prstGeom prst="rect">
            <a:avLst/>
          </a:prstGeom>
        </p:spPr>
      </p:pic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33FE3F74-F19A-487D-8A39-ED39FEFD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6139"/>
            <a:ext cx="12192000" cy="225025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3F6961-D7B5-406C-9A4F-072D186E7248}"/>
              </a:ext>
            </a:extLst>
          </p:cNvPr>
          <p:cNvSpPr txBox="1"/>
          <p:nvPr/>
        </p:nvSpPr>
        <p:spPr>
          <a:xfrm>
            <a:off x="400179" y="266910"/>
            <a:ext cx="7932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Macro – Suporte e Gestor</a:t>
            </a:r>
          </a:p>
        </p:txBody>
      </p:sp>
    </p:spTree>
    <p:extLst>
      <p:ext uri="{BB962C8B-B14F-4D97-AF65-F5344CB8AC3E}">
        <p14:creationId xmlns:p14="http://schemas.microsoft.com/office/powerpoint/2010/main" val="365967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E158D3C-3F79-4A30-A3B4-BEF62ECE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38" y="2204944"/>
            <a:ext cx="10396523" cy="244811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6ED704-2B79-4647-BE4E-2B0E28C1A7AD}"/>
              </a:ext>
            </a:extLst>
          </p:cNvPr>
          <p:cNvSpPr txBox="1"/>
          <p:nvPr/>
        </p:nvSpPr>
        <p:spPr>
          <a:xfrm>
            <a:off x="400178" y="239336"/>
            <a:ext cx="1073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SubProcesso</a:t>
            </a:r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 – Leitura das máquinas</a:t>
            </a:r>
          </a:p>
        </p:txBody>
      </p:sp>
    </p:spTree>
    <p:extLst>
      <p:ext uri="{BB962C8B-B14F-4D97-AF65-F5344CB8AC3E}">
        <p14:creationId xmlns:p14="http://schemas.microsoft.com/office/powerpoint/2010/main" val="246724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545454"/>
                </a:solidFill>
                <a:latin typeface="Open Sans 1 Bold"/>
              </a:rPr>
              <a:t>Mockup</a:t>
            </a:r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 de Tela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9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8A4E3681-0049-4828-A006-D0E8B5629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3214" r="1178" b="1450"/>
          <a:stretch/>
        </p:blipFill>
        <p:spPr>
          <a:xfrm>
            <a:off x="507225" y="317241"/>
            <a:ext cx="4422710" cy="4539316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5BC74BC-7CF2-441E-BBAB-45BB587DEE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2858" r="1494" b="25169"/>
          <a:stretch/>
        </p:blipFill>
        <p:spPr>
          <a:xfrm>
            <a:off x="5321296" y="1651517"/>
            <a:ext cx="6363479" cy="4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3CAB35DF-E57E-4D4E-B63C-2F5F359EF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5448" r="2462" b="2222"/>
          <a:stretch/>
        </p:blipFill>
        <p:spPr>
          <a:xfrm>
            <a:off x="570270" y="482050"/>
            <a:ext cx="5101401" cy="5149375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1E0656A-CCCB-410B-8062-33FF21F7E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4587" r="1729" b="3262"/>
          <a:stretch/>
        </p:blipFill>
        <p:spPr>
          <a:xfrm>
            <a:off x="6813756" y="482050"/>
            <a:ext cx="4326195" cy="51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4294E1-58B4-4BA9-A07B-FA12AA82BF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FC4FC19-0F35-4903-8C05-300B3644F0BA}"/>
              </a:ext>
            </a:extLst>
          </p:cNvPr>
          <p:cNvSpPr txBox="1"/>
          <p:nvPr/>
        </p:nvSpPr>
        <p:spPr>
          <a:xfrm>
            <a:off x="6800850" y="1877774"/>
            <a:ext cx="4991100" cy="2012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Dashboard </a:t>
            </a:r>
            <a:r>
              <a:rPr lang="en-US" sz="4400" dirty="0" err="1">
                <a:solidFill>
                  <a:srgbClr val="FFFFFF"/>
                </a:solidFill>
                <a:latin typeface="Open Sans 1 Bold"/>
              </a:rPr>
              <a:t>Estática</a:t>
            </a:r>
            <a:endParaRPr lang="en-US" sz="4400" dirty="0">
              <a:solidFill>
                <a:srgbClr val="FFFFFF"/>
              </a:solidFill>
              <a:latin typeface="Open Sans 1 Bold"/>
            </a:endParaRPr>
          </a:p>
          <a:p>
            <a:pPr>
              <a:lnSpc>
                <a:spcPts val="8400"/>
              </a:lnSpc>
            </a:pPr>
            <a:r>
              <a:rPr lang="en-US" sz="4400" dirty="0">
                <a:solidFill>
                  <a:srgbClr val="FFFFFF"/>
                </a:solidFill>
                <a:latin typeface="Open Sans 1 Bold"/>
              </a:rPr>
              <a:t>API OSHI - VM</a:t>
            </a: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7B90509-B765-478C-A1CA-A26201D6B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0" y="-447675"/>
            <a:ext cx="775335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Planner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Conclusão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42748"/>
            <a:ext cx="6157686" cy="265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Aumento de produtividade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Identificar problemas com mais facilidade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0394AD2-50BE-41BA-A3D7-387157F6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566747"/>
            <a:ext cx="5924303" cy="59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A90F0F-7F84-4314-80D5-752EEC24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587" y="3628297"/>
            <a:ext cx="4456824" cy="1354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1B72E-626B-4CD9-AF5F-37060156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3" y="1257300"/>
            <a:ext cx="1637933" cy="19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45482 -0.246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34" y="-1231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31000" y="3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5634460" y="980698"/>
            <a:ext cx="5644063" cy="369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Agradecemos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amigos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familiares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por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ajuda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apoio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,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também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a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todos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professores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pelas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instruções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e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direcionamentos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em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nosso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</a:p>
          <a:p>
            <a:pPr>
              <a:lnSpc>
                <a:spcPct val="200000"/>
              </a:lnSpc>
              <a:buClr>
                <a:srgbClr val="FF5B5B"/>
              </a:buClr>
            </a:pP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E6BA6A-8DCB-4A8F-9016-02051FC9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211181">
            <a:off x="-777813" y="3152567"/>
            <a:ext cx="5214937" cy="7070102"/>
          </a:xfrm>
          <a:prstGeom prst="rect">
            <a:avLst/>
          </a:prstGeo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42EF071-AA86-48D2-8FD2-0D565F848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99" y="1578792"/>
            <a:ext cx="508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1683657" y="3013501"/>
            <a:ext cx="882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Obrigado pela atenção :)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433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Negócio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373085"/>
            <a:ext cx="5471887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Soluções de monitoramento;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Callcenter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;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Projeto: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Calltech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.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2047A9-20F7-4370-B6E6-CF98C2D3B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6888505">
            <a:off x="6989588" y="3090717"/>
            <a:ext cx="5214937" cy="7070102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FE23647-7F91-4C26-8FA7-686F869B3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64" y="1530766"/>
            <a:ext cx="6517236" cy="651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Problema/Desafio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E-Consulting: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R$ 54.14 bilhões de lucro em 2019;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Queda de 22% em 2020.</a:t>
            </a:r>
          </a:p>
          <a:p>
            <a:pPr marL="342900" indent="-342900">
              <a:lnSpc>
                <a:spcPct val="200000"/>
              </a:lnSpc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NeoAssist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 com apoio da CS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Academy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: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Estudo de atendimento ao cliente na pandemia;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Alta demanda de chamadas.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6915984">
            <a:off x="9126549" y="4175146"/>
            <a:ext cx="4566192" cy="4566192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7494900-E86E-4D01-B987-F71D821F1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30" y="2155371"/>
            <a:ext cx="5501148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545454"/>
                </a:solidFill>
                <a:latin typeface="Open Sans 1 Bold"/>
              </a:rPr>
              <a:t>Proposta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E73E5D9-275B-4381-BF04-70A79AF50470}"/>
              </a:ext>
            </a:extLst>
          </p:cNvPr>
          <p:cNvSpPr txBox="1"/>
          <p:nvPr/>
        </p:nvSpPr>
        <p:spPr>
          <a:xfrm>
            <a:off x="624114" y="2155371"/>
            <a:ext cx="65314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de informações de processamento das máquinas:</a:t>
            </a:r>
          </a:p>
          <a:p>
            <a:pPr marL="800100" lvl="1" indent="-342900">
              <a:lnSpc>
                <a:spcPct val="150000"/>
              </a:lnSpc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CPU;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Memória;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Disco.</a:t>
            </a:r>
          </a:p>
          <a:p>
            <a:pPr marL="800100" lvl="1" indent="-342900">
              <a:buClr>
                <a:srgbClr val="FF5B5B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Open Sans 1 Bold"/>
            </a:endParaRPr>
          </a:p>
          <a:p>
            <a:pPr marL="342900" indent="-342900">
              <a:buClr>
                <a:srgbClr val="FF5B5B"/>
              </a:buClr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Monitoramento da rede das máquinas conectadas.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BC4AAB-EE15-4213-ADBF-7B0002E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57260">
            <a:off x="6494851" y="2479102"/>
            <a:ext cx="6834601" cy="8293331"/>
          </a:xfrm>
          <a:prstGeom prst="rect">
            <a:avLst/>
          </a:prstGeom>
        </p:spPr>
      </p:pic>
      <p:pic>
        <p:nvPicPr>
          <p:cNvPr id="5" name="Imagem 4" descr="Uma imagem contendo lego, brinquedo, camisa&#10;&#10;Descrição gerada automaticamente">
            <a:extLst>
              <a:ext uri="{FF2B5EF4-FFF2-40B4-BE49-F238E27FC236}">
                <a16:creationId xmlns:a16="http://schemas.microsoft.com/office/drawing/2014/main" id="{84B078B8-68F3-4614-A34C-0C32415B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07" y="1513168"/>
            <a:ext cx="6354482" cy="63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624114" y="682171"/>
            <a:ext cx="6647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rgbClr val="545454"/>
                </a:solidFill>
                <a:latin typeface="Open Sans 1 Bold"/>
              </a:rPr>
              <a:t>Storyboard</a:t>
            </a:r>
            <a:endParaRPr lang="pt-BR" sz="4800" b="1" dirty="0">
              <a:solidFill>
                <a:srgbClr val="545454"/>
              </a:solidFill>
              <a:latin typeface="Open Sans 1 Bold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C066355-6D07-4D77-878F-F6D5ED094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4" r="3277"/>
          <a:stretch/>
        </p:blipFill>
        <p:spPr>
          <a:xfrm rot="16200000">
            <a:off x="3715424" y="-1147573"/>
            <a:ext cx="4761151" cy="10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72030041-74C8-4527-ABD8-85F3ABB3F791}"/>
              </a:ext>
            </a:extLst>
          </p:cNvPr>
          <p:cNvGrpSpPr/>
          <p:nvPr/>
        </p:nvGrpSpPr>
        <p:grpSpPr>
          <a:xfrm>
            <a:off x="6901348" y="2120103"/>
            <a:ext cx="1166166" cy="1166165"/>
            <a:chOff x="0" y="0"/>
            <a:chExt cx="6350000" cy="635000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2D1C8C4-999C-4736-9C57-9A7948885F6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0" name="Group 12">
            <a:extLst>
              <a:ext uri="{FF2B5EF4-FFF2-40B4-BE49-F238E27FC236}">
                <a16:creationId xmlns:a16="http://schemas.microsoft.com/office/drawing/2014/main" id="{9568BFB2-31CC-4D11-B5A0-ABE59A71CD44}"/>
              </a:ext>
            </a:extLst>
          </p:cNvPr>
          <p:cNvGrpSpPr/>
          <p:nvPr/>
        </p:nvGrpSpPr>
        <p:grpSpPr>
          <a:xfrm>
            <a:off x="6898495" y="5302276"/>
            <a:ext cx="1166166" cy="1166165"/>
            <a:chOff x="0" y="0"/>
            <a:chExt cx="6350000" cy="6350000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78B5E15-D7C3-4AE3-A1F0-434CFF199D46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1912B1E4-C292-400A-9A29-BBA2E8111FA7}"/>
              </a:ext>
            </a:extLst>
          </p:cNvPr>
          <p:cNvGrpSpPr/>
          <p:nvPr/>
        </p:nvGrpSpPr>
        <p:grpSpPr>
          <a:xfrm>
            <a:off x="6902552" y="3710170"/>
            <a:ext cx="1166165" cy="1166164"/>
            <a:chOff x="0" y="0"/>
            <a:chExt cx="6350000" cy="63500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2AE681A-7EC6-4FE2-899D-98719529FC67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90013340-4D57-46B1-831B-A58AAB746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8" y="2439422"/>
            <a:ext cx="499165" cy="49916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F991FB-A2B3-4999-8D16-8F5BE1E1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6" y="3965916"/>
            <a:ext cx="581345" cy="58134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74B4B54C-5EC9-481C-85EA-69C068C2EE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492" y="5599471"/>
            <a:ext cx="590445" cy="590445"/>
          </a:xfrm>
          <a:prstGeom prst="rect">
            <a:avLst/>
          </a:prstGeom>
        </p:spPr>
      </p:pic>
      <p:grpSp>
        <p:nvGrpSpPr>
          <p:cNvPr id="31" name="Group 8">
            <a:extLst>
              <a:ext uri="{FF2B5EF4-FFF2-40B4-BE49-F238E27FC236}">
                <a16:creationId xmlns:a16="http://schemas.microsoft.com/office/drawing/2014/main" id="{ACDDE575-A1FF-493D-A30E-9EAAD62B5139}"/>
              </a:ext>
            </a:extLst>
          </p:cNvPr>
          <p:cNvGrpSpPr/>
          <p:nvPr/>
        </p:nvGrpSpPr>
        <p:grpSpPr>
          <a:xfrm>
            <a:off x="6897632" y="497698"/>
            <a:ext cx="1166166" cy="1166165"/>
            <a:chOff x="0" y="0"/>
            <a:chExt cx="6350000" cy="6350000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C9B63796-C12C-416B-83B0-ADD8F2C9EC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5B3"/>
            </a:solidFill>
          </p:spPr>
        </p:sp>
      </p:grpSp>
      <p:pic>
        <p:nvPicPr>
          <p:cNvPr id="34" name="Imagem 33">
            <a:extLst>
              <a:ext uri="{FF2B5EF4-FFF2-40B4-BE49-F238E27FC236}">
                <a16:creationId xmlns:a16="http://schemas.microsoft.com/office/drawing/2014/main" id="{A8CA77FF-9F1E-4D3F-AD72-83868DC43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80" y="822500"/>
            <a:ext cx="526523" cy="52652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FAB175-F3D2-4633-A644-F8E8091CA295}"/>
              </a:ext>
            </a:extLst>
          </p:cNvPr>
          <p:cNvSpPr txBox="1"/>
          <p:nvPr/>
        </p:nvSpPr>
        <p:spPr>
          <a:xfrm>
            <a:off x="8328753" y="665281"/>
            <a:ext cx="169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Rapidez e </a:t>
            </a:r>
          </a:p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facilidade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A2876-99FE-43E2-8E03-42EF5495D4A6}"/>
              </a:ext>
            </a:extLst>
          </p:cNvPr>
          <p:cNvSpPr txBox="1"/>
          <p:nvPr/>
        </p:nvSpPr>
        <p:spPr>
          <a:xfrm>
            <a:off x="8324355" y="2458171"/>
            <a:ext cx="169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Relatórios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2FCAD52-2F2F-4613-84C9-6F8DE01EE643}"/>
              </a:ext>
            </a:extLst>
          </p:cNvPr>
          <p:cNvSpPr txBox="1"/>
          <p:nvPr/>
        </p:nvSpPr>
        <p:spPr>
          <a:xfrm>
            <a:off x="8359117" y="3841089"/>
            <a:ext cx="194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Histórico de incidentes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A917E51-74BE-4FD5-9B53-D88F37BFD7AD}"/>
              </a:ext>
            </a:extLst>
          </p:cNvPr>
          <p:cNvSpPr txBox="1"/>
          <p:nvPr/>
        </p:nvSpPr>
        <p:spPr>
          <a:xfrm>
            <a:off x="8362031" y="5599471"/>
            <a:ext cx="224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5B5B"/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1 Bold"/>
              </a:rPr>
              <a:t>Produtividade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C6BFA51-606E-4A9F-A1E3-7B429E97FFE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6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D87A5F1-6411-477F-95AD-47EA71E19040}"/>
              </a:ext>
            </a:extLst>
          </p:cNvPr>
          <p:cNvSpPr txBox="1"/>
          <p:nvPr/>
        </p:nvSpPr>
        <p:spPr>
          <a:xfrm>
            <a:off x="1240064" y="2955566"/>
            <a:ext cx="332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Open Sans 1 Bold"/>
              </a:rPr>
              <a:t>Vantagens</a:t>
            </a:r>
          </a:p>
        </p:txBody>
      </p:sp>
    </p:spTree>
    <p:extLst>
      <p:ext uri="{BB962C8B-B14F-4D97-AF65-F5344CB8AC3E}">
        <p14:creationId xmlns:p14="http://schemas.microsoft.com/office/powerpoint/2010/main" val="31598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ixaDeTexto 53">
            <a:extLst>
              <a:ext uri="{FF2B5EF4-FFF2-40B4-BE49-F238E27FC236}">
                <a16:creationId xmlns:a16="http://schemas.microsoft.com/office/drawing/2014/main" id="{85AAEC67-1829-4905-82C3-ADF668500669}"/>
              </a:ext>
            </a:extLst>
          </p:cNvPr>
          <p:cNvSpPr txBox="1"/>
          <p:nvPr/>
        </p:nvSpPr>
        <p:spPr>
          <a:xfrm>
            <a:off x="2772228" y="2921168"/>
            <a:ext cx="6647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545454"/>
                </a:solidFill>
                <a:latin typeface="Open Sans 1 Bold"/>
              </a:rPr>
              <a:t>LLD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141FF8-11C6-4C40-8479-BADF31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4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A1CABB2F-BBCD-4494-9296-E03C3F61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645" y="232232"/>
            <a:ext cx="487385" cy="576000"/>
          </a:xfrm>
          <a:prstGeom prst="rect">
            <a:avLst/>
          </a:prstGeom>
        </p:spPr>
      </p:pic>
      <p:pic>
        <p:nvPicPr>
          <p:cNvPr id="19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C6D445E0-7776-48C1-A9A4-FD984C10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14" y="4565485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0DD6D6FB-3AB3-40C2-AADE-E5C11BC1A4E1}"/>
              </a:ext>
            </a:extLst>
          </p:cNvPr>
          <p:cNvSpPr/>
          <p:nvPr/>
        </p:nvSpPr>
        <p:spPr>
          <a:xfrm>
            <a:off x="585444" y="3915285"/>
            <a:ext cx="6010672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7D1F93E-9FCD-4B59-9CA3-A2AB1A9F975C}"/>
              </a:ext>
            </a:extLst>
          </p:cNvPr>
          <p:cNvSpPr/>
          <p:nvPr/>
        </p:nvSpPr>
        <p:spPr>
          <a:xfrm>
            <a:off x="7149542" y="3915285"/>
            <a:ext cx="4402378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F31BD8E-F406-4B32-91FE-D327BB6C17C3}"/>
              </a:ext>
            </a:extLst>
          </p:cNvPr>
          <p:cNvSpPr/>
          <p:nvPr/>
        </p:nvSpPr>
        <p:spPr>
          <a:xfrm>
            <a:off x="2965269" y="504477"/>
            <a:ext cx="5849964" cy="206828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2C06283-223D-4258-873E-6FA8C849DB95}"/>
              </a:ext>
            </a:extLst>
          </p:cNvPr>
          <p:cNvSpPr txBox="1"/>
          <p:nvPr/>
        </p:nvSpPr>
        <p:spPr>
          <a:xfrm>
            <a:off x="3078947" y="686931"/>
            <a:ext cx="342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8B47383-A673-48EE-9EAC-5540278C6AFB}"/>
              </a:ext>
            </a:extLst>
          </p:cNvPr>
          <p:cNvSpPr/>
          <p:nvPr/>
        </p:nvSpPr>
        <p:spPr>
          <a:xfrm>
            <a:off x="9292045" y="493604"/>
            <a:ext cx="2259875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669D986-6148-4EC7-B9FC-6E7C5828727F}"/>
              </a:ext>
            </a:extLst>
          </p:cNvPr>
          <p:cNvSpPr txBox="1"/>
          <p:nvPr/>
        </p:nvSpPr>
        <p:spPr>
          <a:xfrm>
            <a:off x="9325516" y="523323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 institucional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98411CC-1D5A-4D44-B535-D5EF55CAF04B}"/>
              </a:ext>
            </a:extLst>
          </p:cNvPr>
          <p:cNvSpPr txBox="1"/>
          <p:nvPr/>
        </p:nvSpPr>
        <p:spPr>
          <a:xfrm>
            <a:off x="2080537" y="4013760"/>
            <a:ext cx="293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Monitoramento de máquina</a:t>
            </a:r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89D0D845-7DD5-49B6-AF78-98174AB7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94" y="76291"/>
            <a:ext cx="1025432" cy="29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Versões e Service Packs do MS SQL Server">
            <a:extLst>
              <a:ext uri="{FF2B5EF4-FFF2-40B4-BE49-F238E27FC236}">
                <a16:creationId xmlns:a16="http://schemas.microsoft.com/office/drawing/2014/main" id="{198561DA-EA87-4039-91B4-F3902481B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981" y="1227826"/>
            <a:ext cx="1224506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O JavaScript e o perfil do Desenvolvedor Front End - Agência de marketing  digital • Mídia Performa">
            <a:extLst>
              <a:ext uri="{FF2B5EF4-FFF2-40B4-BE49-F238E27FC236}">
                <a16:creationId xmlns:a16="http://schemas.microsoft.com/office/drawing/2014/main" id="{F395CECE-C79A-488E-99CD-4B9EF6B7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359" y="4344735"/>
            <a:ext cx="1363358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Angular (framework) – Wikipédia, a enciclopédia livre">
            <a:extLst>
              <a:ext uri="{FF2B5EF4-FFF2-40B4-BE49-F238E27FC236}">
                <a16:creationId xmlns:a16="http://schemas.microsoft.com/office/drawing/2014/main" id="{965A7812-0DB5-40CC-83B0-BAAA4BF9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628" y="1056263"/>
            <a:ext cx="739118" cy="7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8" descr="Learn how to use TypeScript to build Angular Apps | malcoded">
            <a:extLst>
              <a:ext uri="{FF2B5EF4-FFF2-40B4-BE49-F238E27FC236}">
                <a16:creationId xmlns:a16="http://schemas.microsoft.com/office/drawing/2014/main" id="{6BB2070E-FF65-4E81-AA33-FAF5B388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28" y="1802712"/>
            <a:ext cx="2057107" cy="115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Laptop Icons - Download Free Vector Icons | Noun Project">
            <a:extLst>
              <a:ext uri="{FF2B5EF4-FFF2-40B4-BE49-F238E27FC236}">
                <a16:creationId xmlns:a16="http://schemas.microsoft.com/office/drawing/2014/main" id="{418601E0-DF3F-48F7-89D7-1A9F6693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130" y="4512763"/>
            <a:ext cx="1446000" cy="14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>
            <a:extLst>
              <a:ext uri="{FF2B5EF4-FFF2-40B4-BE49-F238E27FC236}">
                <a16:creationId xmlns:a16="http://schemas.microsoft.com/office/drawing/2014/main" id="{30E55934-14D1-4A18-8533-C2B11454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79" y="584406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6" descr="Pin em gadgets">
            <a:extLst>
              <a:ext uri="{FF2B5EF4-FFF2-40B4-BE49-F238E27FC236}">
                <a16:creationId xmlns:a16="http://schemas.microsoft.com/office/drawing/2014/main" id="{3E64E9A1-4776-49ED-8CE9-C6CED0E0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58" y="5792333"/>
            <a:ext cx="477695" cy="47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8" descr="Linux – Wikipédia, a enciclopédia livre">
            <a:extLst>
              <a:ext uri="{FF2B5EF4-FFF2-40B4-BE49-F238E27FC236}">
                <a16:creationId xmlns:a16="http://schemas.microsoft.com/office/drawing/2014/main" id="{3AAC0420-8449-44FD-B49F-CAD5EF3F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889" y="5782786"/>
            <a:ext cx="366049" cy="43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01892383-31F3-4838-9F4A-61D838153BA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541" y="2142330"/>
            <a:ext cx="1019174" cy="10191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6A38FCB-8B24-4A42-A74E-B64069E530F1}"/>
              </a:ext>
            </a:extLst>
          </p:cNvPr>
          <p:cNvSpPr txBox="1"/>
          <p:nvPr/>
        </p:nvSpPr>
        <p:spPr>
          <a:xfrm>
            <a:off x="7674218" y="4060400"/>
            <a:ext cx="83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ACF2D335-F3D1-4AF1-9B9C-05ED5A2E0344}"/>
              </a:ext>
            </a:extLst>
          </p:cNvPr>
          <p:cNvCxnSpPr>
            <a:cxnSpLocks/>
          </p:cNvCxnSpPr>
          <p:nvPr/>
        </p:nvCxnSpPr>
        <p:spPr>
          <a:xfrm flipH="1">
            <a:off x="4315367" y="2958534"/>
            <a:ext cx="1019175" cy="839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>
            <a:extLst>
              <a:ext uri="{FF2B5EF4-FFF2-40B4-BE49-F238E27FC236}">
                <a16:creationId xmlns:a16="http://schemas.microsoft.com/office/drawing/2014/main" id="{D5EC1A78-66D0-45EC-8B5F-6C1BF607BB4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1" y="3355642"/>
            <a:ext cx="284115" cy="284115"/>
          </a:xfrm>
          <a:prstGeom prst="rect">
            <a:avLst/>
          </a:prstGeom>
        </p:spPr>
      </p:pic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53DA71B-1316-4541-818D-148FD58A6F42}"/>
              </a:ext>
            </a:extLst>
          </p:cNvPr>
          <p:cNvCxnSpPr>
            <a:cxnSpLocks/>
          </p:cNvCxnSpPr>
          <p:nvPr/>
        </p:nvCxnSpPr>
        <p:spPr>
          <a:xfrm>
            <a:off x="6353715" y="2958534"/>
            <a:ext cx="974548" cy="820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m 46">
            <a:extLst>
              <a:ext uri="{FF2B5EF4-FFF2-40B4-BE49-F238E27FC236}">
                <a16:creationId xmlns:a16="http://schemas.microsoft.com/office/drawing/2014/main" id="{AAE4E99A-5FB4-4757-A52E-3C242965C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55" y="3378433"/>
            <a:ext cx="284115" cy="284115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B46014F-D2A7-424D-94B1-F5864124E27A}"/>
              </a:ext>
            </a:extLst>
          </p:cNvPr>
          <p:cNvSpPr txBox="1"/>
          <p:nvPr/>
        </p:nvSpPr>
        <p:spPr>
          <a:xfrm>
            <a:off x="5393104" y="2960723"/>
            <a:ext cx="97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Internet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0798F300-27D4-4837-A9A0-35D8D221959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01" y="1420138"/>
            <a:ext cx="695366" cy="425332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8D0D15FB-3BF5-4C74-BF7F-E10B97DA36F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9" y="1319432"/>
            <a:ext cx="730566" cy="730566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B4C6D9B5-86B3-4837-ABA7-F76A304B8F5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19" y="1360925"/>
            <a:ext cx="671704" cy="671704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AD2DBCA4-FD85-4ADF-8BD7-F83A37133BF1}"/>
              </a:ext>
            </a:extLst>
          </p:cNvPr>
          <p:cNvSpPr txBox="1"/>
          <p:nvPr/>
        </p:nvSpPr>
        <p:spPr>
          <a:xfrm>
            <a:off x="6598776" y="630907"/>
            <a:ext cx="22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Servidor da Aplicação</a:t>
            </a:r>
          </a:p>
        </p:txBody>
      </p:sp>
      <p:pic>
        <p:nvPicPr>
          <p:cNvPr id="53" name="Picture 32" descr="Slack Logo - PNG and Vector - Logo Download">
            <a:extLst>
              <a:ext uri="{FF2B5EF4-FFF2-40B4-BE49-F238E27FC236}">
                <a16:creationId xmlns:a16="http://schemas.microsoft.com/office/drawing/2014/main" id="{C3E0CD51-3EBF-4293-AB69-679A2C994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3" y="1307136"/>
            <a:ext cx="1567543" cy="38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4" descr="Telegram Logo - PNG e Vetor - Download de Logo">
            <a:extLst>
              <a:ext uri="{FF2B5EF4-FFF2-40B4-BE49-F238E27FC236}">
                <a16:creationId xmlns:a16="http://schemas.microsoft.com/office/drawing/2014/main" id="{1D17BD99-7354-4131-A6A3-568F85063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55" y="1934474"/>
            <a:ext cx="839731" cy="83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2E70BA5A-C453-4E5F-92B5-E217DFDB5D79}"/>
              </a:ext>
            </a:extLst>
          </p:cNvPr>
          <p:cNvSpPr/>
          <p:nvPr/>
        </p:nvSpPr>
        <p:spPr>
          <a:xfrm>
            <a:off x="483365" y="485555"/>
            <a:ext cx="2038564" cy="24920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B0B0730-53F7-4A80-89FE-BA01E0080B98}"/>
              </a:ext>
            </a:extLst>
          </p:cNvPr>
          <p:cNvSpPr txBox="1"/>
          <p:nvPr/>
        </p:nvSpPr>
        <p:spPr>
          <a:xfrm>
            <a:off x="522051" y="528361"/>
            <a:ext cx="18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Notificar usuário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113B05D-4027-491C-8002-EF36BB833CAB}"/>
              </a:ext>
            </a:extLst>
          </p:cNvPr>
          <p:cNvCxnSpPr>
            <a:cxnSpLocks/>
          </p:cNvCxnSpPr>
          <p:nvPr/>
        </p:nvCxnSpPr>
        <p:spPr>
          <a:xfrm>
            <a:off x="1512820" y="3187339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m 57">
            <a:extLst>
              <a:ext uri="{FF2B5EF4-FFF2-40B4-BE49-F238E27FC236}">
                <a16:creationId xmlns:a16="http://schemas.microsoft.com/office/drawing/2014/main" id="{49479055-B409-48F6-8325-B32B3FD481E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7" y="3368662"/>
            <a:ext cx="284115" cy="284115"/>
          </a:xfrm>
          <a:prstGeom prst="rect">
            <a:avLst/>
          </a:prstGeom>
        </p:spPr>
      </p:pic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9FDFA3A-AFA9-43EA-BB69-AB4548E23205}"/>
              </a:ext>
            </a:extLst>
          </p:cNvPr>
          <p:cNvCxnSpPr>
            <a:cxnSpLocks/>
          </p:cNvCxnSpPr>
          <p:nvPr/>
        </p:nvCxnSpPr>
        <p:spPr>
          <a:xfrm>
            <a:off x="10713494" y="3177495"/>
            <a:ext cx="0" cy="566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4D16E77D-5A6F-4535-9705-B7815722393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3" y="3328500"/>
            <a:ext cx="284115" cy="284115"/>
          </a:xfrm>
          <a:prstGeom prst="rect">
            <a:avLst/>
          </a:prstGeom>
        </p:spPr>
      </p:pic>
      <p:pic>
        <p:nvPicPr>
          <p:cNvPr id="61" name="Picture 30" descr="Logo Java – Logos PNG">
            <a:extLst>
              <a:ext uri="{FF2B5EF4-FFF2-40B4-BE49-F238E27FC236}">
                <a16:creationId xmlns:a16="http://schemas.microsoft.com/office/drawing/2014/main" id="{A822F7D8-3C5F-466F-8D00-23A6DA321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4" y="4753940"/>
            <a:ext cx="950048" cy="95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aixaDeTexto 61">
            <a:extLst>
              <a:ext uri="{FF2B5EF4-FFF2-40B4-BE49-F238E27FC236}">
                <a16:creationId xmlns:a16="http://schemas.microsoft.com/office/drawing/2014/main" id="{441B5811-38C0-4939-B7DB-F0E6D09DB918}"/>
              </a:ext>
            </a:extLst>
          </p:cNvPr>
          <p:cNvSpPr txBox="1"/>
          <p:nvPr/>
        </p:nvSpPr>
        <p:spPr>
          <a:xfrm>
            <a:off x="2921873" y="5848645"/>
            <a:ext cx="111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</a:t>
            </a:r>
            <a:r>
              <a:rPr lang="pt-BR" dirty="0" err="1"/>
              <a:t>Oshi</a:t>
            </a:r>
            <a:endParaRPr lang="pt-BR" dirty="0"/>
          </a:p>
        </p:txBody>
      </p:sp>
      <p:pic>
        <p:nvPicPr>
          <p:cNvPr id="63" name="Picture 36" descr="Opera Mobile - Wikipedia">
            <a:extLst>
              <a:ext uri="{FF2B5EF4-FFF2-40B4-BE49-F238E27FC236}">
                <a16:creationId xmlns:a16="http://schemas.microsoft.com/office/drawing/2014/main" id="{D461BBA8-045D-42B5-B7D3-CBF78243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42" y="5879346"/>
            <a:ext cx="348511" cy="34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8" descr="Google Chrome: rápido e seguro – Apps no Google Play">
            <a:extLst>
              <a:ext uri="{FF2B5EF4-FFF2-40B4-BE49-F238E27FC236}">
                <a16:creationId xmlns:a16="http://schemas.microsoft.com/office/drawing/2014/main" id="{E059AF4F-36BB-4148-BA5D-90185C84B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316" y="5822596"/>
            <a:ext cx="438397" cy="4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0" descr="Baixe o Navegador Firefox — rápido, privativo e gratuito — da Mozilla">
            <a:extLst>
              <a:ext uri="{FF2B5EF4-FFF2-40B4-BE49-F238E27FC236}">
                <a16:creationId xmlns:a16="http://schemas.microsoft.com/office/drawing/2014/main" id="{017E2E71-DE44-4CCE-8A27-236D9E1D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365" y="5841455"/>
            <a:ext cx="400677" cy="40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8C6174B9-064B-4314-8DF6-230D359B7AA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80357" y="5464852"/>
            <a:ext cx="1577233" cy="61754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FA72D6BC-5B10-498D-ABA2-F9AC67BB044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29" y="4811821"/>
            <a:ext cx="360446" cy="36044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8" name="Picture 2" descr="Amazon Web Services - Wikipedia">
            <a:extLst>
              <a:ext uri="{FF2B5EF4-FFF2-40B4-BE49-F238E27FC236}">
                <a16:creationId xmlns:a16="http://schemas.microsoft.com/office/drawing/2014/main" id="{A6A3F062-73C7-42BF-9798-2410AE9F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13" y="5843527"/>
            <a:ext cx="689560" cy="4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0" descr="Desktop computer icon computer - Transparent PNG &amp; SVG vector file">
            <a:extLst>
              <a:ext uri="{FF2B5EF4-FFF2-40B4-BE49-F238E27FC236}">
                <a16:creationId xmlns:a16="http://schemas.microsoft.com/office/drawing/2014/main" id="{E31E82D8-92E0-4920-A56F-E115EB7D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3" y="4533243"/>
            <a:ext cx="1175659" cy="1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3B9851C5-6581-49A2-9414-154497698EA5}"/>
              </a:ext>
            </a:extLst>
          </p:cNvPr>
          <p:cNvSpPr txBox="1"/>
          <p:nvPr/>
        </p:nvSpPr>
        <p:spPr>
          <a:xfrm>
            <a:off x="5373752" y="4234139"/>
            <a:ext cx="7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37D6E71-93E9-482E-9EAC-3E52313C1D36}"/>
              </a:ext>
            </a:extLst>
          </p:cNvPr>
          <p:cNvSpPr txBox="1"/>
          <p:nvPr/>
        </p:nvSpPr>
        <p:spPr>
          <a:xfrm>
            <a:off x="751925" y="4234139"/>
            <a:ext cx="119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nuvem</a:t>
            </a: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02437D53-DB39-4BD7-B55A-1DEA470AD1B6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927502" y="5108296"/>
            <a:ext cx="800230" cy="1206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36CF0845-B9D9-4624-8F62-EDBFB881D97E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2125843" y="5153314"/>
            <a:ext cx="851611" cy="756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3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181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Open Sans 1</vt:lpstr>
      <vt:lpstr>Open Sans 1 Bold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Fernandes Fortes</dc:creator>
  <cp:lastModifiedBy>Camila Mamede Cabral</cp:lastModifiedBy>
  <cp:revision>34</cp:revision>
  <dcterms:created xsi:type="dcterms:W3CDTF">2020-10-21T18:08:41Z</dcterms:created>
  <dcterms:modified xsi:type="dcterms:W3CDTF">2020-10-26T18:56:17Z</dcterms:modified>
</cp:coreProperties>
</file>