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handoutMasterIdLst>
    <p:handoutMasterId r:id="rId83"/>
  </p:handout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5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58" r:id="rId67"/>
    <p:sldId id="359"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758FAF"/>
    <a:srgbClr val="005596"/>
    <a:srgbClr val="013334"/>
    <a:srgbClr val="C6C6C6"/>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375" autoAdjust="0"/>
  </p:normalViewPr>
  <p:slideViewPr>
    <p:cSldViewPr>
      <p:cViewPr varScale="1">
        <p:scale>
          <a:sx n="65" d="100"/>
          <a:sy n="65" d="100"/>
        </p:scale>
        <p:origin x="816" y="60"/>
      </p:cViewPr>
      <p:guideLst>
        <p:guide orient="horz" pos="2160"/>
        <p:guide pos="3840"/>
      </p:guideLst>
    </p:cSldViewPr>
  </p:slideViewPr>
  <p:outlineViewPr>
    <p:cViewPr>
      <p:scale>
        <a:sx n="33" d="100"/>
        <a:sy n="33" d="100"/>
      </p:scale>
      <p:origin x="0" y="-4130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7" d="100"/>
          <a:sy n="67" d="100"/>
        </p:scale>
        <p:origin x="322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y%20Data\Documents\Teaching\2017_Operations%20_Day\Class%204-process\goal%20experi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Experimental Results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Sheet2!$A$4</c:f>
              <c:strCache>
                <c:ptCount val="1"/>
                <c:pt idx="0">
                  <c:v>Roll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Sheet2!$B$4:$G$4</c:f>
              <c:numCache>
                <c:formatCode>General</c:formatCode>
                <c:ptCount val="6"/>
                <c:pt idx="0">
                  <c:v>3.49</c:v>
                </c:pt>
                <c:pt idx="1">
                  <c:v>3.51</c:v>
                </c:pt>
                <c:pt idx="2">
                  <c:v>3.52</c:v>
                </c:pt>
                <c:pt idx="3">
                  <c:v>3.51</c:v>
                </c:pt>
                <c:pt idx="4">
                  <c:v>3.53</c:v>
                </c:pt>
                <c:pt idx="5">
                  <c:v>3.49</c:v>
                </c:pt>
              </c:numCache>
            </c:numRef>
          </c:val>
          <c:smooth val="0"/>
          <c:extLst>
            <c:ext xmlns:c16="http://schemas.microsoft.com/office/drawing/2014/chart" uri="{C3380CC4-5D6E-409C-BE32-E72D297353CC}">
              <c16:uniqueId val="{00000000-6FDB-4FC8-9E57-07721D2E7DE4}"/>
            </c:ext>
          </c:extLst>
        </c:ser>
        <c:ser>
          <c:idx val="1"/>
          <c:order val="1"/>
          <c:tx>
            <c:strRef>
              <c:f>Sheet2!$A$5</c:f>
              <c:strCache>
                <c:ptCount val="1"/>
                <c:pt idx="0">
                  <c:v>Transfer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Sheet2!$B$5:$G$5</c:f>
              <c:numCache>
                <c:formatCode>General</c:formatCode>
                <c:ptCount val="6"/>
                <c:pt idx="0">
                  <c:v>3.49</c:v>
                </c:pt>
                <c:pt idx="1">
                  <c:v>3.04</c:v>
                </c:pt>
                <c:pt idx="2">
                  <c:v>2.87</c:v>
                </c:pt>
                <c:pt idx="3">
                  <c:v>2.56</c:v>
                </c:pt>
                <c:pt idx="4">
                  <c:v>2.37</c:v>
                </c:pt>
                <c:pt idx="5">
                  <c:v>2.29</c:v>
                </c:pt>
              </c:numCache>
            </c:numRef>
          </c:val>
          <c:smooth val="0"/>
          <c:extLst>
            <c:ext xmlns:c16="http://schemas.microsoft.com/office/drawing/2014/chart" uri="{C3380CC4-5D6E-409C-BE32-E72D297353CC}">
              <c16:uniqueId val="{00000001-6FDB-4FC8-9E57-07721D2E7DE4}"/>
            </c:ext>
          </c:extLst>
        </c:ser>
        <c:dLbls>
          <c:showLegendKey val="0"/>
          <c:showVal val="0"/>
          <c:showCatName val="0"/>
          <c:showSerName val="0"/>
          <c:showPercent val="0"/>
          <c:showBubbleSize val="0"/>
        </c:dLbls>
        <c:marker val="1"/>
        <c:smooth val="0"/>
        <c:axId val="-2022767504"/>
        <c:axId val="-2023509856"/>
      </c:lineChart>
      <c:catAx>
        <c:axId val="-2022767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509856"/>
        <c:crosses val="autoZero"/>
        <c:auto val="1"/>
        <c:lblAlgn val="ctr"/>
        <c:lblOffset val="100"/>
        <c:noMultiLvlLbl val="0"/>
      </c:catAx>
      <c:valAx>
        <c:axId val="-202350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76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2"/>
                </a:solidFill>
                <a:latin typeface="Calibri" panose="020F0502020204030204" pitchFamily="34" charset="0"/>
                <a:ea typeface="+mn-ea"/>
                <a:cs typeface="Calibri" panose="020F0502020204030204" pitchFamily="34" charset="0"/>
              </a:defRPr>
            </a:pPr>
            <a:r>
              <a:rPr lang="en-US" sz="2000" b="1" dirty="0">
                <a:solidFill>
                  <a:schemeClr val="tx2"/>
                </a:solidFill>
                <a:latin typeface="Calibri" panose="020F0502020204030204" pitchFamily="34" charset="0"/>
                <a:cs typeface="Calibri" panose="020F0502020204030204" pitchFamily="34" charset="0"/>
              </a:rPr>
              <a:t>Changing</a:t>
            </a:r>
            <a:r>
              <a:rPr lang="en-US" sz="2000" b="1" baseline="0" dirty="0">
                <a:solidFill>
                  <a:schemeClr val="tx2"/>
                </a:solidFill>
                <a:latin typeface="Calibri" panose="020F0502020204030204" pitchFamily="34" charset="0"/>
                <a:cs typeface="Calibri" panose="020F0502020204030204" pitchFamily="34" charset="0"/>
              </a:rPr>
              <a:t> Initial Inventory</a:t>
            </a:r>
            <a:endParaRPr lang="en-US" sz="2000" b="1" dirty="0">
              <a:solidFill>
                <a:schemeClr val="tx2"/>
              </a:solidFill>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2"/>
              </a:solidFill>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Results!$T$3</c:f>
              <c:strCache>
                <c:ptCount val="1"/>
                <c:pt idx="0">
                  <c:v>Manuf.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Results!$T$4:$T$8</c:f>
              <c:numCache>
                <c:formatCode>0.0</c:formatCode>
                <c:ptCount val="5"/>
                <c:pt idx="0">
                  <c:v>44.196000000000012</c:v>
                </c:pt>
                <c:pt idx="1">
                  <c:v>48.1</c:v>
                </c:pt>
                <c:pt idx="2">
                  <c:v>51.787000000000013</c:v>
                </c:pt>
                <c:pt idx="3">
                  <c:v>55.264000000000003</c:v>
                </c:pt>
                <c:pt idx="4">
                  <c:v>58.384</c:v>
                </c:pt>
              </c:numCache>
            </c:numRef>
          </c:val>
          <c:smooth val="0"/>
          <c:extLst>
            <c:ext xmlns:c16="http://schemas.microsoft.com/office/drawing/2014/chart" uri="{C3380CC4-5D6E-409C-BE32-E72D297353CC}">
              <c16:uniqueId val="{00000000-59A2-4D5E-97A1-E970B2DE8B6B}"/>
            </c:ext>
          </c:extLst>
        </c:ser>
        <c:ser>
          <c:idx val="1"/>
          <c:order val="1"/>
          <c:tx>
            <c:strRef>
              <c:f>Results!$U$3</c:f>
              <c:strCache>
                <c:ptCount val="1"/>
                <c:pt idx="0">
                  <c:v>WIP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Results!$U$4:$U$8</c:f>
              <c:numCache>
                <c:formatCode>0.0</c:formatCode>
                <c:ptCount val="5"/>
                <c:pt idx="0">
                  <c:v>25.873000000000001</c:v>
                </c:pt>
                <c:pt idx="1">
                  <c:v>22.042999999999999</c:v>
                </c:pt>
                <c:pt idx="2">
                  <c:v>18.161999999999999</c:v>
                </c:pt>
                <c:pt idx="3">
                  <c:v>14.473000000000001</c:v>
                </c:pt>
                <c:pt idx="4">
                  <c:v>11.4</c:v>
                </c:pt>
              </c:numCache>
            </c:numRef>
          </c:val>
          <c:smooth val="0"/>
          <c:extLst>
            <c:ext xmlns:c16="http://schemas.microsoft.com/office/drawing/2014/chart" uri="{C3380CC4-5D6E-409C-BE32-E72D297353CC}">
              <c16:uniqueId val="{00000001-59A2-4D5E-97A1-E970B2DE8B6B}"/>
            </c:ext>
          </c:extLst>
        </c:ser>
        <c:dLbls>
          <c:showLegendKey val="0"/>
          <c:showVal val="0"/>
          <c:showCatName val="0"/>
          <c:showSerName val="0"/>
          <c:showPercent val="0"/>
          <c:showBubbleSize val="0"/>
        </c:dLbls>
        <c:marker val="1"/>
        <c:smooth val="0"/>
        <c:axId val="-2023420096"/>
        <c:axId val="-2023569872"/>
      </c:lineChart>
      <c:catAx>
        <c:axId val="-2023420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023569872"/>
        <c:crosses val="autoZero"/>
        <c:auto val="1"/>
        <c:lblAlgn val="ctr"/>
        <c:lblOffset val="100"/>
        <c:noMultiLvlLbl val="0"/>
      </c:catAx>
      <c:valAx>
        <c:axId val="-202356987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02342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2"/>
                </a:solidFill>
                <a:latin typeface="Calibri" panose="020F0502020204030204" pitchFamily="34" charset="0"/>
                <a:ea typeface="+mn-ea"/>
                <a:cs typeface="Calibri" panose="020F0502020204030204" pitchFamily="34" charset="0"/>
              </a:defRPr>
            </a:pPr>
            <a:r>
              <a:rPr lang="en-US" sz="2000" b="1" dirty="0">
                <a:solidFill>
                  <a:schemeClr val="tx2"/>
                </a:solidFill>
                <a:latin typeface="Calibri" panose="020F0502020204030204" pitchFamily="34" charset="0"/>
                <a:cs typeface="Calibri" panose="020F0502020204030204" pitchFamily="34" charset="0"/>
              </a:rPr>
              <a:t>Changing</a:t>
            </a:r>
            <a:r>
              <a:rPr lang="en-US" sz="2000" b="1" baseline="0" dirty="0">
                <a:solidFill>
                  <a:schemeClr val="tx2"/>
                </a:solidFill>
                <a:latin typeface="Calibri" panose="020F0502020204030204" pitchFamily="34" charset="0"/>
                <a:cs typeface="Calibri" panose="020F0502020204030204" pitchFamily="34" charset="0"/>
              </a:rPr>
              <a:t> Variance</a:t>
            </a:r>
            <a:endParaRPr lang="en-US" sz="2000" b="1" dirty="0">
              <a:solidFill>
                <a:schemeClr val="tx2"/>
              </a:solidFill>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2"/>
              </a:solidFill>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Results!$T$10</c:f>
              <c:strCache>
                <c:ptCount val="1"/>
                <c:pt idx="0">
                  <c:v>Manuf.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Results!$S$11:$S$13</c:f>
              <c:strCache>
                <c:ptCount val="3"/>
                <c:pt idx="0">
                  <c:v>"1"-"6"</c:v>
                </c:pt>
                <c:pt idx="1">
                  <c:v>"2"-"5"</c:v>
                </c:pt>
                <c:pt idx="2">
                  <c:v>"3"-"4"</c:v>
                </c:pt>
              </c:strCache>
            </c:strRef>
          </c:cat>
          <c:val>
            <c:numRef>
              <c:f>Results!$T$11:$T$13</c:f>
              <c:numCache>
                <c:formatCode>0.0</c:formatCode>
                <c:ptCount val="3"/>
                <c:pt idx="0">
                  <c:v>48.1</c:v>
                </c:pt>
                <c:pt idx="1">
                  <c:v>53.774999999999999</c:v>
                </c:pt>
                <c:pt idx="2">
                  <c:v>59.618000000000002</c:v>
                </c:pt>
              </c:numCache>
            </c:numRef>
          </c:val>
          <c:smooth val="0"/>
          <c:extLst>
            <c:ext xmlns:c16="http://schemas.microsoft.com/office/drawing/2014/chart" uri="{C3380CC4-5D6E-409C-BE32-E72D297353CC}">
              <c16:uniqueId val="{00000000-03C2-4A58-B55A-9153DA455B93}"/>
            </c:ext>
          </c:extLst>
        </c:ser>
        <c:ser>
          <c:idx val="1"/>
          <c:order val="1"/>
          <c:tx>
            <c:strRef>
              <c:f>Results!$U$10</c:f>
              <c:strCache>
                <c:ptCount val="1"/>
                <c:pt idx="0">
                  <c:v>WIP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Results!$S$11:$S$13</c:f>
              <c:strCache>
                <c:ptCount val="3"/>
                <c:pt idx="0">
                  <c:v>"1"-"6"</c:v>
                </c:pt>
                <c:pt idx="1">
                  <c:v>"2"-"5"</c:v>
                </c:pt>
                <c:pt idx="2">
                  <c:v>"3"-"4"</c:v>
                </c:pt>
              </c:strCache>
            </c:strRef>
          </c:cat>
          <c:val>
            <c:numRef>
              <c:f>Results!$U$11:$U$13</c:f>
              <c:numCache>
                <c:formatCode>0.0</c:formatCode>
                <c:ptCount val="3"/>
                <c:pt idx="0">
                  <c:v>22.042999999999999</c:v>
                </c:pt>
                <c:pt idx="1">
                  <c:v>16.167000000000009</c:v>
                </c:pt>
                <c:pt idx="2">
                  <c:v>10.254</c:v>
                </c:pt>
              </c:numCache>
            </c:numRef>
          </c:val>
          <c:smooth val="0"/>
          <c:extLst>
            <c:ext xmlns:c16="http://schemas.microsoft.com/office/drawing/2014/chart" uri="{C3380CC4-5D6E-409C-BE32-E72D297353CC}">
              <c16:uniqueId val="{00000001-03C2-4A58-B55A-9153DA455B93}"/>
            </c:ext>
          </c:extLst>
        </c:ser>
        <c:dLbls>
          <c:showLegendKey val="0"/>
          <c:showVal val="0"/>
          <c:showCatName val="0"/>
          <c:showSerName val="0"/>
          <c:showPercent val="0"/>
          <c:showBubbleSize val="0"/>
        </c:dLbls>
        <c:marker val="1"/>
        <c:smooth val="0"/>
        <c:axId val="-2023033296"/>
        <c:axId val="-2025579584"/>
      </c:lineChart>
      <c:catAx>
        <c:axId val="-202303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025579584"/>
        <c:crosses val="autoZero"/>
        <c:auto val="0"/>
        <c:lblAlgn val="ctr"/>
        <c:lblOffset val="100"/>
        <c:noMultiLvlLbl val="0"/>
      </c:catAx>
      <c:valAx>
        <c:axId val="-20255795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02303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DF5182-A419-4E4F-9EFF-0DD2D74A5148}" type="slidenum">
              <a:rPr lang="en-US" smtClean="0"/>
              <a:t>‹#›</a:t>
            </a:fld>
            <a:endParaRPr lang="en-US" dirty="0"/>
          </a:p>
        </p:txBody>
      </p:sp>
    </p:spTree>
    <p:extLst>
      <p:ext uri="{BB962C8B-B14F-4D97-AF65-F5344CB8AC3E}">
        <p14:creationId xmlns:p14="http://schemas.microsoft.com/office/powerpoint/2010/main" val="112720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7/10/2019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28</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13646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36F42137-46DD-47B3-9E3A-D3492719E791}" type="slidenum">
              <a:rPr lang="en-US" altLang="en-US" sz="1200" smtClean="0"/>
              <a:pPr/>
              <a:t>42</a:t>
            </a:fld>
            <a:endParaRPr lang="en-US" alt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99447" y="4410503"/>
            <a:ext cx="5598809" cy="41752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719827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68783B31-6339-428C-AD53-22D4C693EE78}" type="slidenum">
              <a:rPr lang="en-US" altLang="en-US" sz="1200" smtClean="0"/>
              <a:pPr/>
              <a:t>43</a:t>
            </a:fld>
            <a:endParaRPr lang="en-US" altLang="en-US" sz="1200"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Average WIP = (0 + 1 + 0 + 0) / 4 = 0.25 Average R</a:t>
            </a:r>
            <a:r>
              <a:rPr lang="en-US" altLang="en-US" baseline="0" dirty="0"/>
              <a:t> =3/Hr so wait time = I/R=1/12 = 5 minutes</a:t>
            </a:r>
            <a:endParaRPr lang="en-US" altLang="en-US" dirty="0"/>
          </a:p>
          <a:p>
            <a:endParaRPr lang="en-US" altLang="en-US" dirty="0"/>
          </a:p>
        </p:txBody>
      </p:sp>
    </p:spTree>
    <p:extLst>
      <p:ext uri="{BB962C8B-B14F-4D97-AF65-F5344CB8AC3E}">
        <p14:creationId xmlns:p14="http://schemas.microsoft.com/office/powerpoint/2010/main" val="27599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BADAB8AA-89E6-4E53-BBB7-227C8D867FA2}" type="slidenum">
              <a:rPr lang="en-US" altLang="en-US" sz="1200" smtClean="0"/>
              <a:pPr/>
              <a:t>44</a:t>
            </a:fld>
            <a:endParaRPr lang="en-US" altLang="en-US" sz="1200"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a:t>Average WIP = (0 + 2 + 1 + 1) / 4 = 1 R=3 so T=1/3=20 minutes</a:t>
            </a:r>
          </a:p>
          <a:p>
            <a:endParaRPr lang="en-US" altLang="en-US" dirty="0"/>
          </a:p>
        </p:txBody>
      </p:sp>
    </p:spTree>
    <p:extLst>
      <p:ext uri="{BB962C8B-B14F-4D97-AF65-F5344CB8AC3E}">
        <p14:creationId xmlns:p14="http://schemas.microsoft.com/office/powerpoint/2010/main" val="179600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45</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66429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48</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3607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49</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92546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50</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160842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ltLang="en-US" dirty="0"/>
              <a:t>Copyright ©2011 @MBPF: Principles of Operations Management</a:t>
            </a:r>
          </a:p>
        </p:txBody>
      </p:sp>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Key: </a:t>
            </a:r>
            <a:r>
              <a:rPr lang="en-US" altLang="en-US" b="1" dirty="0">
                <a:solidFill>
                  <a:schemeClr val="accent2"/>
                </a:solidFill>
                <a:latin typeface="Arial" panose="020B0604020202020204" pitchFamily="34" charset="0"/>
              </a:rPr>
              <a:t>Takt Time = 1/Throughput</a:t>
            </a:r>
          </a:p>
          <a:p>
            <a:endParaRPr lang="en-US" altLang="en-US" dirty="0"/>
          </a:p>
          <a:p>
            <a:r>
              <a:rPr lang="en-US" altLang="en-US" dirty="0"/>
              <a:t>Thus, LL says: Flow time = Inventory x Takt Time</a:t>
            </a:r>
          </a:p>
        </p:txBody>
      </p:sp>
      <p:sp>
        <p:nvSpPr>
          <p:cNvPr id="5734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sz="2400">
                <a:solidFill>
                  <a:schemeClr val="tx1"/>
                </a:solidFill>
                <a:latin typeface="Times New Roman" panose="02020603050405020304" pitchFamily="18" charset="0"/>
                <a:cs typeface="Arial" panose="020B0604020202020204" pitchFamily="34" charset="0"/>
              </a:defRPr>
            </a:lvl1pPr>
            <a:lvl2pPr marL="742950" indent="-285750" defTabSz="950913">
              <a:defRPr sz="2400">
                <a:solidFill>
                  <a:schemeClr val="tx1"/>
                </a:solidFill>
                <a:latin typeface="Times New Roman" panose="02020603050405020304" pitchFamily="18" charset="0"/>
                <a:cs typeface="Arial" panose="020B0604020202020204" pitchFamily="34" charset="0"/>
              </a:defRPr>
            </a:lvl2pPr>
            <a:lvl3pPr marL="1143000" indent="-228600" defTabSz="950913">
              <a:defRPr sz="2400">
                <a:solidFill>
                  <a:schemeClr val="tx1"/>
                </a:solidFill>
                <a:latin typeface="Times New Roman" panose="02020603050405020304" pitchFamily="18" charset="0"/>
                <a:cs typeface="Arial" panose="020B0604020202020204" pitchFamily="34" charset="0"/>
              </a:defRPr>
            </a:lvl3pPr>
            <a:lvl4pPr marL="1600200" indent="-228600" defTabSz="950913">
              <a:defRPr sz="2400">
                <a:solidFill>
                  <a:schemeClr val="tx1"/>
                </a:solidFill>
                <a:latin typeface="Times New Roman" panose="02020603050405020304" pitchFamily="18" charset="0"/>
                <a:cs typeface="Arial" panose="020B0604020202020204" pitchFamily="34" charset="0"/>
              </a:defRPr>
            </a:lvl4pPr>
            <a:lvl5pPr marL="2057400" indent="-228600" defTabSz="950913">
              <a:defRPr sz="2400">
                <a:solidFill>
                  <a:schemeClr val="tx1"/>
                </a:solidFill>
                <a:latin typeface="Times New Roman" panose="02020603050405020304" pitchFamily="18" charset="0"/>
                <a:cs typeface="Arial" panose="020B0604020202020204" pitchFamily="34" charset="0"/>
              </a:defRPr>
            </a:lvl5pPr>
            <a:lvl6pPr marL="2514600" indent="-228600" defTabSz="950913"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50913"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50913"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50913"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25797B3-30DF-42A2-8335-70A2BE556C72}" type="slidenum">
              <a:rPr lang="en-US" altLang="en-US" sz="1000"/>
              <a:pPr/>
              <a:t>51</a:t>
            </a:fld>
            <a:endParaRPr lang="en-US" altLang="en-US" sz="1000" dirty="0"/>
          </a:p>
        </p:txBody>
      </p:sp>
      <p:sp>
        <p:nvSpPr>
          <p:cNvPr id="57348" name="Footer Placeholder 6"/>
          <p:cNvSpPr txBox="1">
            <a:spLocks noGrp="1"/>
          </p:cNvSpPr>
          <p:nvPr/>
        </p:nvSpPr>
        <p:spPr bwMode="auto">
          <a:xfrm>
            <a:off x="-3175" y="9120188"/>
            <a:ext cx="3173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93" tIns="0" rIns="19793" bIns="0" anchor="b"/>
          <a:lstStyle>
            <a:lvl1pPr defTabSz="987425">
              <a:defRPr sz="2400">
                <a:solidFill>
                  <a:schemeClr val="tx1"/>
                </a:solidFill>
                <a:latin typeface="Times New Roman" panose="02020603050405020304" pitchFamily="18" charset="0"/>
                <a:cs typeface="Arial" panose="020B0604020202020204" pitchFamily="34" charset="0"/>
              </a:defRPr>
            </a:lvl1pPr>
            <a:lvl2pPr marL="742950" indent="-285750" defTabSz="987425">
              <a:defRPr sz="2400">
                <a:solidFill>
                  <a:schemeClr val="tx1"/>
                </a:solidFill>
                <a:latin typeface="Times New Roman" panose="02020603050405020304" pitchFamily="18" charset="0"/>
                <a:cs typeface="Arial" panose="020B0604020202020204" pitchFamily="34" charset="0"/>
              </a:defRPr>
            </a:lvl2pPr>
            <a:lvl3pPr marL="1143000" indent="-228600" defTabSz="987425">
              <a:defRPr sz="2400">
                <a:solidFill>
                  <a:schemeClr val="tx1"/>
                </a:solidFill>
                <a:latin typeface="Times New Roman" panose="02020603050405020304" pitchFamily="18" charset="0"/>
                <a:cs typeface="Arial" panose="020B0604020202020204" pitchFamily="34" charset="0"/>
              </a:defRPr>
            </a:lvl3pPr>
            <a:lvl4pPr marL="1600200" indent="-228600" defTabSz="987425">
              <a:defRPr sz="2400">
                <a:solidFill>
                  <a:schemeClr val="tx1"/>
                </a:solidFill>
                <a:latin typeface="Times New Roman" panose="02020603050405020304" pitchFamily="18" charset="0"/>
                <a:cs typeface="Arial" panose="020B0604020202020204" pitchFamily="34" charset="0"/>
              </a:defRPr>
            </a:lvl4pPr>
            <a:lvl5pPr marL="2057400" indent="-228600" defTabSz="987425">
              <a:defRPr sz="2400">
                <a:solidFill>
                  <a:schemeClr val="tx1"/>
                </a:solidFill>
                <a:latin typeface="Times New Roman" panose="02020603050405020304" pitchFamily="18" charset="0"/>
                <a:cs typeface="Arial" panose="020B0604020202020204" pitchFamily="34" charset="0"/>
              </a:defRPr>
            </a:lvl5pPr>
            <a:lvl6pPr marL="2514600" indent="-228600" defTabSz="9874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74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74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74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0" hangingPunct="0"/>
            <a:r>
              <a:rPr lang="en-US" altLang="en-US" sz="1000" i="1" dirty="0"/>
              <a:t>@MBPF: Principles of Operations Management</a:t>
            </a:r>
          </a:p>
        </p:txBody>
      </p:sp>
    </p:spTree>
    <p:extLst>
      <p:ext uri="{BB962C8B-B14F-4D97-AF65-F5344CB8AC3E}">
        <p14:creationId xmlns:p14="http://schemas.microsoft.com/office/powerpoint/2010/main" val="42662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55</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125049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56</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05715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29</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787499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57</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699601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62</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025502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63</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928218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64</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0853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65</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21373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67</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97299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68</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132816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C103CD53-16D5-4585-9A00-F79C13DD118D}" type="slidenum">
              <a:rPr lang="en-US" altLang="en-US" sz="1200" smtClean="0"/>
              <a:pPr/>
              <a:t>69</a:t>
            </a:fld>
            <a:endParaRPr lang="en-US" altLang="en-US" sz="12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735469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77451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48416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30</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119821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03227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31</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70862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55877" indent="-290722" eaLnBrk="0" hangingPunct="0">
              <a:defRPr sz="2400">
                <a:solidFill>
                  <a:schemeClr val="tx1"/>
                </a:solidFill>
                <a:latin typeface="Times New Roman" pitchFamily="18" charset="0"/>
                <a:ea typeface="ＭＳ Ｐゴシック" pitchFamily="34" charset="-128"/>
              </a:defRPr>
            </a:lvl2pPr>
            <a:lvl3pPr marL="1162888" indent="-232578" eaLnBrk="0" hangingPunct="0">
              <a:defRPr sz="2400">
                <a:solidFill>
                  <a:schemeClr val="tx1"/>
                </a:solidFill>
                <a:latin typeface="Times New Roman" pitchFamily="18" charset="0"/>
                <a:ea typeface="ＭＳ Ｐゴシック" pitchFamily="34" charset="-128"/>
              </a:defRPr>
            </a:lvl3pPr>
            <a:lvl4pPr marL="1628043" indent="-232578" eaLnBrk="0" hangingPunct="0">
              <a:defRPr sz="2400">
                <a:solidFill>
                  <a:schemeClr val="tx1"/>
                </a:solidFill>
                <a:latin typeface="Times New Roman" pitchFamily="18" charset="0"/>
                <a:ea typeface="ＭＳ Ｐゴシック" pitchFamily="34" charset="-128"/>
              </a:defRPr>
            </a:lvl4pPr>
            <a:lvl5pPr marL="2093199" indent="-232578" eaLnBrk="0" hangingPunct="0">
              <a:defRPr sz="2400">
                <a:solidFill>
                  <a:schemeClr val="tx1"/>
                </a:solidFill>
                <a:latin typeface="Times New Roman" pitchFamily="18" charset="0"/>
                <a:ea typeface="ＭＳ Ｐゴシック" pitchFamily="34" charset="-128"/>
              </a:defRPr>
            </a:lvl5pPr>
            <a:lvl6pPr marL="2558354" indent="-232578"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3023509" indent="-232578"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88665" indent="-232578"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953820" indent="-232578"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B3411C13-4793-4D01-B781-6208061C1BD8}" type="slidenum">
              <a:rPr lang="en-US" altLang="en-US" sz="1200"/>
              <a:pPr eaLnBrk="1" hangingPunct="1"/>
              <a:t>37</a:t>
            </a:fld>
            <a:endParaRPr lang="en-US" altLang="en-US" sz="1200" dirty="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86370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38</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R=1500/15 hr = 100/hr I=75 so T=I/R=0.75 or 45 minutes turnover is 1/T = 4/3 customer </a:t>
            </a:r>
          </a:p>
        </p:txBody>
      </p:sp>
    </p:spTree>
    <p:extLst>
      <p:ext uri="{BB962C8B-B14F-4D97-AF65-F5344CB8AC3E}">
        <p14:creationId xmlns:p14="http://schemas.microsoft.com/office/powerpoint/2010/main" val="3163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39</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R=1500/15 hr = 100/hr I=75 so T=I/R=0.75 or 45 minutes turnover is 1/T = 4/3 customer </a:t>
            </a:r>
          </a:p>
        </p:txBody>
      </p:sp>
    </p:spTree>
    <p:extLst>
      <p:ext uri="{BB962C8B-B14F-4D97-AF65-F5344CB8AC3E}">
        <p14:creationId xmlns:p14="http://schemas.microsoft.com/office/powerpoint/2010/main" val="188070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imes New Roman" panose="02020603050405020304" pitchFamily="18" charset="0"/>
              </a:defRPr>
            </a:lvl1pPr>
            <a:lvl2pPr marL="742950" indent="-285750" defTabSz="949325">
              <a:defRPr sz="2400">
                <a:solidFill>
                  <a:schemeClr val="tx1"/>
                </a:solidFill>
                <a:latin typeface="Times New Roman" panose="02020603050405020304" pitchFamily="18" charset="0"/>
              </a:defRPr>
            </a:lvl2pPr>
            <a:lvl3pPr marL="1143000" indent="-228600" defTabSz="949325">
              <a:defRPr sz="2400">
                <a:solidFill>
                  <a:schemeClr val="tx1"/>
                </a:solidFill>
                <a:latin typeface="Times New Roman" panose="02020603050405020304" pitchFamily="18" charset="0"/>
              </a:defRPr>
            </a:lvl3pPr>
            <a:lvl4pPr marL="1600200" indent="-228600" defTabSz="949325">
              <a:defRPr sz="2400">
                <a:solidFill>
                  <a:schemeClr val="tx1"/>
                </a:solidFill>
                <a:latin typeface="Times New Roman" panose="02020603050405020304" pitchFamily="18" charset="0"/>
              </a:defRPr>
            </a:lvl4pPr>
            <a:lvl5pPr marL="2057400" indent="-228600" defTabSz="949325">
              <a:defRPr sz="2400">
                <a:solidFill>
                  <a:schemeClr val="tx1"/>
                </a:solidFill>
                <a:latin typeface="Times New Roman" panose="02020603050405020304" pitchFamily="18" charset="0"/>
              </a:defRPr>
            </a:lvl5pPr>
            <a:lvl6pPr marL="2514600" indent="-228600" defTabSz="949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9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9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dirty="0"/>
              <a:t>S. Chopra/Operations/Strategy</a:t>
            </a:r>
          </a:p>
        </p:txBody>
      </p:sp>
      <p:sp>
        <p:nvSpPr>
          <p:cNvPr id="1167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C5AC3E-7025-48D7-A0E1-C8A41F52B98B}" type="slidenum">
              <a:rPr lang="en-US" altLang="en-US" sz="1000"/>
              <a:pPr/>
              <a:t>40</a:t>
            </a:fld>
            <a:endParaRPr lang="en-US" altLang="en-US" sz="1000" dirty="0"/>
          </a:p>
        </p:txBody>
      </p:sp>
      <p:sp>
        <p:nvSpPr>
          <p:cNvPr id="116740" name="Rectangle 2"/>
          <p:cNvSpPr>
            <a:spLocks noGrp="1" noRot="1" noChangeAspect="1" noChangeArrowheads="1" noTextEdit="1"/>
          </p:cNvSpPr>
          <p:nvPr>
            <p:ph type="sldImg"/>
          </p:nvPr>
        </p:nvSpPr>
        <p:spPr>
          <a:ln cap="flat"/>
        </p:spPr>
      </p:sp>
      <p:sp>
        <p:nvSpPr>
          <p:cNvPr id="116741" name="Rectangle 3"/>
          <p:cNvSpPr>
            <a:spLocks noGrp="1" noChangeArrowheads="1"/>
          </p:cNvSpPr>
          <p:nvPr>
            <p:ph type="body" idx="1"/>
          </p:nvPr>
        </p:nvSpPr>
        <p:spPr>
          <a:xfrm>
            <a:off x="550863" y="4186238"/>
            <a:ext cx="5880100" cy="438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R=1500/15 hr = 100/hr I=75 so T=I/R=0.75 or 45 minutes turnover is 1/T = 4/3 customer </a:t>
            </a:r>
          </a:p>
        </p:txBody>
      </p:sp>
    </p:spTree>
    <p:extLst>
      <p:ext uri="{BB962C8B-B14F-4D97-AF65-F5344CB8AC3E}">
        <p14:creationId xmlns:p14="http://schemas.microsoft.com/office/powerpoint/2010/main" val="238154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fld id="{0E6EA1F0-AEBC-4BDD-A94C-2CD4CE2EDA74}" type="slidenum">
              <a:rPr lang="en-US" altLang="en-US" sz="1200" smtClean="0"/>
              <a:pPr/>
              <a:t>41</a:t>
            </a:fld>
            <a:endParaRPr lang="en-US" altLang="en-US" sz="1200"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99447" y="4410503"/>
            <a:ext cx="5598809" cy="41752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80492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76198" y="2743200"/>
            <a:ext cx="11282401" cy="900546"/>
          </a:xfrm>
        </p:spPr>
        <p:txBody>
          <a:bodyPr anchor="b"/>
          <a:lstStyle>
            <a:lvl1pPr algn="l">
              <a:defRPr sz="4400"/>
            </a:lvl1pPr>
          </a:lstStyle>
          <a:p>
            <a:r>
              <a:rPr lang="en-US" dirty="0"/>
              <a:t>Click To Edit Title</a:t>
            </a:r>
          </a:p>
        </p:txBody>
      </p:sp>
      <p:cxnSp>
        <p:nvCxnSpPr>
          <p:cNvPr id="9" name="Straight Connector 8"/>
          <p:cNvCxnSpPr/>
          <p:nvPr userDrawn="1"/>
        </p:nvCxnSpPr>
        <p:spPr>
          <a:xfrm>
            <a:off x="376199" y="3733800"/>
            <a:ext cx="112824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ubtitle 2"/>
          <p:cNvSpPr>
            <a:spLocks noGrp="1"/>
          </p:cNvSpPr>
          <p:nvPr>
            <p:ph type="subTitle" idx="1" hasCustomPrompt="1"/>
          </p:nvPr>
        </p:nvSpPr>
        <p:spPr>
          <a:xfrm>
            <a:off x="376199" y="3810000"/>
            <a:ext cx="11282400" cy="7620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199" y="381000"/>
            <a:ext cx="3393990" cy="762000"/>
          </a:xfrm>
          <a:prstGeom prst="rect">
            <a:avLst/>
          </a:prstGeom>
        </p:spPr>
      </p:pic>
    </p:spTree>
    <p:extLst>
      <p:ext uri="{BB962C8B-B14F-4D97-AF65-F5344CB8AC3E}">
        <p14:creationId xmlns:p14="http://schemas.microsoft.com/office/powerpoint/2010/main" val="14322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032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
        <p:nvSpPr>
          <p:cNvPr id="14" name="Content Placeholder 13"/>
          <p:cNvSpPr>
            <a:spLocks noGrp="1"/>
          </p:cNvSpPr>
          <p:nvPr>
            <p:ph sz="quarter" idx="10" hasCustomPrompt="1"/>
          </p:nvPr>
        </p:nvSpPr>
        <p:spPr>
          <a:xfrm>
            <a:off x="304800" y="1143000"/>
            <a:ext cx="11582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701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Content Placeholder 2"/>
          <p:cNvSpPr>
            <a:spLocks noGrp="1"/>
          </p:cNvSpPr>
          <p:nvPr>
            <p:ph sz="half" idx="1" hasCustomPrompt="1"/>
          </p:nvPr>
        </p:nvSpPr>
        <p:spPr>
          <a:xfrm>
            <a:off x="304800" y="1143000"/>
            <a:ext cx="5715000" cy="52578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73730" y="1143000"/>
            <a:ext cx="5713470" cy="52578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2706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
        <p:nvSpPr>
          <p:cNvPr id="8" name="Content Placeholder 2"/>
          <p:cNvSpPr>
            <a:spLocks noGrp="1"/>
          </p:cNvSpPr>
          <p:nvPr>
            <p:ph sz="half" idx="11" hasCustomPrompt="1"/>
          </p:nvPr>
        </p:nvSpPr>
        <p:spPr>
          <a:xfrm>
            <a:off x="8229600" y="1143000"/>
            <a:ext cx="3657600" cy="52578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half" idx="12" hasCustomPrompt="1"/>
          </p:nvPr>
        </p:nvSpPr>
        <p:spPr>
          <a:xfrm>
            <a:off x="4267200" y="1143000"/>
            <a:ext cx="3657600" cy="52578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half" idx="13" hasCustomPrompt="1"/>
          </p:nvPr>
        </p:nvSpPr>
        <p:spPr>
          <a:xfrm>
            <a:off x="304800" y="1143000"/>
            <a:ext cx="3657600" cy="52578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7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Text Placeholder 2"/>
          <p:cNvSpPr>
            <a:spLocks noGrp="1"/>
          </p:cNvSpPr>
          <p:nvPr>
            <p:ph type="body" idx="1" hasCustomPrompt="1"/>
          </p:nvPr>
        </p:nvSpPr>
        <p:spPr>
          <a:xfrm>
            <a:off x="304799" y="986118"/>
            <a:ext cx="5715000" cy="61408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2" name="Text Placeholder 4"/>
          <p:cNvSpPr>
            <a:spLocks noGrp="1"/>
          </p:cNvSpPr>
          <p:nvPr>
            <p:ph type="body" sz="quarter" idx="3" hasCustomPrompt="1"/>
          </p:nvPr>
        </p:nvSpPr>
        <p:spPr>
          <a:xfrm>
            <a:off x="6172200" y="986118"/>
            <a:ext cx="5715000" cy="61408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0" name="Content Placeholder 2"/>
          <p:cNvSpPr>
            <a:spLocks noGrp="1"/>
          </p:cNvSpPr>
          <p:nvPr>
            <p:ph sz="half" idx="10" hasCustomPrompt="1"/>
          </p:nvPr>
        </p:nvSpPr>
        <p:spPr>
          <a:xfrm>
            <a:off x="300316" y="1752600"/>
            <a:ext cx="5715000" cy="46482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1" hasCustomPrompt="1"/>
          </p:nvPr>
        </p:nvSpPr>
        <p:spPr>
          <a:xfrm>
            <a:off x="6185647" y="1752600"/>
            <a:ext cx="5715000" cy="4648200"/>
          </a:xfrm>
        </p:spPr>
        <p:txBody>
          <a:bodyPr>
            <a:no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9418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304800" y="2362200"/>
            <a:ext cx="11582400" cy="8382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7061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51016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7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8648" y="2492684"/>
            <a:ext cx="5867400" cy="1317316"/>
          </a:xfrm>
          <a:prstGeom prst="rect">
            <a:avLst/>
          </a:prstGeom>
        </p:spPr>
      </p:pic>
    </p:spTree>
    <p:extLst>
      <p:ext uri="{BB962C8B-B14F-4D97-AF65-F5344CB8AC3E}">
        <p14:creationId xmlns:p14="http://schemas.microsoft.com/office/powerpoint/2010/main" val="155640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143000"/>
            <a:ext cx="11582400" cy="52578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04800" y="152400"/>
            <a:ext cx="11582400" cy="838200"/>
          </a:xfrm>
          <a:prstGeom prst="rect">
            <a:avLst/>
          </a:prstGeom>
        </p:spPr>
        <p:txBody>
          <a:bodyPr vert="horz" lIns="91440" tIns="45720" rIns="91440" bIns="45720" rtlCol="0" anchor="ctr">
            <a:noAutofit/>
          </a:bodyPr>
          <a:lstStyle/>
          <a:p>
            <a:r>
              <a:rPr lang="en-US" dirty="0"/>
              <a:t>Click To Edit Master Title Style</a:t>
            </a:r>
          </a:p>
        </p:txBody>
      </p:sp>
      <p:sp>
        <p:nvSpPr>
          <p:cNvPr id="7" name="Rectangle 6"/>
          <p:cNvSpPr/>
          <p:nvPr userDrawn="1"/>
        </p:nvSpPr>
        <p:spPr>
          <a:xfrm>
            <a:off x="2754" y="6553200"/>
            <a:ext cx="12192000" cy="304800"/>
          </a:xfrm>
          <a:prstGeom prst="rect">
            <a:avLst/>
          </a:prstGeom>
          <a:solidFill>
            <a:srgbClr val="00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16660979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21" r:id="rId9"/>
    <p:sldLayoutId id="2147483722" r:id="rId10"/>
  </p:sldLayoutIdLst>
  <p:hf sldNum="0" hdr="0" ftr="0" dt="0"/>
  <p:txStyles>
    <p:titleStyle>
      <a:lvl1pPr algn="l" defTabSz="914400" rtl="0" eaLnBrk="1" latinLnBrk="0" hangingPunct="1">
        <a:spcBef>
          <a:spcPct val="0"/>
        </a:spcBef>
        <a:buNone/>
        <a:defRPr sz="4400" b="0" i="0" u="none" kern="1200">
          <a:solidFill>
            <a:schemeClr val="tx2"/>
          </a:solidFill>
          <a:latin typeface="Calibri" charset="0"/>
          <a:ea typeface="Calibri" charset="0"/>
          <a:cs typeface="Calibri" charset="0"/>
        </a:defRPr>
      </a:lvl1pPr>
    </p:titleStyle>
    <p:bodyStyle>
      <a:lvl1pPr marL="342900" indent="-342900" algn="l" defTabSz="914400" rtl="0" eaLnBrk="1" latinLnBrk="0" hangingPunct="1">
        <a:spcBef>
          <a:spcPts val="600"/>
        </a:spcBef>
        <a:buFont typeface="Arial" charset="0"/>
        <a:buChar char="•"/>
        <a:defRPr sz="3200" kern="1200">
          <a:solidFill>
            <a:schemeClr val="tx2"/>
          </a:solidFill>
          <a:latin typeface="Calibri" charset="0"/>
          <a:ea typeface="Calibri" charset="0"/>
          <a:cs typeface="Calibri" charset="0"/>
        </a:defRPr>
      </a:lvl1pPr>
      <a:lvl2pPr marL="742950" indent="-285750" algn="l" defTabSz="914400" rtl="0" eaLnBrk="1" latinLnBrk="0" hangingPunct="1">
        <a:spcBef>
          <a:spcPts val="600"/>
        </a:spcBef>
        <a:buFont typeface="Arial" charset="0"/>
        <a:buChar char="•"/>
        <a:defRPr sz="2800" b="0" i="0" u="none" kern="1200">
          <a:solidFill>
            <a:schemeClr val="tx2"/>
          </a:solidFill>
          <a:latin typeface="Calibri" charset="0"/>
          <a:ea typeface="Calibri" charset="0"/>
          <a:cs typeface="Calibri" charset="0"/>
        </a:defRPr>
      </a:lvl2pPr>
      <a:lvl3pPr marL="1143000" indent="-228600" algn="l" defTabSz="914400" rtl="0" eaLnBrk="1" latinLnBrk="0" hangingPunct="1">
        <a:spcBef>
          <a:spcPts val="600"/>
        </a:spcBef>
        <a:buFont typeface="Arial" charset="0"/>
        <a:buChar char="•"/>
        <a:defRPr sz="2400" kern="1200">
          <a:solidFill>
            <a:schemeClr val="tx2"/>
          </a:solidFill>
          <a:latin typeface="Calibri" charset="0"/>
          <a:ea typeface="Calibri" charset="0"/>
          <a:cs typeface="Calibri" charset="0"/>
        </a:defRPr>
      </a:lvl3pPr>
      <a:lvl4pPr marL="1600200" indent="-228600" algn="l" defTabSz="914400" rtl="0" eaLnBrk="1" latinLnBrk="0" hangingPunct="1">
        <a:spcBef>
          <a:spcPts val="600"/>
        </a:spcBef>
        <a:buFont typeface="Arial" charset="0"/>
        <a:buChar char="•"/>
        <a:defRPr sz="2000" kern="1200">
          <a:solidFill>
            <a:schemeClr val="tx2"/>
          </a:solidFill>
          <a:latin typeface="Calibri" charset="0"/>
          <a:ea typeface="Calibri" charset="0"/>
          <a:cs typeface="Calibri" charset="0"/>
        </a:defRPr>
      </a:lvl4pPr>
      <a:lvl5pPr marL="2057400" indent="-228600" algn="l" defTabSz="914400" rtl="0" eaLnBrk="1" latinLnBrk="0" hangingPunct="1">
        <a:spcBef>
          <a:spcPts val="600"/>
        </a:spcBef>
        <a:buFont typeface="Arial" charset="0"/>
        <a:buChar char="•"/>
        <a:defRPr sz="1800" kern="1200">
          <a:solidFill>
            <a:schemeClr val="tx2"/>
          </a:solidFill>
          <a:latin typeface="Calibri" charset="0"/>
          <a:ea typeface="Calibri" charset="0"/>
          <a:cs typeface="Calibri"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xml"/><Relationship Id="rId7" Type="http://schemas.openxmlformats.org/officeDocument/2006/relationships/notesSlide" Target="../notesSlides/notesSlide1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hyperlink" Target="https://youtu.be/dBtYXFXa5I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youtu.be/tQ4unnMgiSQ"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 (Good) Process?</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49312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3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Analysis</a:t>
            </a:r>
          </a:p>
        </p:txBody>
      </p:sp>
      <p:sp>
        <p:nvSpPr>
          <p:cNvPr id="3" name="Subtitle 2"/>
          <p:cNvSpPr>
            <a:spLocks noGrp="1"/>
          </p:cNvSpPr>
          <p:nvPr>
            <p:ph type="subTitle" idx="1"/>
          </p:nvPr>
        </p:nvSpPr>
        <p:spPr/>
        <p:txBody>
          <a:bodyPr/>
          <a:lstStyle/>
          <a:p>
            <a:r>
              <a:rPr lang="en-US" dirty="0"/>
              <a:t>Flow Chart</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154105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Analysis Flow Chart</a:t>
            </a:r>
          </a:p>
        </p:txBody>
      </p:sp>
      <p:sp>
        <p:nvSpPr>
          <p:cNvPr id="3" name="Content Placeholder 2"/>
          <p:cNvSpPr>
            <a:spLocks noGrp="1"/>
          </p:cNvSpPr>
          <p:nvPr>
            <p:ph sz="quarter" idx="10"/>
          </p:nvPr>
        </p:nvSpPr>
        <p:spPr/>
        <p:txBody>
          <a:bodyPr/>
          <a:lstStyle/>
          <a:p>
            <a:r>
              <a:rPr lang="en-US" dirty="0"/>
              <a:t>Let’s look at the process “black box” in more detail.</a:t>
            </a:r>
          </a:p>
          <a:p>
            <a:r>
              <a:rPr lang="en-US" dirty="0"/>
              <a:t>Why do we need to analyze the process?</a:t>
            </a:r>
          </a:p>
          <a:p>
            <a:pPr lvl="1"/>
            <a:r>
              <a:rPr lang="en-US" dirty="0"/>
              <a:t>To identify </a:t>
            </a:r>
            <a:r>
              <a:rPr lang="en-US" i="1" dirty="0"/>
              <a:t>inefficient</a:t>
            </a:r>
            <a:r>
              <a:rPr lang="en-US" dirty="0"/>
              <a:t> tasks</a:t>
            </a:r>
          </a:p>
          <a:p>
            <a:pPr lvl="1"/>
            <a:r>
              <a:rPr lang="en-US" dirty="0"/>
              <a:t>To spot possible </a:t>
            </a:r>
            <a:r>
              <a:rPr lang="en-US" i="1" dirty="0"/>
              <a:t>effectiveness</a:t>
            </a:r>
            <a:r>
              <a:rPr lang="en-US" dirty="0"/>
              <a:t> improvement tasks</a:t>
            </a:r>
          </a:p>
          <a:p>
            <a:pPr lvl="1"/>
            <a:r>
              <a:rPr lang="en-US" dirty="0"/>
              <a:t>To understand where </a:t>
            </a:r>
            <a:r>
              <a:rPr lang="en-US" i="1" dirty="0"/>
              <a:t>value</a:t>
            </a:r>
            <a:r>
              <a:rPr lang="en-US" dirty="0"/>
              <a:t> can be added</a:t>
            </a:r>
          </a:p>
          <a:p>
            <a:pPr lvl="1"/>
            <a:r>
              <a:rPr lang="en-US" dirty="0"/>
              <a:t>First order of business: </a:t>
            </a:r>
            <a:r>
              <a:rPr lang="en-US" b="1" dirty="0"/>
              <a:t>map</a:t>
            </a:r>
            <a:r>
              <a:rPr lang="en-US" dirty="0"/>
              <a:t> the process</a:t>
            </a:r>
          </a:p>
        </p:txBody>
      </p:sp>
    </p:spTree>
    <p:extLst>
      <p:ext uri="{BB962C8B-B14F-4D97-AF65-F5344CB8AC3E}">
        <p14:creationId xmlns:p14="http://schemas.microsoft.com/office/powerpoint/2010/main" val="391077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quot;These symbols are the same, no matter which chart you use&quot;."/>
          <p:cNvPicPr>
            <a:picLocks noChangeAspect="1"/>
          </p:cNvPicPr>
          <p:nvPr/>
        </p:nvPicPr>
        <p:blipFill rotWithShape="1">
          <a:blip r:embed="rId2">
            <a:duotone>
              <a:schemeClr val="accent1">
                <a:shade val="45000"/>
                <a:satMod val="135000"/>
              </a:schemeClr>
              <a:prstClr val="white"/>
            </a:duotone>
          </a:blip>
          <a:srcRect l="1592" t="8612" r="3861" b="18930"/>
          <a:stretch/>
        </p:blipFill>
        <p:spPr>
          <a:xfrm>
            <a:off x="7239000" y="3352800"/>
            <a:ext cx="4286250" cy="685800"/>
          </a:xfrm>
          <a:prstGeom prst="rect">
            <a:avLst/>
          </a:prstGeom>
        </p:spPr>
      </p:pic>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Standard Process Mapping Symbols</a:t>
            </a:r>
          </a:p>
        </p:txBody>
      </p:sp>
      <p:sp>
        <p:nvSpPr>
          <p:cNvPr id="5" name="Oval 2" descr="Circle"/>
          <p:cNvSpPr>
            <a:spLocks noChangeArrowheads="1"/>
          </p:cNvSpPr>
          <p:nvPr/>
        </p:nvSpPr>
        <p:spPr bwMode="auto">
          <a:xfrm>
            <a:off x="1524000" y="1270000"/>
            <a:ext cx="581025" cy="611188"/>
          </a:xfrm>
          <a:prstGeom prst="ellipse">
            <a:avLst/>
          </a:prstGeom>
          <a:solidFill>
            <a:schemeClr val="bg1"/>
          </a:solidFill>
          <a:ln w="12700">
            <a:solidFill>
              <a:schemeClr val="tx1"/>
            </a:solidFill>
            <a:round/>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sp>
        <p:nvSpPr>
          <p:cNvPr id="6" name="Rectangle 3" descr="Rectangle"/>
          <p:cNvSpPr>
            <a:spLocks noChangeArrowheads="1"/>
          </p:cNvSpPr>
          <p:nvPr/>
        </p:nvSpPr>
        <p:spPr bwMode="auto">
          <a:xfrm>
            <a:off x="1447800" y="2184400"/>
            <a:ext cx="717550" cy="530225"/>
          </a:xfrm>
          <a:prstGeom prst="rect">
            <a:avLst/>
          </a:prstGeom>
          <a:solidFill>
            <a:schemeClr val="accent1">
              <a:lumMod val="40000"/>
              <a:lumOff val="60000"/>
            </a:schemeClr>
          </a:solidFill>
          <a:ln w="12700">
            <a:no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sp>
        <p:nvSpPr>
          <p:cNvPr id="7" name="Rectangle 4" descr="Diamond."/>
          <p:cNvSpPr>
            <a:spLocks noChangeArrowheads="1"/>
          </p:cNvSpPr>
          <p:nvPr/>
        </p:nvSpPr>
        <p:spPr bwMode="auto">
          <a:xfrm rot="2700000">
            <a:off x="1500981" y="3036094"/>
            <a:ext cx="569913" cy="542925"/>
          </a:xfrm>
          <a:prstGeom prst="rect">
            <a:avLst/>
          </a:prstGeom>
          <a:solidFill>
            <a:schemeClr val="tx2">
              <a:lumMod val="60000"/>
              <a:lumOff val="40000"/>
            </a:schemeClr>
          </a:solidFill>
          <a:ln w="12700">
            <a:no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sp>
        <p:nvSpPr>
          <p:cNvPr id="9" name="AutoShape 6" descr="Symbol &quot;D&quot; "/>
          <p:cNvSpPr>
            <a:spLocks noChangeArrowheads="1"/>
          </p:cNvSpPr>
          <p:nvPr/>
        </p:nvSpPr>
        <p:spPr bwMode="auto">
          <a:xfrm>
            <a:off x="1600200" y="5613400"/>
            <a:ext cx="533400" cy="457200"/>
          </a:xfrm>
          <a:prstGeom prst="flowChartDelay">
            <a:avLst/>
          </a:prstGeom>
          <a:solidFill>
            <a:schemeClr val="bg1"/>
          </a:solidFill>
          <a:ln w="12700">
            <a:solidFill>
              <a:schemeClr val="tx1"/>
            </a:solid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sp>
        <p:nvSpPr>
          <p:cNvPr id="10" name="Rectangle 7"/>
          <p:cNvSpPr>
            <a:spLocks noChangeArrowheads="1"/>
          </p:cNvSpPr>
          <p:nvPr/>
        </p:nvSpPr>
        <p:spPr bwMode="auto">
          <a:xfrm>
            <a:off x="2286000" y="1295400"/>
            <a:ext cx="4267200" cy="424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88900" tIns="44450" rIns="88900" bIns="44450">
            <a:noAutofit/>
          </a:bodyPr>
          <a:lstStyle/>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Start, stop </a:t>
            </a:r>
          </a:p>
          <a:p>
            <a:pPr marL="342900" indent="-342900" algn="l" eaLnBrk="1" hangingPunct="1">
              <a:spcBef>
                <a:spcPct val="20000"/>
              </a:spcBef>
              <a:buFont typeface="Monotype Sorts" charset="0"/>
              <a:buNone/>
            </a:pPr>
            <a:endParaRPr lang="en-US" sz="2400" b="1" dirty="0">
              <a:solidFill>
                <a:schemeClr val="tx2"/>
              </a:solidFill>
              <a:latin typeface="Calibri" panose="020F0502020204030204" pitchFamily="34" charset="0"/>
              <a:cs typeface="Calibri" panose="020F0502020204030204" pitchFamily="34" charset="0"/>
            </a:endParaRPr>
          </a:p>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Process step or operation</a:t>
            </a:r>
          </a:p>
          <a:p>
            <a:pPr marL="342900" indent="-342900" algn="l" eaLnBrk="1" hangingPunct="1">
              <a:spcBef>
                <a:spcPct val="20000"/>
              </a:spcBef>
              <a:buFont typeface="Monotype Sorts" charset="0"/>
              <a:buNone/>
            </a:pPr>
            <a:endParaRPr lang="en-US" sz="2400" b="1" dirty="0">
              <a:solidFill>
                <a:schemeClr val="tx2"/>
              </a:solidFill>
              <a:latin typeface="Calibri" panose="020F0502020204030204" pitchFamily="34" charset="0"/>
              <a:cs typeface="Calibri" panose="020F0502020204030204" pitchFamily="34" charset="0"/>
            </a:endParaRPr>
          </a:p>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Decision point</a:t>
            </a:r>
          </a:p>
          <a:p>
            <a:pPr marL="342900" indent="-342900" algn="l" eaLnBrk="1" hangingPunct="1">
              <a:spcBef>
                <a:spcPct val="20000"/>
              </a:spcBef>
              <a:buFont typeface="Monotype Sorts" charset="0"/>
              <a:buNone/>
            </a:pPr>
            <a:endParaRPr lang="en-US" sz="2400" b="1" dirty="0">
              <a:solidFill>
                <a:schemeClr val="tx2"/>
              </a:solidFill>
              <a:latin typeface="Calibri" panose="020F0502020204030204" pitchFamily="34" charset="0"/>
              <a:cs typeface="Calibri" panose="020F0502020204030204" pitchFamily="34" charset="0"/>
            </a:endParaRPr>
          </a:p>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Flow of material or work</a:t>
            </a:r>
          </a:p>
          <a:p>
            <a:pPr marL="342900" indent="-342900" algn="l" eaLnBrk="1" hangingPunct="1">
              <a:spcBef>
                <a:spcPct val="20000"/>
              </a:spcBef>
              <a:buFont typeface="Monotype Sorts" charset="0"/>
              <a:buNone/>
            </a:pPr>
            <a:endParaRPr lang="en-US" sz="2400" b="1" dirty="0">
              <a:solidFill>
                <a:schemeClr val="tx2"/>
              </a:solidFill>
              <a:latin typeface="Calibri" panose="020F0502020204030204" pitchFamily="34" charset="0"/>
              <a:cs typeface="Calibri" panose="020F0502020204030204" pitchFamily="34" charset="0"/>
            </a:endParaRPr>
          </a:p>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Storage, waiting time</a:t>
            </a:r>
          </a:p>
          <a:p>
            <a:pPr marL="342900" indent="-342900" algn="l" eaLnBrk="1" hangingPunct="1">
              <a:spcBef>
                <a:spcPct val="20000"/>
              </a:spcBef>
              <a:buFont typeface="Monotype Sorts" charset="0"/>
              <a:buNone/>
            </a:pPr>
            <a:endParaRPr lang="en-US" sz="2400" b="1" dirty="0">
              <a:solidFill>
                <a:schemeClr val="tx2"/>
              </a:solidFill>
              <a:latin typeface="Calibri" panose="020F0502020204030204" pitchFamily="34" charset="0"/>
              <a:cs typeface="Calibri" panose="020F0502020204030204" pitchFamily="34" charset="0"/>
            </a:endParaRPr>
          </a:p>
          <a:p>
            <a:pPr marL="342900" indent="-342900" algn="l" eaLnBrk="1" hangingPunct="1">
              <a:spcBef>
                <a:spcPct val="20000"/>
              </a:spcBef>
              <a:buFont typeface="Monotype Sorts" charset="0"/>
              <a:buNone/>
            </a:pPr>
            <a:r>
              <a:rPr lang="en-US" sz="2400" b="1" dirty="0">
                <a:solidFill>
                  <a:schemeClr val="tx2"/>
                </a:solidFill>
                <a:latin typeface="Calibri" panose="020F0502020204030204" pitchFamily="34" charset="0"/>
                <a:cs typeface="Calibri" panose="020F0502020204030204" pitchFamily="34" charset="0"/>
              </a:rPr>
              <a:t>Delay</a:t>
            </a:r>
          </a:p>
        </p:txBody>
      </p:sp>
      <p:sp>
        <p:nvSpPr>
          <p:cNvPr id="11" name="AutoShape 10" descr="Arrow pointing right."/>
          <p:cNvSpPr>
            <a:spLocks noChangeArrowheads="1"/>
          </p:cNvSpPr>
          <p:nvPr/>
        </p:nvSpPr>
        <p:spPr bwMode="auto">
          <a:xfrm>
            <a:off x="1447800" y="3784600"/>
            <a:ext cx="838200" cy="752475"/>
          </a:xfrm>
          <a:prstGeom prst="rightArrow">
            <a:avLst>
              <a:gd name="adj1" fmla="val 50000"/>
              <a:gd name="adj2" fmla="val 27848"/>
            </a:avLst>
          </a:prstGeom>
          <a:solidFill>
            <a:schemeClr val="bg1"/>
          </a:solidFill>
          <a:ln w="12700">
            <a:solidFill>
              <a:schemeClr val="tx1"/>
            </a:solid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grpSp>
        <p:nvGrpSpPr>
          <p:cNvPr id="3" name="Group 2" descr="Triangle and upside down triangle. ">
            <a:extLst>
              <a:ext uri="{FF2B5EF4-FFF2-40B4-BE49-F238E27FC236}">
                <a16:creationId xmlns:a16="http://schemas.microsoft.com/office/drawing/2014/main" id="{D610D906-6CB4-45EE-A1C8-A69873D16AB2}"/>
              </a:ext>
            </a:extLst>
          </p:cNvPr>
          <p:cNvGrpSpPr/>
          <p:nvPr/>
        </p:nvGrpSpPr>
        <p:grpSpPr>
          <a:xfrm>
            <a:off x="665018" y="4775200"/>
            <a:ext cx="1468582" cy="609600"/>
            <a:chOff x="665018" y="4775200"/>
            <a:chExt cx="1468582" cy="609600"/>
          </a:xfrm>
        </p:grpSpPr>
        <p:sp>
          <p:nvSpPr>
            <p:cNvPr id="8" name="AutoShape 5" descr="Triangle and upside down triangle."/>
            <p:cNvSpPr>
              <a:spLocks noChangeArrowheads="1"/>
            </p:cNvSpPr>
            <p:nvPr/>
          </p:nvSpPr>
          <p:spPr bwMode="auto">
            <a:xfrm>
              <a:off x="1447800" y="4775200"/>
              <a:ext cx="685800" cy="609600"/>
            </a:xfrm>
            <a:prstGeom prst="flowChartMerge">
              <a:avLst/>
            </a:prstGeom>
            <a:solidFill>
              <a:schemeClr val="accent1">
                <a:lumMod val="20000"/>
                <a:lumOff val="80000"/>
              </a:schemeClr>
            </a:solidFill>
            <a:ln w="12700">
              <a:no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sp>
          <p:nvSpPr>
            <p:cNvPr id="12" name="AutoShape 5" descr="Triangle and upside down triangle."/>
            <p:cNvSpPr>
              <a:spLocks noChangeArrowheads="1"/>
            </p:cNvSpPr>
            <p:nvPr/>
          </p:nvSpPr>
          <p:spPr bwMode="auto">
            <a:xfrm rot="10800000">
              <a:off x="665018" y="4775200"/>
              <a:ext cx="685800" cy="609600"/>
            </a:xfrm>
            <a:prstGeom prst="flowChartMerge">
              <a:avLst/>
            </a:prstGeom>
            <a:solidFill>
              <a:schemeClr val="accent1">
                <a:lumMod val="20000"/>
                <a:lumOff val="80000"/>
              </a:schemeClr>
            </a:solidFill>
            <a:ln w="12700">
              <a:noFill/>
              <a:miter lim="800000"/>
              <a:headEnd/>
              <a:tailEnd/>
            </a:ln>
            <a:effectLst/>
          </p:spPr>
          <p:txBody>
            <a:bodyPr wrap="none" anchor="ctr">
              <a:noAutofit/>
            </a:bodyPr>
            <a:lstStyle/>
            <a:p>
              <a:pPr>
                <a:defRPr/>
              </a:pPr>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03231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Simplified Flow Chart for a Car Loan</a:t>
            </a:r>
          </a:p>
        </p:txBody>
      </p:sp>
      <p:grpSp>
        <p:nvGrpSpPr>
          <p:cNvPr id="5" name="Group 4" descr="This slide depicts a flow chart to apply for a car loan. A circle indicates the &quot;start&quot; (step 1) on the left followed by an arrow pointing right towards a waiting time &quot;application&quot; (step 2) represented by a triangle; then, two arrows originate from that point indicating that two different processes follow: step 3.1, &quot;inspecting car&quot; represented by a rectangle; and steps 3.2 and 3.3, &quot;credit report&quot; and &quot;title search&quot; respectively - each are also represented by rectangles. These two processes connect back together in step 4 &quot;review completed&quot;, which is represented by a triangle that indicates waiting time. Step 5 is a decision point represented by a diamond: Decision 1, &quot;approved loan&quot; or Decision 2, &quot;Loan not approved&quot;.">
            <a:extLst>
              <a:ext uri="{FF2B5EF4-FFF2-40B4-BE49-F238E27FC236}">
                <a16:creationId xmlns:a16="http://schemas.microsoft.com/office/drawing/2014/main" id="{76554B05-704B-438E-974D-4BA8F94461E9}"/>
              </a:ext>
            </a:extLst>
          </p:cNvPr>
          <p:cNvGrpSpPr/>
          <p:nvPr/>
        </p:nvGrpSpPr>
        <p:grpSpPr>
          <a:xfrm>
            <a:off x="393509" y="1563235"/>
            <a:ext cx="11493691" cy="4126790"/>
            <a:chOff x="393509" y="1563235"/>
            <a:chExt cx="11493691" cy="4126790"/>
          </a:xfrm>
        </p:grpSpPr>
        <p:sp>
          <p:nvSpPr>
            <p:cNvPr id="14" name="AutoShape 5"/>
            <p:cNvSpPr>
              <a:spLocks noChangeArrowheads="1"/>
            </p:cNvSpPr>
            <p:nvPr/>
          </p:nvSpPr>
          <p:spPr bwMode="auto">
            <a:xfrm rot="10800000">
              <a:off x="1981200" y="2590800"/>
              <a:ext cx="914400" cy="685800"/>
            </a:xfrm>
            <a:prstGeom prst="flowChartMerge">
              <a:avLst/>
            </a:prstGeom>
            <a:solidFill>
              <a:schemeClr val="accent1">
                <a:lumMod val="20000"/>
                <a:lumOff val="80000"/>
              </a:schemeClr>
            </a:solidFill>
            <a:ln w="12700">
              <a:noFill/>
              <a:miter lim="800000"/>
              <a:headEnd/>
              <a:tailEnd/>
            </a:ln>
            <a:effectLst/>
          </p:spPr>
          <p:txBody>
            <a:bodyPr wrap="none"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sp>
          <p:nvSpPr>
            <p:cNvPr id="3" name="TextBox 2"/>
            <p:cNvSpPr txBox="1"/>
            <p:nvPr/>
          </p:nvSpPr>
          <p:spPr>
            <a:xfrm>
              <a:off x="1752600" y="3387199"/>
              <a:ext cx="13716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Application</a:t>
              </a:r>
            </a:p>
          </p:txBody>
        </p:sp>
        <p:sp>
          <p:nvSpPr>
            <p:cNvPr id="16" name="AutoShape 5"/>
            <p:cNvSpPr>
              <a:spLocks noChangeArrowheads="1"/>
            </p:cNvSpPr>
            <p:nvPr/>
          </p:nvSpPr>
          <p:spPr bwMode="auto">
            <a:xfrm rot="10800000">
              <a:off x="6096000" y="2590800"/>
              <a:ext cx="914400" cy="685800"/>
            </a:xfrm>
            <a:prstGeom prst="flowChartMerge">
              <a:avLst/>
            </a:prstGeom>
            <a:solidFill>
              <a:schemeClr val="accent1">
                <a:lumMod val="20000"/>
                <a:lumOff val="80000"/>
              </a:schemeClr>
            </a:solidFill>
            <a:ln w="12700">
              <a:noFill/>
              <a:miter lim="800000"/>
              <a:headEnd/>
              <a:tailEnd/>
            </a:ln>
            <a:effectLst/>
          </p:spPr>
          <p:txBody>
            <a:bodyPr wrap="none"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sp>
          <p:nvSpPr>
            <p:cNvPr id="17" name="TextBox 16"/>
            <p:cNvSpPr txBox="1"/>
            <p:nvPr/>
          </p:nvSpPr>
          <p:spPr>
            <a:xfrm>
              <a:off x="5562599" y="3387199"/>
              <a:ext cx="1981201" cy="453684"/>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Review completed</a:t>
              </a:r>
            </a:p>
          </p:txBody>
        </p:sp>
        <p:sp>
          <p:nvSpPr>
            <p:cNvPr id="18" name="Rectangle 3"/>
            <p:cNvSpPr>
              <a:spLocks noChangeArrowheads="1"/>
            </p:cNvSpPr>
            <p:nvPr/>
          </p:nvSpPr>
          <p:spPr bwMode="auto">
            <a:xfrm>
              <a:off x="3556534" y="1563235"/>
              <a:ext cx="2006065"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Inspecting the car</a:t>
              </a:r>
            </a:p>
          </p:txBody>
        </p:sp>
        <p:sp>
          <p:nvSpPr>
            <p:cNvPr id="19" name="Rectangle 3"/>
            <p:cNvSpPr>
              <a:spLocks noChangeArrowheads="1"/>
            </p:cNvSpPr>
            <p:nvPr/>
          </p:nvSpPr>
          <p:spPr bwMode="auto">
            <a:xfrm>
              <a:off x="4776084" y="4151530"/>
              <a:ext cx="8382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Title </a:t>
              </a:r>
            </a:p>
            <a:p>
              <a:pPr algn="ctr">
                <a:defRPr/>
              </a:pPr>
              <a:r>
                <a:rPr lang="en-US" dirty="0">
                  <a:solidFill>
                    <a:schemeClr val="tx2"/>
                  </a:solidFill>
                  <a:latin typeface="Calibri" panose="020F0502020204030204" pitchFamily="34" charset="0"/>
                  <a:cs typeface="Calibri" panose="020F0502020204030204" pitchFamily="34" charset="0"/>
                </a:rPr>
                <a:t>search</a:t>
              </a:r>
            </a:p>
          </p:txBody>
        </p:sp>
        <p:sp>
          <p:nvSpPr>
            <p:cNvPr id="20" name="Rectangle 3"/>
            <p:cNvSpPr>
              <a:spLocks noChangeArrowheads="1"/>
            </p:cNvSpPr>
            <p:nvPr/>
          </p:nvSpPr>
          <p:spPr bwMode="auto">
            <a:xfrm>
              <a:off x="3165150" y="4151531"/>
              <a:ext cx="9144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Credit</a:t>
              </a:r>
            </a:p>
            <a:p>
              <a:pPr algn="ctr">
                <a:defRPr/>
              </a:pPr>
              <a:r>
                <a:rPr lang="en-US" dirty="0">
                  <a:solidFill>
                    <a:schemeClr val="tx2"/>
                  </a:solidFill>
                  <a:latin typeface="Calibri" panose="020F0502020204030204" pitchFamily="34" charset="0"/>
                  <a:cs typeface="Calibri" panose="020F0502020204030204" pitchFamily="34" charset="0"/>
                </a:rPr>
                <a:t>report</a:t>
              </a:r>
            </a:p>
          </p:txBody>
        </p:sp>
        <p:sp>
          <p:nvSpPr>
            <p:cNvPr id="21" name="Oval 2"/>
            <p:cNvSpPr>
              <a:spLocks noChangeArrowheads="1"/>
            </p:cNvSpPr>
            <p:nvPr/>
          </p:nvSpPr>
          <p:spPr bwMode="auto">
            <a:xfrm>
              <a:off x="490087" y="2590800"/>
              <a:ext cx="671512" cy="682593"/>
            </a:xfrm>
            <a:prstGeom prst="ellipse">
              <a:avLst/>
            </a:prstGeom>
            <a:solidFill>
              <a:schemeClr val="bg1"/>
            </a:solidFill>
            <a:ln w="12700">
              <a:solidFill>
                <a:srgbClr val="013334"/>
              </a:solidFill>
              <a:round/>
              <a:headEnd/>
              <a:tailEnd/>
            </a:ln>
            <a:effectLst/>
          </p:spPr>
          <p:txBody>
            <a:bodyPr wrap="none"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sp>
          <p:nvSpPr>
            <p:cNvPr id="22" name="TextBox 21"/>
            <p:cNvSpPr txBox="1"/>
            <p:nvPr/>
          </p:nvSpPr>
          <p:spPr>
            <a:xfrm>
              <a:off x="393509" y="3387199"/>
              <a:ext cx="864669"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Start</a:t>
              </a:r>
            </a:p>
          </p:txBody>
        </p:sp>
        <p:sp>
          <p:nvSpPr>
            <p:cNvPr id="4" name="Right Arrow 3"/>
            <p:cNvSpPr/>
            <p:nvPr/>
          </p:nvSpPr>
          <p:spPr>
            <a:xfrm>
              <a:off x="7110861" y="2697883"/>
              <a:ext cx="622034" cy="457200"/>
            </a:xfrm>
            <a:prstGeom prst="righ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5" name="Right Arrow 24"/>
            <p:cNvSpPr/>
            <p:nvPr/>
          </p:nvSpPr>
          <p:spPr>
            <a:xfrm>
              <a:off x="4199217" y="4188042"/>
              <a:ext cx="457200" cy="457200"/>
            </a:xfrm>
            <a:prstGeom prst="righ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0" name="Down Arrow 29"/>
            <p:cNvSpPr/>
            <p:nvPr/>
          </p:nvSpPr>
          <p:spPr>
            <a:xfrm>
              <a:off x="8531926" y="4291067"/>
              <a:ext cx="457200" cy="495603"/>
            </a:xfrm>
            <a:prstGeom prst="down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2" name="TextBox 31"/>
            <p:cNvSpPr txBox="1"/>
            <p:nvPr/>
          </p:nvSpPr>
          <p:spPr>
            <a:xfrm>
              <a:off x="3924300" y="2153818"/>
              <a:ext cx="13716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T = 30 min.</a:t>
              </a:r>
            </a:p>
          </p:txBody>
        </p:sp>
        <p:sp>
          <p:nvSpPr>
            <p:cNvPr id="33" name="TextBox 32"/>
            <p:cNvSpPr txBox="1"/>
            <p:nvPr/>
          </p:nvSpPr>
          <p:spPr>
            <a:xfrm>
              <a:off x="2911642" y="4786670"/>
              <a:ext cx="13716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T = 15 min.</a:t>
              </a:r>
            </a:p>
          </p:txBody>
        </p:sp>
        <p:sp>
          <p:nvSpPr>
            <p:cNvPr id="34" name="TextBox 33"/>
            <p:cNvSpPr txBox="1"/>
            <p:nvPr/>
          </p:nvSpPr>
          <p:spPr>
            <a:xfrm>
              <a:off x="4495800" y="4786670"/>
              <a:ext cx="13716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T = 10 min.</a:t>
              </a:r>
            </a:p>
          </p:txBody>
        </p:sp>
        <p:sp>
          <p:nvSpPr>
            <p:cNvPr id="36" name="Bent Arrow 35"/>
            <p:cNvSpPr/>
            <p:nvPr/>
          </p:nvSpPr>
          <p:spPr>
            <a:xfrm>
              <a:off x="2316480" y="1688920"/>
              <a:ext cx="1030240" cy="781301"/>
            </a:xfrm>
            <a:prstGeom prst="ben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7" name="Bent Arrow 36"/>
            <p:cNvSpPr/>
            <p:nvPr/>
          </p:nvSpPr>
          <p:spPr>
            <a:xfrm rot="5400000">
              <a:off x="5924813" y="1600201"/>
              <a:ext cx="717622" cy="1022421"/>
            </a:xfrm>
            <a:prstGeom prst="ben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7" name="Flowchart: Decision 46"/>
            <p:cNvSpPr/>
            <p:nvPr/>
          </p:nvSpPr>
          <p:spPr>
            <a:xfrm>
              <a:off x="7848600" y="2190897"/>
              <a:ext cx="1823852" cy="1585687"/>
            </a:xfrm>
            <a:prstGeom prst="flowChartDecision">
              <a:avLst/>
            </a:prstGeom>
            <a:solidFill>
              <a:schemeClr val="tx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dirty="0">
                  <a:solidFill>
                    <a:schemeClr val="tx2"/>
                  </a:solidFill>
                  <a:latin typeface="Calibri" panose="020F0502020204030204" pitchFamily="34" charset="0"/>
                  <a:cs typeface="Calibri" panose="020F0502020204030204" pitchFamily="34" charset="0"/>
                </a:rPr>
                <a:t>Final</a:t>
              </a:r>
            </a:p>
            <a:p>
              <a:pPr algn="ctr"/>
              <a:r>
                <a:rPr lang="en-US" dirty="0">
                  <a:solidFill>
                    <a:schemeClr val="tx2"/>
                  </a:solidFill>
                  <a:latin typeface="Calibri" panose="020F0502020204030204" pitchFamily="34" charset="0"/>
                  <a:cs typeface="Calibri" panose="020F0502020204030204" pitchFamily="34" charset="0"/>
                </a:rPr>
                <a:t>approval</a:t>
              </a:r>
            </a:p>
          </p:txBody>
        </p:sp>
        <p:sp>
          <p:nvSpPr>
            <p:cNvPr id="49" name="Right Arrow 48"/>
            <p:cNvSpPr/>
            <p:nvPr/>
          </p:nvSpPr>
          <p:spPr>
            <a:xfrm>
              <a:off x="1389645" y="2636156"/>
              <a:ext cx="622034" cy="457200"/>
            </a:xfrm>
            <a:prstGeom prst="righ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0" name="Bent-Up Arrow 49"/>
            <p:cNvSpPr/>
            <p:nvPr/>
          </p:nvSpPr>
          <p:spPr>
            <a:xfrm>
              <a:off x="5733950" y="4013031"/>
              <a:ext cx="1066800" cy="488050"/>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1" name="TextBox 50"/>
            <p:cNvSpPr txBox="1"/>
            <p:nvPr/>
          </p:nvSpPr>
          <p:spPr>
            <a:xfrm>
              <a:off x="8074726" y="3809556"/>
              <a:ext cx="13716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T = 5 min.</a:t>
              </a:r>
            </a:p>
          </p:txBody>
        </p:sp>
        <p:sp>
          <p:nvSpPr>
            <p:cNvPr id="52" name="Bent-Up Arrow 49"/>
            <p:cNvSpPr/>
            <p:nvPr/>
          </p:nvSpPr>
          <p:spPr>
            <a:xfrm rot="5400000">
              <a:off x="2225842" y="3807505"/>
              <a:ext cx="833952" cy="805331"/>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4" name="Rounded Rectangle 53"/>
            <p:cNvSpPr/>
            <p:nvPr/>
          </p:nvSpPr>
          <p:spPr>
            <a:xfrm>
              <a:off x="8017042" y="4928345"/>
              <a:ext cx="1469266" cy="76168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2"/>
                  </a:solidFill>
                  <a:latin typeface="Calibri" panose="020F0502020204030204" pitchFamily="34" charset="0"/>
                  <a:cs typeface="Calibri" panose="020F0502020204030204" pitchFamily="34" charset="0"/>
                </a:rPr>
                <a:t>Loan not approved</a:t>
              </a:r>
            </a:p>
          </p:txBody>
        </p:sp>
        <p:sp>
          <p:nvSpPr>
            <p:cNvPr id="55" name="Rounded Rectangle 54"/>
            <p:cNvSpPr/>
            <p:nvPr/>
          </p:nvSpPr>
          <p:spPr>
            <a:xfrm>
              <a:off x="10544264" y="2590800"/>
              <a:ext cx="1342936" cy="76168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2"/>
                  </a:solidFill>
                  <a:latin typeface="Calibri" panose="020F0502020204030204" pitchFamily="34" charset="0"/>
                  <a:cs typeface="Calibri" panose="020F0502020204030204" pitchFamily="34" charset="0"/>
                </a:rPr>
                <a:t>Approved loan </a:t>
              </a:r>
            </a:p>
          </p:txBody>
        </p:sp>
        <p:sp>
          <p:nvSpPr>
            <p:cNvPr id="56" name="Right Arrow 55"/>
            <p:cNvSpPr/>
            <p:nvPr/>
          </p:nvSpPr>
          <p:spPr>
            <a:xfrm>
              <a:off x="9788890" y="2755140"/>
              <a:ext cx="622034" cy="457200"/>
            </a:xfrm>
            <a:prstGeom prst="rightArrow">
              <a:avLst/>
            </a:prstGeom>
            <a:noFill/>
            <a:ln>
              <a:solidFill>
                <a:srgbClr val="013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67850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73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 Rate</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233191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Process Measure: Throughput Rate</a:t>
            </a:r>
          </a:p>
        </p:txBody>
      </p:sp>
      <p:grpSp>
        <p:nvGrpSpPr>
          <p:cNvPr id="3" name="Group 2" descr="Process flow: Inflow rate --&gt; Activity --&gt; Outflow rate">
            <a:extLst>
              <a:ext uri="{FF2B5EF4-FFF2-40B4-BE49-F238E27FC236}">
                <a16:creationId xmlns:a16="http://schemas.microsoft.com/office/drawing/2014/main" id="{DD7EE46D-6105-46A4-9AD0-B3786C0BE18C}"/>
              </a:ext>
            </a:extLst>
          </p:cNvPr>
          <p:cNvGrpSpPr/>
          <p:nvPr/>
        </p:nvGrpSpPr>
        <p:grpSpPr>
          <a:xfrm>
            <a:off x="3124200" y="5334000"/>
            <a:ext cx="5638800" cy="858253"/>
            <a:chOff x="3124200" y="5334000"/>
            <a:chExt cx="5638800" cy="858253"/>
          </a:xfrm>
        </p:grpSpPr>
        <p:cxnSp>
          <p:nvCxnSpPr>
            <p:cNvPr id="5" name="Straight Arrow Connector 4"/>
            <p:cNvCxnSpPr/>
            <p:nvPr/>
          </p:nvCxnSpPr>
          <p:spPr>
            <a:xfrm>
              <a:off x="3124200" y="5735053"/>
              <a:ext cx="1524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953000" y="5430253"/>
              <a:ext cx="1905000" cy="76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2"/>
                  </a:solidFill>
                  <a:latin typeface="Calibri" panose="020F0502020204030204" pitchFamily="34" charset="0"/>
                  <a:cs typeface="Calibri" panose="020F0502020204030204" pitchFamily="34" charset="0"/>
                </a:rPr>
                <a:t>Activity</a:t>
              </a:r>
            </a:p>
          </p:txBody>
        </p:sp>
        <p:cxnSp>
          <p:nvCxnSpPr>
            <p:cNvPr id="7" name="Straight Arrow Connector 6"/>
            <p:cNvCxnSpPr/>
            <p:nvPr/>
          </p:nvCxnSpPr>
          <p:spPr>
            <a:xfrm>
              <a:off x="7162800" y="5744678"/>
              <a:ext cx="1524000"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53076" y="5334000"/>
              <a:ext cx="1600200" cy="381000"/>
            </a:xfrm>
            <a:prstGeom prst="rect">
              <a:avLst/>
            </a:prstGeom>
            <a:noFill/>
          </p:spPr>
          <p:txBody>
            <a:bodyPr wrap="square" rtlCol="0">
              <a:noAutofit/>
            </a:bodyPr>
            <a:lstStyle/>
            <a:p>
              <a:r>
                <a:rPr lang="en-US" dirty="0">
                  <a:solidFill>
                    <a:schemeClr val="tx2"/>
                  </a:solidFill>
                  <a:latin typeface="Calibri" panose="020F0502020204030204" pitchFamily="34" charset="0"/>
                  <a:cs typeface="Calibri" panose="020F0502020204030204" pitchFamily="34" charset="0"/>
                </a:rPr>
                <a:t>Inflow rate</a:t>
              </a:r>
            </a:p>
          </p:txBody>
        </p:sp>
        <p:sp>
          <p:nvSpPr>
            <p:cNvPr id="9" name="TextBox 8"/>
            <p:cNvSpPr txBox="1"/>
            <p:nvPr/>
          </p:nvSpPr>
          <p:spPr>
            <a:xfrm>
              <a:off x="7162800" y="5345668"/>
              <a:ext cx="1600200" cy="369332"/>
            </a:xfrm>
            <a:prstGeom prst="rect">
              <a:avLst/>
            </a:prstGeom>
            <a:noFill/>
          </p:spPr>
          <p:txBody>
            <a:bodyPr wrap="square" rtlCol="0">
              <a:noAutofit/>
            </a:bodyPr>
            <a:lstStyle/>
            <a:p>
              <a:r>
                <a:rPr lang="en-US" dirty="0">
                  <a:solidFill>
                    <a:schemeClr val="tx2"/>
                  </a:solidFill>
                  <a:latin typeface="Calibri" panose="020F0502020204030204" pitchFamily="34" charset="0"/>
                  <a:cs typeface="Calibri" panose="020F0502020204030204" pitchFamily="34" charset="0"/>
                </a:rPr>
                <a:t>Outflow rate</a:t>
              </a:r>
            </a:p>
          </p:txBody>
        </p:sp>
      </p:grpSp>
      <p:sp>
        <p:nvSpPr>
          <p:cNvPr id="10" name="Content Placeholder 2"/>
          <p:cNvSpPr txBox="1">
            <a:spLocks/>
          </p:cNvSpPr>
          <p:nvPr/>
        </p:nvSpPr>
        <p:spPr>
          <a:xfrm>
            <a:off x="304800" y="1143000"/>
            <a:ext cx="11582400" cy="39624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2"/>
                </a:solidFill>
                <a:latin typeface="Calibri" charset="0"/>
                <a:ea typeface="Calibri" charset="0"/>
                <a:cs typeface="Calibri" charset="0"/>
              </a:defRPr>
            </a:lvl1pPr>
            <a:lvl2pPr marL="742950" indent="-285750" algn="l" defTabSz="914400" rtl="0" eaLnBrk="1" latinLnBrk="0" hangingPunct="1">
              <a:spcBef>
                <a:spcPts val="600"/>
              </a:spcBef>
              <a:buFont typeface="Arial" charset="0"/>
              <a:buChar char="•"/>
              <a:defRPr sz="2800" b="0" i="0" u="none" kern="1200">
                <a:solidFill>
                  <a:schemeClr val="tx2"/>
                </a:solidFill>
                <a:latin typeface="Calibri" charset="0"/>
                <a:ea typeface="Calibri" charset="0"/>
                <a:cs typeface="Calibri" charset="0"/>
              </a:defRPr>
            </a:lvl2pPr>
            <a:lvl3pPr marL="1143000" indent="-228600" algn="l" defTabSz="914400" rtl="0" eaLnBrk="1" latinLnBrk="0" hangingPunct="1">
              <a:spcBef>
                <a:spcPts val="600"/>
              </a:spcBef>
              <a:buFont typeface="Arial" charset="0"/>
              <a:buChar char="•"/>
              <a:defRPr sz="2400" kern="1200">
                <a:solidFill>
                  <a:schemeClr val="tx2"/>
                </a:solidFill>
                <a:latin typeface="Calibri" charset="0"/>
                <a:ea typeface="Calibri" charset="0"/>
                <a:cs typeface="Calibri" charset="0"/>
              </a:defRPr>
            </a:lvl3pPr>
            <a:lvl4pPr marL="1600200" indent="-228600" algn="l" defTabSz="914400" rtl="0" eaLnBrk="1" latinLnBrk="0" hangingPunct="1">
              <a:spcBef>
                <a:spcPts val="600"/>
              </a:spcBef>
              <a:buFont typeface="Arial" charset="0"/>
              <a:buChar char="•"/>
              <a:defRPr sz="2000" kern="1200">
                <a:solidFill>
                  <a:schemeClr val="tx2"/>
                </a:solidFill>
                <a:latin typeface="Calibri" charset="0"/>
                <a:ea typeface="Calibri" charset="0"/>
                <a:cs typeface="Calibri" charset="0"/>
              </a:defRPr>
            </a:lvl4pPr>
            <a:lvl5pPr marL="2057400" indent="-228600" algn="l" defTabSz="914400" rtl="0" eaLnBrk="1" latinLnBrk="0" hangingPunct="1">
              <a:spcBef>
                <a:spcPts val="600"/>
              </a:spcBef>
              <a:buFont typeface="Arial" charset="0"/>
              <a:buChar char="•"/>
              <a:defRPr sz="1800" kern="1200">
                <a:solidFill>
                  <a:schemeClr val="tx2"/>
                </a:solidFill>
                <a:latin typeface="Calibri" charset="0"/>
                <a:ea typeface="Calibri" charset="0"/>
                <a:cs typeface="Calibri"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latin typeface="Calibri" panose="020F0502020204030204" pitchFamily="34" charset="0"/>
                <a:cs typeface="Calibri" panose="020F0502020204030204" pitchFamily="34" charset="0"/>
              </a:rPr>
              <a:t>Throughput rate is defined as:</a:t>
            </a:r>
          </a:p>
          <a:p>
            <a:pPr lvl="1"/>
            <a:r>
              <a:rPr lang="en-US" altLang="en-US" dirty="0">
                <a:latin typeface="Calibri" panose="020F0502020204030204" pitchFamily="34" charset="0"/>
                <a:cs typeface="Calibri" panose="020F0502020204030204" pitchFamily="34" charset="0"/>
              </a:rPr>
              <a:t>The number of units flowing through an activity in a specified amount of time</a:t>
            </a:r>
          </a:p>
          <a:p>
            <a:r>
              <a:rPr lang="en-US" altLang="en-US" dirty="0">
                <a:latin typeface="Calibri" panose="020F0502020204030204" pitchFamily="34" charset="0"/>
                <a:cs typeface="Calibri" panose="020F0502020204030204" pitchFamily="34" charset="0"/>
              </a:rPr>
              <a:t>For example:</a:t>
            </a:r>
          </a:p>
          <a:p>
            <a:pPr lvl="1"/>
            <a:r>
              <a:rPr lang="en-US" altLang="en-US" dirty="0">
                <a:latin typeface="Calibri" panose="020F0502020204030204" pitchFamily="34" charset="0"/>
                <a:cs typeface="Calibri" panose="020F0502020204030204" pitchFamily="34" charset="0"/>
              </a:rPr>
              <a:t>A supermarket cashier can handle 50 customers per hour</a:t>
            </a:r>
          </a:p>
          <a:p>
            <a:pPr lvl="1"/>
            <a:r>
              <a:rPr lang="en-US" altLang="en-US" dirty="0">
                <a:latin typeface="Calibri" panose="020F0502020204030204" pitchFamily="34" charset="0"/>
                <a:cs typeface="Calibri" panose="020F0502020204030204" pitchFamily="34" charset="0"/>
              </a:rPr>
              <a:t>Toyota manufactures 10 million cars per year</a:t>
            </a:r>
          </a:p>
          <a:p>
            <a:r>
              <a:rPr lang="en-US" altLang="en-US" dirty="0">
                <a:latin typeface="Calibri" panose="020F0502020204030204" pitchFamily="34" charset="0"/>
                <a:cs typeface="Calibri" panose="020F0502020204030204" pitchFamily="34" charset="0"/>
              </a:rPr>
              <a:t>We usually look separately at inflow and outflow rates</a:t>
            </a:r>
          </a:p>
        </p:txBody>
      </p:sp>
    </p:spTree>
    <p:extLst>
      <p:ext uri="{BB962C8B-B14F-4D97-AF65-F5344CB8AC3E}">
        <p14:creationId xmlns:p14="http://schemas.microsoft.com/office/powerpoint/2010/main" val="328515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Measure: Throughput Rate II</a:t>
            </a:r>
          </a:p>
        </p:txBody>
      </p:sp>
      <p:sp>
        <p:nvSpPr>
          <p:cNvPr id="3" name="Content Placeholder 2"/>
          <p:cNvSpPr>
            <a:spLocks noGrp="1"/>
          </p:cNvSpPr>
          <p:nvPr>
            <p:ph sz="quarter" idx="10"/>
          </p:nvPr>
        </p:nvSpPr>
        <p:spPr/>
        <p:txBody>
          <a:bodyPr/>
          <a:lstStyle/>
          <a:p>
            <a:r>
              <a:rPr lang="en-US" altLang="en-US" dirty="0"/>
              <a:t>In general, the inflow rate and the outflow rate fluctuate over time.</a:t>
            </a:r>
          </a:p>
          <a:p>
            <a:r>
              <a:rPr lang="en-US" altLang="en-US" dirty="0"/>
              <a:t>Define the average inflow/outflow rates as the long-run average number of jobs/units that flow into/out of the system.</a:t>
            </a:r>
          </a:p>
          <a:p>
            <a:r>
              <a:rPr lang="en-US" altLang="en-US" dirty="0"/>
              <a:t>In a </a:t>
            </a:r>
            <a:r>
              <a:rPr lang="en-US" altLang="en-US" b="1" i="1" dirty="0"/>
              <a:t>stable</a:t>
            </a:r>
            <a:r>
              <a:rPr lang="en-US" altLang="en-US" dirty="0"/>
              <a:t> environment, the average inflow rate is equal to the average outflow rate. (What if not?)</a:t>
            </a:r>
          </a:p>
          <a:p>
            <a:r>
              <a:rPr lang="en-US" altLang="en-US" dirty="0"/>
              <a:t>The average flow rate through the system is referred to as the </a:t>
            </a:r>
            <a:r>
              <a:rPr lang="en-US" altLang="en-US" b="1" dirty="0"/>
              <a:t>throughput rate</a:t>
            </a:r>
            <a:r>
              <a:rPr lang="en-US" altLang="en-US" dirty="0"/>
              <a:t> assessed as the number of jobs per unit time and is denoted by </a:t>
            </a:r>
            <a:r>
              <a:rPr lang="en-US" altLang="en-US" b="1" dirty="0"/>
              <a:t>R.</a:t>
            </a:r>
          </a:p>
        </p:txBody>
      </p:sp>
    </p:spTree>
    <p:extLst>
      <p:ext uri="{BB962C8B-B14F-4D97-AF65-F5344CB8AC3E}">
        <p14:creationId xmlns:p14="http://schemas.microsoft.com/office/powerpoint/2010/main" val="100313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41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582400" cy="838200"/>
          </a:xfrm>
        </p:spPr>
        <p:txBody>
          <a:bodyPr/>
          <a:lstStyle/>
          <a:p>
            <a:r>
              <a:rPr lang="en-US" dirty="0"/>
              <a:t>What Is a Process?</a:t>
            </a:r>
          </a:p>
        </p:txBody>
      </p:sp>
      <p:sp>
        <p:nvSpPr>
          <p:cNvPr id="3" name="Content Placeholder 2"/>
          <p:cNvSpPr>
            <a:spLocks noGrp="1"/>
          </p:cNvSpPr>
          <p:nvPr>
            <p:ph sz="quarter" idx="10"/>
          </p:nvPr>
        </p:nvSpPr>
        <p:spPr>
          <a:xfrm>
            <a:off x="304800" y="1143000"/>
            <a:ext cx="6324600" cy="4572000"/>
          </a:xfrm>
        </p:spPr>
        <p:txBody>
          <a:bodyPr/>
          <a:lstStyle/>
          <a:p>
            <a:pPr marL="0" indent="0">
              <a:buNone/>
            </a:pPr>
            <a:r>
              <a:rPr lang="en-US" i="1" dirty="0"/>
              <a:t>“If you cannot describe what you are doing as a process, you do not know what you are doing.”</a:t>
            </a:r>
          </a:p>
          <a:p>
            <a:pPr marL="0" indent="0" algn="r">
              <a:buNone/>
            </a:pPr>
            <a:r>
              <a:rPr lang="en-US" sz="2400" dirty="0"/>
              <a:t>—W. E. Deming</a:t>
            </a:r>
            <a:endParaRPr lang="en-US" dirty="0"/>
          </a:p>
        </p:txBody>
      </p:sp>
      <p:pic>
        <p:nvPicPr>
          <p:cNvPr id="5" name="Picture 4" descr="Cartoon."/>
          <p:cNvPicPr>
            <a:picLocks noChangeAspect="1"/>
          </p:cNvPicPr>
          <p:nvPr/>
        </p:nvPicPr>
        <p:blipFill rotWithShape="1">
          <a:blip r:embed="rId2"/>
          <a:srcRect l="5694" r="3198"/>
          <a:stretch/>
        </p:blipFill>
        <p:spPr>
          <a:xfrm>
            <a:off x="7924801" y="1143000"/>
            <a:ext cx="3962400" cy="4339204"/>
          </a:xfrm>
          <a:prstGeom prst="rect">
            <a:avLst/>
          </a:prstGeom>
        </p:spPr>
      </p:pic>
    </p:spTree>
    <p:extLst>
      <p:ext uri="{BB962C8B-B14F-4D97-AF65-F5344CB8AC3E}">
        <p14:creationId xmlns:p14="http://schemas.microsoft.com/office/powerpoint/2010/main" val="50296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 Time</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210581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Process Measure: Throughput Time</a:t>
            </a:r>
          </a:p>
        </p:txBody>
      </p:sp>
      <p:sp>
        <p:nvSpPr>
          <p:cNvPr id="3" name="Content Placeholder 2"/>
          <p:cNvSpPr>
            <a:spLocks noGrp="1"/>
          </p:cNvSpPr>
          <p:nvPr>
            <p:ph sz="quarter" idx="10"/>
          </p:nvPr>
        </p:nvSpPr>
        <p:spPr>
          <a:xfrm>
            <a:off x="304800" y="1143000"/>
            <a:ext cx="11582400" cy="3505200"/>
          </a:xfrm>
        </p:spPr>
        <p:txBody>
          <a:bodyPr>
            <a:noAutofit/>
          </a:bodyPr>
          <a:lstStyle/>
          <a:p>
            <a:r>
              <a:rPr lang="en-US" altLang="en-US" dirty="0">
                <a:latin typeface="Calibri" panose="020F0502020204030204" pitchFamily="34" charset="0"/>
                <a:cs typeface="Calibri" panose="020F0502020204030204" pitchFamily="34" charset="0"/>
              </a:rPr>
              <a:t>The amount of time a job/unit spends in the process</a:t>
            </a:r>
          </a:p>
          <a:p>
            <a:r>
              <a:rPr lang="en-US" altLang="en-US" dirty="0">
                <a:latin typeface="Calibri" panose="020F0502020204030204" pitchFamily="34" charset="0"/>
                <a:cs typeface="Calibri" panose="020F0502020204030204" pitchFamily="34" charset="0"/>
              </a:rPr>
              <a:t>Different units may spend different amount time in the process</a:t>
            </a:r>
          </a:p>
          <a:p>
            <a:r>
              <a:rPr lang="en-US" altLang="en-US" dirty="0">
                <a:latin typeface="Calibri" panose="020F0502020204030204" pitchFamily="34" charset="0"/>
                <a:cs typeface="Calibri" panose="020F0502020204030204" pitchFamily="34" charset="0"/>
              </a:rPr>
              <a:t>The average amount of time a unit spends in the system is referred to as </a:t>
            </a:r>
            <a:r>
              <a:rPr lang="en-US" altLang="en-US" b="1" dirty="0">
                <a:latin typeface="Calibri" panose="020F0502020204030204" pitchFamily="34" charset="0"/>
                <a:cs typeface="Calibri" panose="020F0502020204030204" pitchFamily="34" charset="0"/>
              </a:rPr>
              <a:t>throughput time</a:t>
            </a:r>
            <a:r>
              <a:rPr lang="en-US" altLang="en-US" dirty="0">
                <a:latin typeface="Calibri" panose="020F0502020204030204" pitchFamily="34" charset="0"/>
                <a:cs typeface="Calibri" panose="020F0502020204030204" pitchFamily="34" charset="0"/>
              </a:rPr>
              <a:t> and is denoted by </a:t>
            </a:r>
            <a:r>
              <a:rPr lang="en-US" altLang="en-US" b="1" dirty="0">
                <a:latin typeface="Calibri" panose="020F0502020204030204" pitchFamily="34" charset="0"/>
                <a:cs typeface="Calibri" panose="020F0502020204030204" pitchFamily="34" charset="0"/>
              </a:rPr>
              <a:t>T</a:t>
            </a:r>
          </a:p>
          <a:p>
            <a:r>
              <a:rPr lang="en-US" altLang="en-US" dirty="0">
                <a:latin typeface="Calibri" panose="020F0502020204030204" pitchFamily="34" charset="0"/>
                <a:cs typeface="Calibri" panose="020F0502020204030204" pitchFamily="34" charset="0"/>
              </a:rPr>
              <a:t>The throughput time for a book at Amazon.com can vary by title from a few days to several years</a:t>
            </a:r>
          </a:p>
        </p:txBody>
      </p:sp>
      <p:grpSp>
        <p:nvGrpSpPr>
          <p:cNvPr id="4" name="Group 3" descr="Throughput time measuring the time a book takes to go from arrival to shipment. A two-direction arrow covers all the process:&#10;1. Book arrives&#10;2. Stored&#10;3. Order arrives&#10;4. Picked&#10;5. Packaged&#10;6. Shipped ">
            <a:extLst>
              <a:ext uri="{FF2B5EF4-FFF2-40B4-BE49-F238E27FC236}">
                <a16:creationId xmlns:a16="http://schemas.microsoft.com/office/drawing/2014/main" id="{CA59D054-CDED-4B20-A745-673CD9C25BB2}"/>
              </a:ext>
            </a:extLst>
          </p:cNvPr>
          <p:cNvGrpSpPr/>
          <p:nvPr/>
        </p:nvGrpSpPr>
        <p:grpSpPr>
          <a:xfrm>
            <a:off x="2362200" y="5181600"/>
            <a:ext cx="6386512" cy="977901"/>
            <a:chOff x="2362200" y="5181600"/>
            <a:chExt cx="6386512" cy="977901"/>
          </a:xfrm>
        </p:grpSpPr>
        <p:sp>
          <p:nvSpPr>
            <p:cNvPr id="21" name="Oval 20"/>
            <p:cNvSpPr>
              <a:spLocks noChangeArrowheads="1"/>
            </p:cNvSpPr>
            <p:nvPr/>
          </p:nvSpPr>
          <p:spPr bwMode="auto">
            <a:xfrm>
              <a:off x="289560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2" name="Oval 21"/>
            <p:cNvSpPr>
              <a:spLocks noChangeArrowheads="1"/>
            </p:cNvSpPr>
            <p:nvPr/>
          </p:nvSpPr>
          <p:spPr bwMode="auto">
            <a:xfrm>
              <a:off x="391668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3" name="Oval 22"/>
            <p:cNvSpPr>
              <a:spLocks noChangeArrowheads="1"/>
            </p:cNvSpPr>
            <p:nvPr/>
          </p:nvSpPr>
          <p:spPr bwMode="auto">
            <a:xfrm>
              <a:off x="493776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4" name="Oval 23"/>
            <p:cNvSpPr>
              <a:spLocks noChangeArrowheads="1"/>
            </p:cNvSpPr>
            <p:nvPr/>
          </p:nvSpPr>
          <p:spPr bwMode="auto">
            <a:xfrm>
              <a:off x="595884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5" name="Oval 24"/>
            <p:cNvSpPr>
              <a:spLocks noChangeArrowheads="1"/>
            </p:cNvSpPr>
            <p:nvPr/>
          </p:nvSpPr>
          <p:spPr bwMode="auto">
            <a:xfrm>
              <a:off x="697992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6" name="Text Box 25"/>
            <p:cNvSpPr txBox="1">
              <a:spLocks noChangeArrowheads="1"/>
            </p:cNvSpPr>
            <p:nvPr/>
          </p:nvSpPr>
          <p:spPr bwMode="auto">
            <a:xfrm>
              <a:off x="2362200" y="5503863"/>
              <a:ext cx="1287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Book arrives</a:t>
              </a:r>
            </a:p>
          </p:txBody>
        </p:sp>
        <p:sp>
          <p:nvSpPr>
            <p:cNvPr id="27" name="Text Box 26"/>
            <p:cNvSpPr txBox="1">
              <a:spLocks noChangeArrowheads="1"/>
            </p:cNvSpPr>
            <p:nvPr/>
          </p:nvSpPr>
          <p:spPr bwMode="auto">
            <a:xfrm>
              <a:off x="3706177" y="5503863"/>
              <a:ext cx="76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Stored</a:t>
              </a:r>
            </a:p>
          </p:txBody>
        </p:sp>
        <p:sp>
          <p:nvSpPr>
            <p:cNvPr id="28" name="Text Box 27"/>
            <p:cNvSpPr txBox="1">
              <a:spLocks noChangeArrowheads="1"/>
            </p:cNvSpPr>
            <p:nvPr/>
          </p:nvSpPr>
          <p:spPr bwMode="auto">
            <a:xfrm>
              <a:off x="4531043" y="5503863"/>
              <a:ext cx="114451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Order arrives</a:t>
              </a:r>
            </a:p>
          </p:txBody>
        </p:sp>
        <p:sp>
          <p:nvSpPr>
            <p:cNvPr id="29" name="Text Box 28"/>
            <p:cNvSpPr txBox="1">
              <a:spLocks noChangeArrowheads="1"/>
            </p:cNvSpPr>
            <p:nvPr/>
          </p:nvSpPr>
          <p:spPr bwMode="auto">
            <a:xfrm>
              <a:off x="5795963" y="5503863"/>
              <a:ext cx="757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Picked</a:t>
              </a:r>
            </a:p>
          </p:txBody>
        </p:sp>
        <p:sp>
          <p:nvSpPr>
            <p:cNvPr id="30" name="Text Box 29"/>
            <p:cNvSpPr txBox="1">
              <a:spLocks noChangeArrowheads="1"/>
            </p:cNvSpPr>
            <p:nvPr/>
          </p:nvSpPr>
          <p:spPr bwMode="auto">
            <a:xfrm>
              <a:off x="6755446" y="5503863"/>
              <a:ext cx="1036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Packaged</a:t>
              </a:r>
            </a:p>
          </p:txBody>
        </p:sp>
        <p:sp>
          <p:nvSpPr>
            <p:cNvPr id="31" name="Oval 30"/>
            <p:cNvSpPr>
              <a:spLocks noChangeArrowheads="1"/>
            </p:cNvSpPr>
            <p:nvPr/>
          </p:nvSpPr>
          <p:spPr bwMode="auto">
            <a:xfrm>
              <a:off x="8001000" y="5181600"/>
              <a:ext cx="304800" cy="304800"/>
            </a:xfrm>
            <a:prstGeom prst="ellipse">
              <a:avLst/>
            </a:prstGeom>
            <a:solidFill>
              <a:schemeClr val="tx2">
                <a:lumMod val="75000"/>
              </a:schemeClr>
            </a:solidFill>
            <a:ln w="9525">
              <a:noFill/>
              <a:round/>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32" name="Text Box 31"/>
            <p:cNvSpPr txBox="1">
              <a:spLocks noChangeArrowheads="1"/>
            </p:cNvSpPr>
            <p:nvPr/>
          </p:nvSpPr>
          <p:spPr bwMode="auto">
            <a:xfrm>
              <a:off x="7848600" y="5503863"/>
              <a:ext cx="900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600" dirty="0">
                  <a:solidFill>
                    <a:schemeClr val="tx2"/>
                  </a:solidFill>
                  <a:latin typeface="Calibri" panose="020F0502020204030204" pitchFamily="34" charset="0"/>
                  <a:cs typeface="Calibri" panose="020F0502020204030204" pitchFamily="34" charset="0"/>
                </a:rPr>
                <a:t>Shipped</a:t>
              </a:r>
            </a:p>
          </p:txBody>
        </p:sp>
        <p:sp>
          <p:nvSpPr>
            <p:cNvPr id="33" name="Line 32"/>
            <p:cNvSpPr>
              <a:spLocks noChangeShapeType="1"/>
            </p:cNvSpPr>
            <p:nvPr/>
          </p:nvSpPr>
          <p:spPr bwMode="auto">
            <a:xfrm>
              <a:off x="2590800" y="5997576"/>
              <a:ext cx="2057400" cy="0"/>
            </a:xfrm>
            <a:prstGeom prst="line">
              <a:avLst/>
            </a:prstGeom>
            <a:noFill/>
            <a:ln w="12700">
              <a:solidFill>
                <a:srgbClr val="000000"/>
              </a:solidFill>
              <a:round/>
              <a:headEnd type="triangle" w="lg" len="lg"/>
              <a:tailEnd/>
            </a:ln>
            <a:extLst>
              <a:ext uri="{909E8E84-426E-40DD-AFC4-6F175D3DCCD1}">
                <a14:hiddenFill xmlns:a14="http://schemas.microsoft.com/office/drawing/2010/main">
                  <a:noFill/>
                </a14:hiddenFill>
              </a:ext>
            </a:extLst>
          </p:spPr>
          <p:txBody>
            <a:bodyPr wrap="none" anchor="ctr">
              <a:noAutofit/>
            </a:bodyPr>
            <a:lstStyle/>
            <a:p>
              <a:pPr eaLnBrk="0" fontAlgn="base" hangingPunct="0">
                <a:spcBef>
                  <a:spcPct val="0"/>
                </a:spcBef>
                <a:spcAft>
                  <a:spcPct val="0"/>
                </a:spcAft>
              </a:pPr>
              <a:endParaRPr lang="en-US" sz="2400" dirty="0">
                <a:solidFill>
                  <a:schemeClr val="tx2"/>
                </a:solidFill>
                <a:latin typeface="Calibri" panose="020F0502020204030204" pitchFamily="34" charset="0"/>
                <a:cs typeface="Calibri" panose="020F0502020204030204" pitchFamily="34" charset="0"/>
              </a:endParaRPr>
            </a:p>
          </p:txBody>
        </p:sp>
        <p:sp>
          <p:nvSpPr>
            <p:cNvPr id="34" name="Line 33"/>
            <p:cNvSpPr>
              <a:spLocks noChangeShapeType="1"/>
            </p:cNvSpPr>
            <p:nvPr/>
          </p:nvSpPr>
          <p:spPr bwMode="auto">
            <a:xfrm>
              <a:off x="6629400" y="5997576"/>
              <a:ext cx="2059200" cy="0"/>
            </a:xfrm>
            <a:prstGeom prst="line">
              <a:avLst/>
            </a:prstGeom>
            <a:noFill/>
            <a:ln w="12700">
              <a:solidFill>
                <a:srgbClr val="000000"/>
              </a:solidFill>
              <a:round/>
              <a:headEnd/>
              <a:tailEnd type="triangle" w="lg" len="lg"/>
            </a:ln>
            <a:extLst>
              <a:ext uri="{909E8E84-426E-40DD-AFC4-6F175D3DCCD1}">
                <a14:hiddenFill xmlns:a14="http://schemas.microsoft.com/office/drawing/2010/main">
                  <a:noFill/>
                </a14:hiddenFill>
              </a:ext>
            </a:extLst>
          </p:spPr>
          <p:txBody>
            <a:bodyPr wrap="none" anchor="ctr">
              <a:noAutofit/>
            </a:bodyPr>
            <a:lstStyle/>
            <a:p>
              <a:pPr eaLnBrk="0" fontAlgn="base" hangingPunct="0">
                <a:spcBef>
                  <a:spcPct val="0"/>
                </a:spcBef>
                <a:spcAft>
                  <a:spcPct val="0"/>
                </a:spcAft>
              </a:pPr>
              <a:endParaRPr lang="en-US" sz="2400" dirty="0">
                <a:solidFill>
                  <a:schemeClr val="tx2"/>
                </a:solidFill>
                <a:latin typeface="Calibri" panose="020F0502020204030204" pitchFamily="34" charset="0"/>
                <a:cs typeface="Calibri" panose="020F0502020204030204" pitchFamily="34" charset="0"/>
              </a:endParaRPr>
            </a:p>
          </p:txBody>
        </p:sp>
        <p:sp>
          <p:nvSpPr>
            <p:cNvPr id="35" name="Text Box 34"/>
            <p:cNvSpPr txBox="1">
              <a:spLocks noChangeArrowheads="1"/>
            </p:cNvSpPr>
            <p:nvPr/>
          </p:nvSpPr>
          <p:spPr bwMode="auto">
            <a:xfrm>
              <a:off x="4788296" y="5835651"/>
              <a:ext cx="170100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20000"/>
                </a:spcBef>
                <a:spcAft>
                  <a:spcPct val="0"/>
                </a:spcAft>
              </a:pPr>
              <a:r>
                <a:rPr lang="en-US" altLang="en-US" sz="1800" dirty="0">
                  <a:solidFill>
                    <a:schemeClr val="tx2"/>
                  </a:solidFill>
                  <a:latin typeface="Calibri" panose="020F0502020204030204" pitchFamily="34" charset="0"/>
                  <a:cs typeface="Calibri" panose="020F0502020204030204" pitchFamily="34" charset="0"/>
                </a:rPr>
                <a:t>Throughput time</a:t>
              </a:r>
            </a:p>
          </p:txBody>
        </p:sp>
      </p:grpSp>
    </p:spTree>
    <p:extLst>
      <p:ext uri="{BB962C8B-B14F-4D97-AF65-F5344CB8AC3E}">
        <p14:creationId xmlns:p14="http://schemas.microsoft.com/office/powerpoint/2010/main" val="75470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Throughput Time Matters</a:t>
            </a:r>
          </a:p>
        </p:txBody>
      </p:sp>
      <p:sp>
        <p:nvSpPr>
          <p:cNvPr id="3" name="Content Placeholder 2"/>
          <p:cNvSpPr>
            <a:spLocks noGrp="1"/>
          </p:cNvSpPr>
          <p:nvPr>
            <p:ph sz="quarter" idx="10"/>
          </p:nvPr>
        </p:nvSpPr>
        <p:spPr/>
        <p:txBody>
          <a:bodyPr/>
          <a:lstStyle/>
          <a:p>
            <a:r>
              <a:rPr lang="en-US" altLang="en-US" dirty="0"/>
              <a:t>Reduced </a:t>
            </a:r>
            <a:r>
              <a:rPr lang="en-US" altLang="en-US" b="1" dirty="0"/>
              <a:t>manufacturing</a:t>
            </a:r>
            <a:r>
              <a:rPr lang="en-US" altLang="en-US" dirty="0"/>
              <a:t> flow time means:</a:t>
            </a:r>
          </a:p>
          <a:p>
            <a:pPr lvl="1"/>
            <a:r>
              <a:rPr lang="en-US" altLang="en-US" dirty="0"/>
              <a:t>Short delivery response time</a:t>
            </a:r>
          </a:p>
          <a:p>
            <a:pPr lvl="1"/>
            <a:r>
              <a:rPr lang="en-US" altLang="en-US" dirty="0"/>
              <a:t>Reduced inventory (why?), which in turn lowers cost</a:t>
            </a:r>
          </a:p>
          <a:p>
            <a:pPr lvl="1"/>
            <a:r>
              <a:rPr lang="en-US" altLang="en-US" dirty="0"/>
              <a:t>Production closer to time of sale, which increases (demand) predictability</a:t>
            </a:r>
          </a:p>
          <a:p>
            <a:pPr lvl="1"/>
            <a:r>
              <a:rPr lang="en-US" altLang="en-US" dirty="0"/>
              <a:t>Fast feedback on quality problems</a:t>
            </a:r>
          </a:p>
          <a:p>
            <a:r>
              <a:rPr lang="en-US" altLang="en-US" dirty="0"/>
              <a:t>Reduced </a:t>
            </a:r>
            <a:r>
              <a:rPr lang="en-US" altLang="en-US" b="1" dirty="0"/>
              <a:t>development</a:t>
            </a:r>
            <a:r>
              <a:rPr lang="en-US" altLang="en-US" dirty="0"/>
              <a:t> flow time means:</a:t>
            </a:r>
          </a:p>
          <a:p>
            <a:pPr lvl="1"/>
            <a:r>
              <a:rPr lang="en-US" altLang="en-US" dirty="0"/>
              <a:t>Quicker time to market (resulting in larger market share)</a:t>
            </a:r>
          </a:p>
          <a:p>
            <a:pPr lvl="1"/>
            <a:r>
              <a:rPr lang="en-US" altLang="en-US" dirty="0"/>
              <a:t>Ease of implementing changes/improvements</a:t>
            </a:r>
          </a:p>
        </p:txBody>
      </p:sp>
    </p:spTree>
    <p:extLst>
      <p:ext uri="{BB962C8B-B14F-4D97-AF65-F5344CB8AC3E}">
        <p14:creationId xmlns:p14="http://schemas.microsoft.com/office/powerpoint/2010/main" val="135932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841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Inventory</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122520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Measure: Work in Process or Inventory</a:t>
            </a:r>
          </a:p>
        </p:txBody>
      </p:sp>
      <p:sp>
        <p:nvSpPr>
          <p:cNvPr id="3" name="Content Placeholder 2"/>
          <p:cNvSpPr>
            <a:spLocks noGrp="1"/>
          </p:cNvSpPr>
          <p:nvPr>
            <p:ph sz="quarter" idx="10"/>
          </p:nvPr>
        </p:nvSpPr>
        <p:spPr/>
        <p:txBody>
          <a:bodyPr/>
          <a:lstStyle/>
          <a:p>
            <a:r>
              <a:rPr lang="en-US" altLang="en-US" dirty="0"/>
              <a:t>Current </a:t>
            </a:r>
            <a:r>
              <a:rPr lang="en-US" altLang="en-US" b="1" dirty="0"/>
              <a:t>work in process (WIP) </a:t>
            </a:r>
            <a:r>
              <a:rPr lang="en-US" altLang="en-US" dirty="0"/>
              <a:t>or</a:t>
            </a:r>
            <a:r>
              <a:rPr lang="en-US" altLang="en-US" b="1" dirty="0"/>
              <a:t> inventory</a:t>
            </a:r>
            <a:r>
              <a:rPr lang="en-US" altLang="en-US" dirty="0"/>
              <a:t> is defined as:</a:t>
            </a:r>
          </a:p>
          <a:p>
            <a:pPr lvl="1"/>
            <a:r>
              <a:rPr lang="en-US" altLang="en-US" dirty="0"/>
              <a:t>The current total number of units in the activity (system) at a given point of time</a:t>
            </a:r>
          </a:p>
          <a:p>
            <a:r>
              <a:rPr lang="en-US" altLang="en-US" dirty="0"/>
              <a:t>We usually refer to the average WIP or inventory and denote it by </a:t>
            </a:r>
            <a:r>
              <a:rPr lang="en-US" altLang="en-US" b="1" dirty="0"/>
              <a:t>I</a:t>
            </a:r>
          </a:p>
          <a:p>
            <a:r>
              <a:rPr lang="en-US" altLang="en-US" dirty="0"/>
              <a:t>Example 1: What is the WIP in Disneyland?</a:t>
            </a:r>
          </a:p>
          <a:p>
            <a:pPr lvl="1"/>
            <a:r>
              <a:rPr lang="en-US" altLang="en-US" dirty="0"/>
              <a:t>The physical goods waiting to be sold (food, stuffed animals, clothing items)</a:t>
            </a:r>
          </a:p>
          <a:p>
            <a:pPr lvl="1"/>
            <a:r>
              <a:rPr lang="en-US" altLang="en-US" dirty="0"/>
              <a:t>The number of customers waiting, eating, resting, or playing in the park</a:t>
            </a:r>
          </a:p>
          <a:p>
            <a:r>
              <a:rPr lang="en-US" altLang="en-US" dirty="0"/>
              <a:t>Example 2: What is the WIP in an MBA class?</a:t>
            </a:r>
          </a:p>
        </p:txBody>
      </p:sp>
    </p:spTree>
    <p:extLst>
      <p:ext uri="{BB962C8B-B14F-4D97-AF65-F5344CB8AC3E}">
        <p14:creationId xmlns:p14="http://schemas.microsoft.com/office/powerpoint/2010/main" val="192568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2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Measures</a:t>
            </a:r>
          </a:p>
        </p:txBody>
      </p:sp>
      <p:sp>
        <p:nvSpPr>
          <p:cNvPr id="3" name="Subtitle 2"/>
          <p:cNvSpPr>
            <a:spLocks noGrp="1"/>
          </p:cNvSpPr>
          <p:nvPr>
            <p:ph type="subTitle" idx="1"/>
          </p:nvPr>
        </p:nvSpPr>
        <p:spPr/>
        <p:txBody>
          <a:bodyPr/>
          <a:lstStyle/>
          <a:p>
            <a:r>
              <a:rPr lang="en-US" dirty="0"/>
              <a:t>Example</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433054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Process Measurements Example: Orange Juice</a:t>
            </a:r>
          </a:p>
        </p:txBody>
      </p:sp>
      <p:sp>
        <p:nvSpPr>
          <p:cNvPr id="52228" name="Rectangle 3"/>
          <p:cNvSpPr>
            <a:spLocks noGrp="1" noChangeArrowheads="1"/>
          </p:cNvSpPr>
          <p:nvPr>
            <p:ph sz="quarter" idx="10"/>
          </p:nvPr>
        </p:nvSpPr>
        <p:spPr/>
        <p:txBody>
          <a:bodyPr/>
          <a:lstStyle/>
          <a:p>
            <a:pPr marL="0" indent="0">
              <a:buNone/>
            </a:pPr>
            <a:r>
              <a:rPr lang="en-US" altLang="en-US" b="1" dirty="0"/>
              <a:t>Problem 3.7 From the Book</a:t>
            </a:r>
          </a:p>
          <a:p>
            <a:r>
              <a:rPr lang="en-US" altLang="en-US" dirty="0"/>
              <a:t>7 am to 6 pm: oranges arrive at a rate of 10,000 kilograms per hour</a:t>
            </a:r>
          </a:p>
          <a:p>
            <a:pPr lvl="1"/>
            <a:r>
              <a:rPr lang="en-US" altLang="en-US" dirty="0"/>
              <a:t>Using trucks each carrying 1,000 kilograms</a:t>
            </a:r>
          </a:p>
          <a:p>
            <a:r>
              <a:rPr lang="en-US" altLang="en-US" dirty="0"/>
              <a:t>6,000-kilogram storage bin: when full trucks wait</a:t>
            </a:r>
          </a:p>
          <a:p>
            <a:r>
              <a:rPr lang="en-US" altLang="en-US" dirty="0"/>
              <a:t>Processing rate: 8,000 kilograms per hour</a:t>
            </a:r>
          </a:p>
          <a:p>
            <a:pPr marL="0" indent="0">
              <a:buNone/>
            </a:pPr>
            <a:r>
              <a:rPr lang="en-US" altLang="en-US" dirty="0"/>
              <a:t>Although 10 trucks arrive every hour, we will draw a continuous (approximate) </a:t>
            </a:r>
            <a:r>
              <a:rPr lang="en-US" altLang="en-US" b="1" dirty="0"/>
              <a:t>Inventory</a:t>
            </a:r>
            <a:r>
              <a:rPr lang="en-US" altLang="en-US" dirty="0"/>
              <a:t> graph.</a:t>
            </a:r>
          </a:p>
        </p:txBody>
      </p:sp>
    </p:spTree>
    <p:extLst>
      <p:ext uri="{BB962C8B-B14F-4D97-AF65-F5344CB8AC3E}">
        <p14:creationId xmlns:p14="http://schemas.microsoft.com/office/powerpoint/2010/main" val="4152723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 calcmode="lin" valueType="num">
                                      <p:cBhvr additive="base">
                                        <p:cTn id="13"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8">
                                            <p:txEl>
                                              <p:pRg st="2" end="2"/>
                                            </p:txEl>
                                          </p:spTgt>
                                        </p:tgtEl>
                                        <p:attrNameLst>
                                          <p:attrName>style.visibility</p:attrName>
                                        </p:attrNameLst>
                                      </p:cBhvr>
                                      <p:to>
                                        <p:strVal val="visible"/>
                                      </p:to>
                                    </p:set>
                                    <p:anim calcmode="lin" valueType="num">
                                      <p:cBhvr additive="base">
                                        <p:cTn id="19"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8">
                                            <p:txEl>
                                              <p:pRg st="3" end="3"/>
                                            </p:txEl>
                                          </p:spTgt>
                                        </p:tgtEl>
                                        <p:attrNameLst>
                                          <p:attrName>style.visibility</p:attrName>
                                        </p:attrNameLst>
                                      </p:cBhvr>
                                      <p:to>
                                        <p:strVal val="visible"/>
                                      </p:to>
                                    </p:set>
                                    <p:anim calcmode="lin" valueType="num">
                                      <p:cBhvr additive="base">
                                        <p:cTn id="25" dur="500" fill="hold"/>
                                        <p:tgtEl>
                                          <p:spTgt spid="522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228">
                                            <p:txEl>
                                              <p:pRg st="4" end="4"/>
                                            </p:txEl>
                                          </p:spTgt>
                                        </p:tgtEl>
                                        <p:attrNameLst>
                                          <p:attrName>style.visibility</p:attrName>
                                        </p:attrNameLst>
                                      </p:cBhvr>
                                      <p:to>
                                        <p:strVal val="visible"/>
                                      </p:to>
                                    </p:set>
                                    <p:anim calcmode="lin" valueType="num">
                                      <p:cBhvr additive="base">
                                        <p:cTn id="31" dur="500" fill="hold"/>
                                        <p:tgtEl>
                                          <p:spTgt spid="522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228">
                                            <p:txEl>
                                              <p:pRg st="5" end="5"/>
                                            </p:txEl>
                                          </p:spTgt>
                                        </p:tgtEl>
                                        <p:attrNameLst>
                                          <p:attrName>style.visibility</p:attrName>
                                        </p:attrNameLst>
                                      </p:cBhvr>
                                      <p:to>
                                        <p:strVal val="visible"/>
                                      </p:to>
                                    </p:set>
                                    <p:anim calcmode="lin" valueType="num">
                                      <p:cBhvr additive="base">
                                        <p:cTn id="37" dur="500" fill="hold"/>
                                        <p:tgtEl>
                                          <p:spTgt spid="522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Process Measurements Example: Orange Juice</a:t>
            </a:r>
          </a:p>
        </p:txBody>
      </p:sp>
    </p:spTree>
    <p:extLst>
      <p:ext uri="{BB962C8B-B14F-4D97-AF65-F5344CB8AC3E}">
        <p14:creationId xmlns:p14="http://schemas.microsoft.com/office/powerpoint/2010/main" val="25533227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Process?</a:t>
            </a:r>
          </a:p>
        </p:txBody>
      </p:sp>
      <p:sp>
        <p:nvSpPr>
          <p:cNvPr id="3" name="Content Placeholder 2"/>
          <p:cNvSpPr>
            <a:spLocks noGrp="1"/>
          </p:cNvSpPr>
          <p:nvPr>
            <p:ph sz="quarter" idx="10"/>
          </p:nvPr>
        </p:nvSpPr>
        <p:spPr/>
        <p:txBody>
          <a:bodyPr/>
          <a:lstStyle/>
          <a:p>
            <a:r>
              <a:rPr lang="en-US" dirty="0"/>
              <a:t>A </a:t>
            </a:r>
            <a:r>
              <a:rPr lang="en-US" b="1" i="1" dirty="0"/>
              <a:t>process</a:t>
            </a:r>
            <a:r>
              <a:rPr lang="en-US" dirty="0"/>
              <a:t> is a series of independent tasks that transforms an input into output material of higher value for the organization and its stake holders</a:t>
            </a:r>
          </a:p>
          <a:p>
            <a:r>
              <a:rPr lang="en-US" dirty="0"/>
              <a:t>Examples</a:t>
            </a:r>
          </a:p>
          <a:p>
            <a:pPr marL="971550" lvl="1" indent="-514350">
              <a:buFont typeface="+mj-lt"/>
              <a:buAutoNum type="arabicPeriod"/>
            </a:pPr>
            <a:r>
              <a:rPr lang="en-US" b="1" dirty="0"/>
              <a:t>Toyota</a:t>
            </a:r>
            <a:r>
              <a:rPr lang="en-US" dirty="0"/>
              <a:t> transforms steel, rubber, and plastic into cars.</a:t>
            </a:r>
          </a:p>
          <a:p>
            <a:pPr marL="971550" lvl="1" indent="-514350">
              <a:buFont typeface="+mj-lt"/>
              <a:buAutoNum type="arabicPeriod"/>
            </a:pPr>
            <a:r>
              <a:rPr lang="en-US" b="1" dirty="0"/>
              <a:t>McDonald’s</a:t>
            </a:r>
            <a:r>
              <a:rPr lang="en-US" dirty="0"/>
              <a:t> transforms meat, potatoes, and sauces into a happy meal.</a:t>
            </a:r>
          </a:p>
          <a:p>
            <a:pPr marL="971550" lvl="1" indent="-514350">
              <a:buFont typeface="+mj-lt"/>
              <a:buAutoNum type="arabicPeriod"/>
            </a:pPr>
            <a:r>
              <a:rPr lang="en-US" dirty="0"/>
              <a:t>An </a:t>
            </a:r>
            <a:r>
              <a:rPr lang="en-US" b="1" dirty="0"/>
              <a:t>MBA program </a:t>
            </a:r>
            <a:r>
              <a:rPr lang="en-US" dirty="0"/>
              <a:t>transforms?</a:t>
            </a:r>
          </a:p>
        </p:txBody>
      </p:sp>
    </p:spTree>
    <p:extLst>
      <p:ext uri="{BB962C8B-B14F-4D97-AF65-F5344CB8AC3E}">
        <p14:creationId xmlns:p14="http://schemas.microsoft.com/office/powerpoint/2010/main" val="142126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Process Measurements Example: Orange Juice</a:t>
            </a:r>
          </a:p>
        </p:txBody>
      </p:sp>
      <p:grpSp>
        <p:nvGrpSpPr>
          <p:cNvPr id="3" name="Group 2" descr="This slide depicts a continuous inventory graph. Inventory (Y-axis) and time (X-axis), as per the information on slide 28."/>
          <p:cNvGrpSpPr/>
          <p:nvPr/>
        </p:nvGrpSpPr>
        <p:grpSpPr>
          <a:xfrm>
            <a:off x="1528572" y="1175084"/>
            <a:ext cx="9134856" cy="5181600"/>
            <a:chOff x="1528572" y="1219200"/>
            <a:chExt cx="9134856" cy="5181600"/>
          </a:xfrm>
        </p:grpSpPr>
        <p:pic>
          <p:nvPicPr>
            <p:cNvPr id="5" name="Picture 4"/>
            <p:cNvPicPr/>
            <p:nvPr/>
          </p:nvPicPr>
          <p:blipFill>
            <a:blip r:embed="rId3" cstate="print"/>
            <a:stretch>
              <a:fillRect/>
            </a:stretch>
          </p:blipFill>
          <p:spPr bwMode="auto">
            <a:xfrm>
              <a:off x="1528572" y="1219200"/>
              <a:ext cx="9134856" cy="5181600"/>
            </a:xfrm>
            <a:prstGeom prst="rect">
              <a:avLst/>
            </a:prstGeom>
          </p:spPr>
        </p:pic>
        <p:sp>
          <p:nvSpPr>
            <p:cNvPr id="2" name="TextBox 1"/>
            <p:cNvSpPr txBox="1"/>
            <p:nvPr/>
          </p:nvSpPr>
          <p:spPr>
            <a:xfrm>
              <a:off x="3962400" y="4207042"/>
              <a:ext cx="685800" cy="276999"/>
            </a:xfrm>
            <a:prstGeom prst="rect">
              <a:avLst/>
            </a:prstGeom>
            <a:noFill/>
          </p:spPr>
          <p:txBody>
            <a:bodyPr wrap="square" rtlCol="0">
              <a:noAutofit/>
            </a:bodyPr>
            <a:lstStyle/>
            <a:p>
              <a:r>
                <a:rPr lang="en-US" sz="1400" b="1" dirty="0">
                  <a:solidFill>
                    <a:schemeClr val="tx2"/>
                  </a:solidFill>
                  <a:latin typeface="Calibri" panose="020F0502020204030204" pitchFamily="34" charset="0"/>
                  <a:cs typeface="Calibri" panose="020F0502020204030204" pitchFamily="34" charset="0"/>
                </a:rPr>
                <a:t>10am</a:t>
              </a:r>
            </a:p>
          </p:txBody>
        </p:sp>
        <p:sp>
          <p:nvSpPr>
            <p:cNvPr id="7" name="TextBox 6"/>
            <p:cNvSpPr txBox="1"/>
            <p:nvPr/>
          </p:nvSpPr>
          <p:spPr>
            <a:xfrm>
              <a:off x="9067800" y="4207042"/>
              <a:ext cx="685800" cy="276999"/>
            </a:xfrm>
            <a:prstGeom prst="rect">
              <a:avLst/>
            </a:prstGeom>
            <a:noFill/>
          </p:spPr>
          <p:txBody>
            <a:bodyPr wrap="square" rtlCol="0">
              <a:noAutofit/>
            </a:bodyPr>
            <a:lstStyle/>
            <a:p>
              <a:r>
                <a:rPr lang="en-US" sz="1400" b="1" dirty="0">
                  <a:solidFill>
                    <a:schemeClr val="tx2"/>
                  </a:solidFill>
                  <a:latin typeface="Calibri" panose="020F0502020204030204" pitchFamily="34" charset="0"/>
                  <a:cs typeface="Calibri" panose="020F0502020204030204" pitchFamily="34" charset="0"/>
                </a:rPr>
                <a:t>8pm</a:t>
              </a:r>
            </a:p>
          </p:txBody>
        </p:sp>
      </p:grpSp>
    </p:spTree>
    <p:extLst>
      <p:ext uri="{BB962C8B-B14F-4D97-AF65-F5344CB8AC3E}">
        <p14:creationId xmlns:p14="http://schemas.microsoft.com/office/powerpoint/2010/main" val="2599630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Process Measurements: Orange Juice—Final</a:t>
            </a:r>
          </a:p>
        </p:txBody>
      </p:sp>
      <p:sp>
        <p:nvSpPr>
          <p:cNvPr id="52228" name="Rectangle 3"/>
          <p:cNvSpPr>
            <a:spLocks noGrp="1" noChangeArrowheads="1"/>
          </p:cNvSpPr>
          <p:nvPr>
            <p:ph sz="quarter" idx="10"/>
          </p:nvPr>
        </p:nvSpPr>
        <p:spPr/>
        <p:txBody>
          <a:bodyPr/>
          <a:lstStyle/>
          <a:p>
            <a:r>
              <a:rPr lang="en-US" sz="2800" dirty="0"/>
              <a:t>The first truck that will wait arrives at 10 am.</a:t>
            </a:r>
          </a:p>
          <a:p>
            <a:r>
              <a:rPr lang="en-US" sz="2800" dirty="0"/>
              <a:t>Now, the last truck that arrives (at 6 pm) joins the longest queue and will therefore wait the longest. Thus, the last truck departs at 8pm (why?), and the maximum truck waiting time is therefore 2 hours.</a:t>
            </a:r>
          </a:p>
          <a:p>
            <a:r>
              <a:rPr lang="en-US" sz="2800" dirty="0"/>
              <a:t>Among all the 80 trucks that do wait (i.e., those arriving after 10 am), the first truck waits practically zero minutes, and the last truck waits 2 hours, culminating in an average of (0 + 2)hours/2 = 1 hour.</a:t>
            </a:r>
          </a:p>
          <a:p>
            <a:r>
              <a:rPr lang="en-US" sz="2800" dirty="0"/>
              <a:t>Overall average truck waiting </a:t>
            </a:r>
            <a:r>
              <a:rPr lang="en-US" sz="2800"/>
              <a:t>time is:</a:t>
            </a:r>
            <a:endParaRPr lang="en-US" sz="2800" dirty="0"/>
          </a:p>
          <a:p>
            <a:pPr marL="400050" lvl="1" indent="0">
              <a:buNone/>
            </a:pPr>
            <a:r>
              <a:rPr lang="en-US" dirty="0"/>
              <a:t>(number of trucks arriving before  10 am * 0 + number of trucks arriving after 10 am * 1 hour)/(total number of trucks) = </a:t>
            </a:r>
            <a:r>
              <a:rPr lang="en-US" b="1" i="1" dirty="0"/>
              <a:t>43.63 minutes</a:t>
            </a:r>
            <a:endParaRPr lang="en-US" sz="2400" b="1" i="1" dirty="0"/>
          </a:p>
          <a:p>
            <a:r>
              <a:rPr lang="en-US" sz="2800" b="1" dirty="0"/>
              <a:t>What changes can you make to get the trucks to wait less?</a:t>
            </a:r>
          </a:p>
        </p:txBody>
      </p:sp>
    </p:spTree>
    <p:extLst>
      <p:ext uri="{BB962C8B-B14F-4D97-AF65-F5344CB8AC3E}">
        <p14:creationId xmlns:p14="http://schemas.microsoft.com/office/powerpoint/2010/main" val="33478518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 calcmode="lin" valueType="num">
                                      <p:cBhvr additive="base">
                                        <p:cTn id="13"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8">
                                            <p:txEl>
                                              <p:pRg st="2" end="2"/>
                                            </p:txEl>
                                          </p:spTgt>
                                        </p:tgtEl>
                                        <p:attrNameLst>
                                          <p:attrName>style.visibility</p:attrName>
                                        </p:attrNameLst>
                                      </p:cBhvr>
                                      <p:to>
                                        <p:strVal val="visible"/>
                                      </p:to>
                                    </p:set>
                                    <p:anim calcmode="lin" valueType="num">
                                      <p:cBhvr additive="base">
                                        <p:cTn id="19"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8">
                                            <p:txEl>
                                              <p:pRg st="3" end="3"/>
                                            </p:txEl>
                                          </p:spTgt>
                                        </p:tgtEl>
                                        <p:attrNameLst>
                                          <p:attrName>style.visibility</p:attrName>
                                        </p:attrNameLst>
                                      </p:cBhvr>
                                      <p:to>
                                        <p:strVal val="visible"/>
                                      </p:to>
                                    </p:set>
                                    <p:anim calcmode="lin" valueType="num">
                                      <p:cBhvr additive="base">
                                        <p:cTn id="25" dur="500" fill="hold"/>
                                        <p:tgtEl>
                                          <p:spTgt spid="522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228">
                                            <p:txEl>
                                              <p:pRg st="4" end="4"/>
                                            </p:txEl>
                                          </p:spTgt>
                                        </p:tgtEl>
                                        <p:attrNameLst>
                                          <p:attrName>style.visibility</p:attrName>
                                        </p:attrNameLst>
                                      </p:cBhvr>
                                      <p:to>
                                        <p:strVal val="visible"/>
                                      </p:to>
                                    </p:set>
                                    <p:anim calcmode="lin" valueType="num">
                                      <p:cBhvr additive="base">
                                        <p:cTn id="31" dur="500" fill="hold"/>
                                        <p:tgtEl>
                                          <p:spTgt spid="522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228">
                                            <p:txEl>
                                              <p:pRg st="5" end="5"/>
                                            </p:txEl>
                                          </p:spTgt>
                                        </p:tgtEl>
                                        <p:attrNameLst>
                                          <p:attrName>style.visibility</p:attrName>
                                        </p:attrNameLst>
                                      </p:cBhvr>
                                      <p:to>
                                        <p:strVal val="visible"/>
                                      </p:to>
                                    </p:set>
                                    <p:anim calcmode="lin" valueType="num">
                                      <p:cBhvr additive="base">
                                        <p:cTn id="37" dur="500" fill="hold"/>
                                        <p:tgtEl>
                                          <p:spTgt spid="522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886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Little’s Law</a:t>
            </a:r>
          </a:p>
        </p:txBody>
      </p:sp>
      <p:sp>
        <p:nvSpPr>
          <p:cNvPr id="10" name="Rectangle 9"/>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225369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Little’s Law</a:t>
            </a:r>
          </a:p>
        </p:txBody>
      </p:sp>
      <p:sp>
        <p:nvSpPr>
          <p:cNvPr id="3" name="Content Placeholder 2"/>
          <p:cNvSpPr>
            <a:spLocks noGrp="1"/>
          </p:cNvSpPr>
          <p:nvPr>
            <p:ph sz="quarter" idx="10"/>
          </p:nvPr>
        </p:nvSpPr>
        <p:spPr>
          <a:xfrm>
            <a:off x="304800" y="1143000"/>
            <a:ext cx="9753600" cy="5257800"/>
          </a:xfrm>
        </p:spPr>
        <p:txBody>
          <a:bodyPr/>
          <a:lstStyle/>
          <a:p>
            <a:r>
              <a:rPr lang="en-US" altLang="en-US" dirty="0"/>
              <a:t>John D. C. Little was the first to prove that there is a simple relationship tying the above measurements.</a:t>
            </a:r>
          </a:p>
          <a:p>
            <a:pPr marL="0" indent="0">
              <a:buNone/>
            </a:pPr>
            <a:r>
              <a:rPr lang="en-US" altLang="en-US" b="1" i="1" dirty="0"/>
              <a:t>Inventory (WIP) = throughput rate </a:t>
            </a:r>
            <a:r>
              <a:rPr lang="en-US" altLang="en-US" b="1" i="1" dirty="0">
                <a:latin typeface="Times New Roman" panose="02020603050405020304" pitchFamily="18" charset="0"/>
                <a:cs typeface="Times New Roman" panose="02020603050405020304" pitchFamily="18" charset="0"/>
              </a:rPr>
              <a:t>×</a:t>
            </a:r>
            <a:r>
              <a:rPr lang="en-US" altLang="en-US" b="1" i="1" dirty="0"/>
              <a:t> throughput time</a:t>
            </a:r>
          </a:p>
          <a:p>
            <a:pPr marL="0" indent="0">
              <a:buNone/>
            </a:pPr>
            <a:r>
              <a:rPr lang="en-US" dirty="0"/>
              <a:t>And it holds, regardless of any distributional assumption.</a:t>
            </a:r>
            <a:endParaRPr lang="en-US" altLang="en-US" dirty="0"/>
          </a:p>
          <a:p>
            <a:r>
              <a:rPr lang="en-US" altLang="en-US" i="1" dirty="0"/>
              <a:t>Obviously, </a:t>
            </a:r>
            <a:r>
              <a:rPr lang="en-US" altLang="en-US" b="1" i="1" dirty="0"/>
              <a:t>R = I/T</a:t>
            </a:r>
            <a:r>
              <a:rPr lang="en-US" altLang="en-US" i="1" dirty="0"/>
              <a:t> and </a:t>
            </a:r>
            <a:r>
              <a:rPr lang="en-US" altLang="en-US" b="1" i="1" dirty="0"/>
              <a:t>T = I/R</a:t>
            </a:r>
            <a:r>
              <a:rPr lang="en-US" altLang="en-US" i="1" dirty="0"/>
              <a:t> are just as valid.</a:t>
            </a:r>
          </a:p>
          <a:p>
            <a:r>
              <a:rPr lang="en-US" altLang="en-US" i="1" dirty="0"/>
              <a:t>“Units” may be measured in </a:t>
            </a:r>
            <a:r>
              <a:rPr lang="en-US" altLang="en-US" b="1" i="1" dirty="0"/>
              <a:t>dollars ($).</a:t>
            </a:r>
          </a:p>
        </p:txBody>
      </p:sp>
      <p:pic>
        <p:nvPicPr>
          <p:cNvPr id="4" name="Picture 3" descr="Photograph of John D. C. Little."/>
          <p:cNvPicPr>
            <a:picLocks noChangeAspect="1"/>
          </p:cNvPicPr>
          <p:nvPr/>
        </p:nvPicPr>
        <p:blipFill>
          <a:blip r:embed="rId2"/>
          <a:stretch>
            <a:fillRect/>
          </a:stretch>
        </p:blipFill>
        <p:spPr>
          <a:xfrm>
            <a:off x="10210800" y="1143000"/>
            <a:ext cx="1676400" cy="1676400"/>
          </a:xfrm>
          <a:prstGeom prst="rect">
            <a:avLst/>
          </a:prstGeom>
        </p:spPr>
      </p:pic>
    </p:spTree>
    <p:extLst>
      <p:ext uri="{BB962C8B-B14F-4D97-AF65-F5344CB8AC3E}">
        <p14:creationId xmlns:p14="http://schemas.microsoft.com/office/powerpoint/2010/main" val="385806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344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Little’s Law</a:t>
            </a:r>
          </a:p>
        </p:txBody>
      </p:sp>
      <p:sp>
        <p:nvSpPr>
          <p:cNvPr id="3" name="Subtitle 2"/>
          <p:cNvSpPr>
            <a:spLocks noGrp="1"/>
          </p:cNvSpPr>
          <p:nvPr>
            <p:ph type="subTitle" idx="1"/>
          </p:nvPr>
        </p:nvSpPr>
        <p:spPr/>
        <p:txBody>
          <a:bodyPr/>
          <a:lstStyle/>
          <a:p>
            <a:r>
              <a:rPr lang="en-US" dirty="0"/>
              <a:t>Examples</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14572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flow: Incoming calls (input) --&gt; call center --&gt; completed calls (output)">
            <a:extLst>
              <a:ext uri="{FF2B5EF4-FFF2-40B4-BE49-F238E27FC236}">
                <a16:creationId xmlns:a16="http://schemas.microsoft.com/office/drawing/2014/main" id="{5F2B9450-150F-451C-9918-6F79A3F3361F}"/>
              </a:ext>
            </a:extLst>
          </p:cNvPr>
          <p:cNvGrpSpPr/>
          <p:nvPr/>
        </p:nvGrpSpPr>
        <p:grpSpPr>
          <a:xfrm>
            <a:off x="3733800" y="2819400"/>
            <a:ext cx="5314950" cy="762000"/>
            <a:chOff x="3733800" y="2819400"/>
            <a:chExt cx="5314950" cy="762000"/>
          </a:xfrm>
        </p:grpSpPr>
        <p:sp>
          <p:nvSpPr>
            <p:cNvPr id="9219" name="Rectangle 4"/>
            <p:cNvSpPr>
              <a:spLocks noChangeArrowheads="1"/>
            </p:cNvSpPr>
            <p:nvPr/>
          </p:nvSpPr>
          <p:spPr bwMode="auto">
            <a:xfrm>
              <a:off x="5581650" y="2819400"/>
              <a:ext cx="1447800" cy="762000"/>
            </a:xfrm>
            <a:prstGeom prst="rect">
              <a:avLst/>
            </a:prstGeom>
            <a:solidFill>
              <a:schemeClr val="accent1">
                <a:lumMod val="20000"/>
                <a:lumOff val="80000"/>
              </a:schemeClr>
            </a:solidFill>
            <a:ln w="9525">
              <a:noFill/>
              <a:miter lim="800000"/>
              <a:headEnd/>
              <a:tailEnd/>
            </a:ln>
          </p:spPr>
          <p:txBody>
            <a:bodyPr wrap="none" anchor="ctr">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eaLnBrk="1" hangingPunct="1"/>
              <a:r>
                <a:rPr lang="en-US" altLang="en-US" dirty="0">
                  <a:solidFill>
                    <a:schemeClr val="tx2"/>
                  </a:solidFill>
                  <a:latin typeface="Calibri" panose="020F0502020204030204" pitchFamily="34" charset="0"/>
                  <a:cs typeface="Calibri" panose="020F0502020204030204" pitchFamily="34" charset="0"/>
                </a:rPr>
                <a:t>Call center</a:t>
              </a:r>
            </a:p>
          </p:txBody>
        </p:sp>
        <p:sp>
          <p:nvSpPr>
            <p:cNvPr id="9220" name="Line 5"/>
            <p:cNvSpPr>
              <a:spLocks noChangeShapeType="1"/>
            </p:cNvSpPr>
            <p:nvPr/>
          </p:nvSpPr>
          <p:spPr bwMode="auto">
            <a:xfrm>
              <a:off x="4953000" y="3214688"/>
              <a:ext cx="6096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9221" name="Text Box 6"/>
            <p:cNvSpPr txBox="1">
              <a:spLocks noChangeArrowheads="1"/>
            </p:cNvSpPr>
            <p:nvPr/>
          </p:nvSpPr>
          <p:spPr bwMode="auto">
            <a:xfrm>
              <a:off x="3733800" y="28638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en-US" sz="2000" dirty="0">
                  <a:solidFill>
                    <a:schemeClr val="tx2"/>
                  </a:solidFill>
                  <a:latin typeface="Calibri" panose="020F0502020204030204" pitchFamily="34" charset="0"/>
                  <a:cs typeface="Calibri" panose="020F0502020204030204" pitchFamily="34" charset="0"/>
                </a:rPr>
                <a:t>Incoming calls</a:t>
              </a:r>
            </a:p>
          </p:txBody>
        </p:sp>
        <p:sp>
          <p:nvSpPr>
            <p:cNvPr id="9222" name="Line 7"/>
            <p:cNvSpPr>
              <a:spLocks noChangeShapeType="1"/>
            </p:cNvSpPr>
            <p:nvPr/>
          </p:nvSpPr>
          <p:spPr bwMode="auto">
            <a:xfrm>
              <a:off x="7048500" y="3200400"/>
              <a:ext cx="6096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9223" name="Text Box 8"/>
            <p:cNvSpPr txBox="1">
              <a:spLocks noChangeArrowheads="1"/>
            </p:cNvSpPr>
            <p:nvPr/>
          </p:nvSpPr>
          <p:spPr bwMode="auto">
            <a:xfrm>
              <a:off x="7677150" y="286385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spcBef>
                  <a:spcPct val="50000"/>
                </a:spcBef>
              </a:pPr>
              <a:r>
                <a:rPr lang="en-US" altLang="en-US" sz="2000" dirty="0">
                  <a:solidFill>
                    <a:schemeClr val="tx2"/>
                  </a:solidFill>
                  <a:latin typeface="Calibri" panose="020F0502020204030204" pitchFamily="34" charset="0"/>
                  <a:cs typeface="Calibri" panose="020F0502020204030204" pitchFamily="34" charset="0"/>
                </a:rPr>
                <a:t>Completed calls</a:t>
              </a:r>
            </a:p>
          </p:txBody>
        </p:sp>
      </p:grpSp>
      <p:sp>
        <p:nvSpPr>
          <p:cNvPr id="9224" name="Text Box 9"/>
          <p:cNvSpPr txBox="1">
            <a:spLocks noChangeArrowheads="1"/>
          </p:cNvSpPr>
          <p:nvPr/>
        </p:nvSpPr>
        <p:spPr bwMode="auto">
          <a:xfrm>
            <a:off x="2838450" y="1237358"/>
            <a:ext cx="65151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eaLnBrk="1" hangingPunct="1">
              <a:spcBef>
                <a:spcPts val="600"/>
              </a:spcBef>
            </a:pPr>
            <a:r>
              <a:rPr lang="en-US" altLang="en-US" b="1" dirty="0">
                <a:solidFill>
                  <a:schemeClr val="tx2"/>
                </a:solidFill>
                <a:latin typeface="Calibri" panose="020F0502020204030204" pitchFamily="34" charset="0"/>
                <a:cs typeface="Calibri" panose="020F0502020204030204" pitchFamily="34" charset="0"/>
              </a:rPr>
              <a:t>Inventory = throughput rate × throughput time</a:t>
            </a:r>
          </a:p>
          <a:p>
            <a:pPr algn="ctr" eaLnBrk="1" hangingPunct="1">
              <a:spcBef>
                <a:spcPts val="600"/>
              </a:spcBef>
            </a:pPr>
            <a:r>
              <a:rPr lang="en-US" altLang="en-US" sz="2000" dirty="0">
                <a:solidFill>
                  <a:schemeClr val="tx2"/>
                </a:solidFill>
                <a:latin typeface="Calibri" panose="020F0502020204030204" pitchFamily="34" charset="0"/>
                <a:cs typeface="Calibri" panose="020F0502020204030204" pitchFamily="34" charset="0"/>
              </a:rPr>
              <a:t>or</a:t>
            </a:r>
          </a:p>
          <a:p>
            <a:pPr algn="ctr" eaLnBrk="1" hangingPunct="1">
              <a:spcBef>
                <a:spcPts val="600"/>
              </a:spcBef>
            </a:pPr>
            <a:r>
              <a:rPr lang="en-US" altLang="en-US" b="1" i="1" dirty="0">
                <a:solidFill>
                  <a:schemeClr val="tx2"/>
                </a:solidFill>
                <a:latin typeface="Calibri" panose="020F0502020204030204" pitchFamily="34" charset="0"/>
                <a:cs typeface="Calibri" panose="020F0502020204030204" pitchFamily="34" charset="0"/>
              </a:rPr>
              <a:t>I = R </a:t>
            </a:r>
            <a:r>
              <a:rPr lang="en-US" altLang="en-US" b="1" dirty="0">
                <a:solidFill>
                  <a:schemeClr val="tx2"/>
                </a:solidFill>
                <a:latin typeface="Calibri" panose="020F0502020204030204" pitchFamily="34" charset="0"/>
                <a:cs typeface="Calibri" panose="020F0502020204030204" pitchFamily="34" charset="0"/>
              </a:rPr>
              <a:t>×</a:t>
            </a:r>
            <a:r>
              <a:rPr lang="en-US" altLang="en-US" b="1" i="1" dirty="0">
                <a:solidFill>
                  <a:schemeClr val="tx2"/>
                </a:solidFill>
                <a:latin typeface="Calibri" panose="020F0502020204030204" pitchFamily="34" charset="0"/>
                <a:cs typeface="Calibri" panose="020F0502020204030204" pitchFamily="34" charset="0"/>
              </a:rPr>
              <a:t> T</a:t>
            </a:r>
          </a:p>
        </p:txBody>
      </p:sp>
      <p:sp>
        <p:nvSpPr>
          <p:cNvPr id="9225" name="Text Box 10"/>
          <p:cNvSpPr txBox="1">
            <a:spLocks noChangeArrowheads="1"/>
          </p:cNvSpPr>
          <p:nvPr/>
        </p:nvSpPr>
        <p:spPr bwMode="auto">
          <a:xfrm>
            <a:off x="1879092" y="4114801"/>
            <a:ext cx="84963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spcBef>
                <a:spcPts val="600"/>
              </a:spcBef>
            </a:pPr>
            <a:r>
              <a:rPr lang="en-US" altLang="en-US" i="1" dirty="0">
                <a:solidFill>
                  <a:schemeClr val="tx2"/>
                </a:solidFill>
                <a:latin typeface="Calibri" panose="020F0502020204030204" pitchFamily="34" charset="0"/>
                <a:cs typeface="Calibri" panose="020F0502020204030204" pitchFamily="34" charset="0"/>
              </a:rPr>
              <a:t>R</a:t>
            </a:r>
            <a:r>
              <a:rPr lang="en-US" altLang="en-US" dirty="0">
                <a:solidFill>
                  <a:schemeClr val="tx2"/>
                </a:solidFill>
                <a:latin typeface="Calibri" panose="020F0502020204030204" pitchFamily="34" charset="0"/>
                <a:cs typeface="Calibri" panose="020F0502020204030204" pitchFamily="34" charset="0"/>
              </a:rPr>
              <a:t> = on average, 11 callers per minute</a:t>
            </a:r>
          </a:p>
          <a:p>
            <a:pPr eaLnBrk="1" hangingPunct="1">
              <a:spcBef>
                <a:spcPts val="600"/>
              </a:spcBef>
            </a:pPr>
            <a:r>
              <a:rPr lang="en-US" altLang="en-US" i="1" dirty="0">
                <a:solidFill>
                  <a:schemeClr val="tx2"/>
                </a:solidFill>
                <a:latin typeface="Calibri" panose="020F0502020204030204" pitchFamily="34" charset="0"/>
                <a:cs typeface="Calibri" panose="020F0502020204030204" pitchFamily="34" charset="0"/>
              </a:rPr>
              <a:t>T</a:t>
            </a:r>
            <a:r>
              <a:rPr lang="en-US" altLang="en-US" dirty="0">
                <a:solidFill>
                  <a:schemeClr val="tx2"/>
                </a:solidFill>
                <a:latin typeface="Calibri" panose="020F0502020204030204" pitchFamily="34" charset="0"/>
                <a:cs typeface="Calibri" panose="020F0502020204030204" pitchFamily="34" charset="0"/>
              </a:rPr>
              <a:t> = on average, a caller spends 2.5 minutes with the call center</a:t>
            </a:r>
          </a:p>
        </p:txBody>
      </p:sp>
      <p:sp>
        <p:nvSpPr>
          <p:cNvPr id="9226" name="Text Box 11"/>
          <p:cNvSpPr txBox="1">
            <a:spLocks noChangeArrowheads="1"/>
          </p:cNvSpPr>
          <p:nvPr/>
        </p:nvSpPr>
        <p:spPr bwMode="auto">
          <a:xfrm>
            <a:off x="1879092" y="5105400"/>
            <a:ext cx="84963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spcBef>
                <a:spcPts val="600"/>
              </a:spcBef>
            </a:pPr>
            <a:r>
              <a:rPr lang="en-US" altLang="en-US" i="1" dirty="0">
                <a:solidFill>
                  <a:schemeClr val="tx2"/>
                </a:solidFill>
                <a:latin typeface="Calibri" panose="020F0502020204030204" pitchFamily="34" charset="0"/>
                <a:cs typeface="Calibri" panose="020F0502020204030204" pitchFamily="34" charset="0"/>
              </a:rPr>
              <a:t>I</a:t>
            </a:r>
            <a:r>
              <a:rPr lang="en-US" altLang="en-US" dirty="0">
                <a:solidFill>
                  <a:schemeClr val="tx2"/>
                </a:solidFill>
                <a:latin typeface="Calibri" panose="020F0502020204030204" pitchFamily="34" charset="0"/>
                <a:cs typeface="Calibri" panose="020F0502020204030204" pitchFamily="34" charset="0"/>
              </a:rPr>
              <a:t> = average number of callers on the phone with the call center </a:t>
            </a:r>
          </a:p>
          <a:p>
            <a:pPr algn="ctr" eaLnBrk="1" hangingPunct="1">
              <a:spcBef>
                <a:spcPts val="600"/>
              </a:spcBef>
            </a:pPr>
            <a:r>
              <a:rPr lang="en-US" altLang="en-US" dirty="0">
                <a:solidFill>
                  <a:schemeClr val="tx2"/>
                </a:solidFill>
                <a:latin typeface="Calibri" panose="020F0502020204030204" pitchFamily="34" charset="0"/>
                <a:cs typeface="Calibri" panose="020F0502020204030204" pitchFamily="34" charset="0"/>
              </a:rPr>
              <a:t>= </a:t>
            </a:r>
            <a:r>
              <a:rPr lang="en-US" altLang="en-US" i="1" dirty="0">
                <a:solidFill>
                  <a:schemeClr val="tx2"/>
                </a:solidFill>
                <a:latin typeface="Calibri" panose="020F0502020204030204" pitchFamily="34" charset="0"/>
                <a:cs typeface="Calibri" panose="020F0502020204030204" pitchFamily="34" charset="0"/>
              </a:rPr>
              <a:t>R</a:t>
            </a:r>
            <a:r>
              <a:rPr lang="en-US" altLang="en-US" dirty="0">
                <a:solidFill>
                  <a:schemeClr val="tx2"/>
                </a:solidFill>
                <a:latin typeface="Calibri" panose="020F0502020204030204" pitchFamily="34" charset="0"/>
                <a:cs typeface="Calibri" panose="020F0502020204030204" pitchFamily="34" charset="0"/>
              </a:rPr>
              <a:t> ×</a:t>
            </a:r>
            <a:r>
              <a:rPr lang="en-US" altLang="en-US" i="1" dirty="0">
                <a:solidFill>
                  <a:schemeClr val="tx2"/>
                </a:solidFill>
                <a:latin typeface="Calibri" panose="020F0502020204030204" pitchFamily="34" charset="0"/>
                <a:cs typeface="Calibri" panose="020F0502020204030204" pitchFamily="34" charset="0"/>
              </a:rPr>
              <a:t> T</a:t>
            </a:r>
            <a:r>
              <a:rPr lang="en-US" altLang="en-US" dirty="0">
                <a:solidFill>
                  <a:schemeClr val="tx2"/>
                </a:solidFill>
                <a:latin typeface="Calibri" panose="020F0502020204030204" pitchFamily="34" charset="0"/>
                <a:cs typeface="Calibri" panose="020F0502020204030204" pitchFamily="34" charset="0"/>
              </a:rPr>
              <a:t> = 11 × 2.5 = </a:t>
            </a:r>
            <a:r>
              <a:rPr lang="en-US" altLang="en-US" b="1" dirty="0">
                <a:solidFill>
                  <a:schemeClr val="tx2"/>
                </a:solidFill>
                <a:latin typeface="Calibri" panose="020F0502020204030204" pitchFamily="34" charset="0"/>
                <a:cs typeface="Calibri" panose="020F0502020204030204" pitchFamily="34" charset="0"/>
              </a:rPr>
              <a:t>27.5 callers</a:t>
            </a:r>
          </a:p>
        </p:txBody>
      </p:sp>
      <p:sp>
        <p:nvSpPr>
          <p:cNvPr id="1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Little’s Law: Example I</a:t>
            </a:r>
          </a:p>
        </p:txBody>
      </p:sp>
    </p:spTree>
    <p:extLst>
      <p:ext uri="{BB962C8B-B14F-4D97-AF65-F5344CB8AC3E}">
        <p14:creationId xmlns:p14="http://schemas.microsoft.com/office/powerpoint/2010/main" val="270065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p:bldP spid="9225" grpId="0"/>
      <p:bldP spid="92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Little’s Law: Example II</a:t>
            </a:r>
          </a:p>
        </p:txBody>
      </p:sp>
      <p:sp>
        <p:nvSpPr>
          <p:cNvPr id="52228" name="Rectangle 3"/>
          <p:cNvSpPr>
            <a:spLocks noGrp="1" noChangeArrowheads="1"/>
          </p:cNvSpPr>
          <p:nvPr>
            <p:ph sz="quarter" idx="10"/>
          </p:nvPr>
        </p:nvSpPr>
        <p:spPr/>
        <p:txBody>
          <a:bodyPr/>
          <a:lstStyle/>
          <a:p>
            <a:r>
              <a:rPr lang="en-US" altLang="en-US" sz="3600" dirty="0"/>
              <a:t>A busy fast-food restaurant processes on average of 1,500 customers per day (15 hours). On average, there are 75 customers in the restaurant (waiting to place the order, waiting for the order to arrive, eating, etc.).</a:t>
            </a:r>
          </a:p>
          <a:p>
            <a:pPr lvl="1"/>
            <a:r>
              <a:rPr lang="en-US" altLang="en-US" sz="3200" dirty="0"/>
              <a:t>How long does an average customer spend at the store?</a:t>
            </a:r>
          </a:p>
          <a:p>
            <a:pPr lvl="1"/>
            <a:r>
              <a:rPr lang="en-US" altLang="en-US" sz="3200" b="1" dirty="0"/>
              <a:t>Answer: 45 minutes</a:t>
            </a:r>
          </a:p>
        </p:txBody>
      </p:sp>
    </p:spTree>
    <p:extLst>
      <p:ext uri="{BB962C8B-B14F-4D97-AF65-F5344CB8AC3E}">
        <p14:creationId xmlns:p14="http://schemas.microsoft.com/office/powerpoint/2010/main" val="3768841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2" end="2"/>
                                            </p:txEl>
                                          </p:spTgt>
                                        </p:tgtEl>
                                        <p:attrNameLst>
                                          <p:attrName>style.visibility</p:attrName>
                                        </p:attrNameLst>
                                      </p:cBhvr>
                                      <p:to>
                                        <p:strVal val="visible"/>
                                      </p:to>
                                    </p:set>
                                    <p:anim calcmode="lin" valueType="num">
                                      <p:cBhvr additive="base">
                                        <p:cTn id="7"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Little’s Law: Example II—Solution</a:t>
            </a:r>
          </a:p>
        </p:txBody>
      </p:sp>
      <p:sp>
        <p:nvSpPr>
          <p:cNvPr id="52228" name="Rectangle 3"/>
          <p:cNvSpPr>
            <a:spLocks noGrp="1" noChangeArrowheads="1"/>
          </p:cNvSpPr>
          <p:nvPr>
            <p:ph sz="quarter" idx="10"/>
          </p:nvPr>
        </p:nvSpPr>
        <p:spPr/>
        <p:txBody>
          <a:bodyPr/>
          <a:lstStyle/>
          <a:p>
            <a:r>
              <a:rPr lang="en-US" altLang="en-US" b="1" dirty="0"/>
              <a:t>R</a:t>
            </a:r>
            <a:r>
              <a:rPr lang="en-US" altLang="en-US" dirty="0"/>
              <a:t> = 1500 customers/15 hours = 100 customers/hour</a:t>
            </a:r>
          </a:p>
          <a:p>
            <a:r>
              <a:rPr lang="en-US" altLang="en-US" b="1" dirty="0"/>
              <a:t>I</a:t>
            </a:r>
            <a:r>
              <a:rPr lang="en-US" altLang="en-US" dirty="0"/>
              <a:t> = 75 customers</a:t>
            </a:r>
          </a:p>
          <a:p>
            <a:r>
              <a:rPr lang="en-US" altLang="en-US" b="1" dirty="0"/>
              <a:t>T = I/R</a:t>
            </a:r>
            <a:r>
              <a:rPr lang="en-US" altLang="en-US" dirty="0"/>
              <a:t> = 75/100 = ¾ of an hour = </a:t>
            </a:r>
            <a:r>
              <a:rPr lang="en-US" altLang="en-US" b="1" i="1" dirty="0"/>
              <a:t>45 minutes</a:t>
            </a:r>
          </a:p>
          <a:p>
            <a:r>
              <a:rPr lang="en-US" altLang="en-US" dirty="0"/>
              <a:t>What if 450 of the customers arrive for lunch (between 11:30–1:30) and even then there are 75 customers present on average?</a:t>
            </a:r>
          </a:p>
          <a:p>
            <a:r>
              <a:rPr lang="en-US" altLang="en-US" dirty="0"/>
              <a:t>Those customers stay in the restaurant for only </a:t>
            </a:r>
          </a:p>
          <a:p>
            <a:pPr marL="0" indent="0">
              <a:buNone/>
            </a:pPr>
            <a:r>
              <a:rPr lang="en-US" altLang="en-US" b="1" dirty="0"/>
              <a:t>	T</a:t>
            </a:r>
            <a:r>
              <a:rPr lang="en-US" altLang="en-US" dirty="0"/>
              <a:t> = 75/(450/2) = 1/3 of an hour = </a:t>
            </a:r>
            <a:r>
              <a:rPr lang="en-US" altLang="en-US" b="1" i="1" dirty="0"/>
              <a:t>20 minutes</a:t>
            </a:r>
          </a:p>
          <a:p>
            <a:r>
              <a:rPr lang="en-US" altLang="en-US" dirty="0"/>
              <a:t>Does it make sense?</a:t>
            </a:r>
          </a:p>
        </p:txBody>
      </p:sp>
    </p:spTree>
    <p:extLst>
      <p:ext uri="{BB962C8B-B14F-4D97-AF65-F5344CB8AC3E}">
        <p14:creationId xmlns:p14="http://schemas.microsoft.com/office/powerpoint/2010/main" val="2417978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 calcmode="lin" valueType="num">
                                      <p:cBhvr additive="base">
                                        <p:cTn id="13"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8">
                                            <p:txEl>
                                              <p:pRg st="2" end="2"/>
                                            </p:txEl>
                                          </p:spTgt>
                                        </p:tgtEl>
                                        <p:attrNameLst>
                                          <p:attrName>style.visibility</p:attrName>
                                        </p:attrNameLst>
                                      </p:cBhvr>
                                      <p:to>
                                        <p:strVal val="visible"/>
                                      </p:to>
                                    </p:set>
                                    <p:anim calcmode="lin" valueType="num">
                                      <p:cBhvr additive="base">
                                        <p:cTn id="19"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8">
                                            <p:txEl>
                                              <p:pRg st="3" end="3"/>
                                            </p:txEl>
                                          </p:spTgt>
                                        </p:tgtEl>
                                        <p:attrNameLst>
                                          <p:attrName>style.visibility</p:attrName>
                                        </p:attrNameLst>
                                      </p:cBhvr>
                                      <p:to>
                                        <p:strVal val="visible"/>
                                      </p:to>
                                    </p:set>
                                    <p:anim calcmode="lin" valueType="num">
                                      <p:cBhvr additive="base">
                                        <p:cTn id="25" dur="500" fill="hold"/>
                                        <p:tgtEl>
                                          <p:spTgt spid="522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228">
                                            <p:txEl>
                                              <p:pRg st="4" end="4"/>
                                            </p:txEl>
                                          </p:spTgt>
                                        </p:tgtEl>
                                        <p:attrNameLst>
                                          <p:attrName>style.visibility</p:attrName>
                                        </p:attrNameLst>
                                      </p:cBhvr>
                                      <p:to>
                                        <p:strVal val="visible"/>
                                      </p:to>
                                    </p:set>
                                    <p:anim calcmode="lin" valueType="num">
                                      <p:cBhvr additive="base">
                                        <p:cTn id="31" dur="500" fill="hold"/>
                                        <p:tgtEl>
                                          <p:spTgt spid="522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228">
                                            <p:txEl>
                                              <p:pRg st="5" end="5"/>
                                            </p:txEl>
                                          </p:spTgt>
                                        </p:tgtEl>
                                        <p:attrNameLst>
                                          <p:attrName>style.visibility</p:attrName>
                                        </p:attrNameLst>
                                      </p:cBhvr>
                                      <p:to>
                                        <p:strVal val="visible"/>
                                      </p:to>
                                    </p:set>
                                    <p:anim calcmode="lin" valueType="num">
                                      <p:cBhvr additive="base">
                                        <p:cTn id="37" dur="500" fill="hold"/>
                                        <p:tgtEl>
                                          <p:spTgt spid="522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228">
                                            <p:txEl>
                                              <p:pRg st="6" end="6"/>
                                            </p:txEl>
                                          </p:spTgt>
                                        </p:tgtEl>
                                        <p:attrNameLst>
                                          <p:attrName>style.visibility</p:attrName>
                                        </p:attrNameLst>
                                      </p:cBhvr>
                                      <p:to>
                                        <p:strVal val="visible"/>
                                      </p:to>
                                    </p:set>
                                    <p:anim calcmode="lin" valueType="num">
                                      <p:cBhvr additive="base">
                                        <p:cTn id="43" dur="500" fill="hold"/>
                                        <p:tgtEl>
                                          <p:spTgt spid="5222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a Process? The Process View</a:t>
            </a:r>
          </a:p>
        </p:txBody>
      </p:sp>
      <p:grpSp>
        <p:nvGrpSpPr>
          <p:cNvPr id="5" name="Group 3" descr="This slide depicts a process flow: 1. Inputs (flow units). 2. Information (structure). 3. Process Management. 3.1 (in parallel) Resources (labor and capital). 4. Network of activities and buffers. 5. Output."/>
          <p:cNvGrpSpPr>
            <a:grpSpLocks/>
          </p:cNvGrpSpPr>
          <p:nvPr/>
        </p:nvGrpSpPr>
        <p:grpSpPr bwMode="auto">
          <a:xfrm>
            <a:off x="1926732" y="1143000"/>
            <a:ext cx="8169768" cy="5246356"/>
            <a:chOff x="276" y="720"/>
            <a:chExt cx="4744" cy="3209"/>
          </a:xfrm>
        </p:grpSpPr>
        <p:sp>
          <p:nvSpPr>
            <p:cNvPr id="6" name="Rectangle 4"/>
            <p:cNvSpPr>
              <a:spLocks noChangeArrowheads="1"/>
            </p:cNvSpPr>
            <p:nvPr/>
          </p:nvSpPr>
          <p:spPr bwMode="auto">
            <a:xfrm>
              <a:off x="1592" y="1559"/>
              <a:ext cx="2392" cy="1576"/>
            </a:xfrm>
            <a:prstGeom prst="rect">
              <a:avLst/>
            </a:prstGeom>
            <a:solidFill>
              <a:srgbClr val="FFFFFF"/>
            </a:solidFill>
            <a:ln w="25400">
              <a:solidFill>
                <a:schemeClr val="tx1"/>
              </a:solidFill>
              <a:miter lim="800000"/>
              <a:headEnd/>
              <a:tailEnd/>
            </a:ln>
          </p:spPr>
          <p:txBody>
            <a:bodyPr wrap="non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dirty="0">
                <a:solidFill>
                  <a:schemeClr val="tx2"/>
                </a:solidFill>
                <a:latin typeface="Calibri" panose="020F0502020204030204" pitchFamily="34" charset="0"/>
                <a:cs typeface="Calibri" panose="020F0502020204030204" pitchFamily="34" charset="0"/>
              </a:endParaRPr>
            </a:p>
          </p:txBody>
        </p:sp>
        <p:sp>
          <p:nvSpPr>
            <p:cNvPr id="7" name="Line 5"/>
            <p:cNvSpPr>
              <a:spLocks noChangeShapeType="1"/>
            </p:cNvSpPr>
            <p:nvPr/>
          </p:nvSpPr>
          <p:spPr bwMode="auto">
            <a:xfrm>
              <a:off x="2784" y="1296"/>
              <a:ext cx="0" cy="255"/>
            </a:xfrm>
            <a:prstGeom prst="line">
              <a:avLst/>
            </a:prstGeom>
            <a:noFill/>
            <a:ln w="12700">
              <a:solidFill>
                <a:schemeClr val="tx1"/>
              </a:solidFill>
              <a:prstDash val="dash"/>
              <a:round/>
              <a:headEnd type="none" w="lg" len="lg"/>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8" name="Line 6"/>
            <p:cNvSpPr>
              <a:spLocks noChangeShapeType="1"/>
            </p:cNvSpPr>
            <p:nvPr/>
          </p:nvSpPr>
          <p:spPr bwMode="auto">
            <a:xfrm flipV="1">
              <a:off x="2784" y="3144"/>
              <a:ext cx="0" cy="288"/>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9" name="Rectangle 7"/>
            <p:cNvSpPr>
              <a:spLocks noChangeArrowheads="1"/>
            </p:cNvSpPr>
            <p:nvPr/>
          </p:nvSpPr>
          <p:spPr bwMode="auto">
            <a:xfrm>
              <a:off x="545" y="1872"/>
              <a:ext cx="7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800" b="1" dirty="0">
                  <a:solidFill>
                    <a:schemeClr val="tx2"/>
                  </a:solidFill>
                  <a:latin typeface="Calibri" panose="020F0502020204030204" pitchFamily="34" charset="0"/>
                  <a:cs typeface="Calibri" panose="020F0502020204030204" pitchFamily="34" charset="0"/>
                </a:rPr>
                <a:t>Inputs</a:t>
              </a:r>
            </a:p>
          </p:txBody>
        </p:sp>
        <p:sp>
          <p:nvSpPr>
            <p:cNvPr id="10" name="Rectangle 8"/>
            <p:cNvSpPr>
              <a:spLocks noChangeArrowheads="1"/>
            </p:cNvSpPr>
            <p:nvPr/>
          </p:nvSpPr>
          <p:spPr bwMode="auto">
            <a:xfrm>
              <a:off x="4118" y="1878"/>
              <a:ext cx="9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800" b="1" dirty="0">
                  <a:solidFill>
                    <a:schemeClr val="tx2"/>
                  </a:solidFill>
                  <a:latin typeface="Calibri" panose="020F0502020204030204" pitchFamily="34" charset="0"/>
                  <a:cs typeface="Calibri" panose="020F0502020204030204" pitchFamily="34" charset="0"/>
                </a:rPr>
                <a:t>Outputs</a:t>
              </a:r>
            </a:p>
          </p:txBody>
        </p:sp>
        <p:sp>
          <p:nvSpPr>
            <p:cNvPr id="11" name="Rectangle 9"/>
            <p:cNvSpPr>
              <a:spLocks noChangeArrowheads="1"/>
            </p:cNvSpPr>
            <p:nvPr/>
          </p:nvSpPr>
          <p:spPr bwMode="auto">
            <a:xfrm>
              <a:off x="4172" y="2165"/>
              <a:ext cx="794"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cs typeface="Calibri" panose="020F0502020204030204" pitchFamily="34" charset="0"/>
                </a:rPr>
                <a:t>Goods</a:t>
              </a:r>
            </a:p>
            <a:p>
              <a:pPr algn="ctr"/>
              <a:r>
                <a:rPr lang="en-US" altLang="en-US" dirty="0">
                  <a:solidFill>
                    <a:schemeClr val="tx2"/>
                  </a:solidFill>
                  <a:latin typeface="Calibri" panose="020F0502020204030204" pitchFamily="34" charset="0"/>
                  <a:cs typeface="Calibri" panose="020F0502020204030204" pitchFamily="34" charset="0"/>
                </a:rPr>
                <a:t>and services</a:t>
              </a:r>
            </a:p>
          </p:txBody>
        </p:sp>
        <p:sp>
          <p:nvSpPr>
            <p:cNvPr id="12" name="Rectangle 10"/>
            <p:cNvSpPr>
              <a:spLocks noChangeArrowheads="1"/>
            </p:cNvSpPr>
            <p:nvPr/>
          </p:nvSpPr>
          <p:spPr bwMode="auto">
            <a:xfrm>
              <a:off x="2102" y="3374"/>
              <a:ext cx="1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cs typeface="Calibri" panose="020F0502020204030204" pitchFamily="34" charset="0"/>
                </a:rPr>
                <a:t>Labor and capital</a:t>
              </a:r>
            </a:p>
          </p:txBody>
        </p:sp>
        <p:sp>
          <p:nvSpPr>
            <p:cNvPr id="13" name="Rectangle 11"/>
            <p:cNvSpPr>
              <a:spLocks noChangeArrowheads="1"/>
            </p:cNvSpPr>
            <p:nvPr/>
          </p:nvSpPr>
          <p:spPr bwMode="auto">
            <a:xfrm>
              <a:off x="785" y="1057"/>
              <a:ext cx="1119" cy="51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b="1" dirty="0">
                  <a:solidFill>
                    <a:schemeClr val="tx2"/>
                  </a:solidFill>
                  <a:latin typeface="Calibri" panose="020F0502020204030204" pitchFamily="34" charset="0"/>
                  <a:cs typeface="Calibri" panose="020F0502020204030204" pitchFamily="34" charset="0"/>
                </a:rPr>
                <a:t>Information</a:t>
              </a:r>
              <a:endParaRPr lang="en-US" altLang="en-US" dirty="0">
                <a:solidFill>
                  <a:schemeClr val="tx2"/>
                </a:solidFill>
                <a:latin typeface="Calibri" panose="020F0502020204030204" pitchFamily="34" charset="0"/>
                <a:cs typeface="Calibri" panose="020F0502020204030204" pitchFamily="34" charset="0"/>
              </a:endParaRPr>
            </a:p>
            <a:p>
              <a:pPr algn="ctr"/>
              <a:r>
                <a:rPr lang="en-US" altLang="en-US" dirty="0">
                  <a:solidFill>
                    <a:schemeClr val="tx2"/>
                  </a:solidFill>
                  <a:latin typeface="Calibri" panose="020F0502020204030204" pitchFamily="34" charset="0"/>
                  <a:cs typeface="Calibri" panose="020F0502020204030204" pitchFamily="34" charset="0"/>
                </a:rPr>
                <a:t>structure</a:t>
              </a:r>
              <a:endParaRPr lang="en-US" altLang="en-US" i="1" dirty="0">
                <a:solidFill>
                  <a:schemeClr val="tx2"/>
                </a:solidFill>
                <a:latin typeface="Calibri" panose="020F0502020204030204" pitchFamily="34" charset="0"/>
                <a:cs typeface="Calibri" panose="020F0502020204030204" pitchFamily="34" charset="0"/>
              </a:endParaRPr>
            </a:p>
          </p:txBody>
        </p:sp>
        <p:sp>
          <p:nvSpPr>
            <p:cNvPr id="14" name="Rectangle 12"/>
            <p:cNvSpPr>
              <a:spLocks noChangeArrowheads="1"/>
            </p:cNvSpPr>
            <p:nvPr/>
          </p:nvSpPr>
          <p:spPr bwMode="auto">
            <a:xfrm>
              <a:off x="1793" y="1584"/>
              <a:ext cx="1927"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cs typeface="Calibri" panose="020F0502020204030204" pitchFamily="34" charset="0"/>
                </a:rPr>
                <a:t>Network of</a:t>
              </a:r>
            </a:p>
            <a:p>
              <a:pPr algn="ctr"/>
              <a:r>
                <a:rPr lang="en-US" altLang="en-US" b="1" dirty="0">
                  <a:solidFill>
                    <a:schemeClr val="tx2"/>
                  </a:solidFill>
                  <a:latin typeface="Calibri" panose="020F0502020204030204" pitchFamily="34" charset="0"/>
                  <a:cs typeface="Calibri" panose="020F0502020204030204" pitchFamily="34" charset="0"/>
                </a:rPr>
                <a:t>activities</a:t>
              </a:r>
              <a:r>
                <a:rPr lang="en-US" altLang="en-US" dirty="0">
                  <a:solidFill>
                    <a:schemeClr val="tx2"/>
                  </a:solidFill>
                  <a:latin typeface="Calibri" panose="020F0502020204030204" pitchFamily="34" charset="0"/>
                  <a:cs typeface="Calibri" panose="020F0502020204030204" pitchFamily="34" charset="0"/>
                </a:rPr>
                <a:t> and </a:t>
              </a:r>
              <a:r>
                <a:rPr lang="en-US" altLang="en-US" b="1" dirty="0">
                  <a:solidFill>
                    <a:schemeClr val="tx2"/>
                  </a:solidFill>
                  <a:latin typeface="Calibri" panose="020F0502020204030204" pitchFamily="34" charset="0"/>
                  <a:cs typeface="Calibri" panose="020F0502020204030204" pitchFamily="34" charset="0"/>
                </a:rPr>
                <a:t>buffers</a:t>
              </a:r>
            </a:p>
          </p:txBody>
        </p:sp>
        <p:sp>
          <p:nvSpPr>
            <p:cNvPr id="15" name="Rectangle 13"/>
            <p:cNvSpPr>
              <a:spLocks noChangeArrowheads="1"/>
            </p:cNvSpPr>
            <p:nvPr/>
          </p:nvSpPr>
          <p:spPr bwMode="auto">
            <a:xfrm>
              <a:off x="276" y="2252"/>
              <a:ext cx="1277"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cs typeface="Calibri" panose="020F0502020204030204" pitchFamily="34" charset="0"/>
                </a:rPr>
                <a:t>Flow units</a:t>
              </a:r>
            </a:p>
            <a:p>
              <a:pPr algn="ctr"/>
              <a:r>
                <a:rPr lang="en-US" altLang="en-US" sz="1800" dirty="0">
                  <a:solidFill>
                    <a:schemeClr val="tx2"/>
                  </a:solidFill>
                  <a:latin typeface="Calibri" panose="020F0502020204030204" pitchFamily="34" charset="0"/>
                  <a:cs typeface="Calibri" panose="020F0502020204030204" pitchFamily="34" charset="0"/>
                </a:rPr>
                <a:t>(customers, data, </a:t>
              </a:r>
            </a:p>
            <a:p>
              <a:pPr algn="ctr"/>
              <a:r>
                <a:rPr lang="en-US" altLang="en-US" sz="1800" dirty="0">
                  <a:solidFill>
                    <a:schemeClr val="tx2"/>
                  </a:solidFill>
                  <a:latin typeface="Calibri" panose="020F0502020204030204" pitchFamily="34" charset="0"/>
                  <a:cs typeface="Calibri" panose="020F0502020204030204" pitchFamily="34" charset="0"/>
                </a:rPr>
                <a:t>material, cash, etc.)</a:t>
              </a:r>
            </a:p>
          </p:txBody>
        </p:sp>
        <p:sp>
          <p:nvSpPr>
            <p:cNvPr id="16" name="Freeform 14"/>
            <p:cNvSpPr>
              <a:spLocks/>
            </p:cNvSpPr>
            <p:nvPr/>
          </p:nvSpPr>
          <p:spPr bwMode="auto">
            <a:xfrm>
              <a:off x="3552" y="1023"/>
              <a:ext cx="1009" cy="769"/>
            </a:xfrm>
            <a:custGeom>
              <a:avLst/>
              <a:gdLst>
                <a:gd name="T0" fmla="*/ 1008 w 1009"/>
                <a:gd name="T1" fmla="*/ 768 h 769"/>
                <a:gd name="T2" fmla="*/ 1008 w 1009"/>
                <a:gd name="T3" fmla="*/ 0 h 769"/>
                <a:gd name="T4" fmla="*/ 0 w 1009"/>
                <a:gd name="T5" fmla="*/ 0 h 769"/>
                <a:gd name="T6" fmla="*/ 0 60000 65536"/>
                <a:gd name="T7" fmla="*/ 0 60000 65536"/>
                <a:gd name="T8" fmla="*/ 0 60000 65536"/>
                <a:gd name="T9" fmla="*/ 0 w 1009"/>
                <a:gd name="T10" fmla="*/ 0 h 769"/>
                <a:gd name="T11" fmla="*/ 1009 w 1009"/>
                <a:gd name="T12" fmla="*/ 769 h 769"/>
              </a:gdLst>
              <a:ahLst/>
              <a:cxnLst>
                <a:cxn ang="T6">
                  <a:pos x="T0" y="T1"/>
                </a:cxn>
                <a:cxn ang="T7">
                  <a:pos x="T2" y="T3"/>
                </a:cxn>
                <a:cxn ang="T8">
                  <a:pos x="T4" y="T5"/>
                </a:cxn>
              </a:cxnLst>
              <a:rect l="T9" t="T10" r="T11" b="T12"/>
              <a:pathLst>
                <a:path w="1009" h="769">
                  <a:moveTo>
                    <a:pt x="1008" y="768"/>
                  </a:moveTo>
                  <a:lnTo>
                    <a:pt x="1008" y="0"/>
                  </a:lnTo>
                  <a:lnTo>
                    <a:pt x="0" y="0"/>
                  </a:lnTo>
                </a:path>
              </a:pathLst>
            </a:custGeom>
            <a:noFill/>
            <a:ln w="12700" cap="rnd" cmpd="sng">
              <a:solidFill>
                <a:schemeClr val="tx1"/>
              </a:solidFill>
              <a:prstDash val="sysDot"/>
              <a:round/>
              <a:headEnd type="none" w="sm" len="sm"/>
              <a:tailEnd type="stealth" w="lg" len="lg"/>
            </a:ln>
            <a:extLst>
              <a:ext uri="{909E8E84-426E-40DD-AFC4-6F175D3DCCD1}">
                <a14:hiddenFill xmlns:a14="http://schemas.microsoft.com/office/drawing/2010/main">
                  <a:solidFill>
                    <a:srgbClr val="FFFFFF"/>
                  </a:solidFill>
                </a14:hiddenFill>
              </a:ext>
            </a:extLst>
          </p:spPr>
          <p:txBody>
            <a:bodyPr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17" name="Rectangle 15"/>
            <p:cNvSpPr>
              <a:spLocks noChangeArrowheads="1"/>
            </p:cNvSpPr>
            <p:nvPr/>
          </p:nvSpPr>
          <p:spPr bwMode="auto">
            <a:xfrm>
              <a:off x="2246" y="3609"/>
              <a:ext cx="11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800" b="1" dirty="0">
                  <a:solidFill>
                    <a:schemeClr val="tx2"/>
                  </a:solidFill>
                  <a:latin typeface="Calibri" panose="020F0502020204030204" pitchFamily="34" charset="0"/>
                  <a:cs typeface="Calibri" panose="020F0502020204030204" pitchFamily="34" charset="0"/>
                </a:rPr>
                <a:t>Resources</a:t>
              </a:r>
            </a:p>
          </p:txBody>
        </p:sp>
        <p:sp>
          <p:nvSpPr>
            <p:cNvPr id="18" name="Rectangle 16"/>
            <p:cNvSpPr>
              <a:spLocks noChangeArrowheads="1"/>
            </p:cNvSpPr>
            <p:nvPr/>
          </p:nvSpPr>
          <p:spPr bwMode="auto">
            <a:xfrm>
              <a:off x="2068" y="2323"/>
              <a:ext cx="280" cy="184"/>
            </a:xfrm>
            <a:prstGeom prst="rect">
              <a:avLst/>
            </a:prstGeom>
            <a:solidFill>
              <a:schemeClr val="accent1"/>
            </a:solidFill>
            <a:ln w="12700">
              <a:noFill/>
              <a:miter lim="800000"/>
              <a:headEnd/>
              <a:tailEnd/>
            </a:ln>
          </p:spPr>
          <p:txBody>
            <a:bodyPr wrap="non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dirty="0">
                <a:solidFill>
                  <a:schemeClr val="tx2"/>
                </a:solidFill>
                <a:latin typeface="Calibri" panose="020F0502020204030204" pitchFamily="34" charset="0"/>
                <a:cs typeface="Calibri" panose="020F0502020204030204" pitchFamily="34" charset="0"/>
              </a:endParaRPr>
            </a:p>
          </p:txBody>
        </p:sp>
        <p:sp>
          <p:nvSpPr>
            <p:cNvPr id="19" name="Rectangle 17"/>
            <p:cNvSpPr>
              <a:spLocks noChangeArrowheads="1"/>
            </p:cNvSpPr>
            <p:nvPr/>
          </p:nvSpPr>
          <p:spPr bwMode="auto">
            <a:xfrm>
              <a:off x="2644" y="2323"/>
              <a:ext cx="280" cy="184"/>
            </a:xfrm>
            <a:prstGeom prst="rect">
              <a:avLst/>
            </a:prstGeom>
            <a:solidFill>
              <a:schemeClr val="accent1"/>
            </a:solidFill>
            <a:ln w="12700">
              <a:noFill/>
              <a:miter lim="800000"/>
              <a:headEnd/>
              <a:tailEnd/>
            </a:ln>
          </p:spPr>
          <p:txBody>
            <a:bodyPr wrap="non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dirty="0">
                <a:solidFill>
                  <a:schemeClr val="tx2"/>
                </a:solidFill>
                <a:latin typeface="Calibri" panose="020F0502020204030204" pitchFamily="34" charset="0"/>
                <a:cs typeface="Calibri" panose="020F0502020204030204" pitchFamily="34" charset="0"/>
              </a:endParaRPr>
            </a:p>
          </p:txBody>
        </p:sp>
        <p:sp>
          <p:nvSpPr>
            <p:cNvPr id="20" name="Rectangle 18"/>
            <p:cNvSpPr>
              <a:spLocks noChangeArrowheads="1"/>
            </p:cNvSpPr>
            <p:nvPr/>
          </p:nvSpPr>
          <p:spPr bwMode="auto">
            <a:xfrm>
              <a:off x="3220" y="2323"/>
              <a:ext cx="280" cy="184"/>
            </a:xfrm>
            <a:prstGeom prst="rect">
              <a:avLst/>
            </a:prstGeom>
            <a:solidFill>
              <a:schemeClr val="accent1"/>
            </a:solidFill>
            <a:ln w="12700">
              <a:noFill/>
              <a:miter lim="800000"/>
              <a:headEnd/>
              <a:tailEnd/>
            </a:ln>
          </p:spPr>
          <p:txBody>
            <a:bodyPr wrap="non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dirty="0">
                <a:solidFill>
                  <a:schemeClr val="tx2"/>
                </a:solidFill>
                <a:latin typeface="Calibri" panose="020F0502020204030204" pitchFamily="34" charset="0"/>
                <a:cs typeface="Calibri" panose="020F0502020204030204" pitchFamily="34" charset="0"/>
              </a:endParaRPr>
            </a:p>
          </p:txBody>
        </p:sp>
        <p:sp>
          <p:nvSpPr>
            <p:cNvPr id="21" name="Rectangle 19"/>
            <p:cNvSpPr>
              <a:spLocks noChangeArrowheads="1"/>
            </p:cNvSpPr>
            <p:nvPr/>
          </p:nvSpPr>
          <p:spPr bwMode="auto">
            <a:xfrm>
              <a:off x="2644" y="2611"/>
              <a:ext cx="280" cy="184"/>
            </a:xfrm>
            <a:prstGeom prst="rect">
              <a:avLst/>
            </a:prstGeom>
            <a:solidFill>
              <a:schemeClr val="accent1"/>
            </a:solidFill>
            <a:ln w="12700">
              <a:noFill/>
              <a:miter lim="800000"/>
              <a:headEnd/>
              <a:tailEnd/>
            </a:ln>
          </p:spPr>
          <p:txBody>
            <a:bodyPr wrap="non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endParaRPr lang="en-US" altLang="en-US" dirty="0">
                <a:solidFill>
                  <a:schemeClr val="tx2"/>
                </a:solidFill>
                <a:latin typeface="Calibri" panose="020F0502020204030204" pitchFamily="34" charset="0"/>
                <a:cs typeface="Calibri" panose="020F0502020204030204" pitchFamily="34" charset="0"/>
              </a:endParaRPr>
            </a:p>
          </p:txBody>
        </p:sp>
        <p:sp>
          <p:nvSpPr>
            <p:cNvPr id="22" name="Freeform 20"/>
            <p:cNvSpPr>
              <a:spLocks/>
            </p:cNvSpPr>
            <p:nvPr/>
          </p:nvSpPr>
          <p:spPr bwMode="auto">
            <a:xfrm>
              <a:off x="2400" y="2319"/>
              <a:ext cx="193" cy="193"/>
            </a:xfrm>
            <a:custGeom>
              <a:avLst/>
              <a:gdLst>
                <a:gd name="T0" fmla="*/ 0 w 193"/>
                <a:gd name="T1" fmla="*/ 192 h 193"/>
                <a:gd name="T2" fmla="*/ 96 w 193"/>
                <a:gd name="T3" fmla="*/ 0 h 193"/>
                <a:gd name="T4" fmla="*/ 192 w 193"/>
                <a:gd name="T5" fmla="*/ 192 h 193"/>
                <a:gd name="T6" fmla="*/ 0 w 193"/>
                <a:gd name="T7" fmla="*/ 192 h 193"/>
                <a:gd name="T8" fmla="*/ 0 60000 65536"/>
                <a:gd name="T9" fmla="*/ 0 60000 65536"/>
                <a:gd name="T10" fmla="*/ 0 60000 65536"/>
                <a:gd name="T11" fmla="*/ 0 60000 65536"/>
                <a:gd name="T12" fmla="*/ 0 w 193"/>
                <a:gd name="T13" fmla="*/ 0 h 193"/>
                <a:gd name="T14" fmla="*/ 193 w 193"/>
                <a:gd name="T15" fmla="*/ 193 h 193"/>
              </a:gdLst>
              <a:ahLst/>
              <a:cxnLst>
                <a:cxn ang="T8">
                  <a:pos x="T0" y="T1"/>
                </a:cxn>
                <a:cxn ang="T9">
                  <a:pos x="T2" y="T3"/>
                </a:cxn>
                <a:cxn ang="T10">
                  <a:pos x="T4" y="T5"/>
                </a:cxn>
                <a:cxn ang="T11">
                  <a:pos x="T6" y="T7"/>
                </a:cxn>
              </a:cxnLst>
              <a:rect l="T12" t="T13" r="T14" b="T15"/>
              <a:pathLst>
                <a:path w="193" h="193">
                  <a:moveTo>
                    <a:pt x="0" y="192"/>
                  </a:moveTo>
                  <a:lnTo>
                    <a:pt x="96" y="0"/>
                  </a:lnTo>
                  <a:lnTo>
                    <a:pt x="192" y="192"/>
                  </a:lnTo>
                  <a:lnTo>
                    <a:pt x="0" y="192"/>
                  </a:lnTo>
                </a:path>
              </a:pathLst>
            </a:custGeom>
            <a:solidFill>
              <a:schemeClr val="accent1"/>
            </a:solidFill>
            <a:ln w="12700" cap="rnd" cmpd="sng">
              <a:noFill/>
              <a:prstDash val="solid"/>
              <a:round/>
              <a:headEnd/>
              <a:tailEnd/>
            </a:ln>
          </p:spPr>
          <p:txBody>
            <a:bodyPr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3" name="Freeform 21"/>
            <p:cNvSpPr>
              <a:spLocks/>
            </p:cNvSpPr>
            <p:nvPr/>
          </p:nvSpPr>
          <p:spPr bwMode="auto">
            <a:xfrm>
              <a:off x="2976" y="2319"/>
              <a:ext cx="193" cy="193"/>
            </a:xfrm>
            <a:custGeom>
              <a:avLst/>
              <a:gdLst>
                <a:gd name="T0" fmla="*/ 0 w 193"/>
                <a:gd name="T1" fmla="*/ 192 h 193"/>
                <a:gd name="T2" fmla="*/ 96 w 193"/>
                <a:gd name="T3" fmla="*/ 0 h 193"/>
                <a:gd name="T4" fmla="*/ 192 w 193"/>
                <a:gd name="T5" fmla="*/ 192 h 193"/>
                <a:gd name="T6" fmla="*/ 0 w 193"/>
                <a:gd name="T7" fmla="*/ 192 h 193"/>
                <a:gd name="T8" fmla="*/ 0 60000 65536"/>
                <a:gd name="T9" fmla="*/ 0 60000 65536"/>
                <a:gd name="T10" fmla="*/ 0 60000 65536"/>
                <a:gd name="T11" fmla="*/ 0 60000 65536"/>
                <a:gd name="T12" fmla="*/ 0 w 193"/>
                <a:gd name="T13" fmla="*/ 0 h 193"/>
                <a:gd name="T14" fmla="*/ 193 w 193"/>
                <a:gd name="T15" fmla="*/ 193 h 193"/>
              </a:gdLst>
              <a:ahLst/>
              <a:cxnLst>
                <a:cxn ang="T8">
                  <a:pos x="T0" y="T1"/>
                </a:cxn>
                <a:cxn ang="T9">
                  <a:pos x="T2" y="T3"/>
                </a:cxn>
                <a:cxn ang="T10">
                  <a:pos x="T4" y="T5"/>
                </a:cxn>
                <a:cxn ang="T11">
                  <a:pos x="T6" y="T7"/>
                </a:cxn>
              </a:cxnLst>
              <a:rect l="T12" t="T13" r="T14" b="T15"/>
              <a:pathLst>
                <a:path w="193" h="193">
                  <a:moveTo>
                    <a:pt x="0" y="192"/>
                  </a:moveTo>
                  <a:lnTo>
                    <a:pt x="96" y="0"/>
                  </a:lnTo>
                  <a:lnTo>
                    <a:pt x="192" y="192"/>
                  </a:lnTo>
                  <a:lnTo>
                    <a:pt x="0" y="192"/>
                  </a:lnTo>
                </a:path>
              </a:pathLst>
            </a:custGeom>
            <a:solidFill>
              <a:schemeClr val="accent1"/>
            </a:solidFill>
            <a:ln w="12700" cap="rnd" cmpd="sng">
              <a:noFill/>
              <a:prstDash val="solid"/>
              <a:round/>
              <a:headEnd/>
              <a:tailEnd/>
            </a:ln>
          </p:spPr>
          <p:txBody>
            <a:bodyPr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4" name="Freeform 22"/>
            <p:cNvSpPr>
              <a:spLocks/>
            </p:cNvSpPr>
            <p:nvPr/>
          </p:nvSpPr>
          <p:spPr bwMode="auto">
            <a:xfrm>
              <a:off x="2976" y="2607"/>
              <a:ext cx="193" cy="193"/>
            </a:xfrm>
            <a:custGeom>
              <a:avLst/>
              <a:gdLst>
                <a:gd name="T0" fmla="*/ 0 w 193"/>
                <a:gd name="T1" fmla="*/ 192 h 193"/>
                <a:gd name="T2" fmla="*/ 96 w 193"/>
                <a:gd name="T3" fmla="*/ 0 h 193"/>
                <a:gd name="T4" fmla="*/ 192 w 193"/>
                <a:gd name="T5" fmla="*/ 192 h 193"/>
                <a:gd name="T6" fmla="*/ 0 w 193"/>
                <a:gd name="T7" fmla="*/ 192 h 193"/>
                <a:gd name="T8" fmla="*/ 0 60000 65536"/>
                <a:gd name="T9" fmla="*/ 0 60000 65536"/>
                <a:gd name="T10" fmla="*/ 0 60000 65536"/>
                <a:gd name="T11" fmla="*/ 0 60000 65536"/>
                <a:gd name="T12" fmla="*/ 0 w 193"/>
                <a:gd name="T13" fmla="*/ 0 h 193"/>
                <a:gd name="T14" fmla="*/ 193 w 193"/>
                <a:gd name="T15" fmla="*/ 193 h 193"/>
              </a:gdLst>
              <a:ahLst/>
              <a:cxnLst>
                <a:cxn ang="T8">
                  <a:pos x="T0" y="T1"/>
                </a:cxn>
                <a:cxn ang="T9">
                  <a:pos x="T2" y="T3"/>
                </a:cxn>
                <a:cxn ang="T10">
                  <a:pos x="T4" y="T5"/>
                </a:cxn>
                <a:cxn ang="T11">
                  <a:pos x="T6" y="T7"/>
                </a:cxn>
              </a:cxnLst>
              <a:rect l="T12" t="T13" r="T14" b="T15"/>
              <a:pathLst>
                <a:path w="193" h="193">
                  <a:moveTo>
                    <a:pt x="0" y="192"/>
                  </a:moveTo>
                  <a:lnTo>
                    <a:pt x="96" y="0"/>
                  </a:lnTo>
                  <a:lnTo>
                    <a:pt x="192" y="192"/>
                  </a:lnTo>
                  <a:lnTo>
                    <a:pt x="0" y="192"/>
                  </a:lnTo>
                </a:path>
              </a:pathLst>
            </a:custGeom>
            <a:solidFill>
              <a:schemeClr val="accent1"/>
            </a:solidFill>
            <a:ln w="12700" cap="rnd" cmpd="sng">
              <a:noFill/>
              <a:prstDash val="solid"/>
              <a:round/>
              <a:headEnd/>
              <a:tailEnd/>
            </a:ln>
          </p:spPr>
          <p:txBody>
            <a:bodyPr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5" name="Line 23"/>
            <p:cNvSpPr>
              <a:spLocks noChangeShapeType="1"/>
            </p:cNvSpPr>
            <p:nvPr/>
          </p:nvSpPr>
          <p:spPr bwMode="auto">
            <a:xfrm>
              <a:off x="2352" y="2415"/>
              <a:ext cx="9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6" name="Line 24"/>
            <p:cNvSpPr>
              <a:spLocks noChangeShapeType="1"/>
            </p:cNvSpPr>
            <p:nvPr/>
          </p:nvSpPr>
          <p:spPr bwMode="auto">
            <a:xfrm>
              <a:off x="2544" y="2415"/>
              <a:ext cx="9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7" name="Line 25"/>
            <p:cNvSpPr>
              <a:spLocks noChangeShapeType="1"/>
            </p:cNvSpPr>
            <p:nvPr/>
          </p:nvSpPr>
          <p:spPr bwMode="auto">
            <a:xfrm>
              <a:off x="2928" y="2415"/>
              <a:ext cx="9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8" name="Line 26"/>
            <p:cNvSpPr>
              <a:spLocks noChangeShapeType="1"/>
            </p:cNvSpPr>
            <p:nvPr/>
          </p:nvSpPr>
          <p:spPr bwMode="auto">
            <a:xfrm>
              <a:off x="3120" y="2415"/>
              <a:ext cx="9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29" name="Line 27"/>
            <p:cNvSpPr>
              <a:spLocks noChangeShapeType="1"/>
            </p:cNvSpPr>
            <p:nvPr/>
          </p:nvSpPr>
          <p:spPr bwMode="auto">
            <a:xfrm>
              <a:off x="3504" y="2415"/>
              <a:ext cx="672"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0" name="Line 28"/>
            <p:cNvSpPr>
              <a:spLocks noChangeShapeType="1"/>
            </p:cNvSpPr>
            <p:nvPr/>
          </p:nvSpPr>
          <p:spPr bwMode="auto">
            <a:xfrm>
              <a:off x="2544" y="2511"/>
              <a:ext cx="96" cy="192"/>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1" name="Line 29"/>
            <p:cNvSpPr>
              <a:spLocks noChangeShapeType="1"/>
            </p:cNvSpPr>
            <p:nvPr/>
          </p:nvSpPr>
          <p:spPr bwMode="auto">
            <a:xfrm>
              <a:off x="2928" y="2703"/>
              <a:ext cx="9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2" name="Line 30"/>
            <p:cNvSpPr>
              <a:spLocks noChangeShapeType="1"/>
            </p:cNvSpPr>
            <p:nvPr/>
          </p:nvSpPr>
          <p:spPr bwMode="auto">
            <a:xfrm flipV="1">
              <a:off x="3120" y="2511"/>
              <a:ext cx="96" cy="192"/>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3" name="Line 31"/>
            <p:cNvSpPr>
              <a:spLocks noChangeShapeType="1"/>
            </p:cNvSpPr>
            <p:nvPr/>
          </p:nvSpPr>
          <p:spPr bwMode="auto">
            <a:xfrm>
              <a:off x="1536" y="2422"/>
              <a:ext cx="528"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4" name="Rectangle 32"/>
            <p:cNvSpPr>
              <a:spLocks noChangeArrowheads="1"/>
            </p:cNvSpPr>
            <p:nvPr/>
          </p:nvSpPr>
          <p:spPr bwMode="auto">
            <a:xfrm>
              <a:off x="2102" y="720"/>
              <a:ext cx="1373" cy="5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800" b="1" dirty="0">
                  <a:solidFill>
                    <a:schemeClr val="tx2"/>
                  </a:solidFill>
                  <a:latin typeface="Calibri" panose="020F0502020204030204" pitchFamily="34" charset="0"/>
                  <a:cs typeface="Calibri" panose="020F0502020204030204" pitchFamily="34" charset="0"/>
                </a:rPr>
                <a:t>Process</a:t>
              </a:r>
            </a:p>
            <a:p>
              <a:pPr algn="ctr"/>
              <a:r>
                <a:rPr lang="en-US" altLang="en-US" sz="2800" b="1" dirty="0">
                  <a:solidFill>
                    <a:schemeClr val="tx2"/>
                  </a:solidFill>
                  <a:latin typeface="Calibri" panose="020F0502020204030204" pitchFamily="34" charset="0"/>
                  <a:cs typeface="Calibri" panose="020F0502020204030204" pitchFamily="34" charset="0"/>
                </a:rPr>
                <a:t>management</a:t>
              </a:r>
            </a:p>
          </p:txBody>
        </p:sp>
        <p:sp>
          <p:nvSpPr>
            <p:cNvPr id="35" name="Line 33"/>
            <p:cNvSpPr>
              <a:spLocks noChangeShapeType="1"/>
            </p:cNvSpPr>
            <p:nvPr/>
          </p:nvSpPr>
          <p:spPr bwMode="auto">
            <a:xfrm>
              <a:off x="1536" y="2688"/>
              <a:ext cx="1056"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6" name="Freeform 34"/>
            <p:cNvSpPr>
              <a:spLocks/>
            </p:cNvSpPr>
            <p:nvPr/>
          </p:nvSpPr>
          <p:spPr bwMode="auto">
            <a:xfrm flipH="1">
              <a:off x="816" y="1008"/>
              <a:ext cx="1009" cy="769"/>
            </a:xfrm>
            <a:custGeom>
              <a:avLst/>
              <a:gdLst>
                <a:gd name="T0" fmla="*/ 1008 w 1009"/>
                <a:gd name="T1" fmla="*/ 768 h 769"/>
                <a:gd name="T2" fmla="*/ 1008 w 1009"/>
                <a:gd name="T3" fmla="*/ 0 h 769"/>
                <a:gd name="T4" fmla="*/ 0 w 1009"/>
                <a:gd name="T5" fmla="*/ 0 h 769"/>
                <a:gd name="T6" fmla="*/ 0 60000 65536"/>
                <a:gd name="T7" fmla="*/ 0 60000 65536"/>
                <a:gd name="T8" fmla="*/ 0 60000 65536"/>
                <a:gd name="T9" fmla="*/ 0 w 1009"/>
                <a:gd name="T10" fmla="*/ 0 h 769"/>
                <a:gd name="T11" fmla="*/ 1009 w 1009"/>
                <a:gd name="T12" fmla="*/ 769 h 769"/>
              </a:gdLst>
              <a:ahLst/>
              <a:cxnLst>
                <a:cxn ang="T6">
                  <a:pos x="T0" y="T1"/>
                </a:cxn>
                <a:cxn ang="T7">
                  <a:pos x="T2" y="T3"/>
                </a:cxn>
                <a:cxn ang="T8">
                  <a:pos x="T4" y="T5"/>
                </a:cxn>
              </a:cxnLst>
              <a:rect l="T9" t="T10" r="T11" b="T12"/>
              <a:pathLst>
                <a:path w="1009" h="769">
                  <a:moveTo>
                    <a:pt x="1008" y="768"/>
                  </a:moveTo>
                  <a:lnTo>
                    <a:pt x="1008" y="0"/>
                  </a:lnTo>
                  <a:lnTo>
                    <a:pt x="0" y="0"/>
                  </a:lnTo>
                </a:path>
              </a:pathLst>
            </a:custGeom>
            <a:noFill/>
            <a:ln w="12700" cap="rnd" cmpd="sng">
              <a:solidFill>
                <a:schemeClr val="tx1"/>
              </a:solidFill>
              <a:prstDash val="sysDot"/>
              <a:round/>
              <a:headEnd type="none" w="sm" len="sm"/>
              <a:tailEnd type="stealth" w="lg" len="lg"/>
            </a:ln>
            <a:extLst>
              <a:ext uri="{909E8E84-426E-40DD-AFC4-6F175D3DCCD1}">
                <a14:hiddenFill xmlns:a14="http://schemas.microsoft.com/office/drawing/2010/main">
                  <a:solidFill>
                    <a:srgbClr val="FFFFFF"/>
                  </a:solidFill>
                </a14:hiddenFill>
              </a:ext>
            </a:extLst>
          </p:spPr>
          <p:txBody>
            <a:bodyPr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37" name="Arc 35"/>
            <p:cNvSpPr>
              <a:spLocks/>
            </p:cNvSpPr>
            <p:nvPr/>
          </p:nvSpPr>
          <p:spPr bwMode="auto">
            <a:xfrm flipH="1">
              <a:off x="1776" y="1200"/>
              <a:ext cx="288" cy="336"/>
            </a:xfrm>
            <a:custGeom>
              <a:avLst/>
              <a:gdLst>
                <a:gd name="T0" fmla="*/ 0 w 21600"/>
                <a:gd name="T1" fmla="*/ 0 h 21600"/>
                <a:gd name="T2" fmla="*/ 288 w 21600"/>
                <a:gd name="T3" fmla="*/ 336 h 21600"/>
                <a:gd name="T4" fmla="*/ 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prstDash val="dash"/>
              <a:round/>
              <a:headEnd type="triangle" w="lg" len="lg"/>
              <a:tailEnd w="lg" len="lg"/>
            </a:ln>
            <a:extLst>
              <a:ext uri="{909E8E84-426E-40DD-AFC4-6F175D3DCCD1}">
                <a14:hiddenFill xmlns:a14="http://schemas.microsoft.com/office/drawing/2010/main">
                  <a:solidFill>
                    <a:srgbClr val="FFFFFF"/>
                  </a:solidFill>
                </a14:hiddenFill>
              </a:ext>
            </a:extLst>
          </p:spPr>
          <p:txBody>
            <a:bodyPr wrap="none"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87989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Little’s Law: Example III—Orange Juice</a:t>
            </a:r>
          </a:p>
        </p:txBody>
      </p:sp>
      <p:sp>
        <p:nvSpPr>
          <p:cNvPr id="52228" name="Rectangle 3"/>
          <p:cNvSpPr>
            <a:spLocks noGrp="1" noChangeArrowheads="1"/>
          </p:cNvSpPr>
          <p:nvPr>
            <p:ph sz="quarter" idx="10"/>
          </p:nvPr>
        </p:nvSpPr>
        <p:spPr>
          <a:xfrm>
            <a:off x="304800" y="1143000"/>
            <a:ext cx="11582400" cy="2219747"/>
          </a:xfrm>
        </p:spPr>
        <p:txBody>
          <a:bodyPr>
            <a:noAutofit/>
          </a:bodyPr>
          <a:lstStyle/>
          <a:p>
            <a:r>
              <a:rPr lang="en-US" altLang="en-US" dirty="0">
                <a:latin typeface="Calibri" panose="020F0502020204030204" pitchFamily="34" charset="0"/>
                <a:cs typeface="Calibri" panose="020F0502020204030204" pitchFamily="34" charset="0"/>
              </a:rPr>
              <a:t>Consider the orange juice example: Can we use Little’s law to determine average wait time of a truck that waits?</a:t>
            </a:r>
          </a:p>
          <a:p>
            <a:r>
              <a:rPr lang="en-US" altLang="en-US" dirty="0">
                <a:latin typeface="Calibri" panose="020F0502020204030204" pitchFamily="34" charset="0"/>
                <a:cs typeface="Calibri" panose="020F0502020204030204" pitchFamily="34" charset="0"/>
              </a:rPr>
              <a:t>We consider the time period 10 am to 8 pm. Trucks arrive 10 per hour from 10 am to 6 pm, or 80 trucks overall.</a:t>
            </a:r>
          </a:p>
        </p:txBody>
      </p:sp>
      <p:grpSp>
        <p:nvGrpSpPr>
          <p:cNvPr id="3" name="Group 2" descr="This slide depicts a continuous inventory graph. Inventory (Y-axis) and time (X-axis), as per the information shown on this slide."/>
          <p:cNvGrpSpPr/>
          <p:nvPr/>
        </p:nvGrpSpPr>
        <p:grpSpPr>
          <a:xfrm>
            <a:off x="304799" y="3581400"/>
            <a:ext cx="5822271" cy="2667000"/>
            <a:chOff x="381403" y="3186169"/>
            <a:chExt cx="6781397" cy="3106346"/>
          </a:xfrm>
        </p:grpSpPr>
        <p:cxnSp>
          <p:nvCxnSpPr>
            <p:cNvPr id="8" name="Straight Arrow Connector 7"/>
            <p:cNvCxnSpPr/>
            <p:nvPr/>
          </p:nvCxnSpPr>
          <p:spPr>
            <a:xfrm flipV="1">
              <a:off x="1461036" y="3611926"/>
              <a:ext cx="0" cy="2057400"/>
            </a:xfrm>
            <a:prstGeom prst="straightConnector1">
              <a:avLst/>
            </a:prstGeom>
            <a:ln>
              <a:solidFill>
                <a:schemeClr val="tx2"/>
              </a:solidFill>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461036" y="5671732"/>
              <a:ext cx="5007543" cy="0"/>
            </a:xfrm>
            <a:prstGeom prst="straightConnector1">
              <a:avLst/>
            </a:prstGeom>
            <a:ln>
              <a:prstDash val="sysDot"/>
              <a:tailEnd type="triangle"/>
            </a:ln>
            <a:effectLst/>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4336" y="5776262"/>
              <a:ext cx="558264" cy="215106"/>
            </a:xfrm>
            <a:prstGeom prst="rect">
              <a:avLst/>
            </a:prstGeom>
            <a:noFill/>
          </p:spPr>
          <p:txBody>
            <a:bodyPr wrap="square" rtlCol="0">
              <a:noAutofit/>
            </a:bodyPr>
            <a:lstStyle/>
            <a:p>
              <a:r>
                <a:rPr lang="en-US" sz="1600" dirty="0">
                  <a:solidFill>
                    <a:schemeClr val="tx2"/>
                  </a:solidFill>
                  <a:latin typeface="Calibri" panose="020F0502020204030204" pitchFamily="34" charset="0"/>
                  <a:cs typeface="Calibri" panose="020F0502020204030204" pitchFamily="34" charset="0"/>
                </a:rPr>
                <a:t>7 am</a:t>
              </a:r>
            </a:p>
          </p:txBody>
        </p:sp>
        <p:sp>
          <p:nvSpPr>
            <p:cNvPr id="17" name="TextBox 16"/>
            <p:cNvSpPr txBox="1"/>
            <p:nvPr/>
          </p:nvSpPr>
          <p:spPr>
            <a:xfrm>
              <a:off x="381403" y="3186169"/>
              <a:ext cx="1066397" cy="523220"/>
            </a:xfrm>
            <a:prstGeom prst="rect">
              <a:avLst/>
            </a:prstGeom>
            <a:noFill/>
          </p:spPr>
          <p:txBody>
            <a:bodyPr wrap="square" rtlCol="0">
              <a:noAutofit/>
            </a:bodyPr>
            <a:lstStyle/>
            <a:p>
              <a:pPr algn="r"/>
              <a:r>
                <a:rPr lang="en-US" sz="1400" dirty="0">
                  <a:solidFill>
                    <a:schemeClr val="tx2"/>
                  </a:solidFill>
                  <a:latin typeface="Calibri" panose="020F0502020204030204" pitchFamily="34" charset="0"/>
                  <a:cs typeface="Calibri" panose="020F0502020204030204" pitchFamily="34" charset="0"/>
                </a:rPr>
                <a:t>Number of trucks waiting</a:t>
              </a:r>
            </a:p>
          </p:txBody>
        </p:sp>
        <p:sp>
          <p:nvSpPr>
            <p:cNvPr id="18" name="TextBox 17"/>
            <p:cNvSpPr txBox="1"/>
            <p:nvPr/>
          </p:nvSpPr>
          <p:spPr>
            <a:xfrm>
              <a:off x="2133172" y="5776261"/>
              <a:ext cx="1524428" cy="516254"/>
            </a:xfrm>
            <a:prstGeom prst="rect">
              <a:avLst/>
            </a:prstGeom>
            <a:noFill/>
          </p:spPr>
          <p:txBody>
            <a:bodyPr wrap="square" rtlCol="0">
              <a:noAutofit/>
            </a:bodyPr>
            <a:lstStyle/>
            <a:p>
              <a:r>
                <a:rPr lang="en-US" sz="1600" dirty="0">
                  <a:solidFill>
                    <a:schemeClr val="tx2"/>
                  </a:solidFill>
                  <a:latin typeface="Calibri" panose="020F0502020204030204" pitchFamily="34" charset="0"/>
                  <a:cs typeface="Calibri" panose="020F0502020204030204" pitchFamily="34" charset="0"/>
                </a:rPr>
                <a:t>10 am</a:t>
              </a:r>
            </a:p>
            <a:p>
              <a:r>
                <a:rPr lang="en-US" sz="1600" dirty="0">
                  <a:solidFill>
                    <a:schemeClr val="tx2"/>
                  </a:solidFill>
                  <a:latin typeface="Calibri" panose="020F0502020204030204" pitchFamily="34" charset="0"/>
                  <a:cs typeface="Calibri" panose="020F0502020204030204" pitchFamily="34" charset="0"/>
                </a:rPr>
                <a:t>First truck waits</a:t>
              </a:r>
            </a:p>
          </p:txBody>
        </p:sp>
        <p:sp>
          <p:nvSpPr>
            <p:cNvPr id="19" name="TextBox 18"/>
            <p:cNvSpPr txBox="1"/>
            <p:nvPr/>
          </p:nvSpPr>
          <p:spPr>
            <a:xfrm>
              <a:off x="5423636" y="5776261"/>
              <a:ext cx="1739164" cy="516254"/>
            </a:xfrm>
            <a:prstGeom prst="rect">
              <a:avLst/>
            </a:prstGeom>
            <a:noFill/>
          </p:spPr>
          <p:txBody>
            <a:bodyPr wrap="square" rtlCol="0">
              <a:noAutofit/>
            </a:bodyPr>
            <a:lstStyle/>
            <a:p>
              <a:r>
                <a:rPr lang="en-US" sz="1600" dirty="0">
                  <a:solidFill>
                    <a:schemeClr val="tx2"/>
                  </a:solidFill>
                  <a:latin typeface="Calibri" panose="020F0502020204030204" pitchFamily="34" charset="0"/>
                  <a:cs typeface="Calibri" panose="020F0502020204030204" pitchFamily="34" charset="0"/>
                </a:rPr>
                <a:t>8 pm</a:t>
              </a:r>
            </a:p>
            <a:p>
              <a:r>
                <a:rPr lang="en-US" sz="1600" dirty="0">
                  <a:solidFill>
                    <a:schemeClr val="tx2"/>
                  </a:solidFill>
                  <a:latin typeface="Calibri" panose="020F0502020204030204" pitchFamily="34" charset="0"/>
                  <a:cs typeface="Calibri" panose="020F0502020204030204" pitchFamily="34" charset="0"/>
                </a:rPr>
                <a:t>Last truck leaves</a:t>
              </a:r>
            </a:p>
          </p:txBody>
        </p:sp>
        <p:sp>
          <p:nvSpPr>
            <p:cNvPr id="20" name="TextBox 19"/>
            <p:cNvSpPr txBox="1"/>
            <p:nvPr/>
          </p:nvSpPr>
          <p:spPr>
            <a:xfrm>
              <a:off x="4521870" y="5776262"/>
              <a:ext cx="558264" cy="215106"/>
            </a:xfrm>
            <a:prstGeom prst="rect">
              <a:avLst/>
            </a:prstGeom>
            <a:noFill/>
          </p:spPr>
          <p:txBody>
            <a:bodyPr wrap="square" rtlCol="0">
              <a:noAutofit/>
            </a:bodyPr>
            <a:lstStyle/>
            <a:p>
              <a:r>
                <a:rPr lang="en-US" sz="1600" dirty="0">
                  <a:solidFill>
                    <a:schemeClr val="tx2"/>
                  </a:solidFill>
                  <a:latin typeface="Calibri" panose="020F0502020204030204" pitchFamily="34" charset="0"/>
                  <a:cs typeface="Calibri" panose="020F0502020204030204" pitchFamily="34" charset="0"/>
                </a:rPr>
                <a:t>6 pm</a:t>
              </a:r>
            </a:p>
          </p:txBody>
        </p:sp>
        <p:cxnSp>
          <p:nvCxnSpPr>
            <p:cNvPr id="16" name="Straight Connector 15"/>
            <p:cNvCxnSpPr/>
            <p:nvPr/>
          </p:nvCxnSpPr>
          <p:spPr>
            <a:xfrm flipV="1">
              <a:off x="2540670" y="4069126"/>
              <a:ext cx="2209800" cy="160020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61035" y="5669326"/>
              <a:ext cx="1079635" cy="0"/>
            </a:xfrm>
            <a:prstGeom prst="line">
              <a:avLst/>
            </a:prstGeom>
            <a:ln w="28575">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0024" y="3906546"/>
              <a:ext cx="447776" cy="307777"/>
            </a:xfrm>
            <a:prstGeom prst="rect">
              <a:avLst/>
            </a:prstGeom>
            <a:noFill/>
          </p:spPr>
          <p:txBody>
            <a:bodyPr wrap="square" rtlCol="0">
              <a:noAutofit/>
            </a:bodyPr>
            <a:lstStyle/>
            <a:p>
              <a:r>
                <a:rPr lang="en-US" sz="1400" dirty="0">
                  <a:solidFill>
                    <a:schemeClr val="tx2"/>
                  </a:solidFill>
                  <a:latin typeface="Calibri" panose="020F0502020204030204" pitchFamily="34" charset="0"/>
                  <a:cs typeface="Calibri" panose="020F0502020204030204" pitchFamily="34" charset="0"/>
                </a:rPr>
                <a:t>16</a:t>
              </a:r>
            </a:p>
          </p:txBody>
        </p:sp>
        <p:cxnSp>
          <p:nvCxnSpPr>
            <p:cNvPr id="26" name="Straight Connector 25"/>
            <p:cNvCxnSpPr>
              <a:stCxn id="27" idx="3"/>
            </p:cNvCxnSpPr>
            <p:nvPr/>
          </p:nvCxnSpPr>
          <p:spPr>
            <a:xfrm flipV="1">
              <a:off x="1447800" y="4060434"/>
              <a:ext cx="3302670" cy="1"/>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50470" y="4066720"/>
              <a:ext cx="0" cy="1607418"/>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750470" y="4069126"/>
              <a:ext cx="914400" cy="160020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255317" y="3667781"/>
            <a:ext cx="5631883" cy="1938992"/>
          </a:xfrm>
          <a:prstGeom prst="rect">
            <a:avLst/>
          </a:prstGeom>
        </p:spPr>
        <p:txBody>
          <a:bodyPr wrap="square">
            <a:noAutofit/>
          </a:bodyPr>
          <a:lstStyle/>
          <a:p>
            <a:pPr>
              <a:spcBef>
                <a:spcPts val="600"/>
              </a:spcBef>
              <a:buNone/>
            </a:pPr>
            <a:r>
              <a:rPr lang="en-US" altLang="en-US" sz="2800" b="1" dirty="0">
                <a:solidFill>
                  <a:schemeClr val="tx2"/>
                </a:solidFill>
                <a:latin typeface="Calibri" panose="020F0502020204030204" pitchFamily="34" charset="0"/>
                <a:cs typeface="Calibri" panose="020F0502020204030204" pitchFamily="34" charset="0"/>
              </a:rPr>
              <a:t>R</a:t>
            </a:r>
            <a:r>
              <a:rPr lang="en-US" altLang="en-US" sz="2800" dirty="0">
                <a:solidFill>
                  <a:schemeClr val="tx2"/>
                </a:solidFill>
                <a:latin typeface="Calibri" panose="020F0502020204030204" pitchFamily="34" charset="0"/>
                <a:cs typeface="Calibri" panose="020F0502020204030204" pitchFamily="34" charset="0"/>
              </a:rPr>
              <a:t> = 80/10 = </a:t>
            </a:r>
            <a:r>
              <a:rPr lang="en-US" altLang="en-US" sz="2800" b="1" dirty="0">
                <a:solidFill>
                  <a:schemeClr val="tx2"/>
                </a:solidFill>
                <a:latin typeface="Calibri" panose="020F0502020204030204" pitchFamily="34" charset="0"/>
                <a:cs typeface="Calibri" panose="020F0502020204030204" pitchFamily="34" charset="0"/>
              </a:rPr>
              <a:t>8</a:t>
            </a:r>
            <a:r>
              <a:rPr lang="en-US" altLang="en-US" sz="2800" dirty="0">
                <a:solidFill>
                  <a:schemeClr val="tx2"/>
                </a:solidFill>
                <a:latin typeface="Calibri" panose="020F0502020204030204" pitchFamily="34" charset="0"/>
                <a:cs typeface="Calibri" panose="020F0502020204030204" pitchFamily="34" charset="0"/>
              </a:rPr>
              <a:t> trucks per hour </a:t>
            </a:r>
          </a:p>
          <a:p>
            <a:pPr>
              <a:spcBef>
                <a:spcPts val="600"/>
              </a:spcBef>
              <a:buNone/>
            </a:pPr>
            <a:r>
              <a:rPr lang="en-US" altLang="en-US" sz="2800" b="1" dirty="0">
                <a:solidFill>
                  <a:schemeClr val="tx2"/>
                </a:solidFill>
                <a:latin typeface="Calibri" panose="020F0502020204030204" pitchFamily="34" charset="0"/>
                <a:cs typeface="Calibri" panose="020F0502020204030204" pitchFamily="34" charset="0"/>
              </a:rPr>
              <a:t>I </a:t>
            </a:r>
            <a:r>
              <a:rPr lang="en-US" altLang="en-US" sz="2800" dirty="0">
                <a:solidFill>
                  <a:schemeClr val="tx2"/>
                </a:solidFill>
                <a:latin typeface="Calibri" panose="020F0502020204030204" pitchFamily="34" charset="0"/>
                <a:cs typeface="Calibri" panose="020F0502020204030204" pitchFamily="34" charset="0"/>
              </a:rPr>
              <a:t>=</a:t>
            </a:r>
            <a:r>
              <a:rPr lang="en-US" altLang="en-US" sz="2800" b="1" dirty="0">
                <a:solidFill>
                  <a:schemeClr val="tx2"/>
                </a:solidFill>
                <a:latin typeface="Calibri" panose="020F0502020204030204" pitchFamily="34" charset="0"/>
                <a:cs typeface="Calibri" panose="020F0502020204030204" pitchFamily="34" charset="0"/>
              </a:rPr>
              <a:t> 8</a:t>
            </a:r>
            <a:r>
              <a:rPr lang="en-US" altLang="en-US" sz="2800" dirty="0">
                <a:solidFill>
                  <a:schemeClr val="tx2"/>
                </a:solidFill>
                <a:latin typeface="Calibri" panose="020F0502020204030204" pitchFamily="34" charset="0"/>
                <a:cs typeface="Calibri" panose="020F0502020204030204" pitchFamily="34" charset="0"/>
              </a:rPr>
              <a:t> on average between 10 am and 8 pm (Why? 0-16-0)</a:t>
            </a:r>
          </a:p>
          <a:p>
            <a:pPr>
              <a:spcBef>
                <a:spcPts val="600"/>
              </a:spcBef>
              <a:buNone/>
            </a:pPr>
            <a:r>
              <a:rPr lang="en-US" altLang="en-US" sz="2800" b="1" dirty="0">
                <a:solidFill>
                  <a:schemeClr val="tx2"/>
                </a:solidFill>
                <a:latin typeface="Calibri" panose="020F0502020204030204" pitchFamily="34" charset="0"/>
                <a:cs typeface="Calibri" panose="020F0502020204030204" pitchFamily="34" charset="0"/>
              </a:rPr>
              <a:t>T</a:t>
            </a:r>
            <a:r>
              <a:rPr lang="en-US" altLang="en-US" sz="2800" dirty="0">
                <a:solidFill>
                  <a:schemeClr val="tx2"/>
                </a:solidFill>
                <a:latin typeface="Calibri" panose="020F0502020204030204" pitchFamily="34" charset="0"/>
                <a:cs typeface="Calibri" panose="020F0502020204030204" pitchFamily="34" charset="0"/>
              </a:rPr>
              <a:t> = I/R = 8/8 = 1 hour</a:t>
            </a:r>
          </a:p>
        </p:txBody>
      </p:sp>
    </p:spTree>
    <p:extLst>
      <p:ext uri="{BB962C8B-B14F-4D97-AF65-F5344CB8AC3E}">
        <p14:creationId xmlns:p14="http://schemas.microsoft.com/office/powerpoint/2010/main" val="3862240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 calcmode="lin" valueType="num">
                                      <p:cBhvr additive="base">
                                        <p:cTn id="13"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Little’s Law: Example IV—Clinic</a:t>
            </a:r>
          </a:p>
        </p:txBody>
      </p:sp>
      <p:sp>
        <p:nvSpPr>
          <p:cNvPr id="34822" name="Rectangle 3"/>
          <p:cNvSpPr>
            <a:spLocks noGrp="1" noChangeArrowheads="1"/>
          </p:cNvSpPr>
          <p:nvPr>
            <p:ph sz="quarter" idx="10"/>
          </p:nvPr>
        </p:nvSpPr>
        <p:spPr/>
        <p:txBody>
          <a:bodyPr/>
          <a:lstStyle/>
          <a:p>
            <a:r>
              <a:rPr lang="en-US" altLang="en-US" dirty="0"/>
              <a:t>Let us calculate the average waiting time in a medical clinic.</a:t>
            </a:r>
          </a:p>
          <a:p>
            <a:r>
              <a:rPr lang="en-US" altLang="en-US" dirty="0"/>
              <a:t>Imagine a system in which a patient can be treated in exactly 15 minutes.</a:t>
            </a:r>
          </a:p>
          <a:p>
            <a:r>
              <a:rPr lang="en-US" altLang="en-US" dirty="0"/>
              <a:t>Two patients arrive at minute 15, and one patient arrives at minute 45.</a:t>
            </a:r>
          </a:p>
          <a:p>
            <a:r>
              <a:rPr lang="en-US" altLang="en-US" dirty="0"/>
              <a:t>What is the </a:t>
            </a:r>
            <a:r>
              <a:rPr lang="en-US" altLang="en-US" b="1" dirty="0"/>
              <a:t>average waiting time</a:t>
            </a:r>
            <a:r>
              <a:rPr lang="en-US" altLang="en-US" dirty="0"/>
              <a:t>?</a:t>
            </a:r>
          </a:p>
        </p:txBody>
      </p:sp>
    </p:spTree>
    <p:extLst>
      <p:ext uri="{BB962C8B-B14F-4D97-AF65-F5344CB8AC3E}">
        <p14:creationId xmlns:p14="http://schemas.microsoft.com/office/powerpoint/2010/main" val="1039500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Little’s Law: Example IV—Clinic (2)</a:t>
            </a:r>
          </a:p>
        </p:txBody>
      </p:sp>
      <p:sp>
        <p:nvSpPr>
          <p:cNvPr id="35846" name="Rectangle 3"/>
          <p:cNvSpPr>
            <a:spLocks noGrp="1" noChangeArrowheads="1"/>
          </p:cNvSpPr>
          <p:nvPr>
            <p:ph sz="quarter" idx="10"/>
          </p:nvPr>
        </p:nvSpPr>
        <p:spPr>
          <a:xfrm>
            <a:off x="304800" y="1143000"/>
            <a:ext cx="11582400" cy="900113"/>
          </a:xfrm>
        </p:spPr>
        <p:txBody>
          <a:bodyPr>
            <a:noAutofit/>
          </a:bodyPr>
          <a:lstStyle/>
          <a:p>
            <a:pPr marL="0" indent="0">
              <a:buNone/>
            </a:pPr>
            <a:r>
              <a:rPr lang="en-US" altLang="en-US" dirty="0">
                <a:latin typeface="Calibri" panose="020F0502020204030204" pitchFamily="34" charset="0"/>
                <a:cs typeface="Calibri" panose="020F0502020204030204" pitchFamily="34" charset="0"/>
              </a:rPr>
              <a:t>Imagine the following sequence of events.</a:t>
            </a:r>
          </a:p>
        </p:txBody>
      </p:sp>
      <p:grpSp>
        <p:nvGrpSpPr>
          <p:cNvPr id="2" name="Group 1" descr="This slide depicts a graph with the service and waiting times of patient 1, 2, and 3P, as per the information from slide 41. Patient 1 is treated between min 15 and min 30, while patient 2 waits the exact amount of time. Then, patient two is treated between min 30 and min 45, and afterwards patient 3 is treated between min 45 and min 60.">
            <a:extLst>
              <a:ext uri="{FF2B5EF4-FFF2-40B4-BE49-F238E27FC236}">
                <a16:creationId xmlns:a16="http://schemas.microsoft.com/office/drawing/2014/main" id="{15C2F1E5-2F88-464F-96D2-1B8FD3B0C9F4}"/>
              </a:ext>
            </a:extLst>
          </p:cNvPr>
          <p:cNvGrpSpPr/>
          <p:nvPr/>
        </p:nvGrpSpPr>
        <p:grpSpPr>
          <a:xfrm>
            <a:off x="1929584" y="2133600"/>
            <a:ext cx="8332833" cy="4059315"/>
            <a:chOff x="1929584" y="2133600"/>
            <a:chExt cx="8332833" cy="4059315"/>
          </a:xfrm>
        </p:grpSpPr>
        <p:sp>
          <p:nvSpPr>
            <p:cNvPr id="35847" name="Line 4"/>
            <p:cNvSpPr>
              <a:spLocks noChangeShapeType="1"/>
            </p:cNvSpPr>
            <p:nvPr/>
          </p:nvSpPr>
          <p:spPr bwMode="auto">
            <a:xfrm flipV="1">
              <a:off x="3263854" y="2133600"/>
              <a:ext cx="0" cy="3092388"/>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48" name="Line 5"/>
            <p:cNvSpPr>
              <a:spLocks noChangeShapeType="1"/>
            </p:cNvSpPr>
            <p:nvPr/>
          </p:nvSpPr>
          <p:spPr bwMode="auto">
            <a:xfrm>
              <a:off x="3263854" y="5231628"/>
              <a:ext cx="6998563"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49" name="Line 6"/>
            <p:cNvSpPr>
              <a:spLocks noChangeShapeType="1"/>
            </p:cNvSpPr>
            <p:nvPr/>
          </p:nvSpPr>
          <p:spPr bwMode="auto">
            <a:xfrm flipV="1">
              <a:off x="3914883" y="5144610"/>
              <a:ext cx="0" cy="24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50" name="Text Box 9"/>
            <p:cNvSpPr txBox="1">
              <a:spLocks noChangeArrowheads="1"/>
            </p:cNvSpPr>
            <p:nvPr/>
          </p:nvSpPr>
          <p:spPr bwMode="auto">
            <a:xfrm>
              <a:off x="3182475" y="5801280"/>
              <a:ext cx="535743" cy="3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1,2</a:t>
              </a:r>
            </a:p>
          </p:txBody>
        </p:sp>
        <p:sp>
          <p:nvSpPr>
            <p:cNvPr id="35851" name="Line 11"/>
            <p:cNvSpPr>
              <a:spLocks noChangeShapeType="1"/>
            </p:cNvSpPr>
            <p:nvPr/>
          </p:nvSpPr>
          <p:spPr bwMode="auto">
            <a:xfrm flipV="1">
              <a:off x="4565912" y="5144610"/>
              <a:ext cx="0" cy="24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52" name="Line 12"/>
            <p:cNvSpPr>
              <a:spLocks noChangeShapeType="1"/>
            </p:cNvSpPr>
            <p:nvPr/>
          </p:nvSpPr>
          <p:spPr bwMode="auto">
            <a:xfrm flipV="1">
              <a:off x="5216941" y="5144610"/>
              <a:ext cx="0" cy="24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53" name="Line 14"/>
            <p:cNvSpPr>
              <a:spLocks noChangeShapeType="1"/>
            </p:cNvSpPr>
            <p:nvPr/>
          </p:nvSpPr>
          <p:spPr bwMode="auto">
            <a:xfrm flipV="1">
              <a:off x="5867971" y="5144610"/>
              <a:ext cx="0" cy="24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54" name="Text Box 15"/>
            <p:cNvSpPr txBox="1">
              <a:spLocks noChangeArrowheads="1"/>
            </p:cNvSpPr>
            <p:nvPr/>
          </p:nvSpPr>
          <p:spPr bwMode="auto">
            <a:xfrm>
              <a:off x="3670747" y="4826722"/>
              <a:ext cx="467927" cy="3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15</a:t>
              </a:r>
            </a:p>
          </p:txBody>
        </p:sp>
        <p:sp>
          <p:nvSpPr>
            <p:cNvPr id="35855" name="Text Box 16"/>
            <p:cNvSpPr txBox="1">
              <a:spLocks noChangeArrowheads="1"/>
            </p:cNvSpPr>
            <p:nvPr/>
          </p:nvSpPr>
          <p:spPr bwMode="auto">
            <a:xfrm>
              <a:off x="4321776" y="4826722"/>
              <a:ext cx="467927" cy="3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30</a:t>
              </a:r>
            </a:p>
          </p:txBody>
        </p:sp>
        <p:sp>
          <p:nvSpPr>
            <p:cNvPr id="35856" name="Text Box 17"/>
            <p:cNvSpPr txBox="1">
              <a:spLocks noChangeArrowheads="1"/>
            </p:cNvSpPr>
            <p:nvPr/>
          </p:nvSpPr>
          <p:spPr bwMode="auto">
            <a:xfrm>
              <a:off x="4955852" y="4826722"/>
              <a:ext cx="467927" cy="3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45</a:t>
              </a:r>
            </a:p>
          </p:txBody>
        </p:sp>
        <p:sp>
          <p:nvSpPr>
            <p:cNvPr id="35857" name="Text Box 18"/>
            <p:cNvSpPr txBox="1">
              <a:spLocks noChangeArrowheads="1"/>
            </p:cNvSpPr>
            <p:nvPr/>
          </p:nvSpPr>
          <p:spPr bwMode="auto">
            <a:xfrm>
              <a:off x="5644179" y="4826722"/>
              <a:ext cx="467927" cy="3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60</a:t>
              </a:r>
            </a:p>
          </p:txBody>
        </p:sp>
        <p:sp>
          <p:nvSpPr>
            <p:cNvPr id="630803" name="Rectangle 19"/>
            <p:cNvSpPr>
              <a:spLocks noChangeArrowheads="1"/>
            </p:cNvSpPr>
            <p:nvPr/>
          </p:nvSpPr>
          <p:spPr bwMode="auto">
            <a:xfrm>
              <a:off x="3914883" y="3604055"/>
              <a:ext cx="651029" cy="244136"/>
            </a:xfrm>
            <a:prstGeom prst="rect">
              <a:avLst/>
            </a:prstGeom>
            <a:solidFill>
              <a:schemeClr val="tx2">
                <a:lumMod val="40000"/>
                <a:lumOff val="60000"/>
              </a:schemeClr>
            </a:solidFill>
            <a:ln w="9525">
              <a:noFill/>
              <a:miter lim="800000"/>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chemeClr val="tx2"/>
                  </a:solidFill>
                  <a:latin typeface="Calibri" panose="020F0502020204030204" pitchFamily="34" charset="0"/>
                  <a:cs typeface="Calibri" panose="020F0502020204030204" pitchFamily="34" charset="0"/>
                </a:rPr>
                <a:t>1</a:t>
              </a:r>
            </a:p>
          </p:txBody>
        </p:sp>
        <p:sp>
          <p:nvSpPr>
            <p:cNvPr id="630807" name="Rectangle 23"/>
            <p:cNvSpPr>
              <a:spLocks noChangeArrowheads="1"/>
            </p:cNvSpPr>
            <p:nvPr/>
          </p:nvSpPr>
          <p:spPr bwMode="auto">
            <a:xfrm>
              <a:off x="5216941" y="3604055"/>
              <a:ext cx="651029" cy="244136"/>
            </a:xfrm>
            <a:prstGeom prst="rect">
              <a:avLst/>
            </a:prstGeom>
            <a:solidFill>
              <a:schemeClr val="accent1">
                <a:lumMod val="40000"/>
                <a:lumOff val="60000"/>
              </a:schemeClr>
            </a:solidFill>
            <a:ln w="9525">
              <a:noFill/>
              <a:miter lim="800000"/>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chemeClr val="tx2"/>
                  </a:solidFill>
                  <a:latin typeface="Calibri" panose="020F0502020204030204" pitchFamily="34" charset="0"/>
                  <a:cs typeface="Calibri" panose="020F0502020204030204" pitchFamily="34" charset="0"/>
                </a:rPr>
                <a:t>3</a:t>
              </a:r>
            </a:p>
          </p:txBody>
        </p:sp>
        <p:sp>
          <p:nvSpPr>
            <p:cNvPr id="35860" name="Line 24"/>
            <p:cNvSpPr>
              <a:spLocks noChangeShapeType="1"/>
            </p:cNvSpPr>
            <p:nvPr/>
          </p:nvSpPr>
          <p:spPr bwMode="auto">
            <a:xfrm flipV="1">
              <a:off x="6519000" y="5144610"/>
              <a:ext cx="0" cy="244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61" name="Text Box 25"/>
            <p:cNvSpPr txBox="1">
              <a:spLocks noChangeArrowheads="1"/>
            </p:cNvSpPr>
            <p:nvPr/>
          </p:nvSpPr>
          <p:spPr bwMode="auto">
            <a:xfrm>
              <a:off x="6295208" y="4826722"/>
              <a:ext cx="467927" cy="3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75</a:t>
              </a:r>
            </a:p>
          </p:txBody>
        </p:sp>
        <p:sp>
          <p:nvSpPr>
            <p:cNvPr id="35862" name="Text Box 26"/>
            <p:cNvSpPr txBox="1">
              <a:spLocks noChangeArrowheads="1"/>
            </p:cNvSpPr>
            <p:nvPr/>
          </p:nvSpPr>
          <p:spPr bwMode="auto">
            <a:xfrm>
              <a:off x="4403155" y="5786021"/>
              <a:ext cx="332296" cy="3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dirty="0">
                  <a:solidFill>
                    <a:schemeClr val="tx2"/>
                  </a:solidFill>
                  <a:latin typeface="Calibri" panose="020F0502020204030204" pitchFamily="34" charset="0"/>
                  <a:cs typeface="Calibri" panose="020F0502020204030204" pitchFamily="34" charset="0"/>
                </a:rPr>
                <a:t>3</a:t>
              </a:r>
            </a:p>
          </p:txBody>
        </p:sp>
        <p:sp>
          <p:nvSpPr>
            <p:cNvPr id="630812" name="Rectangle 28"/>
            <p:cNvSpPr>
              <a:spLocks noChangeArrowheads="1"/>
            </p:cNvSpPr>
            <p:nvPr/>
          </p:nvSpPr>
          <p:spPr bwMode="auto">
            <a:xfrm>
              <a:off x="4565912" y="3604055"/>
              <a:ext cx="651029" cy="244136"/>
            </a:xfrm>
            <a:prstGeom prst="rect">
              <a:avLst/>
            </a:prstGeom>
            <a:solidFill>
              <a:schemeClr val="accent1">
                <a:lumMod val="20000"/>
                <a:lumOff val="80000"/>
              </a:schemeClr>
            </a:solidFill>
            <a:ln w="9525">
              <a:noFill/>
              <a:miter lim="800000"/>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chemeClr val="tx2"/>
                  </a:solidFill>
                  <a:latin typeface="Calibri" panose="020F0502020204030204" pitchFamily="34" charset="0"/>
                  <a:cs typeface="Calibri" panose="020F0502020204030204" pitchFamily="34" charset="0"/>
                </a:rPr>
                <a:t>2</a:t>
              </a:r>
            </a:p>
          </p:txBody>
        </p:sp>
        <p:sp>
          <p:nvSpPr>
            <p:cNvPr id="35864" name="Line 30"/>
            <p:cNvSpPr>
              <a:spLocks noChangeShapeType="1"/>
            </p:cNvSpPr>
            <p:nvPr/>
          </p:nvSpPr>
          <p:spPr bwMode="auto">
            <a:xfrm flipV="1">
              <a:off x="3345233" y="5460506"/>
              <a:ext cx="569650" cy="40689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65" name="Line 33"/>
            <p:cNvSpPr>
              <a:spLocks noChangeShapeType="1"/>
            </p:cNvSpPr>
            <p:nvPr/>
          </p:nvSpPr>
          <p:spPr bwMode="auto">
            <a:xfrm flipV="1">
              <a:off x="4654072" y="5460506"/>
              <a:ext cx="569650" cy="406893"/>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630822" name="Line 38"/>
            <p:cNvSpPr>
              <a:spLocks noChangeShapeType="1"/>
            </p:cNvSpPr>
            <p:nvPr/>
          </p:nvSpPr>
          <p:spPr bwMode="auto">
            <a:xfrm flipV="1">
              <a:off x="3914883" y="4336462"/>
              <a:ext cx="0" cy="1139301"/>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630824" name="Line 40"/>
            <p:cNvSpPr>
              <a:spLocks noChangeShapeType="1"/>
            </p:cNvSpPr>
            <p:nvPr/>
          </p:nvSpPr>
          <p:spPr bwMode="auto">
            <a:xfrm flipV="1">
              <a:off x="4565912" y="3832934"/>
              <a:ext cx="0" cy="1708951"/>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630830" name="Line 46"/>
            <p:cNvSpPr>
              <a:spLocks noChangeShapeType="1"/>
            </p:cNvSpPr>
            <p:nvPr/>
          </p:nvSpPr>
          <p:spPr bwMode="auto">
            <a:xfrm flipV="1">
              <a:off x="5216941" y="3115783"/>
              <a:ext cx="0" cy="2441359"/>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dirty="0">
                <a:solidFill>
                  <a:schemeClr val="tx2"/>
                </a:solidFill>
                <a:latin typeface="Calibri" panose="020F0502020204030204" pitchFamily="34" charset="0"/>
                <a:cs typeface="Calibri" panose="020F0502020204030204" pitchFamily="34" charset="0"/>
              </a:endParaRPr>
            </a:p>
          </p:txBody>
        </p:sp>
        <p:sp>
          <p:nvSpPr>
            <p:cNvPr id="35869" name="Text Box 47"/>
            <p:cNvSpPr txBox="1">
              <a:spLocks noChangeArrowheads="1"/>
            </p:cNvSpPr>
            <p:nvPr/>
          </p:nvSpPr>
          <p:spPr bwMode="auto">
            <a:xfrm>
              <a:off x="1941774" y="4020567"/>
              <a:ext cx="1282384" cy="4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altLang="en-US" dirty="0">
                  <a:solidFill>
                    <a:schemeClr val="tx2"/>
                  </a:solidFill>
                  <a:latin typeface="Calibri" panose="020F0502020204030204" pitchFamily="34" charset="0"/>
                  <a:cs typeface="Calibri" panose="020F0502020204030204" pitchFamily="34" charset="0"/>
                </a:rPr>
                <a:t>Waiting</a:t>
              </a:r>
            </a:p>
          </p:txBody>
        </p:sp>
        <p:sp>
          <p:nvSpPr>
            <p:cNvPr id="35870" name="Text Box 48"/>
            <p:cNvSpPr txBox="1">
              <a:spLocks noChangeArrowheads="1"/>
            </p:cNvSpPr>
            <p:nvPr/>
          </p:nvSpPr>
          <p:spPr bwMode="auto">
            <a:xfrm>
              <a:off x="1929584" y="3288159"/>
              <a:ext cx="1294573" cy="49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en-US" altLang="en-US" dirty="0">
                  <a:solidFill>
                    <a:schemeClr val="tx2"/>
                  </a:solidFill>
                  <a:latin typeface="Calibri" panose="020F0502020204030204" pitchFamily="34" charset="0"/>
                  <a:cs typeface="Calibri" panose="020F0502020204030204" pitchFamily="34" charset="0"/>
                </a:rPr>
                <a:t>Service</a:t>
              </a:r>
            </a:p>
          </p:txBody>
        </p:sp>
        <p:sp>
          <p:nvSpPr>
            <p:cNvPr id="630833" name="Rectangle 49"/>
            <p:cNvSpPr>
              <a:spLocks noChangeArrowheads="1"/>
            </p:cNvSpPr>
            <p:nvPr/>
          </p:nvSpPr>
          <p:spPr bwMode="auto">
            <a:xfrm>
              <a:off x="3914883" y="4336463"/>
              <a:ext cx="651029" cy="244136"/>
            </a:xfrm>
            <a:prstGeom prst="rect">
              <a:avLst/>
            </a:prstGeom>
            <a:solidFill>
              <a:schemeClr val="accent1">
                <a:lumMod val="20000"/>
                <a:lumOff val="80000"/>
              </a:schemeClr>
            </a:solidFill>
            <a:ln w="9525">
              <a:noFill/>
              <a:miter lim="800000"/>
              <a:headEnd/>
              <a:tailEnd/>
            </a:ln>
          </p:spPr>
          <p:txBody>
            <a:bodyPr wrap="non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chemeClr val="tx2"/>
                  </a:solidFill>
                  <a:latin typeface="Calibri" panose="020F0502020204030204" pitchFamily="34" charset="0"/>
                  <a:cs typeface="Calibri" panose="020F0502020204030204" pitchFamily="34" charset="0"/>
                </a:rPr>
                <a:t>2</a:t>
              </a:r>
            </a:p>
          </p:txBody>
        </p:sp>
      </p:grpSp>
    </p:spTree>
    <p:extLst>
      <p:ext uri="{BB962C8B-B14F-4D97-AF65-F5344CB8AC3E}">
        <p14:creationId xmlns:p14="http://schemas.microsoft.com/office/powerpoint/2010/main" val="96651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Little’s Law: Example IV—Clinic (3)</a:t>
            </a:r>
          </a:p>
        </p:txBody>
      </p:sp>
      <p:sp>
        <p:nvSpPr>
          <p:cNvPr id="37894" name="Rectangle 3"/>
          <p:cNvSpPr>
            <a:spLocks noGrp="1" noChangeArrowheads="1"/>
          </p:cNvSpPr>
          <p:nvPr>
            <p:ph sz="quarter" idx="10"/>
          </p:nvPr>
        </p:nvSpPr>
        <p:spPr/>
        <p:txBody>
          <a:bodyPr/>
          <a:lstStyle/>
          <a:p>
            <a:pPr marL="0" indent="0">
              <a:buNone/>
            </a:pPr>
            <a:r>
              <a:rPr lang="en-US" altLang="en-US" dirty="0"/>
              <a:t>In the waiting room:</a:t>
            </a:r>
          </a:p>
          <a:p>
            <a:r>
              <a:rPr lang="en-US" altLang="en-US" dirty="0"/>
              <a:t>Calculate average waiting time directly.</a:t>
            </a:r>
          </a:p>
          <a:p>
            <a:pPr marL="0" indent="0" algn="ctr">
              <a:buNone/>
            </a:pPr>
            <a:r>
              <a:rPr lang="en-US" altLang="en-US" dirty="0"/>
              <a:t> Average waiting time = (15 + 0 + 0)/3 = 5 minutes</a:t>
            </a:r>
          </a:p>
          <a:p>
            <a:r>
              <a:rPr lang="en-US" altLang="en-US" dirty="0"/>
              <a:t>Use Little’s law.</a:t>
            </a:r>
          </a:p>
          <a:p>
            <a:pPr lvl="1"/>
            <a:r>
              <a:rPr lang="en-US" altLang="en-US" dirty="0"/>
              <a:t>Average WIP = (0 + 1 + 0 + 0)/4 = ¼ people</a:t>
            </a:r>
          </a:p>
          <a:p>
            <a:pPr lvl="1"/>
            <a:r>
              <a:rPr lang="en-US" altLang="en-US" dirty="0"/>
              <a:t>Throughput = 3 people/hour</a:t>
            </a:r>
          </a:p>
          <a:p>
            <a:pPr lvl="1"/>
            <a:r>
              <a:rPr lang="en-US" altLang="en-US" dirty="0"/>
              <a:t>Average waiting time = (¼)/3 = 1/12 hour = </a:t>
            </a:r>
            <a:r>
              <a:rPr lang="en-US" altLang="en-US" b="1" dirty="0"/>
              <a:t>5 minutes</a:t>
            </a:r>
          </a:p>
        </p:txBody>
      </p:sp>
    </p:spTree>
    <p:extLst>
      <p:ext uri="{BB962C8B-B14F-4D97-AF65-F5344CB8AC3E}">
        <p14:creationId xmlns:p14="http://schemas.microsoft.com/office/powerpoint/2010/main" val="1093752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dissolve">
                                      <p:cBhvr>
                                        <p:cTn id="7" dur="500"/>
                                        <p:tgtEl>
                                          <p:spTgt spid="378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4">
                                            <p:txEl>
                                              <p:pRg st="1" end="1"/>
                                            </p:txEl>
                                          </p:spTgt>
                                        </p:tgtEl>
                                        <p:attrNameLst>
                                          <p:attrName>style.visibility</p:attrName>
                                        </p:attrNameLst>
                                      </p:cBhvr>
                                      <p:to>
                                        <p:strVal val="visible"/>
                                      </p:to>
                                    </p:set>
                                    <p:animEffect transition="in" filter="dissolve">
                                      <p:cBhvr>
                                        <p:cTn id="12" dur="500"/>
                                        <p:tgtEl>
                                          <p:spTgt spid="378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4">
                                            <p:txEl>
                                              <p:pRg st="2" end="2"/>
                                            </p:txEl>
                                          </p:spTgt>
                                        </p:tgtEl>
                                        <p:attrNameLst>
                                          <p:attrName>style.visibility</p:attrName>
                                        </p:attrNameLst>
                                      </p:cBhvr>
                                      <p:to>
                                        <p:strVal val="visible"/>
                                      </p:to>
                                    </p:set>
                                    <p:animEffect transition="in" filter="dissolve">
                                      <p:cBhvr>
                                        <p:cTn id="17" dur="500"/>
                                        <p:tgtEl>
                                          <p:spTgt spid="378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894">
                                            <p:txEl>
                                              <p:pRg st="3" end="3"/>
                                            </p:txEl>
                                          </p:spTgt>
                                        </p:tgtEl>
                                        <p:attrNameLst>
                                          <p:attrName>style.visibility</p:attrName>
                                        </p:attrNameLst>
                                      </p:cBhvr>
                                      <p:to>
                                        <p:strVal val="visible"/>
                                      </p:to>
                                    </p:set>
                                    <p:animEffect transition="in" filter="dissolve">
                                      <p:cBhvr>
                                        <p:cTn id="22" dur="500"/>
                                        <p:tgtEl>
                                          <p:spTgt spid="37894">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7894">
                                            <p:txEl>
                                              <p:pRg st="4" end="4"/>
                                            </p:txEl>
                                          </p:spTgt>
                                        </p:tgtEl>
                                        <p:attrNameLst>
                                          <p:attrName>style.visibility</p:attrName>
                                        </p:attrNameLst>
                                      </p:cBhvr>
                                      <p:to>
                                        <p:strVal val="visible"/>
                                      </p:to>
                                    </p:set>
                                    <p:animEffect transition="in" filter="dissolve">
                                      <p:cBhvr>
                                        <p:cTn id="25" dur="500"/>
                                        <p:tgtEl>
                                          <p:spTgt spid="37894">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7894">
                                            <p:txEl>
                                              <p:pRg st="5" end="5"/>
                                            </p:txEl>
                                          </p:spTgt>
                                        </p:tgtEl>
                                        <p:attrNameLst>
                                          <p:attrName>style.visibility</p:attrName>
                                        </p:attrNameLst>
                                      </p:cBhvr>
                                      <p:to>
                                        <p:strVal val="visible"/>
                                      </p:to>
                                    </p:set>
                                    <p:animEffect transition="in" filter="dissolve">
                                      <p:cBhvr>
                                        <p:cTn id="28" dur="500"/>
                                        <p:tgtEl>
                                          <p:spTgt spid="37894">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7894">
                                            <p:txEl>
                                              <p:pRg st="6" end="6"/>
                                            </p:txEl>
                                          </p:spTgt>
                                        </p:tgtEl>
                                        <p:attrNameLst>
                                          <p:attrName>style.visibility</p:attrName>
                                        </p:attrNameLst>
                                      </p:cBhvr>
                                      <p:to>
                                        <p:strVal val="visible"/>
                                      </p:to>
                                    </p:set>
                                    <p:animEffect transition="in" filter="dissolve">
                                      <p:cBhvr>
                                        <p:cTn id="31" dur="500"/>
                                        <p:tgtEl>
                                          <p:spTgt spid="378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Little’s Law: Example IV—Clinic (4)</a:t>
            </a:r>
          </a:p>
        </p:txBody>
      </p:sp>
      <p:sp>
        <p:nvSpPr>
          <p:cNvPr id="38918" name="Rectangle 3"/>
          <p:cNvSpPr>
            <a:spLocks noGrp="1" noChangeArrowheads="1"/>
          </p:cNvSpPr>
          <p:nvPr>
            <p:ph sz="quarter" idx="10"/>
          </p:nvPr>
        </p:nvSpPr>
        <p:spPr/>
        <p:txBody>
          <a:bodyPr/>
          <a:lstStyle/>
          <a:p>
            <a:pPr marL="0" indent="0">
              <a:buNone/>
            </a:pPr>
            <a:r>
              <a:rPr lang="en-US" altLang="en-US" dirty="0"/>
              <a:t>For the total time spent (waiting + service):</a:t>
            </a:r>
          </a:p>
          <a:p>
            <a:r>
              <a:rPr lang="en-US" altLang="en-US" dirty="0"/>
              <a:t>Calculate average time spent directly</a:t>
            </a:r>
          </a:p>
          <a:p>
            <a:pPr marL="0" indent="0" algn="ctr">
              <a:buNone/>
            </a:pPr>
            <a:r>
              <a:rPr lang="en-US" altLang="en-US" dirty="0"/>
              <a:t> Average waiting time = (15 + 30 + 15)/3 = 20 minutes</a:t>
            </a:r>
          </a:p>
          <a:p>
            <a:r>
              <a:rPr lang="en-US" altLang="en-US" dirty="0"/>
              <a:t>Use Little’s law:</a:t>
            </a:r>
          </a:p>
          <a:p>
            <a:pPr lvl="1"/>
            <a:r>
              <a:rPr lang="en-US" altLang="en-US" dirty="0"/>
              <a:t>Average WIP = (0 + 2 + 1 + 1)/4 = 1 people</a:t>
            </a:r>
          </a:p>
          <a:p>
            <a:pPr lvl="1"/>
            <a:r>
              <a:rPr lang="en-US" altLang="en-US" dirty="0"/>
              <a:t>Throughput = 3 people/hour</a:t>
            </a:r>
          </a:p>
          <a:p>
            <a:pPr lvl="1"/>
            <a:r>
              <a:rPr lang="en-US" altLang="en-US" dirty="0"/>
              <a:t>Average waiting time = 1/3 hour = </a:t>
            </a:r>
            <a:r>
              <a:rPr lang="en-US" altLang="en-US" b="1" dirty="0"/>
              <a:t>20 minutes</a:t>
            </a:r>
          </a:p>
        </p:txBody>
      </p:sp>
    </p:spTree>
    <p:extLst>
      <p:ext uri="{BB962C8B-B14F-4D97-AF65-F5344CB8AC3E}">
        <p14:creationId xmlns:p14="http://schemas.microsoft.com/office/powerpoint/2010/main" val="2316274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animEffect transition="in" filter="dissolve">
                                      <p:cBhvr>
                                        <p:cTn id="7" dur="500"/>
                                        <p:tgtEl>
                                          <p:spTgt spid="389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8">
                                            <p:txEl>
                                              <p:pRg st="1" end="1"/>
                                            </p:txEl>
                                          </p:spTgt>
                                        </p:tgtEl>
                                        <p:attrNameLst>
                                          <p:attrName>style.visibility</p:attrName>
                                        </p:attrNameLst>
                                      </p:cBhvr>
                                      <p:to>
                                        <p:strVal val="visible"/>
                                      </p:to>
                                    </p:set>
                                    <p:animEffect transition="in" filter="dissolve">
                                      <p:cBhvr>
                                        <p:cTn id="12" dur="500"/>
                                        <p:tgtEl>
                                          <p:spTgt spid="389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8">
                                            <p:txEl>
                                              <p:pRg st="2" end="2"/>
                                            </p:txEl>
                                          </p:spTgt>
                                        </p:tgtEl>
                                        <p:attrNameLst>
                                          <p:attrName>style.visibility</p:attrName>
                                        </p:attrNameLst>
                                      </p:cBhvr>
                                      <p:to>
                                        <p:strVal val="visible"/>
                                      </p:to>
                                    </p:set>
                                    <p:animEffect transition="in" filter="dissolve">
                                      <p:cBhvr>
                                        <p:cTn id="17" dur="500"/>
                                        <p:tgtEl>
                                          <p:spTgt spid="389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18">
                                            <p:txEl>
                                              <p:pRg st="3" end="3"/>
                                            </p:txEl>
                                          </p:spTgt>
                                        </p:tgtEl>
                                        <p:attrNameLst>
                                          <p:attrName>style.visibility</p:attrName>
                                        </p:attrNameLst>
                                      </p:cBhvr>
                                      <p:to>
                                        <p:strVal val="visible"/>
                                      </p:to>
                                    </p:set>
                                    <p:animEffect transition="in" filter="dissolve">
                                      <p:cBhvr>
                                        <p:cTn id="22" dur="500"/>
                                        <p:tgtEl>
                                          <p:spTgt spid="38918">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918">
                                            <p:txEl>
                                              <p:pRg st="4" end="4"/>
                                            </p:txEl>
                                          </p:spTgt>
                                        </p:tgtEl>
                                        <p:attrNameLst>
                                          <p:attrName>style.visibility</p:attrName>
                                        </p:attrNameLst>
                                      </p:cBhvr>
                                      <p:to>
                                        <p:strVal val="visible"/>
                                      </p:to>
                                    </p:set>
                                    <p:animEffect transition="in" filter="dissolve">
                                      <p:cBhvr>
                                        <p:cTn id="25" dur="500"/>
                                        <p:tgtEl>
                                          <p:spTgt spid="38918">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8918">
                                            <p:txEl>
                                              <p:pRg st="5" end="5"/>
                                            </p:txEl>
                                          </p:spTgt>
                                        </p:tgtEl>
                                        <p:attrNameLst>
                                          <p:attrName>style.visibility</p:attrName>
                                        </p:attrNameLst>
                                      </p:cBhvr>
                                      <p:to>
                                        <p:strVal val="visible"/>
                                      </p:to>
                                    </p:set>
                                    <p:animEffect transition="in" filter="dissolve">
                                      <p:cBhvr>
                                        <p:cTn id="28" dur="500"/>
                                        <p:tgtEl>
                                          <p:spTgt spid="3891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918">
                                            <p:txEl>
                                              <p:pRg st="6" end="6"/>
                                            </p:txEl>
                                          </p:spTgt>
                                        </p:tgtEl>
                                        <p:attrNameLst>
                                          <p:attrName>style.visibility</p:attrName>
                                        </p:attrNameLst>
                                      </p:cBhvr>
                                      <p:to>
                                        <p:strVal val="visible"/>
                                      </p:to>
                                    </p:set>
                                    <p:animEffect transition="in" filter="dissolve">
                                      <p:cBhvr>
                                        <p:cTn id="31" dur="500"/>
                                        <p:tgtEl>
                                          <p:spTgt spid="389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Little’s Law: Clinic—Final</a:t>
            </a:r>
          </a:p>
        </p:txBody>
      </p:sp>
      <p:sp>
        <p:nvSpPr>
          <p:cNvPr id="39942" name="Text Box 3"/>
          <p:cNvSpPr>
            <a:spLocks noGrp="1" noChangeArrowheads="1"/>
          </p:cNvSpPr>
          <p:nvPr>
            <p:ph sz="quarter" idx="10"/>
          </p:nvPr>
        </p:nvSpPr>
        <p:spPr/>
        <p:txBody>
          <a:bodyPr/>
          <a:lstStyle/>
          <a:p>
            <a:r>
              <a:rPr lang="en-US" altLang="en-US" b="1" dirty="0"/>
              <a:t>If patients arrived at 15, 30, 45 minutes</a:t>
            </a:r>
            <a:r>
              <a:rPr lang="en-US" altLang="en-US" dirty="0"/>
              <a:t> exactly:</a:t>
            </a:r>
          </a:p>
          <a:p>
            <a:pPr lvl="1"/>
            <a:r>
              <a:rPr lang="en-US" altLang="en-US" dirty="0"/>
              <a:t>No one would wait and average stay would be 15 minutes</a:t>
            </a:r>
          </a:p>
          <a:p>
            <a:r>
              <a:rPr lang="en-US" altLang="en-US" b="1" i="1" dirty="0"/>
              <a:t>Randomness/variability</a:t>
            </a:r>
            <a:r>
              <a:rPr lang="en-US" altLang="en-US" dirty="0"/>
              <a:t> </a:t>
            </a:r>
            <a:r>
              <a:rPr lang="en-US" altLang="en-US" b="1" dirty="0"/>
              <a:t>forces resource idleness and longer waiting time.</a:t>
            </a:r>
          </a:p>
          <a:p>
            <a:pPr lvl="1"/>
            <a:r>
              <a:rPr lang="en-US" altLang="en-US" dirty="0"/>
              <a:t>We will spend a lot of time on this…</a:t>
            </a:r>
          </a:p>
          <a:p>
            <a:r>
              <a:rPr lang="en-US" altLang="en-US" b="1" dirty="0"/>
              <a:t>Little’s law still holds!</a:t>
            </a:r>
          </a:p>
        </p:txBody>
      </p:sp>
    </p:spTree>
    <p:extLst>
      <p:ext uri="{BB962C8B-B14F-4D97-AF65-F5344CB8AC3E}">
        <p14:creationId xmlns:p14="http://schemas.microsoft.com/office/powerpoint/2010/main" val="2782553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541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Capacity and Utilization</a:t>
            </a:r>
          </a:p>
        </p:txBody>
      </p:sp>
      <p:sp>
        <p:nvSpPr>
          <p:cNvPr id="10" name="Rectangle 9"/>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3515799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Process Measure: Capacity</a:t>
            </a:r>
          </a:p>
        </p:txBody>
      </p:sp>
      <p:sp>
        <p:nvSpPr>
          <p:cNvPr id="39942" name="Text Box 3"/>
          <p:cNvSpPr>
            <a:spLocks noGrp="1" noChangeArrowheads="1"/>
          </p:cNvSpPr>
          <p:nvPr>
            <p:ph sz="quarter" idx="10"/>
          </p:nvPr>
        </p:nvSpPr>
        <p:spPr/>
        <p:txBody>
          <a:bodyPr/>
          <a:lstStyle/>
          <a:p>
            <a:r>
              <a:rPr lang="en-US" altLang="en-US" dirty="0"/>
              <a:t>Definition: the (average) number of units, per unit of time, that </a:t>
            </a:r>
            <a:r>
              <a:rPr lang="en-US" altLang="en-US" b="1" i="1" dirty="0"/>
              <a:t>can</a:t>
            </a:r>
            <a:r>
              <a:rPr lang="en-US" altLang="en-US" dirty="0"/>
              <a:t> be processed</a:t>
            </a:r>
          </a:p>
          <a:p>
            <a:r>
              <a:rPr lang="en-US" altLang="en-US" dirty="0"/>
              <a:t>Examples</a:t>
            </a:r>
          </a:p>
          <a:p>
            <a:pPr lvl="1"/>
            <a:r>
              <a:rPr lang="en-US" altLang="en-US" dirty="0"/>
              <a:t>A cashier can serve 20 customers per hour</a:t>
            </a:r>
          </a:p>
          <a:p>
            <a:pPr lvl="1"/>
            <a:r>
              <a:rPr lang="en-US" altLang="en-US" dirty="0"/>
              <a:t>The capacity of a cloud server is 30,000 hits per minute</a:t>
            </a:r>
          </a:p>
          <a:p>
            <a:pPr lvl="1"/>
            <a:r>
              <a:rPr lang="en-US" altLang="en-US" dirty="0"/>
              <a:t>A stove can cook 20 hamburgers per minute</a:t>
            </a:r>
          </a:p>
          <a:p>
            <a:pPr marL="914400" lvl="2" indent="0">
              <a:buNone/>
            </a:pPr>
            <a:r>
              <a:rPr lang="en-US" altLang="en-US" dirty="0"/>
              <a:t>Or 0.33333 per second </a:t>
            </a:r>
            <a:r>
              <a:rPr lang="en-US" altLang="en-US" b="1" dirty="0"/>
              <a:t>(Note: Units are important!)</a:t>
            </a:r>
          </a:p>
          <a:p>
            <a:r>
              <a:rPr lang="en-US" altLang="en-US" dirty="0"/>
              <a:t>It is a rate: units/time</a:t>
            </a:r>
          </a:p>
        </p:txBody>
      </p:sp>
    </p:spTree>
    <p:extLst>
      <p:ext uri="{BB962C8B-B14F-4D97-AF65-F5344CB8AC3E}">
        <p14:creationId xmlns:p14="http://schemas.microsoft.com/office/powerpoint/2010/main" val="2444727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Process Measure: Utilization Rate</a:t>
            </a:r>
          </a:p>
        </p:txBody>
      </p:sp>
      <p:sp>
        <p:nvSpPr>
          <p:cNvPr id="39942" name="Text Box 3"/>
          <p:cNvSpPr>
            <a:spLocks noGrp="1" noChangeArrowheads="1"/>
          </p:cNvSpPr>
          <p:nvPr>
            <p:ph sz="quarter" idx="10"/>
          </p:nvPr>
        </p:nvSpPr>
        <p:spPr>
          <a:xfrm>
            <a:off x="304800" y="2895600"/>
            <a:ext cx="11582400" cy="3505199"/>
          </a:xfrm>
        </p:spPr>
        <p:txBody>
          <a:bodyPr/>
          <a:lstStyle/>
          <a:p>
            <a:r>
              <a:rPr lang="en-US" altLang="en-US" dirty="0"/>
              <a:t>Utilization rate is a measure of </a:t>
            </a:r>
            <a:r>
              <a:rPr lang="en-US" altLang="en-US" b="1" dirty="0"/>
              <a:t>efficiency.</a:t>
            </a:r>
            <a:endParaRPr lang="en-US" altLang="en-US" dirty="0"/>
          </a:p>
          <a:p>
            <a:r>
              <a:rPr lang="en-US" altLang="en-US" dirty="0"/>
              <a:t>It measures the percentage of products/services that the process is producing out of what it is </a:t>
            </a:r>
            <a:r>
              <a:rPr lang="en-US" altLang="en-US" b="1" dirty="0"/>
              <a:t>designed</a:t>
            </a:r>
            <a:r>
              <a:rPr lang="en-US" altLang="en-US" dirty="0"/>
              <a:t> (supposed) to do.</a:t>
            </a:r>
          </a:p>
        </p:txBody>
      </p:sp>
      <p:graphicFrame>
        <p:nvGraphicFramePr>
          <p:cNvPr id="4" name="Object 3" descr="Utilization rate formula: Utilization rate = Throughput rate (capacity used) / Capacity"/>
          <p:cNvGraphicFramePr>
            <a:graphicFrameLocks noChangeAspect="1"/>
          </p:cNvGraphicFramePr>
          <p:nvPr>
            <p:extLst>
              <p:ext uri="{D42A27DB-BD31-4B8C-83A1-F6EECF244321}">
                <p14:modId xmlns:p14="http://schemas.microsoft.com/office/powerpoint/2010/main" val="3051368433"/>
              </p:ext>
            </p:extLst>
          </p:nvPr>
        </p:nvGraphicFramePr>
        <p:xfrm>
          <a:off x="2210594" y="1417638"/>
          <a:ext cx="7770813" cy="1050925"/>
        </p:xfrm>
        <a:graphic>
          <a:graphicData uri="http://schemas.openxmlformats.org/presentationml/2006/ole">
            <mc:AlternateContent xmlns:mc="http://schemas.openxmlformats.org/markup-compatibility/2006">
              <mc:Choice xmlns:v="urn:schemas-microsoft-com:vml" Requires="v">
                <p:oleObj spid="_x0000_s1355" name="Equation" r:id="rId4" imgW="3098520" imgH="419040" progId="Equation.DSMT4">
                  <p:embed/>
                </p:oleObj>
              </mc:Choice>
              <mc:Fallback>
                <p:oleObj name="Equation" r:id="rId4" imgW="3098520" imgH="419040" progId="Equation.DSMT4">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0594" y="1417638"/>
                        <a:ext cx="7770813" cy="10509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4925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Example: Hospital Process</a:t>
            </a:r>
          </a:p>
        </p:txBody>
      </p:sp>
      <p:sp>
        <p:nvSpPr>
          <p:cNvPr id="3" name="Content Placeholder 2"/>
          <p:cNvSpPr>
            <a:spLocks noGrp="1"/>
          </p:cNvSpPr>
          <p:nvPr>
            <p:ph sz="half" idx="11"/>
          </p:nvPr>
        </p:nvSpPr>
        <p:spPr>
          <a:xfrm>
            <a:off x="8229600" y="1143000"/>
            <a:ext cx="3657600" cy="3733800"/>
          </a:xfrm>
        </p:spPr>
        <p:txBody>
          <a:bodyPr>
            <a:noAutofit/>
          </a:bodyPr>
          <a:lstStyle/>
          <a:p>
            <a:pPr marL="0" indent="0">
              <a:buNone/>
            </a:pPr>
            <a:r>
              <a:rPr lang="en-US" b="1" dirty="0">
                <a:latin typeface="Calibri" panose="020F0502020204030204" pitchFamily="34" charset="0"/>
                <a:cs typeface="Calibri" panose="020F0502020204030204" pitchFamily="34" charset="0"/>
              </a:rPr>
              <a:t>Outputs</a:t>
            </a:r>
          </a:p>
          <a:p>
            <a:r>
              <a:rPr lang="en-US" dirty="0">
                <a:latin typeface="Calibri" panose="020F0502020204030204" pitchFamily="34" charset="0"/>
                <a:cs typeface="Calibri" panose="020F0502020204030204" pitchFamily="34" charset="0"/>
              </a:rPr>
              <a:t>Healthy people</a:t>
            </a:r>
          </a:p>
          <a:p>
            <a:r>
              <a:rPr lang="en-US" dirty="0">
                <a:latin typeface="Calibri" panose="020F0502020204030204" pitchFamily="34" charset="0"/>
                <a:cs typeface="Calibri" panose="020F0502020204030204" pitchFamily="34" charset="0"/>
              </a:rPr>
              <a:t>Less pain/suffering</a:t>
            </a:r>
          </a:p>
          <a:p>
            <a:r>
              <a:rPr lang="en-US" dirty="0">
                <a:latin typeface="Calibri" panose="020F0502020204030204" pitchFamily="34" charset="0"/>
                <a:cs typeface="Calibri" panose="020F0502020204030204" pitchFamily="34" charset="0"/>
              </a:rPr>
              <a:t>Improved outcomes</a:t>
            </a:r>
          </a:p>
          <a:p>
            <a:r>
              <a:rPr lang="en-US" dirty="0">
                <a:latin typeface="Calibri" panose="020F0502020204030204" pitchFamily="34" charset="0"/>
                <a:cs typeface="Calibri" panose="020F0502020204030204" pitchFamily="34" charset="0"/>
              </a:rPr>
              <a:t>Death (?)</a:t>
            </a:r>
          </a:p>
        </p:txBody>
      </p:sp>
      <p:sp>
        <p:nvSpPr>
          <p:cNvPr id="4" name="Content Placeholder 3"/>
          <p:cNvSpPr>
            <a:spLocks noGrp="1"/>
          </p:cNvSpPr>
          <p:nvPr>
            <p:ph sz="half" idx="12"/>
          </p:nvPr>
        </p:nvSpPr>
        <p:spPr>
          <a:xfrm>
            <a:off x="4267200" y="1143000"/>
            <a:ext cx="3657600" cy="3733800"/>
          </a:xfrm>
        </p:spPr>
        <p:txBody>
          <a:bodyPr>
            <a:noAutofit/>
          </a:bodyPr>
          <a:lstStyle/>
          <a:p>
            <a:pPr marL="0" indent="0">
              <a:buNone/>
            </a:pPr>
            <a:r>
              <a:rPr lang="en-US" b="1" dirty="0">
                <a:latin typeface="Calibri" panose="020F0502020204030204" pitchFamily="34" charset="0"/>
                <a:cs typeface="Calibri" panose="020F0502020204030204" pitchFamily="34" charset="0"/>
              </a:rPr>
              <a:t>Processing</a:t>
            </a:r>
          </a:p>
          <a:p>
            <a:r>
              <a:rPr lang="en-US" dirty="0">
                <a:latin typeface="Calibri" panose="020F0502020204030204" pitchFamily="34" charset="0"/>
                <a:cs typeface="Calibri" panose="020F0502020204030204" pitchFamily="34" charset="0"/>
              </a:rPr>
              <a:t>Examinations</a:t>
            </a:r>
          </a:p>
          <a:p>
            <a:r>
              <a:rPr lang="en-US" dirty="0">
                <a:latin typeface="Calibri" panose="020F0502020204030204" pitchFamily="34" charset="0"/>
                <a:cs typeface="Calibri" panose="020F0502020204030204" pitchFamily="34" charset="0"/>
              </a:rPr>
              <a:t>Surgeries</a:t>
            </a:r>
          </a:p>
          <a:p>
            <a:r>
              <a:rPr lang="en-US" dirty="0">
                <a:latin typeface="Calibri" panose="020F0502020204030204" pitchFamily="34" charset="0"/>
                <a:cs typeface="Calibri" panose="020F0502020204030204" pitchFamily="34" charset="0"/>
              </a:rPr>
              <a:t>Giving medications</a:t>
            </a:r>
          </a:p>
          <a:p>
            <a:r>
              <a:rPr lang="en-US" dirty="0">
                <a:latin typeface="Calibri" panose="020F0502020204030204" pitchFamily="34" charset="0"/>
                <a:cs typeface="Calibri" panose="020F0502020204030204" pitchFamily="34" charset="0"/>
              </a:rPr>
              <a:t>Monitoring</a:t>
            </a:r>
          </a:p>
          <a:p>
            <a:r>
              <a:rPr lang="en-US" dirty="0">
                <a:latin typeface="Calibri" panose="020F0502020204030204" pitchFamily="34" charset="0"/>
                <a:cs typeface="Calibri" panose="020F0502020204030204" pitchFamily="34" charset="0"/>
              </a:rPr>
              <a:t>Therapy</a:t>
            </a:r>
          </a:p>
        </p:txBody>
      </p:sp>
      <p:sp>
        <p:nvSpPr>
          <p:cNvPr id="5" name="Content Placeholder 4"/>
          <p:cNvSpPr>
            <a:spLocks noGrp="1"/>
          </p:cNvSpPr>
          <p:nvPr>
            <p:ph sz="half" idx="13"/>
          </p:nvPr>
        </p:nvSpPr>
        <p:spPr>
          <a:xfrm>
            <a:off x="304800" y="1143000"/>
            <a:ext cx="3657600" cy="3733800"/>
          </a:xfrm>
        </p:spPr>
        <p:txBody>
          <a:bodyPr>
            <a:noAutofit/>
          </a:bodyPr>
          <a:lstStyle/>
          <a:p>
            <a:pPr marL="0" indent="0">
              <a:buNone/>
            </a:pPr>
            <a:r>
              <a:rPr lang="en-US" b="1" dirty="0">
                <a:latin typeface="Calibri" panose="020F0502020204030204" pitchFamily="34" charset="0"/>
                <a:cs typeface="Calibri" panose="020F0502020204030204" pitchFamily="34" charset="0"/>
              </a:rPr>
              <a:t>Inputs</a:t>
            </a:r>
          </a:p>
          <a:p>
            <a:r>
              <a:rPr lang="en-US" dirty="0">
                <a:latin typeface="Calibri" panose="020F0502020204030204" pitchFamily="34" charset="0"/>
                <a:cs typeface="Calibri" panose="020F0502020204030204" pitchFamily="34" charset="0"/>
              </a:rPr>
              <a:t>The hospital building</a:t>
            </a:r>
          </a:p>
          <a:p>
            <a:r>
              <a:rPr lang="en-US" dirty="0">
                <a:latin typeface="Calibri" panose="020F0502020204030204" pitchFamily="34" charset="0"/>
                <a:cs typeface="Calibri" panose="020F0502020204030204" pitchFamily="34" charset="0"/>
              </a:rPr>
              <a:t>Equipment</a:t>
            </a:r>
          </a:p>
          <a:p>
            <a:r>
              <a:rPr lang="en-US" dirty="0">
                <a:latin typeface="Calibri" panose="020F0502020204030204" pitchFamily="34" charset="0"/>
                <a:cs typeface="Calibri" panose="020F0502020204030204" pitchFamily="34" charset="0"/>
              </a:rPr>
              <a:t>Laboratories</a:t>
            </a:r>
          </a:p>
          <a:p>
            <a:r>
              <a:rPr lang="en-US" dirty="0">
                <a:latin typeface="Calibri" panose="020F0502020204030204" pitchFamily="34" charset="0"/>
                <a:cs typeface="Calibri" panose="020F0502020204030204" pitchFamily="34" charset="0"/>
              </a:rPr>
              <a:t>Medical supplies</a:t>
            </a:r>
          </a:p>
          <a:p>
            <a:r>
              <a:rPr lang="en-US" dirty="0">
                <a:latin typeface="Calibri" panose="020F0502020204030204" pitchFamily="34" charset="0"/>
                <a:cs typeface="Calibri" panose="020F0502020204030204" pitchFamily="34" charset="0"/>
              </a:rPr>
              <a:t>Doctors, nurses</a:t>
            </a:r>
          </a:p>
          <a:p>
            <a:r>
              <a:rPr lang="en-US" dirty="0">
                <a:latin typeface="Calibri" panose="020F0502020204030204" pitchFamily="34" charset="0"/>
                <a:cs typeface="Calibri" panose="020F0502020204030204" pitchFamily="34" charset="0"/>
              </a:rPr>
              <a:t>Other staff</a:t>
            </a:r>
          </a:p>
        </p:txBody>
      </p:sp>
      <p:sp>
        <p:nvSpPr>
          <p:cNvPr id="6" name="Rectangle 5"/>
          <p:cNvSpPr/>
          <p:nvPr/>
        </p:nvSpPr>
        <p:spPr>
          <a:xfrm>
            <a:off x="3709770" y="5638800"/>
            <a:ext cx="4772460" cy="461665"/>
          </a:xfrm>
          <a:prstGeom prst="rect">
            <a:avLst/>
          </a:prstGeom>
        </p:spPr>
        <p:txBody>
          <a:bodyPr wrap="none">
            <a:noAutofit/>
          </a:bodyPr>
          <a:lstStyle/>
          <a:p>
            <a:pPr algn="just">
              <a:spcBef>
                <a:spcPts val="600"/>
              </a:spcBef>
            </a:pPr>
            <a:r>
              <a:rPr lang="en-US" sz="2400" dirty="0">
                <a:solidFill>
                  <a:schemeClr val="tx2"/>
                </a:solidFill>
                <a:latin typeface="Calibri" panose="020F0502020204030204" pitchFamily="34" charset="0"/>
                <a:cs typeface="Calibri" panose="020F0502020204030204" pitchFamily="34" charset="0"/>
              </a:rPr>
              <a:t>Where would you put the patient?</a:t>
            </a:r>
          </a:p>
        </p:txBody>
      </p:sp>
      <p:pic>
        <p:nvPicPr>
          <p:cNvPr id="7" name="Picture 6" descr="A cartoon of a patient at a Hospital b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2230" y="3961256"/>
            <a:ext cx="3354324" cy="2515743"/>
          </a:xfrm>
          <a:prstGeom prst="rect">
            <a:avLst/>
          </a:prstGeom>
        </p:spPr>
      </p:pic>
    </p:spTree>
    <p:extLst>
      <p:ext uri="{BB962C8B-B14F-4D97-AF65-F5344CB8AC3E}">
        <p14:creationId xmlns:p14="http://schemas.microsoft.com/office/powerpoint/2010/main" val="1989262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Utilization Rate: Example</a:t>
            </a:r>
          </a:p>
        </p:txBody>
      </p:sp>
      <p:sp>
        <p:nvSpPr>
          <p:cNvPr id="39942" name="Text Box 3"/>
          <p:cNvSpPr>
            <a:spLocks noGrp="1" noChangeArrowheads="1"/>
          </p:cNvSpPr>
          <p:nvPr>
            <p:ph sz="quarter" idx="10"/>
          </p:nvPr>
        </p:nvSpPr>
        <p:spPr/>
        <p:txBody>
          <a:bodyPr/>
          <a:lstStyle/>
          <a:p>
            <a:r>
              <a:rPr lang="en-US" altLang="en-US" dirty="0"/>
              <a:t>The capacity of a cashier at Starbucks is 96 customers per shift.</a:t>
            </a:r>
          </a:p>
          <a:p>
            <a:pPr lvl="1"/>
            <a:r>
              <a:rPr lang="en-US" altLang="en-US" dirty="0"/>
              <a:t>Does it matter how long the shift is?</a:t>
            </a:r>
          </a:p>
          <a:p>
            <a:r>
              <a:rPr lang="en-US" altLang="en-US" dirty="0"/>
              <a:t>The cashier’s throughput rate is only 72 customers per shift.</a:t>
            </a:r>
          </a:p>
          <a:p>
            <a:pPr lvl="1"/>
            <a:r>
              <a:rPr lang="en-US" altLang="en-US" dirty="0"/>
              <a:t>Why? Can you think of some reasons?</a:t>
            </a:r>
          </a:p>
          <a:p>
            <a:r>
              <a:rPr lang="en-US" altLang="en-US" b="1" dirty="0"/>
              <a:t>What is the capacity utilization?</a:t>
            </a:r>
            <a:r>
              <a:rPr lang="en-US" altLang="en-US" dirty="0"/>
              <a:t> 72/96 = 0.75 = 75%</a:t>
            </a:r>
          </a:p>
        </p:txBody>
      </p:sp>
    </p:spTree>
    <p:extLst>
      <p:ext uri="{BB962C8B-B14F-4D97-AF65-F5344CB8AC3E}">
        <p14:creationId xmlns:p14="http://schemas.microsoft.com/office/powerpoint/2010/main" val="974667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Autofit/>
          </a:bodyPr>
          <a:lstStyle/>
          <a:p>
            <a:r>
              <a:rPr lang="en-US" altLang="en-US" dirty="0">
                <a:latin typeface="Calibri" panose="020F0502020204030204" pitchFamily="34" charset="0"/>
                <a:cs typeface="Calibri" panose="020F0502020204030204" pitchFamily="34" charset="0"/>
              </a:rPr>
              <a:t>Takt Time</a:t>
            </a:r>
          </a:p>
        </p:txBody>
      </p:sp>
      <p:sp>
        <p:nvSpPr>
          <p:cNvPr id="56322" name="Rectangle 3"/>
          <p:cNvSpPr>
            <a:spLocks noGrp="1" noChangeArrowheads="1"/>
          </p:cNvSpPr>
          <p:nvPr>
            <p:ph sz="quarter" idx="10"/>
          </p:nvPr>
        </p:nvSpPr>
        <p:spPr>
          <a:xfrm>
            <a:off x="304800" y="1143000"/>
            <a:ext cx="8001000" cy="5257800"/>
          </a:xfrm>
        </p:spPr>
        <p:txBody>
          <a:bodyPr>
            <a:noAutofit/>
          </a:bodyPr>
          <a:lstStyle/>
          <a:p>
            <a:r>
              <a:rPr lang="en-US" altLang="en-US" sz="2800" dirty="0">
                <a:latin typeface="Calibri" panose="020F0502020204030204" pitchFamily="34" charset="0"/>
                <a:cs typeface="Calibri" panose="020F0502020204030204" pitchFamily="34" charset="0"/>
              </a:rPr>
              <a:t>Takt time =</a:t>
            </a:r>
          </a:p>
          <a:p>
            <a:endParaRPr lang="en-US" altLang="en-US" sz="2800" dirty="0">
              <a:latin typeface="Calibri" panose="020F0502020204030204" pitchFamily="34" charset="0"/>
              <a:cs typeface="Calibri" panose="020F0502020204030204" pitchFamily="34" charset="0"/>
            </a:endParaRPr>
          </a:p>
          <a:p>
            <a:pPr lvl="1"/>
            <a:r>
              <a:rPr lang="en-US" altLang="en-US" sz="2400" dirty="0">
                <a:latin typeface="Calibri" panose="020F0502020204030204" pitchFamily="34" charset="0"/>
                <a:cs typeface="Calibri" panose="020F0502020204030204" pitchFamily="34" charset="0"/>
              </a:rPr>
              <a:t>Takt time yields the rate at which customers demand product</a:t>
            </a:r>
          </a:p>
          <a:p>
            <a:pPr lvl="1"/>
            <a:r>
              <a:rPr lang="en-US" altLang="en-US" sz="2400" dirty="0">
                <a:latin typeface="Calibri" panose="020F0502020204030204" pitchFamily="34" charset="0"/>
                <a:cs typeface="Calibri" panose="020F0502020204030204" pitchFamily="34" charset="0"/>
              </a:rPr>
              <a:t>And the production rate to stay synchronized with demand</a:t>
            </a:r>
          </a:p>
          <a:p>
            <a:r>
              <a:rPr lang="en-US" altLang="en-US" sz="2800" dirty="0">
                <a:latin typeface="Calibri" panose="020F0502020204030204" pitchFamily="34" charset="0"/>
                <a:cs typeface="Calibri" panose="020F0502020204030204" pitchFamily="34" charset="0"/>
              </a:rPr>
              <a:t>Example</a:t>
            </a:r>
          </a:p>
          <a:p>
            <a:pPr lvl="1"/>
            <a:r>
              <a:rPr lang="en-US" altLang="en-US" sz="2400" dirty="0">
                <a:latin typeface="Calibri" panose="020F0502020204030204" pitchFamily="34" charset="0"/>
                <a:cs typeface="Calibri" panose="020F0502020204030204" pitchFamily="34" charset="0"/>
              </a:rPr>
              <a:t>Demand = 150,000 cars per year</a:t>
            </a:r>
          </a:p>
          <a:p>
            <a:pPr lvl="1"/>
            <a:r>
              <a:rPr lang="en-US" altLang="en-US" sz="2400" dirty="0">
                <a:latin typeface="Calibri" panose="020F0502020204030204" pitchFamily="34" charset="0"/>
                <a:cs typeface="Calibri" panose="020F0502020204030204" pitchFamily="34" charset="0"/>
              </a:rPr>
              <a:t>Total available production time = 2 </a:t>
            </a:r>
            <a:r>
              <a:rPr lang="en-US" altLang="en-US" sz="2400" dirty="0">
                <a:latin typeface="Calibri" panose="020F0502020204030204" pitchFamily="34" charset="0"/>
                <a:cs typeface="Times New Roman" panose="02020603050405020304" pitchFamily="18" charset="0"/>
              </a:rPr>
              <a:t>×</a:t>
            </a:r>
            <a:r>
              <a:rPr lang="en-US" altLang="en-US" sz="2400" dirty="0">
                <a:latin typeface="Calibri" panose="020F0502020204030204" pitchFamily="34" charset="0"/>
                <a:cs typeface="Calibri" panose="020F0502020204030204" pitchFamily="34" charset="0"/>
              </a:rPr>
              <a:t> 8 hours/day </a:t>
            </a:r>
            <a:r>
              <a:rPr lang="en-US" altLang="en-US" sz="2400" dirty="0">
                <a:latin typeface="Calibri" panose="020F0502020204030204" pitchFamily="34" charset="0"/>
                <a:cs typeface="Times New Roman" panose="02020603050405020304" pitchFamily="18" charset="0"/>
              </a:rPr>
              <a:t>×</a:t>
            </a:r>
            <a:r>
              <a:rPr lang="en-US" altLang="en-US" sz="2400" dirty="0">
                <a:latin typeface="Calibri" panose="020F0502020204030204" pitchFamily="34" charset="0"/>
                <a:cs typeface="Calibri" panose="020F0502020204030204" pitchFamily="34" charset="0"/>
              </a:rPr>
              <a:t> 250 days/year = 4,000 hours/year</a:t>
            </a:r>
          </a:p>
          <a:p>
            <a:pPr lvl="1"/>
            <a:r>
              <a:rPr lang="en-US" altLang="en-US" sz="2400" dirty="0">
                <a:latin typeface="Calibri" panose="020F0502020204030204" pitchFamily="34" charset="0"/>
                <a:cs typeface="Calibri" panose="020F0502020204030204" pitchFamily="34" charset="0"/>
              </a:rPr>
              <a:t>Takt = 4,000 hours/150,000 cars = 1 hour/37.5 cars = 96 seconds/car</a:t>
            </a:r>
          </a:p>
        </p:txBody>
      </p:sp>
      <p:sp>
        <p:nvSpPr>
          <p:cNvPr id="56323" name="Rectangle 6"/>
          <p:cNvSpPr>
            <a:spLocks noChangeArrowheads="1"/>
          </p:cNvSpPr>
          <p:nvPr>
            <p:custDataLst>
              <p:tags r:id="rId1"/>
            </p:custDataLst>
          </p:nvPr>
        </p:nvSpPr>
        <p:spPr bwMode="gray">
          <a:xfrm>
            <a:off x="8534400" y="1143000"/>
            <a:ext cx="2246616" cy="131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spcBef>
                <a:spcPct val="20000"/>
              </a:spcBef>
              <a:buSzPct val="90000"/>
              <a:buFont typeface="Wingdings" panose="05000000000000000000" pitchFamily="2" charset="2"/>
              <a:buNone/>
            </a:pPr>
            <a:r>
              <a:rPr lang="en-GB" altLang="en-US" sz="2000" b="1" i="1" dirty="0">
                <a:solidFill>
                  <a:schemeClr val="tx2"/>
                </a:solidFill>
                <a:latin typeface="Calibri" panose="020F0502020204030204" pitchFamily="34" charset="0"/>
                <a:cs typeface="Calibri" panose="020F0502020204030204" pitchFamily="34" charset="0"/>
              </a:rPr>
              <a:t>	“The rhythm of the conductor to keep the orchestra in time”</a:t>
            </a:r>
          </a:p>
        </p:txBody>
      </p:sp>
      <p:pic>
        <p:nvPicPr>
          <p:cNvPr id="56324" name="Picture 7" descr="Photograph of a mechanical metronome in motion."/>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bwMode="auto">
          <a:xfrm>
            <a:off x="10832668" y="1143000"/>
            <a:ext cx="1054532" cy="1314344"/>
          </a:xfrm>
          <a:prstGeom prst="rect">
            <a:avLst/>
          </a:prstGeom>
          <a:extLst>
            <a:ext uri="{909E8E84-426E-40DD-AFC4-6F175D3DCCD1}">
              <a14:hiddenFill xmlns:a14="http://schemas.microsoft.com/office/drawing/2010/main">
                <a:solidFill>
                  <a:srgbClr val="FFFFFF"/>
                </a:solidFill>
              </a14:hiddenFill>
            </a:ext>
          </a:extLst>
        </p:spPr>
      </p:pic>
      <p:grpSp>
        <p:nvGrpSpPr>
          <p:cNvPr id="56325" name="Group 12" descr="Takt time formula: Takt time = Total time available / Customer demand"/>
          <p:cNvGrpSpPr>
            <a:grpSpLocks/>
          </p:cNvGrpSpPr>
          <p:nvPr/>
        </p:nvGrpSpPr>
        <p:grpSpPr bwMode="auto">
          <a:xfrm>
            <a:off x="4267200" y="1143000"/>
            <a:ext cx="2895600" cy="746430"/>
            <a:chOff x="1793" y="3128"/>
            <a:chExt cx="1266" cy="326"/>
          </a:xfrm>
        </p:grpSpPr>
        <p:sp>
          <p:nvSpPr>
            <p:cNvPr id="56331" name="Text Box 10"/>
            <p:cNvSpPr txBox="1">
              <a:spLocks noChangeArrowheads="1"/>
            </p:cNvSpPr>
            <p:nvPr>
              <p:custDataLst>
                <p:tags r:id="rId3"/>
              </p:custDataLst>
            </p:nvPr>
          </p:nvSpPr>
          <p:spPr bwMode="gray">
            <a:xfrm>
              <a:off x="1793" y="3128"/>
              <a:ext cx="126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defTabSz="835025">
                <a:defRPr sz="2400">
                  <a:solidFill>
                    <a:schemeClr val="tx1"/>
                  </a:solidFill>
                  <a:latin typeface="Times New Roman" panose="02020603050405020304" pitchFamily="18" charset="0"/>
                  <a:cs typeface="Arial" panose="020B0604020202020204" pitchFamily="34" charset="0"/>
                </a:defRPr>
              </a:lvl1pPr>
              <a:lvl2pPr marL="742950" indent="-285750" defTabSz="835025">
                <a:defRPr sz="2400">
                  <a:solidFill>
                    <a:schemeClr val="tx1"/>
                  </a:solidFill>
                  <a:latin typeface="Times New Roman" panose="02020603050405020304" pitchFamily="18" charset="0"/>
                  <a:cs typeface="Arial" panose="020B0604020202020204" pitchFamily="34" charset="0"/>
                </a:defRPr>
              </a:lvl2pPr>
              <a:lvl3pPr marL="1143000" indent="-228600" defTabSz="835025">
                <a:defRPr sz="2400">
                  <a:solidFill>
                    <a:schemeClr val="tx1"/>
                  </a:solidFill>
                  <a:latin typeface="Times New Roman" panose="02020603050405020304" pitchFamily="18" charset="0"/>
                  <a:cs typeface="Arial" panose="020B0604020202020204" pitchFamily="34" charset="0"/>
                </a:defRPr>
              </a:lvl3pPr>
              <a:lvl4pPr marL="1600200" indent="-228600" defTabSz="835025">
                <a:defRPr sz="2400">
                  <a:solidFill>
                    <a:schemeClr val="tx1"/>
                  </a:solidFill>
                  <a:latin typeface="Times New Roman" panose="02020603050405020304" pitchFamily="18" charset="0"/>
                  <a:cs typeface="Arial" panose="020B0604020202020204" pitchFamily="34" charset="0"/>
                </a:defRPr>
              </a:lvl4pPr>
              <a:lvl5pPr marL="2057400" indent="-228600" defTabSz="835025">
                <a:defRPr sz="2400">
                  <a:solidFill>
                    <a:schemeClr val="tx1"/>
                  </a:solidFill>
                  <a:latin typeface="Times New Roman" panose="02020603050405020304" pitchFamily="18" charset="0"/>
                  <a:cs typeface="Arial" panose="020B0604020202020204" pitchFamily="34" charset="0"/>
                </a:defRPr>
              </a:lvl5pPr>
              <a:lvl6pPr marL="25146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0" hangingPunct="0"/>
              <a:r>
                <a:rPr lang="en-GB" altLang="en-US" sz="2800" b="1" dirty="0">
                  <a:solidFill>
                    <a:schemeClr val="tx2"/>
                  </a:solidFill>
                  <a:latin typeface="Calibri" panose="020F0502020204030204" pitchFamily="34" charset="0"/>
                  <a:cs typeface="Calibri" panose="020F0502020204030204" pitchFamily="34" charset="0"/>
                </a:rPr>
                <a:t>Total time available</a:t>
              </a:r>
              <a:endParaRPr lang="en-US" altLang="en-US" sz="2800" dirty="0">
                <a:solidFill>
                  <a:schemeClr val="tx2"/>
                </a:solidFill>
                <a:latin typeface="Calibri" panose="020F0502020204030204" pitchFamily="34" charset="0"/>
                <a:cs typeface="Calibri" panose="020F0502020204030204" pitchFamily="34" charset="0"/>
              </a:endParaRPr>
            </a:p>
          </p:txBody>
        </p:sp>
        <p:sp>
          <p:nvSpPr>
            <p:cNvPr id="56330" name="Line 8"/>
            <p:cNvSpPr>
              <a:spLocks noChangeShapeType="1"/>
            </p:cNvSpPr>
            <p:nvPr>
              <p:custDataLst>
                <p:tags r:id="rId4"/>
              </p:custDataLst>
            </p:nvPr>
          </p:nvSpPr>
          <p:spPr bwMode="auto">
            <a:xfrm flipV="1">
              <a:off x="1793" y="3324"/>
              <a:ext cx="126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oAutofit/>
            </a:bodyPr>
            <a:lstStyle/>
            <a:p>
              <a:endParaRPr lang="en-US" dirty="0">
                <a:latin typeface="Calibri" panose="020F0502020204030204" pitchFamily="34" charset="0"/>
                <a:cs typeface="Calibri" panose="020F0502020204030204" pitchFamily="34" charset="0"/>
              </a:endParaRPr>
            </a:p>
          </p:txBody>
        </p:sp>
        <p:sp>
          <p:nvSpPr>
            <p:cNvPr id="56332" name="Text Box 11"/>
            <p:cNvSpPr txBox="1">
              <a:spLocks noChangeArrowheads="1"/>
            </p:cNvSpPr>
            <p:nvPr>
              <p:custDataLst>
                <p:tags r:id="rId5"/>
              </p:custDataLst>
            </p:nvPr>
          </p:nvSpPr>
          <p:spPr bwMode="gray">
            <a:xfrm>
              <a:off x="1821" y="3320"/>
              <a:ext cx="1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defTabSz="835025">
                <a:defRPr sz="2400">
                  <a:solidFill>
                    <a:schemeClr val="tx1"/>
                  </a:solidFill>
                  <a:latin typeface="Times New Roman" panose="02020603050405020304" pitchFamily="18" charset="0"/>
                  <a:cs typeface="Arial" panose="020B0604020202020204" pitchFamily="34" charset="0"/>
                </a:defRPr>
              </a:lvl1pPr>
              <a:lvl2pPr marL="742950" indent="-285750" defTabSz="835025">
                <a:defRPr sz="2400">
                  <a:solidFill>
                    <a:schemeClr val="tx1"/>
                  </a:solidFill>
                  <a:latin typeface="Times New Roman" panose="02020603050405020304" pitchFamily="18" charset="0"/>
                  <a:cs typeface="Arial" panose="020B0604020202020204" pitchFamily="34" charset="0"/>
                </a:defRPr>
              </a:lvl2pPr>
              <a:lvl3pPr marL="1143000" indent="-228600" defTabSz="835025">
                <a:defRPr sz="2400">
                  <a:solidFill>
                    <a:schemeClr val="tx1"/>
                  </a:solidFill>
                  <a:latin typeface="Times New Roman" panose="02020603050405020304" pitchFamily="18" charset="0"/>
                  <a:cs typeface="Arial" panose="020B0604020202020204" pitchFamily="34" charset="0"/>
                </a:defRPr>
              </a:lvl3pPr>
              <a:lvl4pPr marL="1600200" indent="-228600" defTabSz="835025">
                <a:defRPr sz="2400">
                  <a:solidFill>
                    <a:schemeClr val="tx1"/>
                  </a:solidFill>
                  <a:latin typeface="Times New Roman" panose="02020603050405020304" pitchFamily="18" charset="0"/>
                  <a:cs typeface="Arial" panose="020B0604020202020204" pitchFamily="34" charset="0"/>
                </a:defRPr>
              </a:lvl4pPr>
              <a:lvl5pPr marL="2057400" indent="-228600" defTabSz="835025">
                <a:defRPr sz="2400">
                  <a:solidFill>
                    <a:schemeClr val="tx1"/>
                  </a:solidFill>
                  <a:latin typeface="Times New Roman" panose="02020603050405020304" pitchFamily="18" charset="0"/>
                  <a:cs typeface="Arial" panose="020B0604020202020204" pitchFamily="34" charset="0"/>
                </a:defRPr>
              </a:lvl5pPr>
              <a:lvl6pPr marL="25146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835025"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0" hangingPunct="0"/>
              <a:r>
                <a:rPr lang="en-GB" altLang="en-US" sz="2800" b="1" dirty="0">
                  <a:solidFill>
                    <a:schemeClr val="tx2"/>
                  </a:solidFill>
                  <a:latin typeface="Calibri" panose="020F0502020204030204" pitchFamily="34" charset="0"/>
                  <a:cs typeface="Calibri" panose="020F0502020204030204" pitchFamily="34" charset="0"/>
                </a:rPr>
                <a:t>Customer demand</a:t>
              </a:r>
              <a:endParaRPr lang="en-US" altLang="en-US" sz="2800" dirty="0">
                <a:solidFill>
                  <a:schemeClr val="tx2"/>
                </a:solidFill>
                <a:latin typeface="Calibri" panose="020F0502020204030204" pitchFamily="34" charset="0"/>
                <a:cs typeface="Calibri" panose="020F0502020204030204" pitchFamily="34" charset="0"/>
              </a:endParaRPr>
            </a:p>
          </p:txBody>
        </p:sp>
      </p:grpSp>
      <p:sp>
        <p:nvSpPr>
          <p:cNvPr id="56326" name="Text Box 13"/>
          <p:cNvSpPr txBox="1">
            <a:spLocks noChangeArrowheads="1"/>
          </p:cNvSpPr>
          <p:nvPr/>
        </p:nvSpPr>
        <p:spPr bwMode="auto">
          <a:xfrm>
            <a:off x="10832668" y="2516196"/>
            <a:ext cx="1054532" cy="39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type="none" w="sm" len="sm"/>
                <a:tailEnd type="none" w="sm" len="sm"/>
              </a14:hiddenLine>
            </a:ext>
          </a:extLst>
        </p:spPr>
        <p:txBody>
          <a:bodyPr wrap="none" lIns="0">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400" dirty="0">
                <a:solidFill>
                  <a:schemeClr val="tx2"/>
                </a:solidFill>
                <a:latin typeface="Calibri" panose="020F0502020204030204" pitchFamily="34" charset="0"/>
                <a:cs typeface="Calibri" panose="020F0502020204030204" pitchFamily="34" charset="0"/>
              </a:rPr>
              <a:t>Metronome</a:t>
            </a:r>
          </a:p>
        </p:txBody>
      </p:sp>
      <p:sp>
        <p:nvSpPr>
          <p:cNvPr id="56327" name="Rectangle 10"/>
          <p:cNvSpPr>
            <a:spLocks noChangeArrowheads="1"/>
          </p:cNvSpPr>
          <p:nvPr/>
        </p:nvSpPr>
        <p:spPr bwMode="auto">
          <a:xfrm>
            <a:off x="11442268" y="6238591"/>
            <a:ext cx="444932" cy="31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200" b="1" u="sng" dirty="0">
                <a:solidFill>
                  <a:srgbClr val="FF0000"/>
                </a:solidFill>
                <a:latin typeface="Calibri" panose="020F0502020204030204" pitchFamily="34" charset="0"/>
                <a:cs typeface="Calibri" panose="020F0502020204030204" pitchFamily="34" charset="0"/>
                <a:hlinkClick r:id="rId9" tooltip="http://www.youtube.com/watch_popup?v=lgwF8mdQwlw&amp;feature=player_embedded"/>
              </a:rPr>
              <a:t>Jeep</a:t>
            </a:r>
            <a:endParaRPr lang="en-US" altLang="en-US"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40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Making Cars</a:t>
            </a:r>
          </a:p>
        </p:txBody>
      </p:sp>
      <p:sp>
        <p:nvSpPr>
          <p:cNvPr id="3" name="Content Placeholder 2"/>
          <p:cNvSpPr>
            <a:spLocks noGrp="1"/>
          </p:cNvSpPr>
          <p:nvPr>
            <p:ph sz="quarter" idx="10"/>
          </p:nvPr>
        </p:nvSpPr>
        <p:spPr/>
        <p:txBody>
          <a:bodyPr/>
          <a:lstStyle/>
          <a:p>
            <a:r>
              <a:rPr lang="en-US" dirty="0"/>
              <a:t>The total time it takes to make a car is around 15 hours (throughput time).</a:t>
            </a:r>
          </a:p>
          <a:p>
            <a:r>
              <a:rPr lang="en-US" dirty="0"/>
              <a:t>Due to the required takt time, Toyota, for example, has a car leave the production line every </a:t>
            </a:r>
            <a:r>
              <a:rPr lang="en-US" b="1" i="1" dirty="0"/>
              <a:t>minute</a:t>
            </a:r>
            <a:r>
              <a:rPr lang="en-US" dirty="0"/>
              <a:t> (throughput rate).</a:t>
            </a:r>
          </a:p>
          <a:p>
            <a:r>
              <a:rPr lang="en-US" dirty="0"/>
              <a:t>That would mean production line inventory of:</a:t>
            </a:r>
          </a:p>
          <a:p>
            <a:pPr marL="0" indent="0" algn="ctr">
              <a:buNone/>
            </a:pPr>
            <a:r>
              <a:rPr lang="en-US" dirty="0"/>
              <a:t>WIP = 15 (hours) * 60 (cars/hour) = </a:t>
            </a:r>
            <a:r>
              <a:rPr lang="en-US" b="1" dirty="0"/>
              <a:t>900</a:t>
            </a:r>
            <a:r>
              <a:rPr lang="en-US" dirty="0"/>
              <a:t> cars</a:t>
            </a:r>
          </a:p>
        </p:txBody>
      </p:sp>
    </p:spTree>
    <p:extLst>
      <p:ext uri="{BB962C8B-B14F-4D97-AF65-F5344CB8AC3E}">
        <p14:creationId xmlns:p14="http://schemas.microsoft.com/office/powerpoint/2010/main" val="3355675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0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Bottleneck</a:t>
            </a:r>
          </a:p>
        </p:txBody>
      </p:sp>
      <p:sp>
        <p:nvSpPr>
          <p:cNvPr id="3" name="Subtitle 2"/>
          <p:cNvSpPr>
            <a:spLocks noGrp="1"/>
          </p:cNvSpPr>
          <p:nvPr>
            <p:ph type="subTitle" idx="1"/>
          </p:nvPr>
        </p:nvSpPr>
        <p:spPr/>
        <p:txBody>
          <a:bodyPr/>
          <a:lstStyle/>
          <a:p>
            <a:r>
              <a:rPr lang="en-US" dirty="0"/>
              <a:t>Definition and Examples</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4127475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Performance Measures</a:t>
            </a:r>
          </a:p>
        </p:txBody>
      </p:sp>
      <p:sp>
        <p:nvSpPr>
          <p:cNvPr id="39942" name="Text Box 3"/>
          <p:cNvSpPr>
            <a:spLocks noGrp="1" noChangeArrowheads="1"/>
          </p:cNvSpPr>
          <p:nvPr>
            <p:ph sz="quarter" idx="10"/>
          </p:nvPr>
        </p:nvSpPr>
        <p:spPr>
          <a:xfrm>
            <a:off x="304800" y="3202002"/>
            <a:ext cx="11582400" cy="3198797"/>
          </a:xfrm>
        </p:spPr>
        <p:txBody>
          <a:bodyPr>
            <a:noAutofit/>
          </a:bodyPr>
          <a:lstStyle/>
          <a:p>
            <a:r>
              <a:rPr lang="en-US" dirty="0">
                <a:latin typeface="Calibri" panose="020F0502020204030204" pitchFamily="34" charset="0"/>
                <a:cs typeface="Calibri" panose="020F0502020204030204" pitchFamily="34" charset="0"/>
              </a:rPr>
              <a:t>What is the </a:t>
            </a:r>
            <a:r>
              <a:rPr lang="en-US" b="1" i="1" dirty="0">
                <a:latin typeface="Calibri" panose="020F0502020204030204" pitchFamily="34" charset="0"/>
                <a:cs typeface="Calibri" panose="020F0502020204030204" pitchFamily="34" charset="0"/>
              </a:rPr>
              <a:t>throughput time</a:t>
            </a:r>
            <a:r>
              <a:rPr lang="en-US" dirty="0">
                <a:latin typeface="Calibri" panose="020F0502020204030204" pitchFamily="34" charset="0"/>
                <a:cs typeface="Calibri" panose="020F0502020204030204" pitchFamily="34" charset="0"/>
              </a:rPr>
              <a:t>? How long does it take to get through the system? (time)</a:t>
            </a:r>
          </a:p>
          <a:p>
            <a:r>
              <a:rPr lang="en-US" dirty="0">
                <a:latin typeface="Calibri" panose="020F0502020204030204" pitchFamily="34" charset="0"/>
                <a:cs typeface="Calibri" panose="020F0502020204030204" pitchFamily="34" charset="0"/>
              </a:rPr>
              <a:t>What is its </a:t>
            </a:r>
            <a:r>
              <a:rPr lang="en-US" b="1" i="1" dirty="0">
                <a:latin typeface="Calibri" panose="020F0502020204030204" pitchFamily="34" charset="0"/>
                <a:cs typeface="Calibri" panose="020F0502020204030204" pitchFamily="34" charset="0"/>
              </a:rPr>
              <a:t>capacity</a:t>
            </a:r>
            <a:r>
              <a:rPr lang="en-US" dirty="0">
                <a:latin typeface="Calibri" panose="020F0502020204030204" pitchFamily="34" charset="0"/>
                <a:cs typeface="Calibri" panose="020F0502020204030204" pitchFamily="34" charset="0"/>
              </a:rPr>
              <a:t>? How many units per unit time can go through each task? The process as a whole? (maximum flow rate)</a:t>
            </a:r>
          </a:p>
          <a:p>
            <a:r>
              <a:rPr lang="en-US" dirty="0">
                <a:latin typeface="Calibri" panose="020F0502020204030204" pitchFamily="34" charset="0"/>
                <a:cs typeface="Calibri" panose="020F0502020204030204" pitchFamily="34" charset="0"/>
              </a:rPr>
              <a:t>What is the </a:t>
            </a:r>
            <a:r>
              <a:rPr lang="en-US" b="1" i="1" dirty="0">
                <a:latin typeface="Calibri" panose="020F0502020204030204" pitchFamily="34" charset="0"/>
                <a:cs typeface="Calibri" panose="020F0502020204030204" pitchFamily="34" charset="0"/>
              </a:rPr>
              <a:t>bottleneck</a:t>
            </a:r>
            <a:r>
              <a:rPr lang="en-US" dirty="0">
                <a:latin typeface="Calibri" panose="020F0502020204030204" pitchFamily="34" charset="0"/>
                <a:cs typeface="Calibri" panose="020F0502020204030204" pitchFamily="34" charset="0"/>
              </a:rPr>
              <a:t>? Which “production” step limits the process capacity?</a:t>
            </a:r>
          </a:p>
        </p:txBody>
      </p:sp>
      <p:sp>
        <p:nvSpPr>
          <p:cNvPr id="6" name="Text Box 4"/>
          <p:cNvSpPr txBox="1">
            <a:spLocks noChangeArrowheads="1"/>
          </p:cNvSpPr>
          <p:nvPr/>
        </p:nvSpPr>
        <p:spPr bwMode="auto">
          <a:xfrm>
            <a:off x="2400300" y="1144602"/>
            <a:ext cx="7391400" cy="1291060"/>
          </a:xfrm>
          <a:prstGeom prst="rect">
            <a:avLst/>
          </a:prstGeom>
          <a:solidFill>
            <a:schemeClr val="accent1">
              <a:lumMod val="20000"/>
              <a:lumOff val="80000"/>
            </a:schemeClr>
          </a:solidFill>
          <a:ln w="9525">
            <a:noFill/>
            <a:miter lim="800000"/>
            <a:headEnd/>
            <a:tailEnd/>
          </a:ln>
          <a:effectLst/>
        </p:spPr>
        <p:txBody>
          <a:bodyPr>
            <a:no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Assume that a process is in place. What do we need to measure in order to understand how efficient it is?</a:t>
            </a:r>
          </a:p>
        </p:txBody>
      </p:sp>
      <p:grpSp>
        <p:nvGrpSpPr>
          <p:cNvPr id="7" name="Group 10" descr="A flow chart with the following order: Task 1, Task 2, Task 3. Each task is represented with a rectangle and connected by arrows pointing to the right."/>
          <p:cNvGrpSpPr>
            <a:grpSpLocks/>
          </p:cNvGrpSpPr>
          <p:nvPr/>
        </p:nvGrpSpPr>
        <p:grpSpPr bwMode="auto">
          <a:xfrm>
            <a:off x="3200400" y="2590800"/>
            <a:ext cx="5791200" cy="457200"/>
            <a:chOff x="912" y="1632"/>
            <a:chExt cx="3648" cy="288"/>
          </a:xfrm>
          <a:solidFill>
            <a:schemeClr val="accent1">
              <a:lumMod val="20000"/>
              <a:lumOff val="80000"/>
            </a:schemeClr>
          </a:solidFill>
        </p:grpSpPr>
        <p:sp>
          <p:nvSpPr>
            <p:cNvPr id="8" name="Rectangle 5"/>
            <p:cNvSpPr>
              <a:spLocks noChangeArrowheads="1"/>
            </p:cNvSpPr>
            <p:nvPr/>
          </p:nvSpPr>
          <p:spPr bwMode="auto">
            <a:xfrm>
              <a:off x="912"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Task 1</a:t>
              </a:r>
            </a:p>
          </p:txBody>
        </p:sp>
        <p:sp>
          <p:nvSpPr>
            <p:cNvPr id="9" name="Line 6"/>
            <p:cNvSpPr>
              <a:spLocks noChangeShapeType="1"/>
            </p:cNvSpPr>
            <p:nvPr/>
          </p:nvSpPr>
          <p:spPr bwMode="auto">
            <a:xfrm>
              <a:off x="1776" y="1776"/>
              <a:ext cx="528" cy="0"/>
            </a:xfrm>
            <a:prstGeom prst="line">
              <a:avLst/>
            </a:prstGeom>
            <a:grpFill/>
            <a:ln w="19050">
              <a:solidFill>
                <a:srgbClr val="000000"/>
              </a:solidFill>
              <a:round/>
              <a:headEnd/>
              <a:tailEnd type="stealth" w="med" len="med"/>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10" name="Rectangle 7"/>
            <p:cNvSpPr>
              <a:spLocks noChangeArrowheads="1"/>
            </p:cNvSpPr>
            <p:nvPr/>
          </p:nvSpPr>
          <p:spPr bwMode="auto">
            <a:xfrm>
              <a:off x="2304"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Task 2</a:t>
              </a:r>
            </a:p>
          </p:txBody>
        </p:sp>
        <p:sp>
          <p:nvSpPr>
            <p:cNvPr id="11" name="Rectangle 8"/>
            <p:cNvSpPr>
              <a:spLocks noChangeArrowheads="1"/>
            </p:cNvSpPr>
            <p:nvPr/>
          </p:nvSpPr>
          <p:spPr bwMode="auto">
            <a:xfrm>
              <a:off x="3696"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Task 3</a:t>
              </a:r>
            </a:p>
          </p:txBody>
        </p:sp>
        <p:sp>
          <p:nvSpPr>
            <p:cNvPr id="12" name="Line 9"/>
            <p:cNvSpPr>
              <a:spLocks noChangeShapeType="1"/>
            </p:cNvSpPr>
            <p:nvPr/>
          </p:nvSpPr>
          <p:spPr bwMode="auto">
            <a:xfrm>
              <a:off x="3168" y="1776"/>
              <a:ext cx="528" cy="0"/>
            </a:xfrm>
            <a:prstGeom prst="line">
              <a:avLst/>
            </a:prstGeom>
            <a:grpFill/>
            <a:ln w="19050">
              <a:solidFill>
                <a:srgbClr val="000000"/>
              </a:solidFill>
              <a:round/>
              <a:headEnd/>
              <a:tailEnd type="stealth" w="med" len="med"/>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01821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What Is a Bottleneck?</a:t>
            </a:r>
          </a:p>
        </p:txBody>
      </p:sp>
      <p:sp>
        <p:nvSpPr>
          <p:cNvPr id="39942" name="Text Box 3"/>
          <p:cNvSpPr>
            <a:spLocks noGrp="1" noChangeArrowheads="1"/>
          </p:cNvSpPr>
          <p:nvPr>
            <p:ph sz="quarter" idx="10"/>
          </p:nvPr>
        </p:nvSpPr>
        <p:spPr>
          <a:xfrm>
            <a:off x="304800" y="1143000"/>
            <a:ext cx="11582400" cy="1676400"/>
          </a:xfrm>
        </p:spPr>
        <p:txBody>
          <a:bodyPr>
            <a:noAutofit/>
          </a:bodyPr>
          <a:lstStyle/>
          <a:p>
            <a:r>
              <a:rPr lang="en-US" altLang="en-US" dirty="0">
                <a:latin typeface="Calibri" panose="020F0502020204030204" pitchFamily="34" charset="0"/>
                <a:cs typeface="Calibri" panose="020F0502020204030204" pitchFamily="34" charset="0"/>
              </a:rPr>
              <a:t>A bottleneck is the process stage with the </a:t>
            </a:r>
            <a:r>
              <a:rPr lang="en-US" altLang="en-US" b="1" dirty="0">
                <a:latin typeface="Calibri" panose="020F0502020204030204" pitchFamily="34" charset="0"/>
                <a:cs typeface="Calibri" panose="020F0502020204030204" pitchFamily="34" charset="0"/>
              </a:rPr>
              <a:t>smallest</a:t>
            </a:r>
            <a:r>
              <a:rPr lang="en-US" altLang="en-US" dirty="0">
                <a:latin typeface="Calibri" panose="020F0502020204030204" pitchFamily="34" charset="0"/>
                <a:cs typeface="Calibri" panose="020F0502020204030204" pitchFamily="34" charset="0"/>
              </a:rPr>
              <a:t> throughput rate (longest production cycle).</a:t>
            </a:r>
          </a:p>
          <a:p>
            <a:r>
              <a:rPr lang="en-US" dirty="0">
                <a:latin typeface="Calibri" panose="020F0502020204030204" pitchFamily="34" charset="0"/>
                <a:cs typeface="Calibri" panose="020F0502020204030204" pitchFamily="34" charset="0"/>
              </a:rPr>
              <a:t>Which task is the bottleneck?</a:t>
            </a:r>
          </a:p>
        </p:txBody>
      </p:sp>
      <p:grpSp>
        <p:nvGrpSpPr>
          <p:cNvPr id="2" name="Group 1" descr="A flow chart with the following steps: 20 units/hour, 10 units/hour, and 15 units/hour. Each step is represented with a rectangle and connected by arrows pointing to the right. A triangle pointing at the second step (10 units/hour) indicates where the bottleneck is.">
            <a:extLst>
              <a:ext uri="{FF2B5EF4-FFF2-40B4-BE49-F238E27FC236}">
                <a16:creationId xmlns:a16="http://schemas.microsoft.com/office/drawing/2014/main" id="{25B07A91-ED32-49BF-AE1E-D2B2C7F54876}"/>
              </a:ext>
            </a:extLst>
          </p:cNvPr>
          <p:cNvGrpSpPr/>
          <p:nvPr/>
        </p:nvGrpSpPr>
        <p:grpSpPr>
          <a:xfrm>
            <a:off x="914400" y="5181600"/>
            <a:ext cx="10363200" cy="1308100"/>
            <a:chOff x="914400" y="5181600"/>
            <a:chExt cx="10363200" cy="1308100"/>
          </a:xfrm>
        </p:grpSpPr>
        <p:sp>
          <p:nvSpPr>
            <p:cNvPr id="24" name="Isosceles Triangle 23"/>
            <p:cNvSpPr/>
            <p:nvPr/>
          </p:nvSpPr>
          <p:spPr bwMode="auto">
            <a:xfrm>
              <a:off x="5848350" y="5791200"/>
              <a:ext cx="628650" cy="698500"/>
            </a:xfrm>
            <a:prstGeom prst="triangl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14" name="Group 4"/>
            <p:cNvGrpSpPr>
              <a:grpSpLocks/>
            </p:cNvGrpSpPr>
            <p:nvPr/>
          </p:nvGrpSpPr>
          <p:grpSpPr bwMode="auto">
            <a:xfrm>
              <a:off x="914400" y="5181600"/>
              <a:ext cx="10363200" cy="609600"/>
              <a:chOff x="384" y="1200"/>
              <a:chExt cx="4896" cy="288"/>
            </a:xfrm>
            <a:solidFill>
              <a:schemeClr val="accent1">
                <a:lumMod val="20000"/>
                <a:lumOff val="80000"/>
              </a:schemeClr>
            </a:solidFill>
          </p:grpSpPr>
          <p:grpSp>
            <p:nvGrpSpPr>
              <p:cNvPr id="25" name="Group 5"/>
              <p:cNvGrpSpPr>
                <a:grpSpLocks/>
              </p:cNvGrpSpPr>
              <p:nvPr/>
            </p:nvGrpSpPr>
            <p:grpSpPr bwMode="auto">
              <a:xfrm>
                <a:off x="1008" y="1200"/>
                <a:ext cx="3648" cy="288"/>
                <a:chOff x="912" y="1632"/>
                <a:chExt cx="3648" cy="288"/>
              </a:xfrm>
              <a:grpFill/>
            </p:grpSpPr>
            <p:sp>
              <p:nvSpPr>
                <p:cNvPr id="28" name="Rectangle 6"/>
                <p:cNvSpPr>
                  <a:spLocks noChangeArrowheads="1"/>
                </p:cNvSpPr>
                <p:nvPr/>
              </p:nvSpPr>
              <p:spPr bwMode="auto">
                <a:xfrm>
                  <a:off x="912"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20 units/hour</a:t>
                  </a:r>
                </a:p>
              </p:txBody>
            </p:sp>
            <p:sp>
              <p:nvSpPr>
                <p:cNvPr id="29" name="Line 7"/>
                <p:cNvSpPr>
                  <a:spLocks noChangeShapeType="1"/>
                </p:cNvSpPr>
                <p:nvPr/>
              </p:nvSpPr>
              <p:spPr bwMode="auto">
                <a:xfrm>
                  <a:off x="1776" y="1776"/>
                  <a:ext cx="528" cy="0"/>
                </a:xfrm>
                <a:prstGeom prst="line">
                  <a:avLst/>
                </a:prstGeom>
                <a:grpFill/>
                <a:ln w="12700">
                  <a:solidFill>
                    <a:srgbClr val="000000"/>
                  </a:solidFill>
                  <a:round/>
                  <a:headEnd/>
                  <a:tailEnd type="stealth"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30" name="Rectangle 8"/>
                <p:cNvSpPr>
                  <a:spLocks noChangeArrowheads="1"/>
                </p:cNvSpPr>
                <p:nvPr/>
              </p:nvSpPr>
              <p:spPr bwMode="auto">
                <a:xfrm>
                  <a:off x="2304"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10 units/hour</a:t>
                  </a:r>
                </a:p>
              </p:txBody>
            </p:sp>
            <p:sp>
              <p:nvSpPr>
                <p:cNvPr id="31" name="Rectangle 9"/>
                <p:cNvSpPr>
                  <a:spLocks noChangeArrowheads="1"/>
                </p:cNvSpPr>
                <p:nvPr/>
              </p:nvSpPr>
              <p:spPr bwMode="auto">
                <a:xfrm>
                  <a:off x="3696"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15 units/hour</a:t>
                  </a:r>
                </a:p>
              </p:txBody>
            </p:sp>
            <p:sp>
              <p:nvSpPr>
                <p:cNvPr id="32" name="Line 10"/>
                <p:cNvSpPr>
                  <a:spLocks noChangeShapeType="1"/>
                </p:cNvSpPr>
                <p:nvPr/>
              </p:nvSpPr>
              <p:spPr bwMode="auto">
                <a:xfrm>
                  <a:off x="3168" y="1776"/>
                  <a:ext cx="528" cy="0"/>
                </a:xfrm>
                <a:prstGeom prst="line">
                  <a:avLst/>
                </a:prstGeom>
                <a:grpFill/>
                <a:ln w="12700">
                  <a:solidFill>
                    <a:srgbClr val="000000"/>
                  </a:solidFill>
                  <a:round/>
                  <a:headEnd/>
                  <a:tailEnd type="stealth"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grpSp>
          <p:sp>
            <p:nvSpPr>
              <p:cNvPr id="26" name="Line 11"/>
              <p:cNvSpPr>
                <a:spLocks noChangeShapeType="1"/>
              </p:cNvSpPr>
              <p:nvPr/>
            </p:nvSpPr>
            <p:spPr bwMode="auto">
              <a:xfrm>
                <a:off x="4656" y="1344"/>
                <a:ext cx="624" cy="0"/>
              </a:xfrm>
              <a:prstGeom prst="line">
                <a:avLst/>
              </a:prstGeom>
              <a:grpFill/>
              <a:ln w="12700">
                <a:solidFill>
                  <a:srgbClr val="000000"/>
                </a:solidFill>
                <a:round/>
                <a:headEnd/>
                <a:tailEnd type="triangle"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7" name="Line 12"/>
              <p:cNvSpPr>
                <a:spLocks noChangeShapeType="1"/>
              </p:cNvSpPr>
              <p:nvPr/>
            </p:nvSpPr>
            <p:spPr bwMode="auto">
              <a:xfrm>
                <a:off x="384" y="1344"/>
                <a:ext cx="624" cy="0"/>
              </a:xfrm>
              <a:prstGeom prst="line">
                <a:avLst/>
              </a:prstGeom>
              <a:grpFill/>
              <a:ln w="12700">
                <a:solidFill>
                  <a:srgbClr val="000000"/>
                </a:solidFill>
                <a:round/>
                <a:headEnd/>
                <a:tailEnd type="triangle"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664002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A Different View on a Bottleneck</a:t>
            </a:r>
          </a:p>
        </p:txBody>
      </p:sp>
      <p:sp>
        <p:nvSpPr>
          <p:cNvPr id="39942" name="Text Box 3"/>
          <p:cNvSpPr>
            <a:spLocks noGrp="1" noChangeArrowheads="1"/>
          </p:cNvSpPr>
          <p:nvPr>
            <p:ph sz="quarter" idx="10"/>
          </p:nvPr>
        </p:nvSpPr>
        <p:spPr>
          <a:xfrm>
            <a:off x="304800" y="1143000"/>
            <a:ext cx="11582400" cy="3886200"/>
          </a:xfrm>
        </p:spPr>
        <p:txBody>
          <a:bodyPr>
            <a:noAutofit/>
          </a:bodyPr>
          <a:lstStyle/>
          <a:p>
            <a:r>
              <a:rPr lang="en-US" altLang="en-US" dirty="0">
                <a:latin typeface="Calibri" panose="020F0502020204030204" pitchFamily="34" charset="0"/>
                <a:cs typeface="Calibri" panose="020F0502020204030204" pitchFamily="34" charset="0"/>
              </a:rPr>
              <a:t>A bottleneck is a constraint on the process that causes revenue to be lost.</a:t>
            </a:r>
          </a:p>
          <a:p>
            <a:r>
              <a:rPr lang="en-US" altLang="en-US" dirty="0">
                <a:latin typeface="Calibri" panose="020F0502020204030204" pitchFamily="34" charset="0"/>
                <a:cs typeface="Calibri" panose="020F0502020204030204" pitchFamily="34" charset="0"/>
              </a:rPr>
              <a:t>So production could be limited by an activity, but if we do not need the capacity, we say that the process is imbalanced.</a:t>
            </a:r>
          </a:p>
          <a:p>
            <a:r>
              <a:rPr lang="en-US" altLang="en-US" dirty="0">
                <a:latin typeface="Calibri" panose="020F0502020204030204" pitchFamily="34" charset="0"/>
                <a:cs typeface="Calibri" panose="020F0502020204030204" pitchFamily="34" charset="0"/>
              </a:rPr>
              <a:t>In the previous example, unless more than </a:t>
            </a:r>
            <a:r>
              <a:rPr lang="en-US" altLang="en-US" b="1" dirty="0">
                <a:latin typeface="Calibri" panose="020F0502020204030204" pitchFamily="34" charset="0"/>
                <a:cs typeface="Calibri" panose="020F0502020204030204" pitchFamily="34" charset="0"/>
              </a:rPr>
              <a:t>10</a:t>
            </a:r>
            <a:r>
              <a:rPr lang="en-US" altLang="en-US" dirty="0">
                <a:latin typeface="Calibri" panose="020F0502020204030204" pitchFamily="34" charset="0"/>
                <a:cs typeface="Calibri" panose="020F0502020204030204" pitchFamily="34" charset="0"/>
              </a:rPr>
              <a:t> units per hour can be sold, the operations are imbalanced, but the middle station is not a true bottleneck.</a:t>
            </a:r>
          </a:p>
        </p:txBody>
      </p:sp>
      <p:grpSp>
        <p:nvGrpSpPr>
          <p:cNvPr id="13" name="Group 4" descr="A flow chart with the following steps: 20 units/hour, 10 units/hour, 15 units/hour. Each step is represented with a rectangle and connected by arrows pointing to the right."/>
          <p:cNvGrpSpPr>
            <a:grpSpLocks/>
          </p:cNvGrpSpPr>
          <p:nvPr/>
        </p:nvGrpSpPr>
        <p:grpSpPr bwMode="auto">
          <a:xfrm>
            <a:off x="914400" y="5181600"/>
            <a:ext cx="10363200" cy="609600"/>
            <a:chOff x="384" y="1200"/>
            <a:chExt cx="4896" cy="288"/>
          </a:xfrm>
          <a:solidFill>
            <a:schemeClr val="accent1">
              <a:lumMod val="20000"/>
              <a:lumOff val="80000"/>
            </a:schemeClr>
          </a:solidFill>
        </p:grpSpPr>
        <p:grpSp>
          <p:nvGrpSpPr>
            <p:cNvPr id="14" name="Group 5"/>
            <p:cNvGrpSpPr>
              <a:grpSpLocks/>
            </p:cNvGrpSpPr>
            <p:nvPr/>
          </p:nvGrpSpPr>
          <p:grpSpPr bwMode="auto">
            <a:xfrm>
              <a:off x="1008" y="1200"/>
              <a:ext cx="3648" cy="288"/>
              <a:chOff x="912" y="1632"/>
              <a:chExt cx="3648" cy="288"/>
            </a:xfrm>
            <a:grpFill/>
          </p:grpSpPr>
          <p:sp>
            <p:nvSpPr>
              <p:cNvPr id="26" name="Rectangle 6"/>
              <p:cNvSpPr>
                <a:spLocks noChangeArrowheads="1"/>
              </p:cNvSpPr>
              <p:nvPr/>
            </p:nvSpPr>
            <p:spPr bwMode="auto">
              <a:xfrm>
                <a:off x="912"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20 units/hour</a:t>
                </a:r>
              </a:p>
            </p:txBody>
          </p:sp>
          <p:sp>
            <p:nvSpPr>
              <p:cNvPr id="27" name="Line 7"/>
              <p:cNvSpPr>
                <a:spLocks noChangeShapeType="1"/>
              </p:cNvSpPr>
              <p:nvPr/>
            </p:nvSpPr>
            <p:spPr bwMode="auto">
              <a:xfrm>
                <a:off x="1776" y="1776"/>
                <a:ext cx="528" cy="0"/>
              </a:xfrm>
              <a:prstGeom prst="line">
                <a:avLst/>
              </a:prstGeom>
              <a:grpFill/>
              <a:ln w="12700">
                <a:solidFill>
                  <a:srgbClr val="000000"/>
                </a:solidFill>
                <a:round/>
                <a:headEnd/>
                <a:tailEnd type="stealth"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8" name="Rectangle 8"/>
              <p:cNvSpPr>
                <a:spLocks noChangeArrowheads="1"/>
              </p:cNvSpPr>
              <p:nvPr/>
            </p:nvSpPr>
            <p:spPr bwMode="auto">
              <a:xfrm>
                <a:off x="2304"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10 units/hour</a:t>
                </a:r>
              </a:p>
            </p:txBody>
          </p:sp>
          <p:sp>
            <p:nvSpPr>
              <p:cNvPr id="29" name="Rectangle 9"/>
              <p:cNvSpPr>
                <a:spLocks noChangeArrowheads="1"/>
              </p:cNvSpPr>
              <p:nvPr/>
            </p:nvSpPr>
            <p:spPr bwMode="auto">
              <a:xfrm>
                <a:off x="3696" y="1632"/>
                <a:ext cx="864" cy="288"/>
              </a:xfrm>
              <a:prstGeom prst="rect">
                <a:avLst/>
              </a:prstGeom>
              <a:grpFill/>
              <a:ln w="9525">
                <a:noFill/>
                <a:miter lim="800000"/>
                <a:headEnd/>
                <a:tailEnd/>
              </a:ln>
              <a:effectLst/>
            </p:spPr>
            <p:txBody>
              <a:bodyPr wrap="none"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rPr>
                  <a:t>15 units/hour</a:t>
                </a:r>
              </a:p>
            </p:txBody>
          </p:sp>
          <p:sp>
            <p:nvSpPr>
              <p:cNvPr id="30" name="Line 10"/>
              <p:cNvSpPr>
                <a:spLocks noChangeShapeType="1"/>
              </p:cNvSpPr>
              <p:nvPr/>
            </p:nvSpPr>
            <p:spPr bwMode="auto">
              <a:xfrm>
                <a:off x="3168" y="1776"/>
                <a:ext cx="528" cy="0"/>
              </a:xfrm>
              <a:prstGeom prst="line">
                <a:avLst/>
              </a:prstGeom>
              <a:grpFill/>
              <a:ln w="12700">
                <a:solidFill>
                  <a:srgbClr val="000000"/>
                </a:solidFill>
                <a:round/>
                <a:headEnd/>
                <a:tailEnd type="stealth"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grpSp>
        <p:sp>
          <p:nvSpPr>
            <p:cNvPr id="24" name="Line 11"/>
            <p:cNvSpPr>
              <a:spLocks noChangeShapeType="1"/>
            </p:cNvSpPr>
            <p:nvPr/>
          </p:nvSpPr>
          <p:spPr bwMode="auto">
            <a:xfrm>
              <a:off x="4656" y="1344"/>
              <a:ext cx="624" cy="0"/>
            </a:xfrm>
            <a:prstGeom prst="line">
              <a:avLst/>
            </a:prstGeom>
            <a:grpFill/>
            <a:ln w="12700">
              <a:solidFill>
                <a:srgbClr val="000000"/>
              </a:solidFill>
              <a:round/>
              <a:headEnd/>
              <a:tailEnd type="triangle"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5" name="Line 12"/>
            <p:cNvSpPr>
              <a:spLocks noChangeShapeType="1"/>
            </p:cNvSpPr>
            <p:nvPr/>
          </p:nvSpPr>
          <p:spPr bwMode="auto">
            <a:xfrm>
              <a:off x="384" y="1344"/>
              <a:ext cx="624" cy="0"/>
            </a:xfrm>
            <a:prstGeom prst="line">
              <a:avLst/>
            </a:prstGeom>
            <a:grpFill/>
            <a:ln w="12700">
              <a:solidFill>
                <a:srgbClr val="000000"/>
              </a:solidFill>
              <a:round/>
              <a:headEnd/>
              <a:tailEnd type="triangle" w="lg" len="lg"/>
            </a:ln>
            <a:effectLst/>
          </p:spPr>
          <p:txBody>
            <a:bodyPr>
              <a:no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70498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 Example</a:t>
            </a:r>
          </a:p>
        </p:txBody>
      </p:sp>
      <p:sp>
        <p:nvSpPr>
          <p:cNvPr id="3" name="Content Placeholder 2"/>
          <p:cNvSpPr>
            <a:spLocks noGrp="1"/>
          </p:cNvSpPr>
          <p:nvPr>
            <p:ph sz="quarter" idx="10"/>
          </p:nvPr>
        </p:nvSpPr>
        <p:spPr>
          <a:xfrm>
            <a:off x="304800" y="1143000"/>
            <a:ext cx="11582400" cy="1905000"/>
          </a:xfrm>
        </p:spPr>
        <p:txBody>
          <a:bodyPr/>
          <a:lstStyle/>
          <a:p>
            <a:r>
              <a:rPr lang="en-US" dirty="0"/>
              <a:t>Demand is 100 units per day. Capacities are as given.</a:t>
            </a:r>
          </a:p>
          <a:p>
            <a:r>
              <a:rPr lang="en-US" dirty="0"/>
              <a:t>What is the bottleneck? Capacity of the process?</a:t>
            </a:r>
          </a:p>
        </p:txBody>
      </p:sp>
      <p:pic>
        <p:nvPicPr>
          <p:cNvPr id="10" name="Picture 9" descr="A factory process flow containing 6 different process steps: A (capacity: 110), B (capacity: 80), C (capacity: 120), which are part of the Subassembly process, D (capacity: 120), which is an external process happening at the same time as C, E (capacity: 60) and F (capacity: 190). "/>
          <p:cNvPicPr>
            <a:picLocks noChangeAspect="1"/>
          </p:cNvPicPr>
          <p:nvPr/>
        </p:nvPicPr>
        <p:blipFill rotWithShape="1">
          <a:blip r:embed="rId2"/>
          <a:srcRect l="3870" r="7511" b="4684"/>
          <a:stretch/>
        </p:blipFill>
        <p:spPr>
          <a:xfrm>
            <a:off x="3124200" y="3387981"/>
            <a:ext cx="5943600" cy="2968405"/>
          </a:xfrm>
          <a:prstGeom prst="rect">
            <a:avLst/>
          </a:prstGeom>
        </p:spPr>
      </p:pic>
    </p:spTree>
    <p:extLst>
      <p:ext uri="{BB962C8B-B14F-4D97-AF65-F5344CB8AC3E}">
        <p14:creationId xmlns:p14="http://schemas.microsoft.com/office/powerpoint/2010/main" val="8007192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 Example</a:t>
            </a:r>
          </a:p>
        </p:txBody>
      </p:sp>
      <p:sp>
        <p:nvSpPr>
          <p:cNvPr id="3" name="Content Placeholder 2"/>
          <p:cNvSpPr>
            <a:spLocks noGrp="1"/>
          </p:cNvSpPr>
          <p:nvPr>
            <p:ph sz="quarter" idx="10"/>
          </p:nvPr>
        </p:nvSpPr>
        <p:spPr>
          <a:xfrm>
            <a:off x="304800" y="1143000"/>
            <a:ext cx="11582400" cy="2251077"/>
          </a:xfrm>
        </p:spPr>
        <p:txBody>
          <a:bodyPr/>
          <a:lstStyle/>
          <a:p>
            <a:r>
              <a:rPr lang="en-US" dirty="0"/>
              <a:t>E is clearly the bottleneck limiting capacity of the entire process to 60 units.</a:t>
            </a:r>
          </a:p>
          <a:p>
            <a:r>
              <a:rPr lang="en-US" dirty="0"/>
              <a:t>If you look only at the subassembly, then B is the bottleneck.</a:t>
            </a:r>
          </a:p>
          <a:p>
            <a:r>
              <a:rPr lang="en-US" dirty="0"/>
              <a:t>Issues?</a:t>
            </a:r>
          </a:p>
        </p:txBody>
      </p:sp>
      <p:pic>
        <p:nvPicPr>
          <p:cNvPr id="4" name="Picture 3" descr="A factory process flow containing 6 different process steps: A (capacity: 110), B (capacity: 80), C (capacity: 120), which are part of the Subassembly process, D (capacity: 120), which is an external process happening at the same time as C, E (capacity: 60) and F (capacity: 190). "/>
          <p:cNvPicPr>
            <a:picLocks noChangeAspect="1"/>
          </p:cNvPicPr>
          <p:nvPr/>
        </p:nvPicPr>
        <p:blipFill rotWithShape="1">
          <a:blip r:embed="rId2"/>
          <a:srcRect l="3870" r="7511" b="4684"/>
          <a:stretch/>
        </p:blipFill>
        <p:spPr>
          <a:xfrm>
            <a:off x="3124200" y="3387981"/>
            <a:ext cx="5943600" cy="2968405"/>
          </a:xfrm>
          <a:prstGeom prst="rect">
            <a:avLst/>
          </a:prstGeom>
        </p:spPr>
      </p:pic>
    </p:spTree>
    <p:extLst>
      <p:ext uri="{BB962C8B-B14F-4D97-AF65-F5344CB8AC3E}">
        <p14:creationId xmlns:p14="http://schemas.microsoft.com/office/powerpoint/2010/main" val="272600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What Is a Good Process? One That Delivers Value</a:t>
            </a:r>
          </a:p>
        </p:txBody>
      </p:sp>
      <p:sp>
        <p:nvSpPr>
          <p:cNvPr id="38" name="AutoShape 9" descr="A box containing the following formula: Devlivered Process value = Process Customer Benefits - Total Process Cost. "/>
          <p:cNvSpPr>
            <a:spLocks noChangeArrowheads="1"/>
          </p:cNvSpPr>
          <p:nvPr/>
        </p:nvSpPr>
        <p:spPr bwMode="auto">
          <a:xfrm>
            <a:off x="2268538" y="1560933"/>
            <a:ext cx="7654925" cy="830997"/>
          </a:xfrm>
          <a:prstGeom prst="flowChartProcess">
            <a:avLst/>
          </a:prstGeom>
          <a:noFill/>
          <a:ln w="158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ea typeface="Optima"/>
                <a:cs typeface="Calibri" panose="020F0502020204030204" pitchFamily="34" charset="0"/>
              </a:rPr>
              <a:t>Delivered value of process = </a:t>
            </a:r>
          </a:p>
          <a:p>
            <a:pPr algn="ctr"/>
            <a:r>
              <a:rPr lang="en-US" altLang="en-US" dirty="0">
                <a:solidFill>
                  <a:schemeClr val="tx2"/>
                </a:solidFill>
                <a:latin typeface="Calibri" panose="020F0502020204030204" pitchFamily="34" charset="0"/>
                <a:ea typeface="Optima"/>
                <a:cs typeface="Calibri" panose="020F0502020204030204" pitchFamily="34" charset="0"/>
              </a:rPr>
              <a:t>benefit to process </a:t>
            </a:r>
            <a:r>
              <a:rPr lang="en-US" altLang="en-US" b="1" dirty="0">
                <a:solidFill>
                  <a:schemeClr val="tx2"/>
                </a:solidFill>
                <a:latin typeface="Calibri" panose="020F0502020204030204" pitchFamily="34" charset="0"/>
                <a:ea typeface="Optima"/>
                <a:cs typeface="Calibri" panose="020F0502020204030204" pitchFamily="34" charset="0"/>
              </a:rPr>
              <a:t>customers</a:t>
            </a:r>
            <a:r>
              <a:rPr lang="en-US" altLang="en-US" dirty="0">
                <a:solidFill>
                  <a:schemeClr val="tx2"/>
                </a:solidFill>
                <a:latin typeface="Calibri" panose="020F0502020204030204" pitchFamily="34" charset="0"/>
                <a:ea typeface="Optima"/>
                <a:cs typeface="Calibri" panose="020F0502020204030204" pitchFamily="34" charset="0"/>
              </a:rPr>
              <a:t> – total process cost</a:t>
            </a:r>
          </a:p>
        </p:txBody>
      </p:sp>
      <p:grpSp>
        <p:nvGrpSpPr>
          <p:cNvPr id="3" name="Group 2" descr="A process map with the following: Benefits driven by customer value:&#10;-Price (P)&#10;-Quality (Q) (of service or product)&#10;-Time (T)&#10;-Variety (V)">
            <a:extLst>
              <a:ext uri="{FF2B5EF4-FFF2-40B4-BE49-F238E27FC236}">
                <a16:creationId xmlns:a16="http://schemas.microsoft.com/office/drawing/2014/main" id="{89715E8A-3E9A-4718-8B2B-E398A70D794A}"/>
              </a:ext>
            </a:extLst>
          </p:cNvPr>
          <p:cNvGrpSpPr/>
          <p:nvPr/>
        </p:nvGrpSpPr>
        <p:grpSpPr>
          <a:xfrm>
            <a:off x="2143125" y="2810301"/>
            <a:ext cx="8832850" cy="2904699"/>
            <a:chOff x="2143125" y="2810301"/>
            <a:chExt cx="8832850" cy="2904699"/>
          </a:xfrm>
        </p:grpSpPr>
        <p:sp>
          <p:nvSpPr>
            <p:cNvPr id="39" name="AutoShape 14"/>
            <p:cNvSpPr>
              <a:spLocks noChangeArrowheads="1"/>
            </p:cNvSpPr>
            <p:nvPr/>
          </p:nvSpPr>
          <p:spPr bwMode="auto">
            <a:xfrm>
              <a:off x="4572000" y="2810301"/>
              <a:ext cx="3048000" cy="830997"/>
            </a:xfrm>
            <a:prstGeom prst="flowChartProcess">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no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dirty="0">
                  <a:solidFill>
                    <a:schemeClr val="tx2"/>
                  </a:solidFill>
                  <a:latin typeface="Calibri" panose="020F0502020204030204" pitchFamily="34" charset="0"/>
                  <a:ea typeface="Optima"/>
                  <a:cs typeface="Calibri" panose="020F0502020204030204" pitchFamily="34" charset="0"/>
                </a:rPr>
                <a:t>Benefit driven by customer value</a:t>
              </a:r>
            </a:p>
          </p:txBody>
        </p:sp>
        <p:grpSp>
          <p:nvGrpSpPr>
            <p:cNvPr id="40" name="Group 23"/>
            <p:cNvGrpSpPr>
              <a:grpSpLocks/>
            </p:cNvGrpSpPr>
            <p:nvPr/>
          </p:nvGrpSpPr>
          <p:grpSpPr bwMode="auto">
            <a:xfrm>
              <a:off x="2143125" y="3586162"/>
              <a:ext cx="8832850" cy="2128838"/>
              <a:chOff x="390" y="2208"/>
              <a:chExt cx="5564" cy="1341"/>
            </a:xfrm>
            <a:noFill/>
          </p:grpSpPr>
          <p:grpSp>
            <p:nvGrpSpPr>
              <p:cNvPr id="41" name="Group 22"/>
              <p:cNvGrpSpPr>
                <a:grpSpLocks/>
              </p:cNvGrpSpPr>
              <p:nvPr/>
            </p:nvGrpSpPr>
            <p:grpSpPr bwMode="auto">
              <a:xfrm>
                <a:off x="3855" y="2208"/>
                <a:ext cx="2099" cy="619"/>
                <a:chOff x="3855" y="2208"/>
                <a:chExt cx="2099" cy="619"/>
              </a:xfrm>
              <a:grpFill/>
            </p:grpSpPr>
            <p:sp>
              <p:nvSpPr>
                <p:cNvPr id="51" name="AutoShape 13"/>
                <p:cNvSpPr>
                  <a:spLocks noChangeArrowheads="1"/>
                </p:cNvSpPr>
                <p:nvPr/>
              </p:nvSpPr>
              <p:spPr bwMode="auto">
                <a:xfrm>
                  <a:off x="4946" y="2420"/>
                  <a:ext cx="1008" cy="407"/>
                </a:xfrm>
                <a:prstGeom prst="flowChartProcess">
                  <a:avLst/>
                </a:prstGeom>
                <a:grpFill/>
                <a:ln w="9525">
                  <a:solidFill>
                    <a:schemeClr val="tx1"/>
                  </a:solidFill>
                  <a:prstDash val="solid"/>
                  <a:miter lim="800000"/>
                  <a:headEnd type="none" w="sm" len="sm"/>
                  <a:tailEnd type="none" w="sm" len="sm"/>
                </a:ln>
                <a:effectLst/>
              </p:spPr>
              <p:txBody>
                <a:bodyPr anchor="ctr">
                  <a:noAutofit/>
                </a:bodyPr>
                <a:lstStyle/>
                <a:p>
                  <a:pPr algn="ctr">
                    <a:defRPr/>
                  </a:pPr>
                  <a:r>
                    <a:rPr lang="en-US" b="1" dirty="0">
                      <a:solidFill>
                        <a:schemeClr val="tx2"/>
                      </a:solidFill>
                      <a:latin typeface="Calibri" panose="020F0502020204030204" pitchFamily="34" charset="0"/>
                      <a:cs typeface="Calibri" panose="020F0502020204030204" pitchFamily="34" charset="0"/>
                    </a:rPr>
                    <a:t>Variety V</a:t>
                  </a:r>
                </a:p>
                <a:p>
                  <a:pPr algn="ctr">
                    <a:defRPr/>
                  </a:pPr>
                  <a:r>
                    <a:rPr lang="en-US" dirty="0">
                      <a:solidFill>
                        <a:schemeClr val="tx2"/>
                      </a:solidFill>
                      <a:latin typeface="Calibri" panose="020F0502020204030204" pitchFamily="34" charset="0"/>
                      <a:cs typeface="Calibri" panose="020F0502020204030204" pitchFamily="34" charset="0"/>
                    </a:rPr>
                    <a:t>(flexibility)</a:t>
                  </a:r>
                </a:p>
              </p:txBody>
            </p:sp>
            <p:sp>
              <p:nvSpPr>
                <p:cNvPr id="52" name="Line 15"/>
                <p:cNvSpPr>
                  <a:spLocks noChangeShapeType="1"/>
                </p:cNvSpPr>
                <p:nvPr/>
              </p:nvSpPr>
              <p:spPr bwMode="auto">
                <a:xfrm>
                  <a:off x="3855" y="2208"/>
                  <a:ext cx="1091" cy="288"/>
                </a:xfrm>
                <a:prstGeom prst="line">
                  <a:avLst/>
                </a:prstGeom>
                <a:grpFill/>
                <a:ln w="12700">
                  <a:solidFill>
                    <a:schemeClr val="tx1"/>
                  </a:solidFill>
                  <a:round/>
                  <a:headEnd type="none" w="med" len="med"/>
                  <a:tailEnd type="triangle" w="lg" len="lg"/>
                </a:ln>
                <a:effectLst/>
              </p:spPr>
              <p:txBody>
                <a:bodyPr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grpSp>
          <p:grpSp>
            <p:nvGrpSpPr>
              <p:cNvPr id="42" name="Group 20"/>
              <p:cNvGrpSpPr>
                <a:grpSpLocks/>
              </p:cNvGrpSpPr>
              <p:nvPr/>
            </p:nvGrpSpPr>
            <p:grpSpPr bwMode="auto">
              <a:xfrm>
                <a:off x="935" y="2243"/>
                <a:ext cx="2064" cy="1306"/>
                <a:chOff x="935" y="2243"/>
                <a:chExt cx="2064" cy="1306"/>
              </a:xfrm>
              <a:grpFill/>
            </p:grpSpPr>
            <p:sp>
              <p:nvSpPr>
                <p:cNvPr id="49" name="AutoShape 10"/>
                <p:cNvSpPr>
                  <a:spLocks noChangeArrowheads="1"/>
                </p:cNvSpPr>
                <p:nvPr/>
              </p:nvSpPr>
              <p:spPr bwMode="auto">
                <a:xfrm>
                  <a:off x="935" y="2962"/>
                  <a:ext cx="2064" cy="587"/>
                </a:xfrm>
                <a:prstGeom prst="flowChartProcess">
                  <a:avLst/>
                </a:prstGeom>
                <a:grpFill/>
                <a:ln w="9525">
                  <a:solidFill>
                    <a:schemeClr val="tx1"/>
                  </a:solidFill>
                  <a:prstDash val="solid"/>
                  <a:miter lim="800000"/>
                  <a:headEnd type="none" w="sm" len="sm"/>
                  <a:tailEnd type="none" w="sm" len="sm"/>
                </a:ln>
                <a:effectLst/>
              </p:spPr>
              <p:txBody>
                <a:bodyPr anchor="ctr">
                  <a:noAutofit/>
                </a:bodyPr>
                <a:lstStyle/>
                <a:p>
                  <a:pPr>
                    <a:defRPr/>
                  </a:pPr>
                  <a:r>
                    <a:rPr lang="en-US" b="1" dirty="0">
                      <a:solidFill>
                        <a:schemeClr val="tx2"/>
                      </a:solidFill>
                      <a:latin typeface="Calibri" panose="020F0502020204030204" pitchFamily="34" charset="0"/>
                      <a:cs typeface="Calibri" panose="020F0502020204030204" pitchFamily="34" charset="0"/>
                    </a:rPr>
                    <a:t>Quality Q</a:t>
                  </a: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defRPr/>
                  </a:pPr>
                  <a:r>
                    <a:rPr lang="en-US" dirty="0">
                      <a:solidFill>
                        <a:schemeClr val="tx2"/>
                      </a:solidFill>
                      <a:latin typeface="Calibri" panose="020F0502020204030204" pitchFamily="34" charset="0"/>
                      <a:cs typeface="Calibri" panose="020F0502020204030204" pitchFamily="34" charset="0"/>
                    </a:rPr>
                    <a:t>of product or outcome</a:t>
                  </a:r>
                </a:p>
                <a:p>
                  <a:pPr marL="285750" indent="-285750">
                    <a:buFont typeface="Arial" panose="020B0604020202020204" pitchFamily="34" charset="0"/>
                    <a:buChar char="•"/>
                    <a:defRPr/>
                  </a:pPr>
                  <a:r>
                    <a:rPr lang="en-US" dirty="0">
                      <a:solidFill>
                        <a:schemeClr val="tx2"/>
                      </a:solidFill>
                      <a:latin typeface="Calibri" panose="020F0502020204030204" pitchFamily="34" charset="0"/>
                      <a:cs typeface="Calibri" panose="020F0502020204030204" pitchFamily="34" charset="0"/>
                    </a:rPr>
                    <a:t>of service </a:t>
                  </a:r>
                </a:p>
              </p:txBody>
            </p:sp>
            <p:sp>
              <p:nvSpPr>
                <p:cNvPr id="50" name="Line 16"/>
                <p:cNvSpPr>
                  <a:spLocks noChangeShapeType="1"/>
                </p:cNvSpPr>
                <p:nvPr/>
              </p:nvSpPr>
              <p:spPr bwMode="auto">
                <a:xfrm flipH="1">
                  <a:off x="1932" y="2243"/>
                  <a:ext cx="710" cy="719"/>
                </a:xfrm>
                <a:prstGeom prst="line">
                  <a:avLst/>
                </a:prstGeom>
                <a:grpFill/>
                <a:ln w="12700">
                  <a:solidFill>
                    <a:schemeClr val="tx1"/>
                  </a:solidFill>
                  <a:round/>
                  <a:headEnd type="none" w="med" len="med"/>
                  <a:tailEnd type="triangle" w="lg" len="lg"/>
                </a:ln>
                <a:effectLst/>
              </p:spPr>
              <p:txBody>
                <a:bodyPr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grpSp>
          <p:grpSp>
            <p:nvGrpSpPr>
              <p:cNvPr id="43" name="Group 21"/>
              <p:cNvGrpSpPr>
                <a:grpSpLocks/>
              </p:cNvGrpSpPr>
              <p:nvPr/>
            </p:nvGrpSpPr>
            <p:grpSpPr bwMode="auto">
              <a:xfrm>
                <a:off x="3072" y="2243"/>
                <a:ext cx="2016" cy="1306"/>
                <a:chOff x="3072" y="2243"/>
                <a:chExt cx="2016" cy="1306"/>
              </a:xfrm>
              <a:grpFill/>
            </p:grpSpPr>
            <p:sp>
              <p:nvSpPr>
                <p:cNvPr id="47" name="AutoShape 12"/>
                <p:cNvSpPr>
                  <a:spLocks noChangeArrowheads="1"/>
                </p:cNvSpPr>
                <p:nvPr/>
              </p:nvSpPr>
              <p:spPr bwMode="auto">
                <a:xfrm>
                  <a:off x="3072" y="2967"/>
                  <a:ext cx="2016" cy="582"/>
                </a:xfrm>
                <a:prstGeom prst="flowChartProcess">
                  <a:avLst/>
                </a:prstGeom>
                <a:grpFill/>
                <a:ln w="9525">
                  <a:solidFill>
                    <a:schemeClr val="tx1"/>
                  </a:solidFill>
                  <a:prstDash val="solid"/>
                  <a:miter lim="800000"/>
                  <a:headEnd type="none" w="sm" len="sm"/>
                  <a:tailEnd type="none" w="sm" len="sm"/>
                </a:ln>
                <a:effectLst/>
              </p:spPr>
              <p:txBody>
                <a:bodyPr anchor="ctr">
                  <a:noAutofit/>
                </a:bodyPr>
                <a:lstStyle/>
                <a:p>
                  <a:pPr>
                    <a:defRPr/>
                  </a:pPr>
                  <a:r>
                    <a:rPr lang="en-US" b="1" dirty="0">
                      <a:solidFill>
                        <a:schemeClr val="tx2"/>
                      </a:solidFill>
                      <a:latin typeface="Calibri" panose="020F0502020204030204" pitchFamily="34" charset="0"/>
                      <a:cs typeface="Calibri" panose="020F0502020204030204" pitchFamily="34" charset="0"/>
                    </a:rPr>
                    <a:t>Time T</a:t>
                  </a:r>
                </a:p>
                <a:p>
                  <a:pPr marL="285750" indent="-285750">
                    <a:buFont typeface="Arial" panose="020B0604020202020204" pitchFamily="34" charset="0"/>
                    <a:buChar char="•"/>
                    <a:defRPr/>
                  </a:pPr>
                  <a:r>
                    <a:rPr lang="en-US" dirty="0">
                      <a:solidFill>
                        <a:schemeClr val="tx2"/>
                      </a:solidFill>
                      <a:latin typeface="Calibri" panose="020F0502020204030204" pitchFamily="34" charset="0"/>
                      <a:cs typeface="Calibri" panose="020F0502020204030204" pitchFamily="34" charset="0"/>
                    </a:rPr>
                    <a:t>Rapid, reliable delivery</a:t>
                  </a:r>
                </a:p>
                <a:p>
                  <a:pPr marL="285750" indent="-285750">
                    <a:buFont typeface="Arial" panose="020B0604020202020204" pitchFamily="34" charset="0"/>
                    <a:buChar char="•"/>
                    <a:defRPr/>
                  </a:pPr>
                  <a:r>
                    <a:rPr lang="en-US" dirty="0">
                      <a:solidFill>
                        <a:schemeClr val="tx2"/>
                      </a:solidFill>
                      <a:latin typeface="Calibri" panose="020F0502020204030204" pitchFamily="34" charset="0"/>
                      <a:cs typeface="Calibri" panose="020F0502020204030204" pitchFamily="34" charset="0"/>
                    </a:rPr>
                    <a:t>New product development</a:t>
                  </a:r>
                </a:p>
              </p:txBody>
            </p:sp>
            <p:sp>
              <p:nvSpPr>
                <p:cNvPr id="48" name="Line 17"/>
                <p:cNvSpPr>
                  <a:spLocks noChangeShapeType="1"/>
                </p:cNvSpPr>
                <p:nvPr/>
              </p:nvSpPr>
              <p:spPr bwMode="auto">
                <a:xfrm>
                  <a:off x="3156" y="2243"/>
                  <a:ext cx="1212" cy="752"/>
                </a:xfrm>
                <a:prstGeom prst="line">
                  <a:avLst/>
                </a:prstGeom>
                <a:grpFill/>
                <a:ln w="12700">
                  <a:solidFill>
                    <a:schemeClr val="tx1"/>
                  </a:solidFill>
                  <a:round/>
                  <a:headEnd type="none" w="med" len="med"/>
                  <a:tailEnd type="triangle" w="lg" len="lg"/>
                </a:ln>
                <a:effectLst/>
              </p:spPr>
              <p:txBody>
                <a:bodyPr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grpSp>
          <p:grpSp>
            <p:nvGrpSpPr>
              <p:cNvPr id="44" name="Group 19"/>
              <p:cNvGrpSpPr>
                <a:grpSpLocks/>
              </p:cNvGrpSpPr>
              <p:nvPr/>
            </p:nvGrpSpPr>
            <p:grpSpPr bwMode="auto">
              <a:xfrm>
                <a:off x="390" y="2208"/>
                <a:ext cx="1515" cy="619"/>
                <a:chOff x="390" y="2208"/>
                <a:chExt cx="1515" cy="619"/>
              </a:xfrm>
              <a:grpFill/>
            </p:grpSpPr>
            <p:sp>
              <p:nvSpPr>
                <p:cNvPr id="45" name="AutoShape 11"/>
                <p:cNvSpPr>
                  <a:spLocks noChangeArrowheads="1"/>
                </p:cNvSpPr>
                <p:nvPr/>
              </p:nvSpPr>
              <p:spPr bwMode="auto">
                <a:xfrm>
                  <a:off x="390" y="2420"/>
                  <a:ext cx="816" cy="407"/>
                </a:xfrm>
                <a:prstGeom prst="flowChartProcess">
                  <a:avLst/>
                </a:prstGeom>
                <a:grpFill/>
                <a:ln w="9525">
                  <a:solidFill>
                    <a:schemeClr val="tx1"/>
                  </a:solidFill>
                  <a:prstDash val="solid"/>
                  <a:miter lim="800000"/>
                  <a:headEnd type="none" w="sm" len="sm"/>
                  <a:tailEnd type="none" w="sm" len="sm"/>
                </a:ln>
                <a:effectLst/>
              </p:spPr>
              <p:txBody>
                <a:bodyPr anchor="ctr">
                  <a:noAutofit/>
                </a:bodyPr>
                <a:lstStyle/>
                <a:p>
                  <a:pPr algn="ctr">
                    <a:buNone/>
                    <a:defRPr/>
                  </a:pPr>
                  <a:r>
                    <a:rPr lang="en-US" b="1" dirty="0">
                      <a:solidFill>
                        <a:schemeClr val="tx2"/>
                      </a:solidFill>
                      <a:latin typeface="Calibri" panose="020F0502020204030204" pitchFamily="34" charset="0"/>
                      <a:cs typeface="Calibri" panose="020F0502020204030204" pitchFamily="34" charset="0"/>
                    </a:rPr>
                    <a:t>Price P</a:t>
                  </a:r>
                  <a:r>
                    <a:rPr lang="en-US" dirty="0">
                      <a:solidFill>
                        <a:schemeClr val="tx2"/>
                      </a:solidFill>
                      <a:latin typeface="Calibri" panose="020F0502020204030204" pitchFamily="34" charset="0"/>
                      <a:cs typeface="Calibri" panose="020F0502020204030204" pitchFamily="34" charset="0"/>
                    </a:rPr>
                    <a:t> (Cost)</a:t>
                  </a:r>
                </a:p>
              </p:txBody>
            </p:sp>
            <p:sp>
              <p:nvSpPr>
                <p:cNvPr id="46" name="Line 18"/>
                <p:cNvSpPr>
                  <a:spLocks noChangeShapeType="1"/>
                </p:cNvSpPr>
                <p:nvPr/>
              </p:nvSpPr>
              <p:spPr bwMode="auto">
                <a:xfrm flipH="1">
                  <a:off x="1233" y="2208"/>
                  <a:ext cx="672" cy="288"/>
                </a:xfrm>
                <a:prstGeom prst="line">
                  <a:avLst/>
                </a:prstGeom>
                <a:grpFill/>
                <a:ln w="12700">
                  <a:solidFill>
                    <a:schemeClr val="tx1"/>
                  </a:solidFill>
                  <a:round/>
                  <a:headEnd type="none" w="med" len="med"/>
                  <a:tailEnd type="triangle" w="lg" len="lg"/>
                </a:ln>
                <a:effectLst/>
              </p:spPr>
              <p:txBody>
                <a:bodyPr anchor="ctr">
                  <a:noAutofit/>
                </a:bodyPr>
                <a:lstStyle/>
                <a:p>
                  <a:pPr algn="ctr">
                    <a:defRPr/>
                  </a:pPr>
                  <a:endParaRPr lang="en-US" dirty="0">
                    <a:solidFill>
                      <a:schemeClr val="tx2"/>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10588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385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Plastics Mini-Case</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353762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Plastics Mini-Case</a:t>
            </a:r>
          </a:p>
        </p:txBody>
      </p:sp>
      <p:sp>
        <p:nvSpPr>
          <p:cNvPr id="39942" name="Text Box 3"/>
          <p:cNvSpPr>
            <a:spLocks noGrp="1" noChangeArrowheads="1"/>
          </p:cNvSpPr>
          <p:nvPr>
            <p:ph sz="quarter" idx="10"/>
          </p:nvPr>
        </p:nvSpPr>
        <p:spPr/>
        <p:txBody>
          <a:bodyPr/>
          <a:lstStyle/>
          <a:p>
            <a:r>
              <a:rPr lang="en-US" altLang="en-US" dirty="0"/>
              <a:t>VFY (Valves for You) makes industrial valves.</a:t>
            </a:r>
          </a:p>
          <a:p>
            <a:r>
              <a:rPr lang="en-US" altLang="en-US" dirty="0"/>
              <a:t>For a certain product, they need nine parts that are manually assembled together.</a:t>
            </a:r>
          </a:p>
          <a:p>
            <a:r>
              <a:rPr lang="en-US" altLang="en-US" dirty="0"/>
              <a:t>Eight are identical plastics parts connected to a single metal part.</a:t>
            </a:r>
          </a:p>
          <a:p>
            <a:r>
              <a:rPr lang="en-US" altLang="en-US" dirty="0"/>
              <a:t>The metal part goes through a cutting station and a CNC machine.</a:t>
            </a:r>
          </a:p>
          <a:p>
            <a:r>
              <a:rPr lang="en-US" altLang="en-US" dirty="0"/>
              <a:t>The plastics parts go through molding station and then an inspection station.</a:t>
            </a:r>
          </a:p>
          <a:p>
            <a:r>
              <a:rPr lang="en-US" altLang="en-US" dirty="0"/>
              <a:t>All parts are then manually connected in the final assembly stage</a:t>
            </a:r>
          </a:p>
        </p:txBody>
      </p:sp>
    </p:spTree>
    <p:extLst>
      <p:ext uri="{BB962C8B-B14F-4D97-AF65-F5344CB8AC3E}">
        <p14:creationId xmlns:p14="http://schemas.microsoft.com/office/powerpoint/2010/main" val="1123913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Plastics Mini-Case II</a:t>
            </a:r>
          </a:p>
        </p:txBody>
      </p:sp>
      <p:sp>
        <p:nvSpPr>
          <p:cNvPr id="39942" name="Text Box 3"/>
          <p:cNvSpPr>
            <a:spLocks noGrp="1" noChangeArrowheads="1"/>
          </p:cNvSpPr>
          <p:nvPr>
            <p:ph sz="quarter" idx="10"/>
          </p:nvPr>
        </p:nvSpPr>
        <p:spPr/>
        <p:txBody>
          <a:bodyPr/>
          <a:lstStyle/>
          <a:p>
            <a:r>
              <a:rPr lang="en-US" altLang="en-US" dirty="0"/>
              <a:t>Below are the times it takes to process a part in each station (minutes) as well as the number of available machines/workers.</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Can you meet a forecasted demand of 2,000 units per week if each station operates for 40 hours/week ?</a:t>
            </a:r>
          </a:p>
        </p:txBody>
      </p:sp>
      <p:graphicFrame>
        <p:nvGraphicFramePr>
          <p:cNvPr id="6" name="Table 5" descr="A 3x6 table depicting the time that it takes to process a part per worker/station. Columns: Process (Row: cutting, CNC, plastic molding, inspect, final assembly, time per part (1.6, 1.5, 1.5, 0.25, 3), and number of machines (1, 4, 10, 3, 2) used per station/worker."/>
          <p:cNvGraphicFramePr>
            <a:graphicFrameLocks noGrp="1"/>
          </p:cNvGraphicFramePr>
          <p:nvPr>
            <p:extLst>
              <p:ext uri="{D42A27DB-BD31-4B8C-83A1-F6EECF244321}">
                <p14:modId xmlns:p14="http://schemas.microsoft.com/office/powerpoint/2010/main" val="4191533442"/>
              </p:ext>
            </p:extLst>
          </p:nvPr>
        </p:nvGraphicFramePr>
        <p:xfrm>
          <a:off x="304800" y="2438400"/>
          <a:ext cx="11582400" cy="2451100"/>
        </p:xfrm>
        <a:graphic>
          <a:graphicData uri="http://schemas.openxmlformats.org/drawingml/2006/table">
            <a:tbl>
              <a:tblPr firstRow="1" bandRow="1">
                <a:tableStyleId>{5C22544A-7EE6-4342-B048-85BDC9FD1C3A}</a:tableStyleId>
              </a:tblPr>
              <a:tblGrid>
                <a:gridCol w="3878605">
                  <a:extLst>
                    <a:ext uri="{9D8B030D-6E8A-4147-A177-3AD203B41FA5}">
                      <a16:colId xmlns:a16="http://schemas.microsoft.com/office/drawing/2014/main" val="4205204988"/>
                    </a:ext>
                  </a:extLst>
                </a:gridCol>
                <a:gridCol w="3825190">
                  <a:extLst>
                    <a:ext uri="{9D8B030D-6E8A-4147-A177-3AD203B41FA5}">
                      <a16:colId xmlns:a16="http://schemas.microsoft.com/office/drawing/2014/main" val="3443327153"/>
                    </a:ext>
                  </a:extLst>
                </a:gridCol>
                <a:gridCol w="3878605">
                  <a:extLst>
                    <a:ext uri="{9D8B030D-6E8A-4147-A177-3AD203B41FA5}">
                      <a16:colId xmlns:a16="http://schemas.microsoft.com/office/drawing/2014/main" val="1571057777"/>
                    </a:ext>
                  </a:extLst>
                </a:gridCol>
              </a:tblGrid>
              <a:tr h="398780">
                <a:tc>
                  <a:txBody>
                    <a:bodyPr/>
                    <a:lstStyle/>
                    <a:p>
                      <a:pPr algn="ctr"/>
                      <a:r>
                        <a:rPr lang="en-US" sz="2400" b="1" dirty="0">
                          <a:solidFill>
                            <a:schemeClr val="bg1"/>
                          </a:solidFill>
                          <a:latin typeface="Calibri" panose="020F0502020204030204" pitchFamily="34" charset="0"/>
                          <a:cs typeface="Calibri" panose="020F0502020204030204" pitchFamily="34" charset="0"/>
                        </a:rPr>
                        <a:t>Process</a:t>
                      </a:r>
                    </a:p>
                  </a:txBody>
                  <a:tcPr anchor="ctr">
                    <a:solidFill>
                      <a:srgbClr val="005596"/>
                    </a:solidFill>
                  </a:tcPr>
                </a:tc>
                <a:tc>
                  <a:txBody>
                    <a:bodyPr/>
                    <a:lstStyle/>
                    <a:p>
                      <a:pPr algn="ctr"/>
                      <a:r>
                        <a:rPr lang="en-US" sz="2400" dirty="0">
                          <a:solidFill>
                            <a:schemeClr val="bg1"/>
                          </a:solidFill>
                          <a:latin typeface="Calibri" panose="020F0502020204030204" pitchFamily="34" charset="0"/>
                          <a:cs typeface="Calibri" panose="020F0502020204030204" pitchFamily="34" charset="0"/>
                        </a:rPr>
                        <a:t>Time per Part</a:t>
                      </a:r>
                    </a:p>
                  </a:txBody>
                  <a:tcPr anchor="ctr">
                    <a:solidFill>
                      <a:srgbClr val="005596"/>
                    </a:solidFill>
                  </a:tcPr>
                </a:tc>
                <a:tc>
                  <a:txBody>
                    <a:bodyPr/>
                    <a:lstStyle/>
                    <a:p>
                      <a:pPr algn="ctr"/>
                      <a:r>
                        <a:rPr lang="en-US" sz="2400" dirty="0">
                          <a:solidFill>
                            <a:schemeClr val="bg1"/>
                          </a:solidFill>
                          <a:latin typeface="Calibri" panose="020F0502020204030204" pitchFamily="34" charset="0"/>
                          <a:cs typeface="Calibri" panose="020F0502020204030204" pitchFamily="34" charset="0"/>
                        </a:rPr>
                        <a:t>Number of Machines</a:t>
                      </a:r>
                    </a:p>
                  </a:txBody>
                  <a:tcPr anchor="ctr">
                    <a:solidFill>
                      <a:srgbClr val="005596"/>
                    </a:solidFill>
                  </a:tcPr>
                </a:tc>
                <a:extLst>
                  <a:ext uri="{0D108BD9-81ED-4DB2-BD59-A6C34878D82A}">
                    <a16:rowId xmlns:a16="http://schemas.microsoft.com/office/drawing/2014/main" val="3873733753"/>
                  </a:ext>
                </a:extLst>
              </a:tr>
              <a:tr h="398780">
                <a:tc>
                  <a:txBody>
                    <a:bodyPr/>
                    <a:lstStyle/>
                    <a:p>
                      <a:r>
                        <a:rPr lang="en-US" sz="2000" b="1" i="1" dirty="0">
                          <a:solidFill>
                            <a:schemeClr val="tx2"/>
                          </a:solidFill>
                          <a:latin typeface="Calibri" panose="020F0502020204030204" pitchFamily="34" charset="0"/>
                          <a:cs typeface="Calibri" panose="020F0502020204030204" pitchFamily="34" charset="0"/>
                        </a:rPr>
                        <a:t>Cutting</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1.6</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1</a:t>
                      </a:r>
                    </a:p>
                  </a:txBody>
                  <a:tcPr anchor="ctr"/>
                </a:tc>
                <a:extLst>
                  <a:ext uri="{0D108BD9-81ED-4DB2-BD59-A6C34878D82A}">
                    <a16:rowId xmlns:a16="http://schemas.microsoft.com/office/drawing/2014/main" val="2001318839"/>
                  </a:ext>
                </a:extLst>
              </a:tr>
              <a:tr h="398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tx2"/>
                          </a:solidFill>
                          <a:latin typeface="Calibri" panose="020F0502020204030204" pitchFamily="34" charset="0"/>
                          <a:cs typeface="Calibri" panose="020F0502020204030204" pitchFamily="34" charset="0"/>
                        </a:rPr>
                        <a:t>CNC</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1.5</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4</a:t>
                      </a:r>
                    </a:p>
                  </a:txBody>
                  <a:tcPr anchor="ctr"/>
                </a:tc>
                <a:extLst>
                  <a:ext uri="{0D108BD9-81ED-4DB2-BD59-A6C34878D82A}">
                    <a16:rowId xmlns:a16="http://schemas.microsoft.com/office/drawing/2014/main" val="1658251532"/>
                  </a:ext>
                </a:extLst>
              </a:tr>
              <a:tr h="398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chemeClr val="tx2"/>
                          </a:solidFill>
                          <a:latin typeface="Calibri" panose="020F0502020204030204" pitchFamily="34" charset="0"/>
                          <a:cs typeface="Calibri" panose="020F0502020204030204" pitchFamily="34" charset="0"/>
                        </a:rPr>
                        <a:t>Plastic molding</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1.5</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10</a:t>
                      </a:r>
                    </a:p>
                  </a:txBody>
                  <a:tcPr anchor="ctr"/>
                </a:tc>
                <a:extLst>
                  <a:ext uri="{0D108BD9-81ED-4DB2-BD59-A6C34878D82A}">
                    <a16:rowId xmlns:a16="http://schemas.microsoft.com/office/drawing/2014/main" val="1692827404"/>
                  </a:ext>
                </a:extLst>
              </a:tr>
              <a:tr h="398780">
                <a:tc>
                  <a:txBody>
                    <a:bodyPr/>
                    <a:lstStyle/>
                    <a:p>
                      <a:r>
                        <a:rPr lang="en-US" sz="2000" b="1" i="1" dirty="0">
                          <a:solidFill>
                            <a:schemeClr val="tx2"/>
                          </a:solidFill>
                          <a:latin typeface="Calibri" panose="020F0502020204030204" pitchFamily="34" charset="0"/>
                          <a:cs typeface="Calibri" panose="020F0502020204030204" pitchFamily="34" charset="0"/>
                        </a:rPr>
                        <a:t>Inspect</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0.25</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3</a:t>
                      </a:r>
                    </a:p>
                  </a:txBody>
                  <a:tcPr anchor="ctr"/>
                </a:tc>
                <a:extLst>
                  <a:ext uri="{0D108BD9-81ED-4DB2-BD59-A6C34878D82A}">
                    <a16:rowId xmlns:a16="http://schemas.microsoft.com/office/drawing/2014/main" val="3310878742"/>
                  </a:ext>
                </a:extLst>
              </a:tr>
              <a:tr h="398780">
                <a:tc>
                  <a:txBody>
                    <a:bodyPr/>
                    <a:lstStyle/>
                    <a:p>
                      <a:r>
                        <a:rPr lang="en-US" sz="2000" b="1" i="1" dirty="0">
                          <a:solidFill>
                            <a:schemeClr val="tx2"/>
                          </a:solidFill>
                          <a:latin typeface="Calibri" panose="020F0502020204030204" pitchFamily="34" charset="0"/>
                          <a:cs typeface="Calibri" panose="020F0502020204030204" pitchFamily="34" charset="0"/>
                        </a:rPr>
                        <a:t>Final assembly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2"/>
                          </a:solidFill>
                          <a:latin typeface="Calibri" panose="020F0502020204030204" pitchFamily="34" charset="0"/>
                          <a:cs typeface="Calibri" panose="020F0502020204030204" pitchFamily="34" charset="0"/>
                        </a:rPr>
                        <a:t>3</a:t>
                      </a:r>
                    </a:p>
                  </a:txBody>
                  <a:tcPr anchor="ctr"/>
                </a:tc>
                <a:tc>
                  <a:txBody>
                    <a:bodyPr/>
                    <a:lstStyle/>
                    <a:p>
                      <a:pPr algn="ctr"/>
                      <a:r>
                        <a:rPr lang="en-US" sz="2000" b="1" dirty="0">
                          <a:solidFill>
                            <a:schemeClr val="tx2"/>
                          </a:solidFill>
                          <a:latin typeface="Calibri" panose="020F0502020204030204" pitchFamily="34" charset="0"/>
                          <a:cs typeface="Calibri" panose="020F0502020204030204" pitchFamily="34" charset="0"/>
                        </a:rPr>
                        <a:t>2</a:t>
                      </a:r>
                    </a:p>
                  </a:txBody>
                  <a:tcPr anchor="ctr"/>
                </a:tc>
                <a:extLst>
                  <a:ext uri="{0D108BD9-81ED-4DB2-BD59-A6C34878D82A}">
                    <a16:rowId xmlns:a16="http://schemas.microsoft.com/office/drawing/2014/main" val="3103683242"/>
                  </a:ext>
                </a:extLst>
              </a:tr>
            </a:tbl>
          </a:graphicData>
        </a:graphic>
      </p:graphicFrame>
    </p:spTree>
    <p:extLst>
      <p:ext uri="{BB962C8B-B14F-4D97-AF65-F5344CB8AC3E}">
        <p14:creationId xmlns:p14="http://schemas.microsoft.com/office/powerpoint/2010/main" val="803791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Plastics Mini-Case: Process Map</a:t>
            </a:r>
          </a:p>
        </p:txBody>
      </p:sp>
      <p:grpSp>
        <p:nvGrpSpPr>
          <p:cNvPr id="2" name="Group 1" descr="This slide depicts a flow chart for the Plastics Mini-Case. A circle indicates the &quot;start&quot; (step 1) on the left followed by an arrow pointing right towards a waiting time step &quot;Raw material&quot; (step 2) represented by a triangle. Then, two arrows originate from that point indicating that two different processes follow: step 3.1, &quot;Molding&quot; represented by a rectangle; and step 3.2, &quot;Inspection&quot;. In parallel, steps 3.3, &quot;cutting&quot; and 3.4, &quot;CNC&quot; take place; each are also represented by rectangles. These two processes connect back together in step 4 &quot;WIP for assembly&quot;, represented by a triangle that indicates waiting time. Step 5 is the &quot;Final Assembly&quot;, represented by a rectangle, and it ends with a circle to indicate the &quot;End&quot; of the process (off to distribution). ">
            <a:extLst>
              <a:ext uri="{FF2B5EF4-FFF2-40B4-BE49-F238E27FC236}">
                <a16:creationId xmlns:a16="http://schemas.microsoft.com/office/drawing/2014/main" id="{49DEA9E9-E351-4164-8019-353DCF65F5A5}"/>
              </a:ext>
            </a:extLst>
          </p:cNvPr>
          <p:cNvGrpSpPr/>
          <p:nvPr/>
        </p:nvGrpSpPr>
        <p:grpSpPr>
          <a:xfrm>
            <a:off x="599173" y="1536204"/>
            <a:ext cx="11216660" cy="3175370"/>
            <a:chOff x="599173" y="1506386"/>
            <a:chExt cx="11216660" cy="3175370"/>
          </a:xfrm>
        </p:grpSpPr>
        <p:sp>
          <p:nvSpPr>
            <p:cNvPr id="25" name="AutoShape 5"/>
            <p:cNvSpPr>
              <a:spLocks noChangeArrowheads="1"/>
            </p:cNvSpPr>
            <p:nvPr/>
          </p:nvSpPr>
          <p:spPr bwMode="auto">
            <a:xfrm rot="10800000">
              <a:off x="1981200" y="2590800"/>
              <a:ext cx="914400" cy="685800"/>
            </a:xfrm>
            <a:prstGeom prst="flowChartMerge">
              <a:avLst/>
            </a:prstGeom>
            <a:solidFill>
              <a:schemeClr val="tx2">
                <a:lumMod val="60000"/>
                <a:lumOff val="40000"/>
              </a:schemeClr>
            </a:solidFill>
            <a:ln w="12700">
              <a:noFill/>
              <a:miter lim="800000"/>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27" name="TextBox 26"/>
            <p:cNvSpPr txBox="1"/>
            <p:nvPr/>
          </p:nvSpPr>
          <p:spPr>
            <a:xfrm>
              <a:off x="1504950" y="3366700"/>
              <a:ext cx="16764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Raw material</a:t>
              </a:r>
            </a:p>
          </p:txBody>
        </p:sp>
        <p:sp>
          <p:nvSpPr>
            <p:cNvPr id="28" name="AutoShape 5"/>
            <p:cNvSpPr>
              <a:spLocks noChangeArrowheads="1"/>
            </p:cNvSpPr>
            <p:nvPr/>
          </p:nvSpPr>
          <p:spPr bwMode="auto">
            <a:xfrm rot="10800000">
              <a:off x="6172200" y="2590800"/>
              <a:ext cx="914400" cy="685800"/>
            </a:xfrm>
            <a:prstGeom prst="flowChartMerge">
              <a:avLst/>
            </a:prstGeom>
            <a:solidFill>
              <a:schemeClr val="tx2">
                <a:lumMod val="60000"/>
                <a:lumOff val="40000"/>
              </a:schemeClr>
            </a:solidFill>
            <a:ln w="12700">
              <a:noFill/>
              <a:miter lim="800000"/>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36" name="Rectangle 3"/>
            <p:cNvSpPr>
              <a:spLocks noChangeArrowheads="1"/>
            </p:cNvSpPr>
            <p:nvPr/>
          </p:nvSpPr>
          <p:spPr bwMode="auto">
            <a:xfrm>
              <a:off x="3150902" y="1506386"/>
              <a:ext cx="939266"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Molding</a:t>
              </a:r>
            </a:p>
          </p:txBody>
        </p:sp>
        <p:sp>
          <p:nvSpPr>
            <p:cNvPr id="37" name="Rectangle 3"/>
            <p:cNvSpPr>
              <a:spLocks noChangeArrowheads="1"/>
            </p:cNvSpPr>
            <p:nvPr/>
          </p:nvSpPr>
          <p:spPr bwMode="auto">
            <a:xfrm>
              <a:off x="4724400" y="4151530"/>
              <a:ext cx="8382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CNC</a:t>
              </a:r>
            </a:p>
          </p:txBody>
        </p:sp>
        <p:sp>
          <p:nvSpPr>
            <p:cNvPr id="38" name="Rectangle 3"/>
            <p:cNvSpPr>
              <a:spLocks noChangeArrowheads="1"/>
            </p:cNvSpPr>
            <p:nvPr/>
          </p:nvSpPr>
          <p:spPr bwMode="auto">
            <a:xfrm>
              <a:off x="3124200" y="4151531"/>
              <a:ext cx="9144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Cutting</a:t>
              </a:r>
            </a:p>
          </p:txBody>
        </p:sp>
        <p:sp>
          <p:nvSpPr>
            <p:cNvPr id="39" name="Oval 2"/>
            <p:cNvSpPr>
              <a:spLocks noChangeArrowheads="1"/>
            </p:cNvSpPr>
            <p:nvPr/>
          </p:nvSpPr>
          <p:spPr bwMode="auto">
            <a:xfrm>
              <a:off x="599174" y="2590800"/>
              <a:ext cx="671512" cy="682593"/>
            </a:xfrm>
            <a:prstGeom prst="ellipse">
              <a:avLst/>
            </a:prstGeom>
            <a:solidFill>
              <a:schemeClr val="bg1"/>
            </a:solidFill>
            <a:ln w="12700">
              <a:solidFill>
                <a:schemeClr val="tx2">
                  <a:lumMod val="75000"/>
                </a:schemeClr>
              </a:solidFill>
              <a:round/>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40" name="TextBox 39"/>
            <p:cNvSpPr txBox="1"/>
            <p:nvPr/>
          </p:nvSpPr>
          <p:spPr>
            <a:xfrm>
              <a:off x="599173" y="3366700"/>
              <a:ext cx="864669"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Start</a:t>
              </a:r>
            </a:p>
          </p:txBody>
        </p:sp>
        <p:sp>
          <p:nvSpPr>
            <p:cNvPr id="41" name="Right Arrow 40"/>
            <p:cNvSpPr/>
            <p:nvPr/>
          </p:nvSpPr>
          <p:spPr>
            <a:xfrm>
              <a:off x="7110861" y="2697883"/>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2" name="Right Arrow 41"/>
            <p:cNvSpPr/>
            <p:nvPr/>
          </p:nvSpPr>
          <p:spPr>
            <a:xfrm>
              <a:off x="4152900" y="4188042"/>
              <a:ext cx="4572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3" name="Bent Arrow 42"/>
            <p:cNvSpPr/>
            <p:nvPr/>
          </p:nvSpPr>
          <p:spPr>
            <a:xfrm>
              <a:off x="2316480" y="1589866"/>
              <a:ext cx="744756" cy="880355"/>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4" name="Bent Arrow 43"/>
            <p:cNvSpPr/>
            <p:nvPr/>
          </p:nvSpPr>
          <p:spPr>
            <a:xfrm rot="5400000">
              <a:off x="6029456" y="1704844"/>
              <a:ext cx="717622" cy="813135"/>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5" name="Bent-Up Arrow 49"/>
            <p:cNvSpPr/>
            <p:nvPr/>
          </p:nvSpPr>
          <p:spPr>
            <a:xfrm>
              <a:off x="5733950" y="4013031"/>
              <a:ext cx="1066800" cy="488050"/>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6" name="Bent-Up Arrow 49"/>
            <p:cNvSpPr/>
            <p:nvPr/>
          </p:nvSpPr>
          <p:spPr>
            <a:xfrm rot="5400000">
              <a:off x="2225842" y="3807505"/>
              <a:ext cx="833952" cy="805331"/>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7" name="Right Arrow 46"/>
            <p:cNvSpPr/>
            <p:nvPr/>
          </p:nvSpPr>
          <p:spPr>
            <a:xfrm>
              <a:off x="9788890" y="2755140"/>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8" name="Right Arrow 47"/>
            <p:cNvSpPr/>
            <p:nvPr/>
          </p:nvSpPr>
          <p:spPr>
            <a:xfrm>
              <a:off x="1440470" y="2651091"/>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9" name="Rectangle 3"/>
            <p:cNvSpPr>
              <a:spLocks noChangeArrowheads="1"/>
            </p:cNvSpPr>
            <p:nvPr/>
          </p:nvSpPr>
          <p:spPr bwMode="auto">
            <a:xfrm>
              <a:off x="4664568" y="1512739"/>
              <a:ext cx="1202831"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Inspection</a:t>
              </a:r>
            </a:p>
          </p:txBody>
        </p:sp>
        <p:sp>
          <p:nvSpPr>
            <p:cNvPr id="50" name="Right Arrow 49"/>
            <p:cNvSpPr/>
            <p:nvPr/>
          </p:nvSpPr>
          <p:spPr>
            <a:xfrm>
              <a:off x="4179834" y="1547019"/>
              <a:ext cx="4572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1" name="Rectangle 3"/>
            <p:cNvSpPr>
              <a:spLocks noChangeArrowheads="1"/>
            </p:cNvSpPr>
            <p:nvPr/>
          </p:nvSpPr>
          <p:spPr bwMode="auto">
            <a:xfrm>
              <a:off x="7866235" y="2590800"/>
              <a:ext cx="1756431"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Final assembly</a:t>
              </a:r>
            </a:p>
          </p:txBody>
        </p:sp>
        <p:sp>
          <p:nvSpPr>
            <p:cNvPr id="52" name="Oval 2"/>
            <p:cNvSpPr>
              <a:spLocks noChangeArrowheads="1"/>
            </p:cNvSpPr>
            <p:nvPr/>
          </p:nvSpPr>
          <p:spPr bwMode="auto">
            <a:xfrm>
              <a:off x="10668000" y="2585186"/>
              <a:ext cx="671512" cy="682593"/>
            </a:xfrm>
            <a:prstGeom prst="ellipse">
              <a:avLst/>
            </a:prstGeom>
            <a:solidFill>
              <a:schemeClr val="bg1"/>
            </a:solidFill>
            <a:ln w="12700">
              <a:solidFill>
                <a:schemeClr val="tx2">
                  <a:lumMod val="75000"/>
                </a:schemeClr>
              </a:solidFill>
              <a:round/>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53" name="TextBox 52"/>
            <p:cNvSpPr txBox="1"/>
            <p:nvPr/>
          </p:nvSpPr>
          <p:spPr>
            <a:xfrm>
              <a:off x="10498967" y="3366700"/>
              <a:ext cx="1316866" cy="923330"/>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End</a:t>
              </a:r>
            </a:p>
            <a:p>
              <a:pPr algn="ctr"/>
              <a:r>
                <a:rPr lang="en-US" dirty="0">
                  <a:solidFill>
                    <a:schemeClr val="tx2"/>
                  </a:solidFill>
                  <a:latin typeface="Calibri" panose="020F0502020204030204" pitchFamily="34" charset="0"/>
                  <a:cs typeface="Calibri" panose="020F0502020204030204" pitchFamily="34" charset="0"/>
                </a:rPr>
                <a:t>Off to distribution</a:t>
              </a:r>
            </a:p>
          </p:txBody>
        </p:sp>
        <p:sp>
          <p:nvSpPr>
            <p:cNvPr id="54" name="TextBox 53"/>
            <p:cNvSpPr txBox="1"/>
            <p:nvPr/>
          </p:nvSpPr>
          <p:spPr>
            <a:xfrm>
              <a:off x="5943600" y="3366700"/>
              <a:ext cx="1371600" cy="646331"/>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WIP for assembly</a:t>
              </a:r>
            </a:p>
          </p:txBody>
        </p:sp>
      </p:grpSp>
    </p:spTree>
    <p:extLst>
      <p:ext uri="{BB962C8B-B14F-4D97-AF65-F5344CB8AC3E}">
        <p14:creationId xmlns:p14="http://schemas.microsoft.com/office/powerpoint/2010/main" val="319651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Plastics Mini-Case</a:t>
            </a:r>
          </a:p>
        </p:txBody>
      </p:sp>
      <p:sp>
        <p:nvSpPr>
          <p:cNvPr id="39942" name="Text Box 3"/>
          <p:cNvSpPr>
            <a:spLocks noGrp="1" noChangeArrowheads="1"/>
          </p:cNvSpPr>
          <p:nvPr>
            <p:ph sz="quarter" idx="10"/>
          </p:nvPr>
        </p:nvSpPr>
        <p:spPr>
          <a:xfrm>
            <a:off x="304800" y="1143000"/>
            <a:ext cx="11582400" cy="762000"/>
          </a:xfrm>
        </p:spPr>
        <p:txBody>
          <a:bodyPr/>
          <a:lstStyle/>
          <a:p>
            <a:pPr marL="0" indent="0">
              <a:buNone/>
            </a:pPr>
            <a:r>
              <a:rPr lang="en-US" altLang="en-US" dirty="0"/>
              <a:t>Did you upload your solution?</a:t>
            </a:r>
          </a:p>
        </p:txBody>
      </p:sp>
      <p:pic>
        <p:nvPicPr>
          <p:cNvPr id="2" name="Picture 1" descr="Red &quot;STOP&quot; sign."/>
          <p:cNvPicPr>
            <a:picLocks noChangeAspect="1"/>
          </p:cNvPicPr>
          <p:nvPr/>
        </p:nvPicPr>
        <p:blipFill>
          <a:blip r:embed="rId3"/>
          <a:stretch>
            <a:fillRect/>
          </a:stretch>
        </p:blipFill>
        <p:spPr>
          <a:xfrm>
            <a:off x="3962400" y="2057400"/>
            <a:ext cx="4267200" cy="4267200"/>
          </a:xfrm>
          <a:prstGeom prst="rect">
            <a:avLst/>
          </a:prstGeom>
        </p:spPr>
      </p:pic>
    </p:spTree>
    <p:extLst>
      <p:ext uri="{BB962C8B-B14F-4D97-AF65-F5344CB8AC3E}">
        <p14:creationId xmlns:p14="http://schemas.microsoft.com/office/powerpoint/2010/main" val="188816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426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Plastics Mini-Case: Solution</a:t>
            </a:r>
          </a:p>
        </p:txBody>
      </p:sp>
    </p:spTree>
    <p:extLst>
      <p:ext uri="{BB962C8B-B14F-4D97-AF65-F5344CB8AC3E}">
        <p14:creationId xmlns:p14="http://schemas.microsoft.com/office/powerpoint/2010/main" val="599043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Plastics Mini-Case: Solution</a:t>
            </a:r>
          </a:p>
        </p:txBody>
      </p:sp>
      <p:sp>
        <p:nvSpPr>
          <p:cNvPr id="7" name="Content Placeholder 6"/>
          <p:cNvSpPr>
            <a:spLocks noGrp="1"/>
          </p:cNvSpPr>
          <p:nvPr>
            <p:ph sz="quarter" idx="10"/>
          </p:nvPr>
        </p:nvSpPr>
        <p:spPr/>
        <p:txBody>
          <a:bodyPr/>
          <a:lstStyle/>
          <a:p>
            <a:r>
              <a:rPr lang="en-US" altLang="en-US" sz="2400" dirty="0"/>
              <a:t>If you have one </a:t>
            </a:r>
            <a:r>
              <a:rPr lang="en-US" altLang="en-US" sz="2400" b="1" dirty="0"/>
              <a:t>cutoff machine</a:t>
            </a:r>
            <a:r>
              <a:rPr lang="en-US" altLang="en-US" sz="2400" dirty="0"/>
              <a:t> running 40 hours per week, you get 40 hours </a:t>
            </a:r>
            <a:r>
              <a:rPr lang="en-US" altLang="en-US" sz="2400" dirty="0">
                <a:latin typeface="Times New Roman" panose="02020603050405020304" pitchFamily="18" charset="0"/>
                <a:cs typeface="Times New Roman" panose="02020603050405020304" pitchFamily="18" charset="0"/>
              </a:rPr>
              <a:t>×</a:t>
            </a:r>
            <a:r>
              <a:rPr lang="en-US" altLang="en-US" sz="2400" dirty="0"/>
              <a:t> 60 minutes/hour = 2,400 minutes/week of production time available.</a:t>
            </a:r>
          </a:p>
          <a:p>
            <a:r>
              <a:rPr lang="en-US" altLang="en-US" sz="2400" dirty="0"/>
              <a:t>If it takes 1.6 minutes/part, then you can get 2,400 minutes/week/1.6 minutes/part = </a:t>
            </a:r>
            <a:r>
              <a:rPr lang="en-US" altLang="en-US" sz="2400" b="1" dirty="0"/>
              <a:t>1,500</a:t>
            </a:r>
            <a:r>
              <a:rPr lang="en-US" altLang="en-US" sz="2400" dirty="0"/>
              <a:t> parts/week from the cutting station.</a:t>
            </a:r>
          </a:p>
          <a:p>
            <a:r>
              <a:rPr lang="en-US" altLang="en-US" sz="2400" b="1" dirty="0"/>
              <a:t>CNC:</a:t>
            </a:r>
            <a:r>
              <a:rPr lang="en-US" altLang="en-US" sz="2400" dirty="0"/>
              <a:t> Four machines can give you 4 </a:t>
            </a:r>
            <a:r>
              <a:rPr lang="en-US" altLang="en-US" sz="2400" dirty="0">
                <a:latin typeface="Times New Roman" panose="02020603050405020304" pitchFamily="18" charset="0"/>
                <a:cs typeface="Times New Roman" panose="02020603050405020304" pitchFamily="18" charset="0"/>
              </a:rPr>
              <a:t>× </a:t>
            </a:r>
            <a:r>
              <a:rPr lang="en-US" altLang="en-US" sz="2400" dirty="0"/>
              <a:t>2,400 = 9,600 minutes/week. Time per part is 1.5 minutes, so maximum production in a week 9,600/1.5 = </a:t>
            </a:r>
            <a:r>
              <a:rPr lang="en-US" altLang="en-US" sz="2400" b="1" dirty="0"/>
              <a:t>6,400.</a:t>
            </a:r>
          </a:p>
          <a:p>
            <a:r>
              <a:rPr lang="en-US" altLang="en-US" sz="2400" b="1" dirty="0"/>
              <a:t>Molding:</a:t>
            </a:r>
            <a:r>
              <a:rPr lang="en-US" altLang="en-US" sz="2400" dirty="0"/>
              <a:t> 10 </a:t>
            </a:r>
            <a:r>
              <a:rPr lang="en-US" altLang="en-US" sz="2400" dirty="0">
                <a:latin typeface="Times New Roman" panose="02020603050405020304" pitchFamily="18" charset="0"/>
                <a:cs typeface="Times New Roman" panose="02020603050405020304" pitchFamily="18" charset="0"/>
              </a:rPr>
              <a:t>× </a:t>
            </a:r>
            <a:r>
              <a:rPr lang="en-US" altLang="en-US" sz="2400" dirty="0"/>
              <a:t>2,400 /1.5 = 16,000 plastic parts/week; </a:t>
            </a:r>
            <a:r>
              <a:rPr lang="en-US" altLang="en-US" sz="2400" b="1" i="1" dirty="0"/>
              <a:t>however,</a:t>
            </a:r>
            <a:r>
              <a:rPr lang="en-US" altLang="en-US" sz="2400" dirty="0"/>
              <a:t> each valve requires 8 plastic parts, so you can inspect at most 16,000/8 = </a:t>
            </a:r>
            <a:r>
              <a:rPr lang="en-US" altLang="en-US" sz="2400" b="1" dirty="0"/>
              <a:t>2000</a:t>
            </a:r>
            <a:r>
              <a:rPr lang="en-US" altLang="en-US" sz="2400" dirty="0"/>
              <a:t> valves/week.</a:t>
            </a:r>
          </a:p>
          <a:p>
            <a:r>
              <a:rPr lang="en-US" altLang="en-US" sz="2400" b="1" dirty="0"/>
              <a:t>Inspection:</a:t>
            </a:r>
            <a:r>
              <a:rPr lang="en-US" altLang="en-US" sz="2400" dirty="0"/>
              <a:t> In a similar way, 3 </a:t>
            </a:r>
            <a:r>
              <a:rPr lang="en-US" altLang="en-US" sz="2400" dirty="0">
                <a:latin typeface="Times New Roman" panose="02020603050405020304" pitchFamily="18" charset="0"/>
                <a:cs typeface="Times New Roman" panose="02020603050405020304" pitchFamily="18" charset="0"/>
              </a:rPr>
              <a:t>× </a:t>
            </a:r>
            <a:r>
              <a:rPr lang="en-US" altLang="en-US" sz="2400" dirty="0"/>
              <a:t>2,400/0.25 = 28,800 plastic parts/week; </a:t>
            </a:r>
            <a:r>
              <a:rPr lang="en-US" altLang="en-US" sz="2400" b="1" i="1" dirty="0"/>
              <a:t>however,</a:t>
            </a:r>
            <a:r>
              <a:rPr lang="en-US" altLang="en-US" sz="2400" dirty="0"/>
              <a:t> each valve requires 8 plastic parts, so you can mold at most 28,800/8 </a:t>
            </a:r>
            <a:r>
              <a:rPr lang="en-US" altLang="en-US" sz="2400" b="1" dirty="0"/>
              <a:t>= 3600.</a:t>
            </a:r>
            <a:r>
              <a:rPr lang="en-US" altLang="en-US" sz="2400" dirty="0"/>
              <a:t> You need 8 plastic parts for each assembly, so you really only can only mold 28,800/8 = 3,600 valves.</a:t>
            </a:r>
          </a:p>
          <a:p>
            <a:r>
              <a:rPr lang="en-US" altLang="en-US" sz="2400" dirty="0"/>
              <a:t>Final assembly: 2 </a:t>
            </a:r>
            <a:r>
              <a:rPr lang="en-US" altLang="en-US" sz="2400" dirty="0">
                <a:latin typeface="Times New Roman" panose="02020603050405020304" pitchFamily="18" charset="0"/>
                <a:cs typeface="Times New Roman" panose="02020603050405020304" pitchFamily="18" charset="0"/>
              </a:rPr>
              <a:t>× </a:t>
            </a:r>
            <a:r>
              <a:rPr lang="en-US" altLang="en-US" sz="2400" dirty="0"/>
              <a:t>2,400 /3 = </a:t>
            </a:r>
            <a:r>
              <a:rPr lang="en-US" altLang="en-US" sz="2400" b="1" dirty="0"/>
              <a:t>1,600.</a:t>
            </a:r>
          </a:p>
        </p:txBody>
      </p:sp>
    </p:spTree>
    <p:extLst>
      <p:ext uri="{BB962C8B-B14F-4D97-AF65-F5344CB8AC3E}">
        <p14:creationId xmlns:p14="http://schemas.microsoft.com/office/powerpoint/2010/main" val="335897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Plastics Mini-Case: Final Map</a:t>
            </a:r>
          </a:p>
        </p:txBody>
      </p:sp>
      <p:sp>
        <p:nvSpPr>
          <p:cNvPr id="2" name="TextBox 1"/>
          <p:cNvSpPr txBox="1"/>
          <p:nvPr/>
        </p:nvSpPr>
        <p:spPr>
          <a:xfrm>
            <a:off x="304800" y="5711624"/>
            <a:ext cx="11582400" cy="769441"/>
          </a:xfrm>
          <a:prstGeom prst="rect">
            <a:avLst/>
          </a:prstGeom>
          <a:noFill/>
        </p:spPr>
        <p:txBody>
          <a:bodyPr wrap="square" rtlCol="0">
            <a:noAutofit/>
          </a:bodyPr>
          <a:lstStyle/>
          <a:p>
            <a:pPr>
              <a:spcBef>
                <a:spcPts val="600"/>
              </a:spcBef>
            </a:pPr>
            <a:r>
              <a:rPr lang="en-US" sz="2200" dirty="0">
                <a:solidFill>
                  <a:schemeClr val="tx2"/>
                </a:solidFill>
                <a:latin typeface="Calibri" panose="020F0502020204030204" pitchFamily="34" charset="0"/>
                <a:cs typeface="Calibri" panose="020F0502020204030204" pitchFamily="34" charset="0"/>
              </a:rPr>
              <a:t>Cutting is the bottleneck, but increasing its productivity alone will not let the firm supply 2,000 units, as the final assembly stage is also limiting.</a:t>
            </a:r>
          </a:p>
        </p:txBody>
      </p:sp>
      <p:grpSp>
        <p:nvGrpSpPr>
          <p:cNvPr id="3" name="Group 2" descr="This slide depicts the same Plastics Mini-Case process map as in Slide 64. Capacity is included: Step 3.1, &quot;Molding&quot; - 2,000 valves/week; Step 3.2 &quot;Inspection&quot; - 3,600 valves/week; step 3.3, &quot;Cutting&quot; - 1,500 valves/week; step 3.4, &quot;CNC&quot; - 6,400 valves/week; step 5, &quot;Final assembly&quot; - 1,600 valves/week.">
            <a:extLst>
              <a:ext uri="{FF2B5EF4-FFF2-40B4-BE49-F238E27FC236}">
                <a16:creationId xmlns:a16="http://schemas.microsoft.com/office/drawing/2014/main" id="{C498693E-E49E-4940-834A-36EBDBA0E0CD}"/>
              </a:ext>
            </a:extLst>
          </p:cNvPr>
          <p:cNvGrpSpPr/>
          <p:nvPr/>
        </p:nvGrpSpPr>
        <p:grpSpPr>
          <a:xfrm>
            <a:off x="599173" y="1506386"/>
            <a:ext cx="11216660" cy="3939320"/>
            <a:chOff x="599173" y="1506386"/>
            <a:chExt cx="11216660" cy="3939320"/>
          </a:xfrm>
        </p:grpSpPr>
        <p:sp>
          <p:nvSpPr>
            <p:cNvPr id="18" name="TextBox 17"/>
            <p:cNvSpPr txBox="1"/>
            <p:nvPr/>
          </p:nvSpPr>
          <p:spPr>
            <a:xfrm>
              <a:off x="2976524" y="4799375"/>
              <a:ext cx="1441483" cy="646331"/>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1,500</a:t>
              </a:r>
              <a:r>
                <a:rPr lang="en-US" dirty="0">
                  <a:solidFill>
                    <a:schemeClr val="tx2"/>
                  </a:solidFill>
                  <a:latin typeface="Calibri" panose="020F0502020204030204" pitchFamily="34" charset="0"/>
                  <a:cs typeface="Calibri" panose="020F0502020204030204" pitchFamily="34" charset="0"/>
                </a:rPr>
                <a:t> valves week</a:t>
              </a:r>
            </a:p>
          </p:txBody>
        </p:sp>
        <p:sp>
          <p:nvSpPr>
            <p:cNvPr id="28" name="TextBox 27"/>
            <p:cNvSpPr txBox="1"/>
            <p:nvPr/>
          </p:nvSpPr>
          <p:spPr>
            <a:xfrm>
              <a:off x="4664567" y="4799375"/>
              <a:ext cx="1441483" cy="646331"/>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6,400</a:t>
              </a:r>
              <a:r>
                <a:rPr lang="en-US" dirty="0">
                  <a:solidFill>
                    <a:schemeClr val="tx2"/>
                  </a:solidFill>
                  <a:latin typeface="Calibri" panose="020F0502020204030204" pitchFamily="34" charset="0"/>
                  <a:cs typeface="Calibri" panose="020F0502020204030204" pitchFamily="34" charset="0"/>
                </a:rPr>
                <a:t> valves week</a:t>
              </a:r>
            </a:p>
          </p:txBody>
        </p:sp>
        <p:sp>
          <p:nvSpPr>
            <p:cNvPr id="36" name="TextBox 35"/>
            <p:cNvSpPr txBox="1"/>
            <p:nvPr/>
          </p:nvSpPr>
          <p:spPr>
            <a:xfrm>
              <a:off x="4664567" y="2197723"/>
              <a:ext cx="1441483" cy="646331"/>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3,600</a:t>
              </a:r>
              <a:r>
                <a:rPr lang="en-US" dirty="0">
                  <a:solidFill>
                    <a:schemeClr val="tx2"/>
                  </a:solidFill>
                  <a:latin typeface="Calibri" panose="020F0502020204030204" pitchFamily="34" charset="0"/>
                  <a:cs typeface="Calibri" panose="020F0502020204030204" pitchFamily="34" charset="0"/>
                </a:rPr>
                <a:t> valves week</a:t>
              </a:r>
            </a:p>
          </p:txBody>
        </p:sp>
        <p:sp>
          <p:nvSpPr>
            <p:cNvPr id="37" name="TextBox 36"/>
            <p:cNvSpPr txBox="1"/>
            <p:nvPr/>
          </p:nvSpPr>
          <p:spPr>
            <a:xfrm>
              <a:off x="2976524" y="2197723"/>
              <a:ext cx="1441483" cy="646331"/>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2,000</a:t>
              </a:r>
              <a:r>
                <a:rPr lang="en-US" dirty="0">
                  <a:solidFill>
                    <a:schemeClr val="tx2"/>
                  </a:solidFill>
                  <a:latin typeface="Calibri" panose="020F0502020204030204" pitchFamily="34" charset="0"/>
                  <a:cs typeface="Calibri" panose="020F0502020204030204" pitchFamily="34" charset="0"/>
                </a:rPr>
                <a:t> valves week</a:t>
              </a:r>
            </a:p>
          </p:txBody>
        </p:sp>
        <p:sp>
          <p:nvSpPr>
            <p:cNvPr id="38" name="TextBox 37"/>
            <p:cNvSpPr txBox="1"/>
            <p:nvPr/>
          </p:nvSpPr>
          <p:spPr>
            <a:xfrm>
              <a:off x="8181183" y="3366700"/>
              <a:ext cx="1441483" cy="646331"/>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1,600</a:t>
              </a:r>
              <a:r>
                <a:rPr lang="en-US" dirty="0">
                  <a:solidFill>
                    <a:schemeClr val="tx2"/>
                  </a:solidFill>
                  <a:latin typeface="Calibri" panose="020F0502020204030204" pitchFamily="34" charset="0"/>
                  <a:cs typeface="Calibri" panose="020F0502020204030204" pitchFamily="34" charset="0"/>
                </a:rPr>
                <a:t> valves week</a:t>
              </a:r>
            </a:p>
          </p:txBody>
        </p:sp>
        <p:sp>
          <p:nvSpPr>
            <p:cNvPr id="39" name="AutoShape 5"/>
            <p:cNvSpPr>
              <a:spLocks noChangeArrowheads="1"/>
            </p:cNvSpPr>
            <p:nvPr/>
          </p:nvSpPr>
          <p:spPr bwMode="auto">
            <a:xfrm rot="10800000">
              <a:off x="1981200" y="2590800"/>
              <a:ext cx="914400" cy="685800"/>
            </a:xfrm>
            <a:prstGeom prst="flowChartMerge">
              <a:avLst/>
            </a:prstGeom>
            <a:solidFill>
              <a:schemeClr val="tx2">
                <a:lumMod val="60000"/>
                <a:lumOff val="40000"/>
              </a:schemeClr>
            </a:solidFill>
            <a:ln w="12700">
              <a:noFill/>
              <a:miter lim="800000"/>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40" name="TextBox 39"/>
            <p:cNvSpPr txBox="1"/>
            <p:nvPr/>
          </p:nvSpPr>
          <p:spPr>
            <a:xfrm>
              <a:off x="1504950" y="3366700"/>
              <a:ext cx="1676400"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Raw material</a:t>
              </a:r>
            </a:p>
          </p:txBody>
        </p:sp>
        <p:sp>
          <p:nvSpPr>
            <p:cNvPr id="41" name="AutoShape 5"/>
            <p:cNvSpPr>
              <a:spLocks noChangeArrowheads="1"/>
            </p:cNvSpPr>
            <p:nvPr/>
          </p:nvSpPr>
          <p:spPr bwMode="auto">
            <a:xfrm rot="10800000">
              <a:off x="6172200" y="2590800"/>
              <a:ext cx="914400" cy="685800"/>
            </a:xfrm>
            <a:prstGeom prst="flowChartMerge">
              <a:avLst/>
            </a:prstGeom>
            <a:solidFill>
              <a:schemeClr val="tx2">
                <a:lumMod val="60000"/>
                <a:lumOff val="40000"/>
              </a:schemeClr>
            </a:solidFill>
            <a:ln w="12700">
              <a:noFill/>
              <a:miter lim="800000"/>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42" name="Rectangle 3"/>
            <p:cNvSpPr>
              <a:spLocks noChangeArrowheads="1"/>
            </p:cNvSpPr>
            <p:nvPr/>
          </p:nvSpPr>
          <p:spPr bwMode="auto">
            <a:xfrm>
              <a:off x="3150902" y="1506386"/>
              <a:ext cx="939266"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Molding</a:t>
              </a:r>
            </a:p>
          </p:txBody>
        </p:sp>
        <p:sp>
          <p:nvSpPr>
            <p:cNvPr id="43" name="Rectangle 3"/>
            <p:cNvSpPr>
              <a:spLocks noChangeArrowheads="1"/>
            </p:cNvSpPr>
            <p:nvPr/>
          </p:nvSpPr>
          <p:spPr bwMode="auto">
            <a:xfrm>
              <a:off x="4724400" y="4151530"/>
              <a:ext cx="8382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CNC</a:t>
              </a:r>
            </a:p>
          </p:txBody>
        </p:sp>
        <p:sp>
          <p:nvSpPr>
            <p:cNvPr id="44" name="Rectangle 3"/>
            <p:cNvSpPr>
              <a:spLocks noChangeArrowheads="1"/>
            </p:cNvSpPr>
            <p:nvPr/>
          </p:nvSpPr>
          <p:spPr bwMode="auto">
            <a:xfrm>
              <a:off x="3124200" y="4151531"/>
              <a:ext cx="914400" cy="53022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Cutting</a:t>
              </a:r>
            </a:p>
          </p:txBody>
        </p:sp>
        <p:sp>
          <p:nvSpPr>
            <p:cNvPr id="45" name="Oval 2"/>
            <p:cNvSpPr>
              <a:spLocks noChangeArrowheads="1"/>
            </p:cNvSpPr>
            <p:nvPr/>
          </p:nvSpPr>
          <p:spPr bwMode="auto">
            <a:xfrm>
              <a:off x="599174" y="2590800"/>
              <a:ext cx="671512" cy="682593"/>
            </a:xfrm>
            <a:prstGeom prst="ellipse">
              <a:avLst/>
            </a:prstGeom>
            <a:solidFill>
              <a:schemeClr val="bg1"/>
            </a:solidFill>
            <a:ln w="12700">
              <a:solidFill>
                <a:schemeClr val="tx2">
                  <a:lumMod val="75000"/>
                </a:schemeClr>
              </a:solidFill>
              <a:round/>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46" name="TextBox 45"/>
            <p:cNvSpPr txBox="1"/>
            <p:nvPr/>
          </p:nvSpPr>
          <p:spPr>
            <a:xfrm>
              <a:off x="599173" y="3366700"/>
              <a:ext cx="864669" cy="369332"/>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Start</a:t>
              </a:r>
            </a:p>
          </p:txBody>
        </p:sp>
        <p:sp>
          <p:nvSpPr>
            <p:cNvPr id="47" name="Right Arrow 46"/>
            <p:cNvSpPr/>
            <p:nvPr/>
          </p:nvSpPr>
          <p:spPr>
            <a:xfrm>
              <a:off x="7110861" y="2697883"/>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8" name="Right Arrow 47"/>
            <p:cNvSpPr/>
            <p:nvPr/>
          </p:nvSpPr>
          <p:spPr>
            <a:xfrm>
              <a:off x="4152900" y="4188042"/>
              <a:ext cx="4572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49" name="Bent Arrow 48"/>
            <p:cNvSpPr/>
            <p:nvPr/>
          </p:nvSpPr>
          <p:spPr>
            <a:xfrm>
              <a:off x="2316480" y="1589866"/>
              <a:ext cx="744756" cy="880355"/>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0" name="Bent Arrow 49"/>
            <p:cNvSpPr/>
            <p:nvPr/>
          </p:nvSpPr>
          <p:spPr>
            <a:xfrm rot="5400000">
              <a:off x="6029456" y="1704844"/>
              <a:ext cx="717622" cy="813135"/>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1" name="Bent-Up Arrow 49"/>
            <p:cNvSpPr/>
            <p:nvPr/>
          </p:nvSpPr>
          <p:spPr>
            <a:xfrm>
              <a:off x="5733950" y="4013031"/>
              <a:ext cx="1066800" cy="488050"/>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2" name="Bent-Up Arrow 49"/>
            <p:cNvSpPr/>
            <p:nvPr/>
          </p:nvSpPr>
          <p:spPr>
            <a:xfrm rot="5400000">
              <a:off x="2225842" y="3807505"/>
              <a:ext cx="833952" cy="805331"/>
            </a:xfrm>
            <a:custGeom>
              <a:avLst/>
              <a:gdLst>
                <a:gd name="connsiteX0" fmla="*/ 0 w 1524000"/>
                <a:gd name="connsiteY0" fmla="*/ 825514 h 1100685"/>
                <a:gd name="connsiteX1" fmla="*/ 1111243 w 1524000"/>
                <a:gd name="connsiteY1" fmla="*/ 825514 h 1100685"/>
                <a:gd name="connsiteX2" fmla="*/ 1111243 w 1524000"/>
                <a:gd name="connsiteY2" fmla="*/ 275171 h 1100685"/>
                <a:gd name="connsiteX3" fmla="*/ 973658 w 1524000"/>
                <a:gd name="connsiteY3" fmla="*/ 275171 h 1100685"/>
                <a:gd name="connsiteX4" fmla="*/ 1248829 w 1524000"/>
                <a:gd name="connsiteY4" fmla="*/ 0 h 1100685"/>
                <a:gd name="connsiteX5" fmla="*/ 1524000 w 1524000"/>
                <a:gd name="connsiteY5" fmla="*/ 275171 h 1100685"/>
                <a:gd name="connsiteX6" fmla="*/ 1386414 w 1524000"/>
                <a:gd name="connsiteY6" fmla="*/ 275171 h 1100685"/>
                <a:gd name="connsiteX7" fmla="*/ 1386414 w 1524000"/>
                <a:gd name="connsiteY7" fmla="*/ 1100685 h 1100685"/>
                <a:gd name="connsiteX8" fmla="*/ 0 w 1524000"/>
                <a:gd name="connsiteY8" fmla="*/ 1100685 h 1100685"/>
                <a:gd name="connsiteX9" fmla="*/ 0 w 1524000"/>
                <a:gd name="connsiteY9" fmla="*/ 825514 h 1100685"/>
                <a:gd name="connsiteX0" fmla="*/ 0 w 1524000"/>
                <a:gd name="connsiteY0" fmla="*/ 825514 h 1100685"/>
                <a:gd name="connsiteX1" fmla="*/ 1111243 w 1524000"/>
                <a:gd name="connsiteY1" fmla="*/ 825514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11243 w 1524000"/>
                <a:gd name="connsiteY2" fmla="*/ 825514 h 1100685"/>
                <a:gd name="connsiteX3" fmla="*/ 1106905 w 1524000"/>
                <a:gd name="connsiteY3" fmla="*/ 695425 h 1100685"/>
                <a:gd name="connsiteX4" fmla="*/ 1111243 w 1524000"/>
                <a:gd name="connsiteY4" fmla="*/ 275171 h 1100685"/>
                <a:gd name="connsiteX5" fmla="*/ 973658 w 1524000"/>
                <a:gd name="connsiteY5" fmla="*/ 275171 h 1100685"/>
                <a:gd name="connsiteX6" fmla="*/ 1248829 w 1524000"/>
                <a:gd name="connsiteY6" fmla="*/ 0 h 1100685"/>
                <a:gd name="connsiteX7" fmla="*/ 1524000 w 1524000"/>
                <a:gd name="connsiteY7" fmla="*/ 275171 h 1100685"/>
                <a:gd name="connsiteX8" fmla="*/ 1386414 w 1524000"/>
                <a:gd name="connsiteY8" fmla="*/ 275171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414 w 1524000"/>
                <a:gd name="connsiteY8" fmla="*/ 1100685 h 1100685"/>
                <a:gd name="connsiteX9" fmla="*/ 0 w 1524000"/>
                <a:gd name="connsiteY9" fmla="*/ 1100685 h 1100685"/>
                <a:gd name="connsiteX10" fmla="*/ 0 w 1524000"/>
                <a:gd name="connsiteY10"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1386414 w 1524000"/>
                <a:gd name="connsiteY9" fmla="*/ 1100685 h 1100685"/>
                <a:gd name="connsiteX10" fmla="*/ 914400 w 1524000"/>
                <a:gd name="connsiteY10" fmla="*/ 1099686 h 1100685"/>
                <a:gd name="connsiteX11" fmla="*/ 0 w 1524000"/>
                <a:gd name="connsiteY11" fmla="*/ 1100685 h 1100685"/>
                <a:gd name="connsiteX12" fmla="*/ 0 w 1524000"/>
                <a:gd name="connsiteY12"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904775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714676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06905 w 1524000"/>
                <a:gd name="connsiteY2" fmla="*/ 695425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86038 w 1524000"/>
                <a:gd name="connsiteY8" fmla="*/ 647299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914400 w 1524000"/>
                <a:gd name="connsiteY9" fmla="*/ 1099686 h 1100685"/>
                <a:gd name="connsiteX10" fmla="*/ 0 w 1524000"/>
                <a:gd name="connsiteY10" fmla="*/ 1100685 h 1100685"/>
                <a:gd name="connsiteX11" fmla="*/ 0 w 1524000"/>
                <a:gd name="connsiteY11" fmla="*/ 825514 h 1100685"/>
                <a:gd name="connsiteX0" fmla="*/ 0 w 1524000"/>
                <a:gd name="connsiteY0" fmla="*/ 825514 h 1100685"/>
                <a:gd name="connsiteX1" fmla="*/ 837398 w 1524000"/>
                <a:gd name="connsiteY1" fmla="*/ 830179 h 1100685"/>
                <a:gd name="connsiteX2" fmla="*/ 1126155 w 1524000"/>
                <a:gd name="connsiteY2" fmla="*/ 628048 h 1100685"/>
                <a:gd name="connsiteX3" fmla="*/ 1111243 w 1524000"/>
                <a:gd name="connsiteY3" fmla="*/ 275171 h 1100685"/>
                <a:gd name="connsiteX4" fmla="*/ 973658 w 1524000"/>
                <a:gd name="connsiteY4" fmla="*/ 275171 h 1100685"/>
                <a:gd name="connsiteX5" fmla="*/ 1248829 w 1524000"/>
                <a:gd name="connsiteY5" fmla="*/ 0 h 1100685"/>
                <a:gd name="connsiteX6" fmla="*/ 1524000 w 1524000"/>
                <a:gd name="connsiteY6" fmla="*/ 275171 h 1100685"/>
                <a:gd name="connsiteX7" fmla="*/ 1386414 w 1524000"/>
                <a:gd name="connsiteY7" fmla="*/ 275171 h 1100685"/>
                <a:gd name="connsiteX8" fmla="*/ 1395664 w 1524000"/>
                <a:gd name="connsiteY8" fmla="*/ 801303 h 1100685"/>
                <a:gd name="connsiteX9" fmla="*/ 1029903 w 1524000"/>
                <a:gd name="connsiteY9" fmla="*/ 1080435 h 1100685"/>
                <a:gd name="connsiteX10" fmla="*/ 0 w 1524000"/>
                <a:gd name="connsiteY10" fmla="*/ 1100685 h 1100685"/>
                <a:gd name="connsiteX11" fmla="*/ 0 w 1524000"/>
                <a:gd name="connsiteY11" fmla="*/ 825514 h 11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1100685">
                  <a:moveTo>
                    <a:pt x="0" y="825514"/>
                  </a:moveTo>
                  <a:lnTo>
                    <a:pt x="837398" y="830179"/>
                  </a:lnTo>
                  <a:cubicBezTo>
                    <a:pt x="1021882" y="808498"/>
                    <a:pt x="1091744" y="720549"/>
                    <a:pt x="1126155" y="628048"/>
                  </a:cubicBezTo>
                  <a:lnTo>
                    <a:pt x="1111243" y="275171"/>
                  </a:lnTo>
                  <a:lnTo>
                    <a:pt x="973658" y="275171"/>
                  </a:lnTo>
                  <a:lnTo>
                    <a:pt x="1248829" y="0"/>
                  </a:lnTo>
                  <a:lnTo>
                    <a:pt x="1524000" y="275171"/>
                  </a:lnTo>
                  <a:lnTo>
                    <a:pt x="1386414" y="275171"/>
                  </a:lnTo>
                  <a:cubicBezTo>
                    <a:pt x="1386289" y="421673"/>
                    <a:pt x="1395789" y="654801"/>
                    <a:pt x="1395664" y="801303"/>
                  </a:cubicBezTo>
                  <a:cubicBezTo>
                    <a:pt x="1316995" y="938722"/>
                    <a:pt x="1260909" y="1016100"/>
                    <a:pt x="1029903" y="1080435"/>
                  </a:cubicBezTo>
                  <a:lnTo>
                    <a:pt x="0" y="1100685"/>
                  </a:lnTo>
                  <a:lnTo>
                    <a:pt x="0" y="8255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3" name="Right Arrow 52"/>
            <p:cNvSpPr/>
            <p:nvPr/>
          </p:nvSpPr>
          <p:spPr>
            <a:xfrm>
              <a:off x="9788890" y="2755140"/>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4" name="Right Arrow 53"/>
            <p:cNvSpPr/>
            <p:nvPr/>
          </p:nvSpPr>
          <p:spPr>
            <a:xfrm>
              <a:off x="1440470" y="2651091"/>
              <a:ext cx="622034"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5" name="Rectangle 3"/>
            <p:cNvSpPr>
              <a:spLocks noChangeArrowheads="1"/>
            </p:cNvSpPr>
            <p:nvPr/>
          </p:nvSpPr>
          <p:spPr bwMode="auto">
            <a:xfrm>
              <a:off x="4664568" y="1512739"/>
              <a:ext cx="1202831"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Inspection</a:t>
              </a:r>
            </a:p>
          </p:txBody>
        </p:sp>
        <p:sp>
          <p:nvSpPr>
            <p:cNvPr id="56" name="Right Arrow 55"/>
            <p:cNvSpPr/>
            <p:nvPr/>
          </p:nvSpPr>
          <p:spPr>
            <a:xfrm>
              <a:off x="4179834" y="1547019"/>
              <a:ext cx="4572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latin typeface="Calibri" panose="020F0502020204030204" pitchFamily="34" charset="0"/>
                <a:cs typeface="Calibri" panose="020F0502020204030204" pitchFamily="34" charset="0"/>
              </a:endParaRPr>
            </a:p>
          </p:txBody>
        </p:sp>
        <p:sp>
          <p:nvSpPr>
            <p:cNvPr id="57" name="Rectangle 3"/>
            <p:cNvSpPr>
              <a:spLocks noChangeArrowheads="1"/>
            </p:cNvSpPr>
            <p:nvPr/>
          </p:nvSpPr>
          <p:spPr bwMode="auto">
            <a:xfrm>
              <a:off x="7866235" y="2590800"/>
              <a:ext cx="1756431" cy="570365"/>
            </a:xfrm>
            <a:prstGeom prst="rect">
              <a:avLst/>
            </a:prstGeom>
            <a:solidFill>
              <a:schemeClr val="tx2">
                <a:lumMod val="20000"/>
                <a:lumOff val="80000"/>
              </a:schemeClr>
            </a:solidFill>
            <a:ln w="12700">
              <a:noFill/>
              <a:miter lim="800000"/>
              <a:headEnd/>
              <a:tailEnd/>
            </a:ln>
            <a:effectLst/>
          </p:spPr>
          <p:txBody>
            <a:bodyPr wrap="none" anchor="ctr">
              <a:noAutofit/>
            </a:bodyPr>
            <a:lstStyle/>
            <a:p>
              <a:pPr algn="ctr">
                <a:defRPr/>
              </a:pPr>
              <a:r>
                <a:rPr lang="en-US" dirty="0">
                  <a:solidFill>
                    <a:schemeClr val="tx2"/>
                  </a:solidFill>
                  <a:latin typeface="Calibri" panose="020F0502020204030204" pitchFamily="34" charset="0"/>
                  <a:cs typeface="Calibri" panose="020F0502020204030204" pitchFamily="34" charset="0"/>
                </a:rPr>
                <a:t>Final assembly</a:t>
              </a:r>
            </a:p>
          </p:txBody>
        </p:sp>
        <p:sp>
          <p:nvSpPr>
            <p:cNvPr id="58" name="Oval 2"/>
            <p:cNvSpPr>
              <a:spLocks noChangeArrowheads="1"/>
            </p:cNvSpPr>
            <p:nvPr/>
          </p:nvSpPr>
          <p:spPr bwMode="auto">
            <a:xfrm>
              <a:off x="10668000" y="2585186"/>
              <a:ext cx="671512" cy="682593"/>
            </a:xfrm>
            <a:prstGeom prst="ellipse">
              <a:avLst/>
            </a:prstGeom>
            <a:solidFill>
              <a:schemeClr val="bg1"/>
            </a:solidFill>
            <a:ln w="12700">
              <a:solidFill>
                <a:schemeClr val="tx2">
                  <a:lumMod val="75000"/>
                </a:schemeClr>
              </a:solidFill>
              <a:round/>
              <a:headEnd/>
              <a:tailEnd/>
            </a:ln>
            <a:effectLst/>
          </p:spPr>
          <p:txBody>
            <a:bodyPr wrap="none" anchor="ctr">
              <a:noAutofit/>
            </a:bodyPr>
            <a:lstStyle/>
            <a:p>
              <a:pPr>
                <a:defRPr/>
              </a:pPr>
              <a:endParaRPr lang="en-US" dirty="0">
                <a:solidFill>
                  <a:schemeClr val="tx2"/>
                </a:solidFill>
                <a:latin typeface="Calibri" panose="020F0502020204030204" pitchFamily="34" charset="0"/>
                <a:cs typeface="Calibri" panose="020F0502020204030204" pitchFamily="34" charset="0"/>
              </a:endParaRPr>
            </a:p>
          </p:txBody>
        </p:sp>
        <p:sp>
          <p:nvSpPr>
            <p:cNvPr id="59" name="TextBox 58"/>
            <p:cNvSpPr txBox="1"/>
            <p:nvPr/>
          </p:nvSpPr>
          <p:spPr>
            <a:xfrm>
              <a:off x="10498967" y="3366700"/>
              <a:ext cx="1316866" cy="923330"/>
            </a:xfrm>
            <a:prstGeom prst="rect">
              <a:avLst/>
            </a:prstGeom>
            <a:noFill/>
          </p:spPr>
          <p:txBody>
            <a:bodyPr wrap="square" rtlCol="0" anchor="ctr">
              <a:noAutofit/>
            </a:bodyPr>
            <a:lstStyle/>
            <a:p>
              <a:pPr algn="ctr"/>
              <a:r>
                <a:rPr lang="en-US" b="1" dirty="0">
                  <a:solidFill>
                    <a:schemeClr val="tx2"/>
                  </a:solidFill>
                  <a:latin typeface="Calibri" panose="020F0502020204030204" pitchFamily="34" charset="0"/>
                  <a:cs typeface="Calibri" panose="020F0502020204030204" pitchFamily="34" charset="0"/>
                </a:rPr>
                <a:t>End</a:t>
              </a:r>
            </a:p>
            <a:p>
              <a:pPr algn="ctr"/>
              <a:r>
                <a:rPr lang="en-US" dirty="0">
                  <a:solidFill>
                    <a:schemeClr val="tx2"/>
                  </a:solidFill>
                  <a:latin typeface="Calibri" panose="020F0502020204030204" pitchFamily="34" charset="0"/>
                  <a:cs typeface="Calibri" panose="020F0502020204030204" pitchFamily="34" charset="0"/>
                </a:rPr>
                <a:t>Off to distribution</a:t>
              </a:r>
            </a:p>
          </p:txBody>
        </p:sp>
        <p:sp>
          <p:nvSpPr>
            <p:cNvPr id="60" name="TextBox 59"/>
            <p:cNvSpPr txBox="1"/>
            <p:nvPr/>
          </p:nvSpPr>
          <p:spPr>
            <a:xfrm>
              <a:off x="5943600" y="3366700"/>
              <a:ext cx="1371600" cy="646331"/>
            </a:xfrm>
            <a:prstGeom prst="rect">
              <a:avLst/>
            </a:prstGeom>
            <a:noFill/>
          </p:spPr>
          <p:txBody>
            <a:bodyPr wrap="square" rtlCol="0" anchor="ctr">
              <a:noAutofit/>
            </a:bodyPr>
            <a:lstStyle/>
            <a:p>
              <a:pPr algn="ctr"/>
              <a:r>
                <a:rPr lang="en-US" dirty="0">
                  <a:solidFill>
                    <a:schemeClr val="tx2"/>
                  </a:solidFill>
                  <a:latin typeface="Calibri" panose="020F0502020204030204" pitchFamily="34" charset="0"/>
                  <a:cs typeface="Calibri" panose="020F0502020204030204" pitchFamily="34" charset="0"/>
                </a:rPr>
                <a:t>WIP for assembly</a:t>
              </a:r>
            </a:p>
          </p:txBody>
        </p:sp>
      </p:grpSp>
    </p:spTree>
    <p:extLst>
      <p:ext uri="{BB962C8B-B14F-4D97-AF65-F5344CB8AC3E}">
        <p14:creationId xmlns:p14="http://schemas.microsoft.com/office/powerpoint/2010/main" val="80410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28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022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Variability</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3896055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Results of (Hundreds of) Dice Experiment</a:t>
            </a:r>
          </a:p>
        </p:txBody>
      </p:sp>
      <p:graphicFrame>
        <p:nvGraphicFramePr>
          <p:cNvPr id="4" name="Content Placeholder 3" descr="A 7x3 table depicting the average roll and transfer for the dice experiment. Columns: Station Number - 1, 2, 3, 4, 5, 6. Rows: Roll - 3.49, 3.51, 3.52, 3.51, 3.53, 3.49; Transfer - 3.49, 3.04, 2.87, 2.56, 2.37, 2.29.  "/>
          <p:cNvGraphicFramePr>
            <a:graphicFrameLocks noGrp="1"/>
          </p:cNvGraphicFramePr>
          <p:nvPr>
            <p:ph idx="4294967295"/>
            <p:extLst>
              <p:ext uri="{D42A27DB-BD31-4B8C-83A1-F6EECF244321}">
                <p14:modId xmlns:p14="http://schemas.microsoft.com/office/powerpoint/2010/main" val="76017156"/>
              </p:ext>
            </p:extLst>
          </p:nvPr>
        </p:nvGraphicFramePr>
        <p:xfrm>
          <a:off x="304798" y="1219200"/>
          <a:ext cx="11582401" cy="2296611"/>
        </p:xfrm>
        <a:graphic>
          <a:graphicData uri="http://schemas.openxmlformats.org/drawingml/2006/table">
            <a:tbl>
              <a:tblPr firstRow="1" bandRow="1">
                <a:tableStyleId>{5C22544A-7EE6-4342-B048-85BDC9FD1C3A}</a:tableStyleId>
              </a:tblPr>
              <a:tblGrid>
                <a:gridCol w="2171705">
                  <a:extLst>
                    <a:ext uri="{9D8B030D-6E8A-4147-A177-3AD203B41FA5}">
                      <a16:colId xmlns:a16="http://schemas.microsoft.com/office/drawing/2014/main" val="1078503827"/>
                    </a:ext>
                  </a:extLst>
                </a:gridCol>
                <a:gridCol w="1447800">
                  <a:extLst>
                    <a:ext uri="{9D8B030D-6E8A-4147-A177-3AD203B41FA5}">
                      <a16:colId xmlns:a16="http://schemas.microsoft.com/office/drawing/2014/main" val="783439952"/>
                    </a:ext>
                  </a:extLst>
                </a:gridCol>
                <a:gridCol w="1344384">
                  <a:extLst>
                    <a:ext uri="{9D8B030D-6E8A-4147-A177-3AD203B41FA5}">
                      <a16:colId xmlns:a16="http://schemas.microsoft.com/office/drawing/2014/main" val="1438624625"/>
                    </a:ext>
                  </a:extLst>
                </a:gridCol>
                <a:gridCol w="1654628">
                  <a:extLst>
                    <a:ext uri="{9D8B030D-6E8A-4147-A177-3AD203B41FA5}">
                      <a16:colId xmlns:a16="http://schemas.microsoft.com/office/drawing/2014/main" val="2662774746"/>
                    </a:ext>
                  </a:extLst>
                </a:gridCol>
                <a:gridCol w="1654628">
                  <a:extLst>
                    <a:ext uri="{9D8B030D-6E8A-4147-A177-3AD203B41FA5}">
                      <a16:colId xmlns:a16="http://schemas.microsoft.com/office/drawing/2014/main" val="470611416"/>
                    </a:ext>
                  </a:extLst>
                </a:gridCol>
                <a:gridCol w="1654628">
                  <a:extLst>
                    <a:ext uri="{9D8B030D-6E8A-4147-A177-3AD203B41FA5}">
                      <a16:colId xmlns:a16="http://schemas.microsoft.com/office/drawing/2014/main" val="792171587"/>
                    </a:ext>
                  </a:extLst>
                </a:gridCol>
                <a:gridCol w="1654628">
                  <a:extLst>
                    <a:ext uri="{9D8B030D-6E8A-4147-A177-3AD203B41FA5}">
                      <a16:colId xmlns:a16="http://schemas.microsoft.com/office/drawing/2014/main" val="4262042692"/>
                    </a:ext>
                  </a:extLst>
                </a:gridCol>
              </a:tblGrid>
              <a:tr h="655863">
                <a:tc>
                  <a:txBody>
                    <a:bodyPr/>
                    <a:lstStyle/>
                    <a:p>
                      <a:pPr algn="ctr" fontAlgn="b"/>
                      <a:r>
                        <a:rPr lang="en-US" sz="3200" u="none" strike="noStrike" dirty="0">
                          <a:effectLst/>
                          <a:latin typeface="Calibri" panose="020F0502020204030204" pitchFamily="34" charset="0"/>
                        </a:rPr>
                        <a:t>Station Number</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1</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2</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3</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4</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5</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fontAlgn="b"/>
                      <a:r>
                        <a:rPr lang="en-US" sz="3200" u="none" strike="noStrike" dirty="0">
                          <a:effectLst/>
                          <a:latin typeface="Calibri" panose="020F0502020204030204" pitchFamily="34" charset="0"/>
                        </a:rPr>
                        <a:t>6</a:t>
                      </a:r>
                      <a:endParaRPr lang="en-US" sz="3200" b="0" i="0" u="none" strike="noStrike" dirty="0">
                        <a:solidFill>
                          <a:schemeClr val="tx2"/>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extLst>
                  <a:ext uri="{0D108BD9-81ED-4DB2-BD59-A6C34878D82A}">
                    <a16:rowId xmlns:a16="http://schemas.microsoft.com/office/drawing/2014/main" val="1001799022"/>
                  </a:ext>
                </a:extLst>
              </a:tr>
              <a:tr h="655863">
                <a:tc>
                  <a:txBody>
                    <a:bodyPr/>
                    <a:lstStyle/>
                    <a:p>
                      <a:pPr algn="ctr" fontAlgn="b"/>
                      <a:r>
                        <a:rPr lang="en-US" sz="3200" b="1" u="none" strike="noStrike" dirty="0">
                          <a:solidFill>
                            <a:schemeClr val="bg1"/>
                          </a:solidFill>
                          <a:effectLst/>
                          <a:latin typeface="Calibri" panose="020F0502020204030204" pitchFamily="34" charset="0"/>
                        </a:rPr>
                        <a:t>Roll</a:t>
                      </a:r>
                      <a:endParaRPr lang="en-US" sz="32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rtl="0" fontAlgn="b"/>
                      <a:r>
                        <a:rPr lang="en-US" sz="2800" b="1" u="none" strike="noStrike" dirty="0">
                          <a:solidFill>
                            <a:srgbClr val="1F497D"/>
                          </a:solidFill>
                          <a:effectLst/>
                          <a:latin typeface="Calibri" panose="020F0502020204030204" pitchFamily="34" charset="0"/>
                        </a:rPr>
                        <a:t>3.49</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u="none" strike="noStrike" dirty="0">
                          <a:solidFill>
                            <a:srgbClr val="1F497D"/>
                          </a:solidFill>
                          <a:effectLst/>
                          <a:latin typeface="Calibri" panose="020F0502020204030204" pitchFamily="34" charset="0"/>
                        </a:rPr>
                        <a:t>3.51</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u="none" strike="noStrike" dirty="0">
                          <a:solidFill>
                            <a:srgbClr val="1F497D"/>
                          </a:solidFill>
                          <a:effectLst/>
                          <a:latin typeface="Calibri" panose="020F0502020204030204" pitchFamily="34" charset="0"/>
                        </a:rPr>
                        <a:t>3.52</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u="none" strike="noStrike" dirty="0">
                          <a:solidFill>
                            <a:srgbClr val="1F497D"/>
                          </a:solidFill>
                          <a:effectLst/>
                          <a:latin typeface="Calibri" panose="020F0502020204030204" pitchFamily="34" charset="0"/>
                        </a:rPr>
                        <a:t>3.51</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u="none" strike="noStrike" dirty="0">
                          <a:solidFill>
                            <a:srgbClr val="1F497D"/>
                          </a:solidFill>
                          <a:effectLst/>
                          <a:latin typeface="Calibri" panose="020F0502020204030204" pitchFamily="34" charset="0"/>
                        </a:rPr>
                        <a:t>3.53</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u="none" strike="noStrike" dirty="0">
                          <a:solidFill>
                            <a:srgbClr val="1F497D"/>
                          </a:solidFill>
                          <a:effectLst/>
                          <a:latin typeface="Calibri" panose="020F0502020204030204" pitchFamily="34" charset="0"/>
                        </a:rPr>
                        <a:t>3.49</a:t>
                      </a:r>
                      <a:endParaRPr lang="en-US" sz="2800" b="1" i="0"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1529754972"/>
                  </a:ext>
                </a:extLst>
              </a:tr>
              <a:tr h="655863">
                <a:tc>
                  <a:txBody>
                    <a:bodyPr/>
                    <a:lstStyle/>
                    <a:p>
                      <a:pPr algn="ctr" fontAlgn="b"/>
                      <a:r>
                        <a:rPr lang="en-US" sz="3200" b="1" u="none" strike="noStrike" dirty="0">
                          <a:solidFill>
                            <a:schemeClr val="bg1"/>
                          </a:solidFill>
                          <a:effectLst/>
                          <a:latin typeface="Calibri" panose="020F0502020204030204" pitchFamily="34" charset="0"/>
                        </a:rPr>
                        <a:t>Transfer</a:t>
                      </a:r>
                      <a:endParaRPr lang="en-US" sz="32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solidFill>
                      <a:srgbClr val="005596"/>
                    </a:solidFill>
                  </a:tcPr>
                </a:tc>
                <a:tc>
                  <a:txBody>
                    <a:bodyPr/>
                    <a:lstStyle/>
                    <a:p>
                      <a:pPr algn="ctr" rtl="0" fontAlgn="b"/>
                      <a:r>
                        <a:rPr lang="en-US" sz="2800" b="1" i="1" u="none" strike="noStrike" dirty="0">
                          <a:solidFill>
                            <a:srgbClr val="1F497D"/>
                          </a:solidFill>
                          <a:effectLst/>
                          <a:latin typeface="Calibri" panose="020F0502020204030204" pitchFamily="34" charset="0"/>
                        </a:rPr>
                        <a:t>3.49</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i="1" u="none" strike="noStrike" dirty="0">
                          <a:solidFill>
                            <a:srgbClr val="1F497D"/>
                          </a:solidFill>
                          <a:effectLst/>
                          <a:latin typeface="Calibri" panose="020F0502020204030204" pitchFamily="34" charset="0"/>
                        </a:rPr>
                        <a:t>3.04</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i="1" u="none" strike="noStrike" dirty="0">
                          <a:solidFill>
                            <a:srgbClr val="1F497D"/>
                          </a:solidFill>
                          <a:effectLst/>
                          <a:latin typeface="Calibri" panose="020F0502020204030204" pitchFamily="34" charset="0"/>
                        </a:rPr>
                        <a:t>2.87</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i="1" u="none" strike="noStrike" dirty="0">
                          <a:solidFill>
                            <a:srgbClr val="1F497D"/>
                          </a:solidFill>
                          <a:effectLst/>
                          <a:latin typeface="Calibri" panose="020F0502020204030204" pitchFamily="34" charset="0"/>
                        </a:rPr>
                        <a:t>2.56</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i="1" u="none" strike="noStrike" dirty="0">
                          <a:solidFill>
                            <a:srgbClr val="1F497D"/>
                          </a:solidFill>
                          <a:effectLst/>
                          <a:latin typeface="Calibri" panose="020F0502020204030204" pitchFamily="34" charset="0"/>
                        </a:rPr>
                        <a:t>2.37</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rtl="0" fontAlgn="b"/>
                      <a:r>
                        <a:rPr lang="en-US" sz="2800" b="1" i="1" u="none" strike="noStrike" dirty="0">
                          <a:solidFill>
                            <a:srgbClr val="1F497D"/>
                          </a:solidFill>
                          <a:effectLst/>
                          <a:latin typeface="Calibri" panose="020F0502020204030204" pitchFamily="34" charset="0"/>
                        </a:rPr>
                        <a:t>2.29</a:t>
                      </a:r>
                      <a:endParaRPr lang="en-US" sz="2800" b="1" i="1" u="none" strike="noStrike" dirty="0">
                        <a:solidFill>
                          <a:srgbClr val="1F497D"/>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423654347"/>
                  </a:ext>
                </a:extLst>
              </a:tr>
            </a:tbl>
          </a:graphicData>
        </a:graphic>
      </p:graphicFrame>
      <p:sp>
        <p:nvSpPr>
          <p:cNvPr id="5" name="TextBox 4"/>
          <p:cNvSpPr txBox="1"/>
          <p:nvPr/>
        </p:nvSpPr>
        <p:spPr>
          <a:xfrm>
            <a:off x="304798" y="3658020"/>
            <a:ext cx="5791202" cy="2743200"/>
          </a:xfrm>
          <a:prstGeom prst="rect">
            <a:avLst/>
          </a:prstGeom>
          <a:noFill/>
        </p:spPr>
        <p:txBody>
          <a:bodyPr wrap="square" rtlCol="0">
            <a:noAutofit/>
          </a:bodyPr>
          <a:lstStyle/>
          <a:p>
            <a:pPr algn="ctr" eaLnBrk="0" fontAlgn="base" hangingPunct="0">
              <a:spcBef>
                <a:spcPct val="0"/>
              </a:spcBef>
              <a:spcAft>
                <a:spcPct val="0"/>
              </a:spcAft>
              <a:defRPr/>
            </a:pPr>
            <a:r>
              <a:rPr lang="en-US" sz="3200" dirty="0">
                <a:solidFill>
                  <a:schemeClr val="tx2"/>
                </a:solidFill>
                <a:latin typeface="Calibri" panose="020F0502020204030204" pitchFamily="34" charset="0"/>
                <a:cs typeface="Calibri" panose="020F0502020204030204" pitchFamily="34" charset="0"/>
              </a:rPr>
              <a:t>Average manufactured</a:t>
            </a:r>
            <a:br>
              <a:rPr lang="en-US" sz="3200" dirty="0">
                <a:solidFill>
                  <a:schemeClr val="tx2"/>
                </a:solidFill>
                <a:latin typeface="Calibri" panose="020F0502020204030204" pitchFamily="34" charset="0"/>
                <a:cs typeface="Calibri" panose="020F0502020204030204" pitchFamily="34" charset="0"/>
              </a:rPr>
            </a:br>
            <a:r>
              <a:rPr lang="en-US" sz="3200" b="1" i="1" dirty="0">
                <a:solidFill>
                  <a:schemeClr val="tx2"/>
                </a:solidFill>
                <a:latin typeface="Calibri" panose="020F0502020204030204" pitchFamily="34" charset="0"/>
                <a:cs typeface="Calibri" panose="020F0502020204030204" pitchFamily="34" charset="0"/>
              </a:rPr>
              <a:t>47</a:t>
            </a:r>
            <a:r>
              <a:rPr lang="en-US" sz="3200" i="1" dirty="0">
                <a:solidFill>
                  <a:schemeClr val="tx2"/>
                </a:solidFill>
                <a:latin typeface="Calibri" panose="020F0502020204030204" pitchFamily="34" charset="0"/>
                <a:cs typeface="Calibri" panose="020F0502020204030204" pitchFamily="34" charset="0"/>
              </a:rPr>
              <a:t> (±4) </a:t>
            </a:r>
          </a:p>
          <a:p>
            <a:pPr eaLnBrk="0" fontAlgn="base" hangingPunct="0">
              <a:spcBef>
                <a:spcPct val="0"/>
              </a:spcBef>
              <a:spcAft>
                <a:spcPct val="0"/>
              </a:spcAft>
              <a:defRPr/>
            </a:pPr>
            <a:r>
              <a:rPr lang="en-US" sz="3200" dirty="0">
                <a:solidFill>
                  <a:schemeClr val="tx2"/>
                </a:solidFill>
                <a:latin typeface="Calibri" panose="020F0502020204030204" pitchFamily="34" charset="0"/>
                <a:cs typeface="Calibri" panose="020F0502020204030204" pitchFamily="34" charset="0"/>
              </a:rPr>
              <a:t>Minimum       </a:t>
            </a:r>
            <a:r>
              <a:rPr lang="en-US" sz="3200" i="1" dirty="0">
                <a:solidFill>
                  <a:schemeClr val="tx2"/>
                </a:solidFill>
                <a:latin typeface="Calibri" panose="020F0502020204030204" pitchFamily="34" charset="0"/>
                <a:cs typeface="Calibri" panose="020F0502020204030204" pitchFamily="34" charset="0"/>
              </a:rPr>
              <a:t>38</a:t>
            </a:r>
          </a:p>
          <a:p>
            <a:pPr eaLnBrk="0" fontAlgn="base" hangingPunct="0">
              <a:spcBef>
                <a:spcPct val="0"/>
              </a:spcBef>
              <a:spcAft>
                <a:spcPct val="0"/>
              </a:spcAft>
              <a:defRPr/>
            </a:pPr>
            <a:r>
              <a:rPr lang="en-US" sz="3200" dirty="0">
                <a:solidFill>
                  <a:schemeClr val="tx2"/>
                </a:solidFill>
                <a:latin typeface="Calibri" panose="020F0502020204030204" pitchFamily="34" charset="0"/>
                <a:cs typeface="Calibri" panose="020F0502020204030204" pitchFamily="34" charset="0"/>
              </a:rPr>
              <a:t>Maximum      </a:t>
            </a:r>
            <a:r>
              <a:rPr lang="en-US" sz="3200" i="1" dirty="0">
                <a:solidFill>
                  <a:schemeClr val="tx2"/>
                </a:solidFill>
                <a:latin typeface="Calibri" panose="020F0502020204030204" pitchFamily="34" charset="0"/>
                <a:cs typeface="Calibri" panose="020F0502020204030204" pitchFamily="34" charset="0"/>
              </a:rPr>
              <a:t>62</a:t>
            </a:r>
            <a:endParaRPr lang="en-US" sz="2400" i="1" dirty="0">
              <a:solidFill>
                <a:schemeClr val="tx2"/>
              </a:solidFill>
              <a:latin typeface="Calibri" panose="020F0502020204030204" pitchFamily="34" charset="0"/>
              <a:cs typeface="Calibri" panose="020F0502020204030204" pitchFamily="34" charset="0"/>
            </a:endParaRPr>
          </a:p>
        </p:txBody>
      </p:sp>
      <p:graphicFrame>
        <p:nvGraphicFramePr>
          <p:cNvPr id="7" name="Chart 6" descr="A graph depicting the experimental results from the table above. Y-axis - Average roll, transfer. X-axis - Roll order from 1 to 6."/>
          <p:cNvGraphicFramePr>
            <a:graphicFrameLocks/>
          </p:cNvGraphicFramePr>
          <p:nvPr>
            <p:extLst>
              <p:ext uri="{D42A27DB-BD31-4B8C-83A1-F6EECF244321}">
                <p14:modId xmlns:p14="http://schemas.microsoft.com/office/powerpoint/2010/main" val="2931800346"/>
              </p:ext>
            </p:extLst>
          </p:nvPr>
        </p:nvGraphicFramePr>
        <p:xfrm>
          <a:off x="7315199" y="365802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1321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 How Can We Improve the Outcome of the Experiment?</a:t>
            </a:r>
          </a:p>
        </p:txBody>
      </p:sp>
      <p:sp>
        <p:nvSpPr>
          <p:cNvPr id="3" name="Content Placeholder 2"/>
          <p:cNvSpPr>
            <a:spLocks noGrp="1"/>
          </p:cNvSpPr>
          <p:nvPr>
            <p:ph sz="quarter" idx="10"/>
          </p:nvPr>
        </p:nvSpPr>
        <p:spPr/>
        <p:txBody>
          <a:bodyPr/>
          <a:lstStyle/>
          <a:p>
            <a:pPr marL="0" indent="0">
              <a:buNone/>
            </a:pPr>
            <a:r>
              <a:rPr lang="en-US" dirty="0"/>
              <a:t>Here are some suggestions over the years:</a:t>
            </a:r>
          </a:p>
          <a:p>
            <a:r>
              <a:rPr lang="en-US" dirty="0"/>
              <a:t>Add workers</a:t>
            </a:r>
          </a:p>
          <a:p>
            <a:r>
              <a:rPr lang="en-US" b="1" dirty="0"/>
              <a:t>Increase initial inventory</a:t>
            </a:r>
          </a:p>
          <a:p>
            <a:r>
              <a:rPr lang="en-US" dirty="0"/>
              <a:t>Increase productivity (higher numbers on dice)</a:t>
            </a:r>
          </a:p>
          <a:p>
            <a:r>
              <a:rPr lang="en-US" dirty="0"/>
              <a:t>Have stations 1 and 2 help with downstream stations</a:t>
            </a:r>
          </a:p>
          <a:p>
            <a:r>
              <a:rPr lang="en-US" dirty="0"/>
              <a:t>Have fewer “stations”</a:t>
            </a:r>
          </a:p>
          <a:p>
            <a:r>
              <a:rPr lang="en-US" b="1" dirty="0"/>
              <a:t>Lower variance (variance here is completely random)</a:t>
            </a:r>
          </a:p>
        </p:txBody>
      </p:sp>
    </p:spTree>
    <p:extLst>
      <p:ext uri="{BB962C8B-B14F-4D97-AF65-F5344CB8AC3E}">
        <p14:creationId xmlns:p14="http://schemas.microsoft.com/office/powerpoint/2010/main" val="29514711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Graphs</a:t>
            </a:r>
          </a:p>
        </p:txBody>
      </p:sp>
      <p:graphicFrame>
        <p:nvGraphicFramePr>
          <p:cNvPr id="5" name="Chart 4" descr="A graph depicting &quot;changes in initial inventory&quot; is shown. Manufacturing and WIP are the variables represented in it. Manufacturing ranges from 44.2 to 58.4, while WIP ranges from 35.9 to 11.4 (Y-axis). (X-axis ranges from 1 to 6)."/>
          <p:cNvGraphicFramePr>
            <a:graphicFrameLocks/>
          </p:cNvGraphicFramePr>
          <p:nvPr>
            <p:extLst>
              <p:ext uri="{D42A27DB-BD31-4B8C-83A1-F6EECF244321}">
                <p14:modId xmlns:p14="http://schemas.microsoft.com/office/powerpoint/2010/main" val="2483834291"/>
              </p:ext>
            </p:extLst>
          </p:nvPr>
        </p:nvGraphicFramePr>
        <p:xfrm>
          <a:off x="304799" y="1905000"/>
          <a:ext cx="5719011" cy="35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descr="A graph depicting &quot;changing Variance&quot; is shown. Manufacturing and WIP are the variables represented in it. Manufacturing ranges from 48.1 to 59.6, while WIP ranges from 22.0 to 10.3 (Y-axis). (X-axis: &quot;1-6&quot;, &quot;2-5&quot; and &quot;3-4&quot;)"/>
          <p:cNvGraphicFramePr>
            <a:graphicFrameLocks/>
          </p:cNvGraphicFramePr>
          <p:nvPr>
            <p:extLst>
              <p:ext uri="{D42A27DB-BD31-4B8C-83A1-F6EECF244321}">
                <p14:modId xmlns:p14="http://schemas.microsoft.com/office/powerpoint/2010/main" val="1652644803"/>
              </p:ext>
            </p:extLst>
          </p:nvPr>
        </p:nvGraphicFramePr>
        <p:xfrm>
          <a:off x="6260432" y="1905000"/>
          <a:ext cx="5626768"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5416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851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Seven Key Principles of Bottleneck Analysis</a:t>
            </a:r>
          </a:p>
        </p:txBody>
      </p:sp>
      <p:sp>
        <p:nvSpPr>
          <p:cNvPr id="3" name="Subtitle 2"/>
          <p:cNvSpPr>
            <a:spLocks noGrp="1"/>
          </p:cNvSpPr>
          <p:nvPr>
            <p:ph type="subTitle" idx="1"/>
          </p:nvPr>
        </p:nvSpPr>
        <p:spPr/>
        <p:txBody>
          <a:bodyPr/>
          <a:lstStyle/>
          <a:p>
            <a:r>
              <a:rPr lang="en-US" dirty="0"/>
              <a:t>The Goal</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246342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4000" dirty="0"/>
              <a:t>Seven Key Principles of Bottleneck Analysis (the Goal)</a:t>
            </a:r>
          </a:p>
        </p:txBody>
      </p:sp>
      <p:sp>
        <p:nvSpPr>
          <p:cNvPr id="294915" name="Rectangle 3"/>
          <p:cNvSpPr>
            <a:spLocks noGrp="1" noChangeArrowheads="1"/>
          </p:cNvSpPr>
          <p:nvPr>
            <p:ph sz="quarter" idx="10"/>
          </p:nvPr>
        </p:nvSpPr>
        <p:spPr/>
        <p:txBody>
          <a:bodyPr/>
          <a:lstStyle/>
          <a:p>
            <a:pPr marL="514350" indent="-514350">
              <a:buFont typeface="+mj-lt"/>
              <a:buAutoNum type="arabicPeriod"/>
            </a:pPr>
            <a:r>
              <a:rPr lang="en-US" altLang="en-US" dirty="0"/>
              <a:t>The focus is on balancing flow, not on balancing capacity.</a:t>
            </a:r>
          </a:p>
          <a:p>
            <a:pPr marL="514350" indent="-514350">
              <a:buFont typeface="+mj-lt"/>
              <a:buAutoNum type="arabicPeriod"/>
            </a:pPr>
            <a:r>
              <a:rPr lang="en-US" altLang="en-US" dirty="0"/>
              <a:t>Maximizing output and efficiency of every resource will not maximize the throughput of the entire system.</a:t>
            </a:r>
          </a:p>
          <a:p>
            <a:pPr marL="514350" indent="-514350">
              <a:buFont typeface="+mj-lt"/>
              <a:buAutoNum type="arabicPeriod"/>
            </a:pPr>
            <a:r>
              <a:rPr lang="en-US" altLang="en-US" dirty="0"/>
              <a:t>An hour lost at a bottleneck or constrained resource is an hour lost for the whole system.</a:t>
            </a:r>
          </a:p>
          <a:p>
            <a:pPr marL="515938" lvl="1" indent="0">
              <a:buNone/>
            </a:pPr>
            <a:r>
              <a:rPr lang="en-US" altLang="en-US" sz="3200" dirty="0"/>
              <a:t>An hour saved at a non-constrained resource does not necessarily make the whole system more productive.</a:t>
            </a:r>
          </a:p>
        </p:txBody>
      </p:sp>
    </p:spTree>
    <p:extLst>
      <p:ext uri="{BB962C8B-B14F-4D97-AF65-F5344CB8AC3E}">
        <p14:creationId xmlns:p14="http://schemas.microsoft.com/office/powerpoint/2010/main" val="3091980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dissolve">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dissolve">
                                      <p:cBhvr>
                                        <p:cTn id="12" dur="500"/>
                                        <p:tgtEl>
                                          <p:spTgt spid="29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dissolve">
                                      <p:cBhvr>
                                        <p:cTn id="17" dur="500"/>
                                        <p:tgtEl>
                                          <p:spTgt spid="294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94915">
                                            <p:txEl>
                                              <p:pRg st="3" end="3"/>
                                            </p:txEl>
                                          </p:spTgt>
                                        </p:tgtEl>
                                        <p:attrNameLst>
                                          <p:attrName>style.visibility</p:attrName>
                                        </p:attrNameLst>
                                      </p:cBhvr>
                                      <p:to>
                                        <p:strVal val="visible"/>
                                      </p:to>
                                    </p:set>
                                    <p:animEffect transition="in" filter="dissolve">
                                      <p:cBhvr>
                                        <p:cTn id="22" dur="500"/>
                                        <p:tgtEl>
                                          <p:spTgt spid="294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Seven Key Principles of Bottleneck Analysis</a:t>
            </a:r>
          </a:p>
        </p:txBody>
      </p:sp>
      <p:sp>
        <p:nvSpPr>
          <p:cNvPr id="296963" name="Rectangle 3"/>
          <p:cNvSpPr>
            <a:spLocks noGrp="1" noChangeArrowheads="1"/>
          </p:cNvSpPr>
          <p:nvPr>
            <p:ph sz="quarter" idx="10"/>
          </p:nvPr>
        </p:nvSpPr>
        <p:spPr/>
        <p:txBody>
          <a:bodyPr/>
          <a:lstStyle/>
          <a:p>
            <a:pPr marL="514350" indent="-514350">
              <a:buFont typeface="+mj-lt"/>
              <a:buAutoNum type="arabicPeriod" startAt="4"/>
            </a:pPr>
            <a:r>
              <a:rPr lang="en-US" altLang="en-US" dirty="0"/>
              <a:t>Inventory is needed only in front of the bottlenecks to prevent them from sitting idle, and in front of assembly and shipping points to protect customer schedules. Building inventories elsewhere should be avoided.</a:t>
            </a:r>
          </a:p>
          <a:p>
            <a:pPr marL="514350" indent="-514350">
              <a:buFont typeface="+mj-lt"/>
              <a:buAutoNum type="arabicPeriod" startAt="4"/>
            </a:pPr>
            <a:r>
              <a:rPr lang="en-US" altLang="en-US" dirty="0"/>
              <a:t>Work should be released into the system only as frequently as the bottlenecks need it. Bottleneck flows should be equal to the market demand. Pacing everything to the slowest resource minimizes inventory and operating expenses.</a:t>
            </a:r>
          </a:p>
        </p:txBody>
      </p:sp>
    </p:spTree>
    <p:extLst>
      <p:ext uri="{BB962C8B-B14F-4D97-AF65-F5344CB8AC3E}">
        <p14:creationId xmlns:p14="http://schemas.microsoft.com/office/powerpoint/2010/main" val="4255162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dissolve">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dissolve">
                                      <p:cBhvr>
                                        <p:cTn id="12" dur="500"/>
                                        <p:tgtEl>
                                          <p:spTgt spid="296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title"/>
          </p:nvPr>
        </p:nvSpPr>
        <p:spPr/>
        <p:txBody>
          <a:bodyPr/>
          <a:lstStyle/>
          <a:p>
            <a:r>
              <a:rPr lang="en-US" dirty="0"/>
              <a:t>Seven Key Principles of Bottleneck Analysis</a:t>
            </a:r>
          </a:p>
        </p:txBody>
      </p:sp>
      <p:sp>
        <p:nvSpPr>
          <p:cNvPr id="6" name="Content Placeholder 5"/>
          <p:cNvSpPr>
            <a:spLocks noGrp="1"/>
          </p:cNvSpPr>
          <p:nvPr>
            <p:ph sz="quarter" idx="10"/>
          </p:nvPr>
        </p:nvSpPr>
        <p:spPr/>
        <p:txBody>
          <a:bodyPr/>
          <a:lstStyle/>
          <a:p>
            <a:pPr marL="514350" indent="-514350">
              <a:buFont typeface="+mj-lt"/>
              <a:buAutoNum type="arabicPeriod" startAt="6"/>
            </a:pPr>
            <a:r>
              <a:rPr lang="en-US" altLang="en-US" dirty="0"/>
              <a:t>Activation of non-bottleneck resources cannot increase throughput, nor promote better performance on financial measures.</a:t>
            </a:r>
          </a:p>
          <a:p>
            <a:pPr marL="514350" indent="-514350">
              <a:buFont typeface="+mj-lt"/>
              <a:buAutoNum type="arabicPeriod" startAt="6"/>
            </a:pPr>
            <a:r>
              <a:rPr lang="en-US" altLang="en-US" dirty="0"/>
              <a:t>Every capital investment must be viewed from the perspective of its global impact on overall throughput (T), inventory (I), and operating expense (OE).</a:t>
            </a:r>
          </a:p>
        </p:txBody>
      </p:sp>
    </p:spTree>
    <p:extLst>
      <p:ext uri="{BB962C8B-B14F-4D97-AF65-F5344CB8AC3E}">
        <p14:creationId xmlns:p14="http://schemas.microsoft.com/office/powerpoint/2010/main" val="19132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Google Process</a:t>
            </a:r>
          </a:p>
        </p:txBody>
      </p:sp>
      <p:sp>
        <p:nvSpPr>
          <p:cNvPr id="9" name="Rectangle 8"/>
          <p:cNvSpPr/>
          <p:nvPr/>
        </p:nvSpPr>
        <p:spPr>
          <a:xfrm>
            <a:off x="5105400" y="306186"/>
            <a:ext cx="6725653" cy="907941"/>
          </a:xfrm>
          <a:prstGeom prst="rect">
            <a:avLst/>
          </a:prstGeom>
        </p:spPr>
        <p:txBody>
          <a:bodyPr wrap="square">
            <a:noAutofit/>
          </a:bodyPr>
          <a:lstStyle/>
          <a:p>
            <a:pPr algn="r"/>
            <a:r>
              <a:rPr lang="en-US" sz="2400" dirty="0">
                <a:solidFill>
                  <a:schemeClr val="tx2"/>
                </a:solidFill>
                <a:latin typeface="Calibri" panose="020F0502020204030204" pitchFamily="34" charset="0"/>
                <a:cs typeface="Calibri" panose="020F0502020204030204" pitchFamily="34" charset="0"/>
              </a:rPr>
              <a:t>Professor Amit Pazgal</a:t>
            </a:r>
          </a:p>
        </p:txBody>
      </p:sp>
    </p:spTree>
    <p:extLst>
      <p:ext uri="{BB962C8B-B14F-4D97-AF65-F5344CB8AC3E}">
        <p14:creationId xmlns:p14="http://schemas.microsoft.com/office/powerpoint/2010/main" val="16774924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Process Commercial</a:t>
            </a:r>
          </a:p>
        </p:txBody>
      </p:sp>
      <p:pic>
        <p:nvPicPr>
          <p:cNvPr id="4" name="Picture 3" descr="This slide depicts a google search bar with &quot;study abroad paris&quot; typed into it and different drop-down options displayed beneath it.">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l="4396" t="7198" r="5169"/>
          <a:stretch/>
        </p:blipFill>
        <p:spPr>
          <a:xfrm>
            <a:off x="1638300" y="1447800"/>
            <a:ext cx="8915400" cy="4832516"/>
          </a:xfrm>
          <a:prstGeom prst="rect">
            <a:avLst/>
          </a:prstGeom>
        </p:spPr>
      </p:pic>
    </p:spTree>
    <p:extLst>
      <p:ext uri="{BB962C8B-B14F-4D97-AF65-F5344CB8AC3E}">
        <p14:creationId xmlns:p14="http://schemas.microsoft.com/office/powerpoint/2010/main" val="3954240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quot;/&gt;&lt;property id=&quot;20307&quot; value=&quot;269&quot;/&gt;&lt;/object&gt;&lt;object type=&quot;3&quot; unique_id=&quot;46631&quot;&gt;&lt;property id=&quot;20148&quot; value=&quot;5&quot;/&gt;&lt;property id=&quot;20300&quot; value=&quot;Slide 2&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ZNpY8pjf0SVYqd8b0BH2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pp3KvNBEGdsNVErq1o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umyXehXtUq58gEj9WuE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T9z5SmLYU2CO4uC7rMG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LZB5OjWQkCtamlKmR.kMw"/>
</p:tagLst>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8814</TotalTime>
  <Words>3376</Words>
  <Application>Microsoft Office PowerPoint</Application>
  <PresentationFormat>Widescreen</PresentationFormat>
  <Paragraphs>502</Paragraphs>
  <Slides>80</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7" baseType="lpstr">
      <vt:lpstr>Arial</vt:lpstr>
      <vt:lpstr>Calibri</vt:lpstr>
      <vt:lpstr>Monotype Sorts</vt:lpstr>
      <vt:lpstr>Times New Roman</vt:lpstr>
      <vt:lpstr>Wingdings</vt:lpstr>
      <vt:lpstr>1_Body Slides</vt:lpstr>
      <vt:lpstr>Equation</vt:lpstr>
      <vt:lpstr>What Is a (Good) Process?</vt:lpstr>
      <vt:lpstr>What Is a Process?</vt:lpstr>
      <vt:lpstr>What Is a Process?</vt:lpstr>
      <vt:lpstr>What Is a Process? The Process View</vt:lpstr>
      <vt:lpstr>Example: Hospital Process</vt:lpstr>
      <vt:lpstr>What Is a Good Process? One That Delivers Value</vt:lpstr>
      <vt:lpstr>PowerPoint Presentation</vt:lpstr>
      <vt:lpstr>Google Process</vt:lpstr>
      <vt:lpstr>Google Process Commercial</vt:lpstr>
      <vt:lpstr>PowerPoint Presentation</vt:lpstr>
      <vt:lpstr>Process Analysis</vt:lpstr>
      <vt:lpstr>Process Analysis Flow Chart</vt:lpstr>
      <vt:lpstr>Standard Process Mapping Symbols</vt:lpstr>
      <vt:lpstr>Simplified Flow Chart for a Car Loan</vt:lpstr>
      <vt:lpstr>PowerPoint Presentation</vt:lpstr>
      <vt:lpstr>Throughput Rate</vt:lpstr>
      <vt:lpstr>Process Measure: Throughput Rate</vt:lpstr>
      <vt:lpstr>Process Measure: Throughput Rate II</vt:lpstr>
      <vt:lpstr>PowerPoint Presentation</vt:lpstr>
      <vt:lpstr>Throughput Time</vt:lpstr>
      <vt:lpstr>Process Measure: Throughput Time</vt:lpstr>
      <vt:lpstr>Why Throughput Time Matters</vt:lpstr>
      <vt:lpstr>PowerPoint Presentation</vt:lpstr>
      <vt:lpstr>Inventory</vt:lpstr>
      <vt:lpstr>Process Measure: Work in Process or Inventory</vt:lpstr>
      <vt:lpstr>PowerPoint Presentation</vt:lpstr>
      <vt:lpstr>Process Measures</vt:lpstr>
      <vt:lpstr>Process Measurements Example: Orange Juice</vt:lpstr>
      <vt:lpstr>Process Measurements Example: Orange Juice</vt:lpstr>
      <vt:lpstr>Process Measurements Example: Orange Juice</vt:lpstr>
      <vt:lpstr>Process Measurements: Orange Juice—Final</vt:lpstr>
      <vt:lpstr>PowerPoint Presentation</vt:lpstr>
      <vt:lpstr>Little’s Law</vt:lpstr>
      <vt:lpstr>Little’s Law</vt:lpstr>
      <vt:lpstr>PowerPoint Presentation</vt:lpstr>
      <vt:lpstr>Using Little’s Law</vt:lpstr>
      <vt:lpstr>Little’s Law: Example I</vt:lpstr>
      <vt:lpstr>Little’s Law: Example II</vt:lpstr>
      <vt:lpstr>Little’s Law: Example II—Solution</vt:lpstr>
      <vt:lpstr>Little’s Law: Example III—Orange Juice</vt:lpstr>
      <vt:lpstr>Little’s Law: Example IV—Clinic</vt:lpstr>
      <vt:lpstr>Little’s Law: Example IV—Clinic (2)</vt:lpstr>
      <vt:lpstr>Little’s Law: Example IV—Clinic (3)</vt:lpstr>
      <vt:lpstr>Little’s Law: Example IV—Clinic (4)</vt:lpstr>
      <vt:lpstr>Little’s Law: Clinic—Final</vt:lpstr>
      <vt:lpstr>PowerPoint Presentation</vt:lpstr>
      <vt:lpstr>Capacity and Utilization</vt:lpstr>
      <vt:lpstr>Process Measure: Capacity</vt:lpstr>
      <vt:lpstr>Process Measure: Utilization Rate</vt:lpstr>
      <vt:lpstr>Utilization Rate: Example</vt:lpstr>
      <vt:lpstr>Takt Time</vt:lpstr>
      <vt:lpstr>More About Making Cars</vt:lpstr>
      <vt:lpstr>PowerPoint Presentation</vt:lpstr>
      <vt:lpstr>Bottleneck</vt:lpstr>
      <vt:lpstr>Performance Measures</vt:lpstr>
      <vt:lpstr>What Is a Bottleneck?</vt:lpstr>
      <vt:lpstr>A Different View on a Bottleneck</vt:lpstr>
      <vt:lpstr>Bottleneck: Example</vt:lpstr>
      <vt:lpstr>Bottleneck: Example</vt:lpstr>
      <vt:lpstr>PowerPoint Presentation</vt:lpstr>
      <vt:lpstr>Plastics Mini-Case</vt:lpstr>
      <vt:lpstr>Plastics Mini-Case</vt:lpstr>
      <vt:lpstr>Plastics Mini-Case II</vt:lpstr>
      <vt:lpstr>Plastics Mini-Case: Process Map</vt:lpstr>
      <vt:lpstr>Plastics Mini-Case</vt:lpstr>
      <vt:lpstr>PowerPoint Presentation</vt:lpstr>
      <vt:lpstr>Plastics Mini-Case: Solution</vt:lpstr>
      <vt:lpstr>Plastics Mini-Case: Solution</vt:lpstr>
      <vt:lpstr>Plastics Mini-Case: Final Map</vt:lpstr>
      <vt:lpstr>PowerPoint Presentation</vt:lpstr>
      <vt:lpstr>Variability</vt:lpstr>
      <vt:lpstr>Results of (Hundreds of) Dice Experiment</vt:lpstr>
      <vt:lpstr>So How Can We Improve the Outcome of the Experiment?</vt:lpstr>
      <vt:lpstr>More Graphs</vt:lpstr>
      <vt:lpstr>PowerPoint Presentation</vt:lpstr>
      <vt:lpstr>Seven Key Principles of Bottleneck Analysis</vt:lpstr>
      <vt:lpstr>Seven Key Principles of Bottleneck Analysis (the Goal)</vt:lpstr>
      <vt:lpstr>Seven Key Principles of Bottleneck Analysis</vt:lpstr>
      <vt:lpstr>Seven Key Principles of Bottleneck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dc:title>
  <dc:subject/>
  <dc:creator>Administrator</dc:creator>
  <cp:keywords/>
  <dc:description/>
  <cp:lastModifiedBy>Chris Burke</cp:lastModifiedBy>
  <cp:revision>400</cp:revision>
  <dcterms:created xsi:type="dcterms:W3CDTF">2016-03-21T14:12:59Z</dcterms:created>
  <dcterms:modified xsi:type="dcterms:W3CDTF">2019-07-10T18:03:36Z</dcterms:modified>
  <cp:category/>
</cp:coreProperties>
</file>