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73" r:id="rId18"/>
    <p:sldId id="276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83378-2D8F-4D17-A5C5-31590B749CC0}" v="12" dt="2024-04-16T18:22:51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0" autoAdjust="0"/>
    <p:restoredTop sz="78895" autoAdjust="0"/>
  </p:normalViewPr>
  <p:slideViewPr>
    <p:cSldViewPr snapToGrid="0">
      <p:cViewPr varScale="1">
        <p:scale>
          <a:sx n="118" d="100"/>
          <a:sy n="118" d="100"/>
        </p:scale>
        <p:origin x="1456" y="192"/>
      </p:cViewPr>
      <p:guideLst/>
    </p:cSldViewPr>
  </p:slideViewPr>
  <p:outlineViewPr>
    <p:cViewPr>
      <p:scale>
        <a:sx n="33" d="100"/>
        <a:sy n="33" d="100"/>
      </p:scale>
      <p:origin x="0" y="-61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uiz" userId="77721ace-9a1c-4a39-9724-72a9619b2ef1" providerId="ADAL" clId="{B6F83378-2D8F-4D17-A5C5-31590B749CC0}"/>
    <pc:docChg chg="undo custSel addSld delSld modSld">
      <pc:chgData name="Christian Ruiz" userId="77721ace-9a1c-4a39-9724-72a9619b2ef1" providerId="ADAL" clId="{B6F83378-2D8F-4D17-A5C5-31590B749CC0}" dt="2024-04-16T18:23:54.956" v="1114" actId="2710"/>
      <pc:docMkLst>
        <pc:docMk/>
      </pc:docMkLst>
      <pc:sldChg chg="modSp mod modNotesTx">
        <pc:chgData name="Christian Ruiz" userId="77721ace-9a1c-4a39-9724-72a9619b2ef1" providerId="ADAL" clId="{B6F83378-2D8F-4D17-A5C5-31590B749CC0}" dt="2024-04-16T18:08:49.564" v="879" actId="20577"/>
        <pc:sldMkLst>
          <pc:docMk/>
          <pc:sldMk cId="489459164" sldId="272"/>
        </pc:sldMkLst>
        <pc:spChg chg="mod">
          <ac:chgData name="Christian Ruiz" userId="77721ace-9a1c-4a39-9724-72a9619b2ef1" providerId="ADAL" clId="{B6F83378-2D8F-4D17-A5C5-31590B749CC0}" dt="2024-04-16T18:08:49.564" v="879" actId="20577"/>
          <ac:spMkLst>
            <pc:docMk/>
            <pc:sldMk cId="489459164" sldId="272"/>
            <ac:spMk id="3" creationId="{3A0DF5F6-DCBD-756D-609E-92CFAF935839}"/>
          </ac:spMkLst>
        </pc:spChg>
      </pc:sldChg>
      <pc:sldChg chg="addSp delSp modSp new mod">
        <pc:chgData name="Christian Ruiz" userId="77721ace-9a1c-4a39-9724-72a9619b2ef1" providerId="ADAL" clId="{B6F83378-2D8F-4D17-A5C5-31590B749CC0}" dt="2024-04-16T18:19:29.746" v="924" actId="1076"/>
        <pc:sldMkLst>
          <pc:docMk/>
          <pc:sldMk cId="4272956498" sldId="273"/>
        </pc:sldMkLst>
        <pc:spChg chg="add del mod">
          <ac:chgData name="Christian Ruiz" userId="77721ace-9a1c-4a39-9724-72a9619b2ef1" providerId="ADAL" clId="{B6F83378-2D8F-4D17-A5C5-31590B749CC0}" dt="2024-04-16T18:04:58.390" v="815" actId="478"/>
          <ac:spMkLst>
            <pc:docMk/>
            <pc:sldMk cId="4272956498" sldId="273"/>
            <ac:spMk id="2" creationId="{6A0E546C-FEE4-7D1E-1485-069AA2765C4D}"/>
          </ac:spMkLst>
        </pc:spChg>
        <pc:spChg chg="del mod">
          <ac:chgData name="Christian Ruiz" userId="77721ace-9a1c-4a39-9724-72a9619b2ef1" providerId="ADAL" clId="{B6F83378-2D8F-4D17-A5C5-31590B749CC0}" dt="2024-04-16T18:02:34.823" v="779" actId="478"/>
          <ac:spMkLst>
            <pc:docMk/>
            <pc:sldMk cId="4272956498" sldId="273"/>
            <ac:spMk id="3" creationId="{CC7381A7-B7CF-82A5-704D-F9DD178073B5}"/>
          </ac:spMkLst>
        </pc:spChg>
        <pc:spChg chg="add del mod">
          <ac:chgData name="Christian Ruiz" userId="77721ace-9a1c-4a39-9724-72a9619b2ef1" providerId="ADAL" clId="{B6F83378-2D8F-4D17-A5C5-31590B749CC0}" dt="2024-04-16T18:04:58.390" v="815" actId="478"/>
          <ac:spMkLst>
            <pc:docMk/>
            <pc:sldMk cId="4272956498" sldId="273"/>
            <ac:spMk id="7" creationId="{ED6DB1B3-277E-EB3D-613A-D88D399DEA3F}"/>
          </ac:spMkLst>
        </pc:spChg>
        <pc:picChg chg="add mod">
          <ac:chgData name="Christian Ruiz" userId="77721ace-9a1c-4a39-9724-72a9619b2ef1" providerId="ADAL" clId="{B6F83378-2D8F-4D17-A5C5-31590B749CC0}" dt="2024-04-16T18:04:57.204" v="813" actId="1076"/>
          <ac:picMkLst>
            <pc:docMk/>
            <pc:sldMk cId="4272956498" sldId="273"/>
            <ac:picMk id="5" creationId="{BBFA1396-EBB1-FC36-C30E-B0D8D5F7CEA4}"/>
          </ac:picMkLst>
        </pc:picChg>
        <pc:picChg chg="add mod">
          <ac:chgData name="Christian Ruiz" userId="77721ace-9a1c-4a39-9724-72a9619b2ef1" providerId="ADAL" clId="{B6F83378-2D8F-4D17-A5C5-31590B749CC0}" dt="2024-04-16T18:19:29.746" v="924" actId="1076"/>
          <ac:picMkLst>
            <pc:docMk/>
            <pc:sldMk cId="4272956498" sldId="273"/>
            <ac:picMk id="8" creationId="{0A5C9767-FABD-0944-DB78-9C2A13144A3B}"/>
          </ac:picMkLst>
        </pc:picChg>
        <pc:picChg chg="add mod">
          <ac:chgData name="Christian Ruiz" userId="77721ace-9a1c-4a39-9724-72a9619b2ef1" providerId="ADAL" clId="{B6F83378-2D8F-4D17-A5C5-31590B749CC0}" dt="2024-04-16T18:19:25.577" v="923" actId="1076"/>
          <ac:picMkLst>
            <pc:docMk/>
            <pc:sldMk cId="4272956498" sldId="273"/>
            <ac:picMk id="9" creationId="{77CA082F-C1F1-8162-43E6-F2CB6DED549C}"/>
          </ac:picMkLst>
        </pc:picChg>
      </pc:sldChg>
      <pc:sldChg chg="addSp delSp modSp new mod">
        <pc:chgData name="Christian Ruiz" userId="77721ace-9a1c-4a39-9724-72a9619b2ef1" providerId="ADAL" clId="{B6F83378-2D8F-4D17-A5C5-31590B749CC0}" dt="2024-04-16T18:18:25.884" v="913" actId="1076"/>
        <pc:sldMkLst>
          <pc:docMk/>
          <pc:sldMk cId="3157884044" sldId="274"/>
        </pc:sldMkLst>
        <pc:spChg chg="del mod">
          <ac:chgData name="Christian Ruiz" userId="77721ace-9a1c-4a39-9724-72a9619b2ef1" providerId="ADAL" clId="{B6F83378-2D8F-4D17-A5C5-31590B749CC0}" dt="2024-04-16T18:04:28.924" v="804" actId="478"/>
          <ac:spMkLst>
            <pc:docMk/>
            <pc:sldMk cId="3157884044" sldId="274"/>
            <ac:spMk id="2" creationId="{3FB5AC57-180F-F8A0-CBD4-73B2B4C4EB7B}"/>
          </ac:spMkLst>
        </pc:spChg>
        <pc:spChg chg="del mod">
          <ac:chgData name="Christian Ruiz" userId="77721ace-9a1c-4a39-9724-72a9619b2ef1" providerId="ADAL" clId="{B6F83378-2D8F-4D17-A5C5-31590B749CC0}" dt="2024-04-16T18:03:36.368" v="798" actId="478"/>
          <ac:spMkLst>
            <pc:docMk/>
            <pc:sldMk cId="3157884044" sldId="274"/>
            <ac:spMk id="3" creationId="{B2932345-A0C5-045E-2A97-2F1D845D15AB}"/>
          </ac:spMkLst>
        </pc:spChg>
        <pc:spChg chg="add del mod">
          <ac:chgData name="Christian Ruiz" userId="77721ace-9a1c-4a39-9724-72a9619b2ef1" providerId="ADAL" clId="{B6F83378-2D8F-4D17-A5C5-31590B749CC0}" dt="2024-04-16T18:04:32.057" v="805" actId="478"/>
          <ac:spMkLst>
            <pc:docMk/>
            <pc:sldMk cId="3157884044" sldId="274"/>
            <ac:spMk id="7" creationId="{F96124E3-9FA3-D292-8D26-4B9DDE9D426E}"/>
          </ac:spMkLst>
        </pc:spChg>
        <pc:picChg chg="add mod modCrop">
          <ac:chgData name="Christian Ruiz" userId="77721ace-9a1c-4a39-9724-72a9619b2ef1" providerId="ADAL" clId="{B6F83378-2D8F-4D17-A5C5-31590B749CC0}" dt="2024-04-16T18:07:57.099" v="850" actId="1076"/>
          <ac:picMkLst>
            <pc:docMk/>
            <pc:sldMk cId="3157884044" sldId="274"/>
            <ac:picMk id="5" creationId="{592D7751-30A0-EDBB-F066-B85CD42AB10C}"/>
          </ac:picMkLst>
        </pc:picChg>
        <pc:picChg chg="add del mod">
          <ac:chgData name="Christian Ruiz" userId="77721ace-9a1c-4a39-9724-72a9619b2ef1" providerId="ADAL" clId="{B6F83378-2D8F-4D17-A5C5-31590B749CC0}" dt="2024-04-16T18:16:59.676" v="897" actId="478"/>
          <ac:picMkLst>
            <pc:docMk/>
            <pc:sldMk cId="3157884044" sldId="274"/>
            <ac:picMk id="9" creationId="{1A64CC96-2295-DD4B-BAA1-45F754F3AC0F}"/>
          </ac:picMkLst>
        </pc:picChg>
        <pc:picChg chg="add">
          <ac:chgData name="Christian Ruiz" userId="77721ace-9a1c-4a39-9724-72a9619b2ef1" providerId="ADAL" clId="{B6F83378-2D8F-4D17-A5C5-31590B749CC0}" dt="2024-04-16T18:17:20.340" v="898" actId="22"/>
          <ac:picMkLst>
            <pc:docMk/>
            <pc:sldMk cId="3157884044" sldId="274"/>
            <ac:picMk id="11" creationId="{22D17359-2DA2-E8F4-99A3-FF315F9D4526}"/>
          </ac:picMkLst>
        </pc:picChg>
        <pc:picChg chg="add mod">
          <ac:chgData name="Christian Ruiz" userId="77721ace-9a1c-4a39-9724-72a9619b2ef1" providerId="ADAL" clId="{B6F83378-2D8F-4D17-A5C5-31590B749CC0}" dt="2024-04-16T18:18:16.402" v="909" actId="1076"/>
          <ac:picMkLst>
            <pc:docMk/>
            <pc:sldMk cId="3157884044" sldId="274"/>
            <ac:picMk id="13" creationId="{E3242715-AB19-8E0E-602A-EC01EAF4105B}"/>
          </ac:picMkLst>
        </pc:picChg>
        <pc:picChg chg="add mod">
          <ac:chgData name="Christian Ruiz" userId="77721ace-9a1c-4a39-9724-72a9619b2ef1" providerId="ADAL" clId="{B6F83378-2D8F-4D17-A5C5-31590B749CC0}" dt="2024-04-16T18:17:53.516" v="903" actId="1076"/>
          <ac:picMkLst>
            <pc:docMk/>
            <pc:sldMk cId="3157884044" sldId="274"/>
            <ac:picMk id="15" creationId="{717D87B0-9A61-9C32-1ACC-F02FC7AAE311}"/>
          </ac:picMkLst>
        </pc:picChg>
        <pc:picChg chg="add mod">
          <ac:chgData name="Christian Ruiz" userId="77721ace-9a1c-4a39-9724-72a9619b2ef1" providerId="ADAL" clId="{B6F83378-2D8F-4D17-A5C5-31590B749CC0}" dt="2024-04-16T18:17:59.765" v="905" actId="1076"/>
          <ac:picMkLst>
            <pc:docMk/>
            <pc:sldMk cId="3157884044" sldId="274"/>
            <ac:picMk id="16" creationId="{8CA25158-8058-AB75-7E89-BF8F761CFAA1}"/>
          </ac:picMkLst>
        </pc:picChg>
        <pc:picChg chg="add mod">
          <ac:chgData name="Christian Ruiz" userId="77721ace-9a1c-4a39-9724-72a9619b2ef1" providerId="ADAL" clId="{B6F83378-2D8F-4D17-A5C5-31590B749CC0}" dt="2024-04-16T18:18:03.859" v="907" actId="1076"/>
          <ac:picMkLst>
            <pc:docMk/>
            <pc:sldMk cId="3157884044" sldId="274"/>
            <ac:picMk id="17" creationId="{50F45CCF-B3D4-A7FC-EC95-DC895889DED5}"/>
          </ac:picMkLst>
        </pc:picChg>
        <pc:picChg chg="add mod">
          <ac:chgData name="Christian Ruiz" userId="77721ace-9a1c-4a39-9724-72a9619b2ef1" providerId="ADAL" clId="{B6F83378-2D8F-4D17-A5C5-31590B749CC0}" dt="2024-04-16T18:18:21.567" v="911" actId="1076"/>
          <ac:picMkLst>
            <pc:docMk/>
            <pc:sldMk cId="3157884044" sldId="274"/>
            <ac:picMk id="18" creationId="{80FE886B-A831-A69C-C370-96BE4662B938}"/>
          </ac:picMkLst>
        </pc:picChg>
        <pc:picChg chg="add mod">
          <ac:chgData name="Christian Ruiz" userId="77721ace-9a1c-4a39-9724-72a9619b2ef1" providerId="ADAL" clId="{B6F83378-2D8F-4D17-A5C5-31590B749CC0}" dt="2024-04-16T18:18:25.884" v="913" actId="1076"/>
          <ac:picMkLst>
            <pc:docMk/>
            <pc:sldMk cId="3157884044" sldId="274"/>
            <ac:picMk id="19" creationId="{372E829F-EE6E-8220-7BF2-A419A0B72B7F}"/>
          </ac:picMkLst>
        </pc:picChg>
      </pc:sldChg>
      <pc:sldChg chg="modSp new mod">
        <pc:chgData name="Christian Ruiz" userId="77721ace-9a1c-4a39-9724-72a9619b2ef1" providerId="ADAL" clId="{B6F83378-2D8F-4D17-A5C5-31590B749CC0}" dt="2024-04-16T18:23:54.956" v="1114" actId="2710"/>
        <pc:sldMkLst>
          <pc:docMk/>
          <pc:sldMk cId="3609310216" sldId="275"/>
        </pc:sldMkLst>
        <pc:spChg chg="mod">
          <ac:chgData name="Christian Ruiz" userId="77721ace-9a1c-4a39-9724-72a9619b2ef1" providerId="ADAL" clId="{B6F83378-2D8F-4D17-A5C5-31590B749CC0}" dt="2024-04-16T18:15:04.805" v="893" actId="20577"/>
          <ac:spMkLst>
            <pc:docMk/>
            <pc:sldMk cId="3609310216" sldId="275"/>
            <ac:spMk id="2" creationId="{D299131E-62F5-8A21-4D26-EE9E9229B703}"/>
          </ac:spMkLst>
        </pc:spChg>
        <pc:spChg chg="mod">
          <ac:chgData name="Christian Ruiz" userId="77721ace-9a1c-4a39-9724-72a9619b2ef1" providerId="ADAL" clId="{B6F83378-2D8F-4D17-A5C5-31590B749CC0}" dt="2024-04-16T18:23:54.956" v="1114" actId="2710"/>
          <ac:spMkLst>
            <pc:docMk/>
            <pc:sldMk cId="3609310216" sldId="275"/>
            <ac:spMk id="3" creationId="{0C18AD93-EF4B-689B-138F-F51D783A6BE0}"/>
          </ac:spMkLst>
        </pc:spChg>
      </pc:sldChg>
      <pc:sldChg chg="addSp delSp modSp new mod">
        <pc:chgData name="Christian Ruiz" userId="77721ace-9a1c-4a39-9724-72a9619b2ef1" providerId="ADAL" clId="{B6F83378-2D8F-4D17-A5C5-31590B749CC0}" dt="2024-04-16T18:18:59.023" v="920" actId="1076"/>
        <pc:sldMkLst>
          <pc:docMk/>
          <pc:sldMk cId="464903163" sldId="276"/>
        </pc:sldMkLst>
        <pc:spChg chg="mod">
          <ac:chgData name="Christian Ruiz" userId="77721ace-9a1c-4a39-9724-72a9619b2ef1" providerId="ADAL" clId="{B6F83378-2D8F-4D17-A5C5-31590B749CC0}" dt="2024-04-16T18:06:26.956" v="838" actId="20577"/>
          <ac:spMkLst>
            <pc:docMk/>
            <pc:sldMk cId="464903163" sldId="276"/>
            <ac:spMk id="2" creationId="{BEEE5865-16E0-90B0-34CF-B84526483235}"/>
          </ac:spMkLst>
        </pc:spChg>
        <pc:spChg chg="del">
          <ac:chgData name="Christian Ruiz" userId="77721ace-9a1c-4a39-9724-72a9619b2ef1" providerId="ADAL" clId="{B6F83378-2D8F-4D17-A5C5-31590B749CC0}" dt="2024-04-16T18:06:05.570" v="823" actId="478"/>
          <ac:spMkLst>
            <pc:docMk/>
            <pc:sldMk cId="464903163" sldId="276"/>
            <ac:spMk id="3" creationId="{F88BF552-91C7-0742-B6CB-A745DCE5A831}"/>
          </ac:spMkLst>
        </pc:spChg>
        <pc:picChg chg="add mod">
          <ac:chgData name="Christian Ruiz" userId="77721ace-9a1c-4a39-9724-72a9619b2ef1" providerId="ADAL" clId="{B6F83378-2D8F-4D17-A5C5-31590B749CC0}" dt="2024-04-16T18:06:05.925" v="824"/>
          <ac:picMkLst>
            <pc:docMk/>
            <pc:sldMk cId="464903163" sldId="276"/>
            <ac:picMk id="4" creationId="{6211BDC6-0088-7F07-B613-16C0317FDB52}"/>
          </ac:picMkLst>
        </pc:picChg>
        <pc:picChg chg="add mod">
          <ac:chgData name="Christian Ruiz" userId="77721ace-9a1c-4a39-9724-72a9619b2ef1" providerId="ADAL" clId="{B6F83378-2D8F-4D17-A5C5-31590B749CC0}" dt="2024-04-16T18:18:52.598" v="918" actId="1076"/>
          <ac:picMkLst>
            <pc:docMk/>
            <pc:sldMk cId="464903163" sldId="276"/>
            <ac:picMk id="5" creationId="{9A87B375-1D23-544D-091F-D7B2F66E1E17}"/>
          </ac:picMkLst>
        </pc:picChg>
        <pc:picChg chg="add mod">
          <ac:chgData name="Christian Ruiz" userId="77721ace-9a1c-4a39-9724-72a9619b2ef1" providerId="ADAL" clId="{B6F83378-2D8F-4D17-A5C5-31590B749CC0}" dt="2024-04-16T18:18:43.719" v="915" actId="1076"/>
          <ac:picMkLst>
            <pc:docMk/>
            <pc:sldMk cId="464903163" sldId="276"/>
            <ac:picMk id="6" creationId="{D6DECD48-6E68-6237-3B61-113BAAAB3D35}"/>
          </ac:picMkLst>
        </pc:picChg>
        <pc:picChg chg="add mod">
          <ac:chgData name="Christian Ruiz" userId="77721ace-9a1c-4a39-9724-72a9619b2ef1" providerId="ADAL" clId="{B6F83378-2D8F-4D17-A5C5-31590B749CC0}" dt="2024-04-16T18:18:47.319" v="917" actId="1076"/>
          <ac:picMkLst>
            <pc:docMk/>
            <pc:sldMk cId="464903163" sldId="276"/>
            <ac:picMk id="7" creationId="{6FA44167-0A4C-ABBC-58BA-0CA441C06A5C}"/>
          </ac:picMkLst>
        </pc:picChg>
        <pc:picChg chg="add mod">
          <ac:chgData name="Christian Ruiz" userId="77721ace-9a1c-4a39-9724-72a9619b2ef1" providerId="ADAL" clId="{B6F83378-2D8F-4D17-A5C5-31590B749CC0}" dt="2024-04-16T18:18:59.023" v="920" actId="1076"/>
          <ac:picMkLst>
            <pc:docMk/>
            <pc:sldMk cId="464903163" sldId="276"/>
            <ac:picMk id="8" creationId="{47C94FE2-64B0-DF51-F64E-0A04844B6777}"/>
          </ac:picMkLst>
        </pc:picChg>
      </pc:sldChg>
      <pc:sldChg chg="add del">
        <pc:chgData name="Christian Ruiz" userId="77721ace-9a1c-4a39-9724-72a9619b2ef1" providerId="ADAL" clId="{B6F83378-2D8F-4D17-A5C5-31590B749CC0}" dt="2024-04-16T18:23:47.324" v="1113" actId="47"/>
        <pc:sldMkLst>
          <pc:docMk/>
          <pc:sldMk cId="3782564140" sldId="277"/>
        </pc:sldMkLst>
      </pc:sldChg>
      <pc:sldChg chg="modSp new mod">
        <pc:chgData name="Christian Ruiz" userId="77721ace-9a1c-4a39-9724-72a9619b2ef1" providerId="ADAL" clId="{B6F83378-2D8F-4D17-A5C5-31590B749CC0}" dt="2024-04-16T18:23:32.381" v="1112" actId="113"/>
        <pc:sldMkLst>
          <pc:docMk/>
          <pc:sldMk cId="282626962" sldId="278"/>
        </pc:sldMkLst>
        <pc:spChg chg="mod">
          <ac:chgData name="Christian Ruiz" userId="77721ace-9a1c-4a39-9724-72a9619b2ef1" providerId="ADAL" clId="{B6F83378-2D8F-4D17-A5C5-31590B749CC0}" dt="2024-04-16T18:23:05.153" v="1107" actId="20577"/>
          <ac:spMkLst>
            <pc:docMk/>
            <pc:sldMk cId="282626962" sldId="278"/>
            <ac:spMk id="2" creationId="{B1CA5201-17B4-CD21-016E-1F09687C3AAE}"/>
          </ac:spMkLst>
        </pc:spChg>
        <pc:spChg chg="mod">
          <ac:chgData name="Christian Ruiz" userId="77721ace-9a1c-4a39-9724-72a9619b2ef1" providerId="ADAL" clId="{B6F83378-2D8F-4D17-A5C5-31590B749CC0}" dt="2024-04-16T18:23:32.381" v="1112" actId="113"/>
          <ac:spMkLst>
            <pc:docMk/>
            <pc:sldMk cId="282626962" sldId="278"/>
            <ac:spMk id="3" creationId="{E0DED3D4-F440-72F4-2D65-DD6D59E62D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7F145-705D-B846-8C14-3608825CA8D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B85D3-F5AA-DA49-B2CA-F2921E00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 Market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 Rates: TBF 20 year treasury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Inflation: TIP Bonds</a:t>
            </a:r>
          </a:p>
          <a:p>
            <a:pPr marL="171450" indent="-171450">
              <a:buFontTx/>
              <a:buChar char="-"/>
            </a:pPr>
            <a:r>
              <a:rPr lang="en-US" dirty="0"/>
              <a:t>Currency: UUP US Dollar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Fear: VIXY Short Term Futures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Commodities: USO &amp; GLD: Oil and Gold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Technical / Trend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35-day 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200-day SMA</a:t>
            </a:r>
          </a:p>
          <a:p>
            <a:pPr marL="171450" indent="-171450">
              <a:buFontTx/>
              <a:buChar char="-"/>
            </a:pPr>
            <a:r>
              <a:rPr lang="en-US" dirty="0"/>
              <a:t>Moving Average Convergence Divergence (MACD) 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Technical indicator to help investors identify market entry points for buying or selling.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MACD Line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KaTeX_Main"/>
              </a:rPr>
              <a:t>= 12-Period EMA − 26-Period EMA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Signal Line = 9-Period EMA of MACD line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Relative Strength Index (RSI)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Measures speed and magnitude of a securities recent price change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Investment Simulation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Create 1, 3, 5, 10, 20 day future prices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Simulate a Long, Short, Hold based on these future prices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n_clusters</a:t>
            </a:r>
            <a:r>
              <a:rPr lang="en-US" dirty="0"/>
              <a:t> – number of centroid clusters</a:t>
            </a:r>
          </a:p>
          <a:p>
            <a:r>
              <a:rPr lang="en-US" dirty="0" err="1"/>
              <a:t>init</a:t>
            </a:r>
            <a:r>
              <a:rPr lang="en-US" dirty="0"/>
              <a:t> – initialization impacts the speed of convergence and likelihood of discovering the global optimum</a:t>
            </a:r>
          </a:p>
          <a:p>
            <a:r>
              <a:rPr lang="en-US" dirty="0" err="1"/>
              <a:t>n_init</a:t>
            </a:r>
            <a:r>
              <a:rPr lang="en-US" dirty="0"/>
              <a:t> – number of times the algorithm will be run with different seeds</a:t>
            </a:r>
          </a:p>
          <a:p>
            <a:endParaRPr lang="en-US" dirty="0"/>
          </a:p>
          <a:p>
            <a:r>
              <a:rPr lang="en-US" dirty="0"/>
              <a:t>units – number of layers in the LSTM network</a:t>
            </a:r>
          </a:p>
          <a:p>
            <a:r>
              <a:rPr lang="en-US" dirty="0"/>
              <a:t>dropout – randomly sets % of input units to 0 at each step, prevents overfitting</a:t>
            </a:r>
          </a:p>
          <a:p>
            <a:r>
              <a:rPr lang="en-US" dirty="0"/>
              <a:t>optimizer – affects the rate of convergence, significantly impacts efficiency and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6D4-42E0-3069-8177-DF3093E4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8EE19-45B0-3220-D6DD-D1FC1B251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4AF1-443E-80E7-4BCF-6508C7EF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9980-EC63-DAE8-C140-AFF87BE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21C9-ACDA-16E1-FB05-3A575825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97B7-5FCC-B886-06F4-F61A5DD1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F0CB-E1DA-AAB7-8958-BAAD66C5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0647-7B87-8D1A-3B82-1C5BC57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BD079BA3-418F-A34F-9EF1-20E35AB3EF26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69CF-95C7-7FB1-FF32-7F3E60D4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F043-B555-5446-9BAF-8DE7534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A308824C-8CCF-1448-A0B8-FABBDF908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0C4C4-0AC2-2F73-8F3A-A30C4ACCE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88F6-BDB8-4983-D7EA-7C1C42BD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A2A7-9B67-57FB-48A7-62030B29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BD079BA3-418F-A34F-9EF1-20E35AB3EF26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5D17-6837-A1D4-9FBC-9371DE73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D89D-595A-33DA-ED6D-CD0833F0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A308824C-8CCF-1448-A0B8-FABBDF908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C6E-FED9-F8B7-AC50-21716DA6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8604-4CEB-7020-0586-F978C297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97B2-8DB0-5CCA-3FEB-138E3950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591A-48DD-24AD-0292-B549B5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F21C-59FC-560B-E8A3-42066105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4EE9-AF59-4ADE-7C3D-7A645FA4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964C-CBEF-4116-3C98-6B65E1D9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2369-512A-0373-F931-EC928B98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6126-357F-8111-B1DB-309F314E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3039-44FC-B860-2672-169211B6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6F62-5F01-1071-F52D-04D06E40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36B8-00F2-DC7A-4272-D1D792EF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5F3D-0C58-353C-A2F3-218426EC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691D0-85EF-A42D-4C83-E6104F31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2666-0186-AB7E-C94D-CA738FF1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8549-49D3-DD06-80E2-87F14B7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F49A-2F36-C61D-302D-1A6CD734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D774-36A2-999C-BE21-1086D20B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71B17-BBBB-6A0F-B68E-3FD3D4D2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C8F47-5F8D-A249-59C7-1DD505F90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5776F-EB43-C11A-5EAC-226FACA1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285EC-A3B4-643D-46D9-AC536109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F309E-1A15-FD15-9335-6DC67C7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4224C-9CA8-0B86-4FF3-B93BEFD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DD65-85CE-79EA-9B59-9241C946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20642-1DB4-79C4-D5F7-D25D1051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A0D38-3240-3691-0E85-534C2430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4146F-58E8-A348-9C91-A44B3B1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81BC-CAD0-72E9-774B-79F0B3BD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6066A-C22B-1D9E-C478-1F539099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1DB7D-E122-63C0-B163-DB7BB8FF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5F1D-8CFF-D18F-E88B-234832A7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C3E8-7617-E20C-F336-D6257A0B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ptos" panose="020B0004020202020204" pitchFamily="34" charset="0"/>
              </a:defRPr>
            </a:lvl1pPr>
            <a:lvl2pPr>
              <a:defRPr sz="2800">
                <a:latin typeface="Aptos" panose="020B0004020202020204" pitchFamily="34" charset="0"/>
              </a:defRPr>
            </a:lvl2pPr>
            <a:lvl3pPr>
              <a:defRPr sz="2400">
                <a:latin typeface="Aptos" panose="020B0004020202020204" pitchFamily="34" charset="0"/>
              </a:defRPr>
            </a:lvl3pPr>
            <a:lvl4pPr>
              <a:defRPr sz="2000">
                <a:latin typeface="Aptos" panose="020B0004020202020204" pitchFamily="34" charset="0"/>
              </a:defRPr>
            </a:lvl4pPr>
            <a:lvl5pPr>
              <a:defRPr sz="2000">
                <a:latin typeface="Aptos" panose="020B00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8E7C0-4845-519E-AABF-E55FC389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ptos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F4363-4C73-D7AB-57F4-FC94877C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D77D-5397-4ED5-C8DA-34A5F028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B432-94DB-28EC-FE31-FA47911C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4B63-DFBD-A62D-8ADA-9553655C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C089B-8111-73A5-E640-489B705B5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ptos" panose="020B00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4491-312D-835F-CF68-E84D8F63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ptos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158B-8592-3E4A-9495-4693BA67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97362-8A7D-9584-F84B-87A0999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10EB-0DA0-92AD-2A3E-0D467FD0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FB296-E02D-40DE-854E-A861AAED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EF92-439B-1B56-2B2A-DD647367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39EA-F7BA-E55B-7A23-A4EEF31E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9BA3-418F-A34F-9EF1-20E35AB3EF26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FC681-1B87-60F7-F4DB-7264181E2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1383-4C37-11F1-1039-9F42162D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CED1-2E48-2C66-6C92-D57A35009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Analysis of Common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Trend Strategies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EF90D-2B7D-1151-2BC1-8656C305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Christian Ruiz, COMP 642-901</a:t>
            </a:r>
          </a:p>
        </p:txBody>
      </p:sp>
    </p:spTree>
    <p:extLst>
      <p:ext uri="{BB962C8B-B14F-4D97-AF65-F5344CB8AC3E}">
        <p14:creationId xmlns:p14="http://schemas.microsoft.com/office/powerpoint/2010/main" val="88067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A2F6-D681-902C-C8D2-DAF0AA7E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A15B-AAC9-5612-794D-995464CF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20, 60, 120 Rolling Window Period Normalization</a:t>
            </a:r>
          </a:p>
          <a:p>
            <a:pPr lvl="1"/>
            <a:r>
              <a:rPr lang="en-US" dirty="0"/>
              <a:t>Min-Max Scaling</a:t>
            </a:r>
          </a:p>
          <a:p>
            <a:r>
              <a:rPr lang="en-US" dirty="0"/>
              <a:t>Reshaping Data For RNN</a:t>
            </a:r>
          </a:p>
          <a:p>
            <a:pPr lvl="1"/>
            <a:r>
              <a:rPr lang="en-US" dirty="0"/>
              <a:t>20, 60, 120 period sequence length</a:t>
            </a:r>
          </a:p>
          <a:p>
            <a:pPr lvl="1"/>
            <a:r>
              <a:rPr lang="en-US" dirty="0"/>
              <a:t>26 independent variables</a:t>
            </a:r>
          </a:p>
          <a:p>
            <a:pPr lvl="1"/>
            <a:r>
              <a:rPr lang="en-US" dirty="0"/>
              <a:t>5 dependent variables</a:t>
            </a:r>
          </a:p>
          <a:p>
            <a:r>
              <a:rPr lang="en-US" dirty="0"/>
              <a:t>Label Encoding</a:t>
            </a:r>
          </a:p>
          <a:p>
            <a:pPr lvl="1"/>
            <a:r>
              <a:rPr lang="en-US" dirty="0"/>
              <a:t>Long, Short, Hold</a:t>
            </a:r>
          </a:p>
          <a:p>
            <a:r>
              <a:rPr lang="en-US" dirty="0"/>
              <a:t>Principle Component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5DF-45D8-F7A3-9820-E664AC52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934-A92A-A19A-A673-68206E25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LSTM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XGBClassifier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1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54F5-4D1E-307D-CF3A-7CF34894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764F-5704-DFE1-1CE6-76BD58BB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Time Series</a:t>
            </a:r>
          </a:p>
          <a:p>
            <a:pPr>
              <a:lnSpc>
                <a:spcPct val="150000"/>
              </a:lnSpc>
            </a:pPr>
            <a:r>
              <a:rPr lang="en-US" dirty="0"/>
              <a:t>Multi-Output Regressor</a:t>
            </a:r>
          </a:p>
          <a:p>
            <a:pPr>
              <a:lnSpc>
                <a:spcPct val="150000"/>
              </a:lnSpc>
            </a:pPr>
            <a:r>
              <a:rPr lang="en-US" dirty="0"/>
              <a:t>Available Parameter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8024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525E-8D6D-1D2F-3E9F-B007362F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2834-5ECB-7BDC-A08D-9E6258ED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Tree Based Model</a:t>
            </a:r>
          </a:p>
          <a:p>
            <a:pPr>
              <a:lnSpc>
                <a:spcPct val="150000"/>
              </a:lnSpc>
            </a:pPr>
            <a:r>
              <a:rPr lang="en-US" dirty="0"/>
              <a:t>Robustness to Outliers</a:t>
            </a:r>
          </a:p>
          <a:p>
            <a:pPr>
              <a:lnSpc>
                <a:spcPct val="150000"/>
              </a:lnSpc>
            </a:pPr>
            <a:r>
              <a:rPr lang="en-US" dirty="0"/>
              <a:t>Model Interactions Between Features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Does not account for Time Series Nature of Data</a:t>
            </a:r>
          </a:p>
        </p:txBody>
      </p:sp>
    </p:spTree>
    <p:extLst>
      <p:ext uri="{BB962C8B-B14F-4D97-AF65-F5344CB8AC3E}">
        <p14:creationId xmlns:p14="http://schemas.microsoft.com/office/powerpoint/2010/main" val="370511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E764-6C83-A29A-CDDA-CAAD174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5E94-9449-0998-13D6-A3A5B952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Not a Means of Predicting Price</a:t>
            </a:r>
          </a:p>
          <a:p>
            <a:pPr>
              <a:lnSpc>
                <a:spcPct val="150000"/>
              </a:lnSpc>
            </a:pPr>
            <a:r>
              <a:rPr lang="en-US" dirty="0"/>
              <a:t>Clusters For Seasonality or 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Added Feature for Another Model</a:t>
            </a:r>
          </a:p>
        </p:txBody>
      </p:sp>
    </p:spTree>
    <p:extLst>
      <p:ext uri="{BB962C8B-B14F-4D97-AF65-F5344CB8AC3E}">
        <p14:creationId xmlns:p14="http://schemas.microsoft.com/office/powerpoint/2010/main" val="70979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890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/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10128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563C-2C8A-0414-5C1D-53DAADF1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F5F6-DCBD-756D-609E-92CFAF93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 err="1"/>
              <a:t>optuna</a:t>
            </a:r>
            <a:r>
              <a:rPr lang="en-US" dirty="0"/>
              <a:t> module</a:t>
            </a:r>
          </a:p>
          <a:p>
            <a:pPr lvl="1"/>
            <a:r>
              <a:rPr lang="en-US" dirty="0" err="1"/>
              <a:t>n_clusters</a:t>
            </a:r>
            <a:r>
              <a:rPr lang="en-US" dirty="0"/>
              <a:t>, </a:t>
            </a:r>
            <a:r>
              <a:rPr lang="en-US" dirty="0" err="1"/>
              <a:t>init</a:t>
            </a:r>
            <a:r>
              <a:rPr lang="en-US" dirty="0"/>
              <a:t>, </a:t>
            </a:r>
            <a:r>
              <a:rPr lang="en-US" dirty="0" err="1"/>
              <a:t>n_init</a:t>
            </a:r>
            <a:endParaRPr lang="en-US" dirty="0"/>
          </a:p>
          <a:p>
            <a:pPr lvl="1"/>
            <a:r>
              <a:rPr lang="en-US" dirty="0"/>
              <a:t>Silhouette = 0.45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 err="1"/>
              <a:t>keras_tuner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units, dropout, optimizer</a:t>
            </a:r>
          </a:p>
          <a:p>
            <a:pPr lvl="1"/>
            <a:r>
              <a:rPr lang="en-US" dirty="0"/>
              <a:t>MSE = 0.12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5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546C-FEE4-7D1E-1485-069AA276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 - </a:t>
            </a:r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A1396-EBB1-FC36-C30E-B0D8D5F7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807708"/>
            <a:ext cx="11591925" cy="481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C9767-FABD-0944-DB78-9C2A1314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27983" y="6341661"/>
            <a:ext cx="276264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A082F-C1F1-8162-43E6-F2CB6DED5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66737" y="3695737"/>
            <a:ext cx="8478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5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5865-16E0-90B0-34CF-B845264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1BDC6-0088-7F07-B613-16C0317FD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4"/>
          <a:stretch/>
        </p:blipFill>
        <p:spPr>
          <a:xfrm>
            <a:off x="323737" y="1645920"/>
            <a:ext cx="11544526" cy="4611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7B375-1D23-544D-091F-D7B2F66E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45075" y="3487895"/>
            <a:ext cx="276264" cy="6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ECD48-6E68-6237-3B61-113BAAAB3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36836" y="2518431"/>
            <a:ext cx="847843" cy="31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44167-0A4C-ABBC-58BA-0CA441C0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36837" y="4773096"/>
            <a:ext cx="847843" cy="31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94FE2-64B0-DF51-F64E-0A04844B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45074" y="5801244"/>
            <a:ext cx="27626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D7751-30A0-EDBB-F066-B85CD42AB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15" b="154"/>
          <a:stretch/>
        </p:blipFill>
        <p:spPr>
          <a:xfrm>
            <a:off x="522744" y="86688"/>
            <a:ext cx="11146511" cy="6684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D17359-2DA2-E8F4-99A3-FF315F9D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78" y="3271815"/>
            <a:ext cx="847843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242715-AB19-8E0E-602A-EC01EAF4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8822" y="3114630"/>
            <a:ext cx="847843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7D87B0-9A61-9C32-1ACC-F02FC7AAE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28783" y="6294995"/>
            <a:ext cx="276264" cy="676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25158-8058-AB75-7E89-BF8F761C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28783" y="4097302"/>
            <a:ext cx="276264" cy="676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F45CCF-B3D4-A7FC-EC95-DC895889D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45075" y="1849978"/>
            <a:ext cx="276264" cy="676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FE886B-A831-A69C-C370-96BE4662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0724" y="5300929"/>
            <a:ext cx="847843" cy="314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2E829F-EE6E-8220-7BF2-A419A0B7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4080" y="886184"/>
            <a:ext cx="8478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Trend Strategy</a:t>
            </a:r>
            <a:br>
              <a:rPr lang="en-US" dirty="0"/>
            </a:br>
            <a:r>
              <a:rPr lang="en-US" dirty="0"/>
              <a:t>- Objective</a:t>
            </a:r>
            <a:br>
              <a:rPr lang="en-US" dirty="0"/>
            </a:br>
            <a:r>
              <a:rPr lang="en-US" dirty="0"/>
              <a:t>- Data Requirements</a:t>
            </a:r>
            <a:br>
              <a:rPr lang="en-US" dirty="0"/>
            </a:br>
            <a:r>
              <a:rPr lang="en-US" dirty="0"/>
              <a:t>- Model Analysis</a:t>
            </a:r>
            <a:br>
              <a:rPr lang="en-US" dirty="0"/>
            </a:br>
            <a:r>
              <a:rPr lang="en-US" dirty="0"/>
              <a:t>- Model Optimization</a:t>
            </a:r>
            <a:br>
              <a:rPr lang="en-US" dirty="0"/>
            </a:br>
            <a:r>
              <a:rPr lang="en-US" dirty="0"/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166831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131E-62F5-8A21-4D26-EE9E9229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AD93-EF4B-689B-138F-F51D783A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Kmeans</a:t>
            </a:r>
            <a:r>
              <a:rPr lang="en-US" dirty="0"/>
              <a:t> Does Not Improve LSTM</a:t>
            </a:r>
          </a:p>
          <a:p>
            <a:pPr>
              <a:lnSpc>
                <a:spcPct val="150000"/>
              </a:lnSpc>
            </a:pPr>
            <a:r>
              <a:rPr lang="en-US" dirty="0"/>
              <a:t>Model Momentum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Back Testing</a:t>
            </a:r>
          </a:p>
        </p:txBody>
      </p:sp>
    </p:spTree>
    <p:extLst>
      <p:ext uri="{BB962C8B-B14F-4D97-AF65-F5344CB8AC3E}">
        <p14:creationId xmlns:p14="http://schemas.microsoft.com/office/powerpoint/2010/main" val="360931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5201-17B4-CD21-016E-1F09687C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D3D4-F440-72F4-2D65-DD6D59E6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- Trend Strategy</a:t>
            </a:r>
            <a:br>
              <a:rPr lang="en-US" sz="4800" dirty="0"/>
            </a:br>
            <a:r>
              <a:rPr lang="en-US" sz="4800" dirty="0"/>
              <a:t>- Objective</a:t>
            </a:r>
            <a:br>
              <a:rPr lang="en-US" sz="4800" dirty="0"/>
            </a:br>
            <a:r>
              <a:rPr lang="en-US" sz="4800" dirty="0"/>
              <a:t>- Data Requirements</a:t>
            </a:r>
            <a:br>
              <a:rPr lang="en-US" sz="4800" dirty="0"/>
            </a:br>
            <a:r>
              <a:rPr lang="en-US" sz="4800" dirty="0"/>
              <a:t>- Model Analysis</a:t>
            </a:r>
            <a:br>
              <a:rPr lang="en-US" sz="4800" dirty="0"/>
            </a:br>
            <a:r>
              <a:rPr lang="en-US" sz="4800" dirty="0"/>
              <a:t>- Model Optimization</a:t>
            </a:r>
            <a:br>
              <a:rPr lang="en-US" sz="4800" dirty="0"/>
            </a:br>
            <a:r>
              <a:rPr lang="en-US" sz="4800" dirty="0"/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2826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1226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46C4-8FF9-F4D6-4189-52740A7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our Trend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2AF6-5522-EF0B-839F-C33763B2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Capture gains through 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Analysis vs Fundamental</a:t>
            </a:r>
          </a:p>
          <a:p>
            <a:pPr>
              <a:lnSpc>
                <a:spcPct val="150000"/>
              </a:lnSpc>
            </a:pPr>
            <a:r>
              <a:rPr lang="en-US" dirty="0"/>
              <a:t>Moving Averages</a:t>
            </a:r>
          </a:p>
        </p:txBody>
      </p:sp>
    </p:spTree>
    <p:extLst>
      <p:ext uri="{BB962C8B-B14F-4D97-AF65-F5344CB8AC3E}">
        <p14:creationId xmlns:p14="http://schemas.microsoft.com/office/powerpoint/2010/main" val="23534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/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27898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0AC-E524-CA8F-E80F-2CCEFC0C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CF85-E72E-9494-B10C-CE086C4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2746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Based on daily market close prices of TQQQ, determine if the following 1, 3, 5, 10, or 20-day close price will yield a gain, or a loss compared to the security price at at time 0.</a:t>
            </a:r>
          </a:p>
        </p:txBody>
      </p:sp>
    </p:spTree>
    <p:extLst>
      <p:ext uri="{BB962C8B-B14F-4D97-AF65-F5344CB8AC3E}">
        <p14:creationId xmlns:p14="http://schemas.microsoft.com/office/powerpoint/2010/main" val="7022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890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/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11001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4AC6-B180-6A04-6B12-1ACD61CB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1714-0C47-7F81-CCC1-01EE887E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Macro Market Data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/ Trend 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Investment Simulation</a:t>
            </a:r>
          </a:p>
        </p:txBody>
      </p:sp>
    </p:spTree>
    <p:extLst>
      <p:ext uri="{BB962C8B-B14F-4D97-AF65-F5344CB8AC3E}">
        <p14:creationId xmlns:p14="http://schemas.microsoft.com/office/powerpoint/2010/main" val="59650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890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/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67263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578</Words>
  <Application>Microsoft Macintosh PowerPoint</Application>
  <PresentationFormat>Widescreen</PresentationFormat>
  <Paragraphs>95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KaTeX_Main</vt:lpstr>
      <vt:lpstr>SourceSansPro</vt:lpstr>
      <vt:lpstr>Office Theme</vt:lpstr>
      <vt:lpstr>Analysis of Common  Trend Strategies Using ML</vt:lpstr>
      <vt:lpstr>- Trend Strategy - Objective - Data Requirements - Model Analysis - Model Optimization - Conclusions</vt:lpstr>
      <vt:lpstr>- Trend Strategy - Objective - Data Requirements - Model Analysis - Model Optimization - Conclusions</vt:lpstr>
      <vt:lpstr>Elements of our Trend Strategy</vt:lpstr>
      <vt:lpstr>- Trend Strategy - Objective - Data Requirements - Model Analysis - Model Optimization - Conclusions</vt:lpstr>
      <vt:lpstr>Objective</vt:lpstr>
      <vt:lpstr>- Trend Strategy - Objective - Data Requirements - Model Analysis - Model Optimization - Conclusions</vt:lpstr>
      <vt:lpstr>Data Requirements</vt:lpstr>
      <vt:lpstr>- Trend Strategy - Objective - Data Requirements - Model Analysis - Model Optimization - Conclusions</vt:lpstr>
      <vt:lpstr>Data Pre-Processing</vt:lpstr>
      <vt:lpstr>Model Analysis</vt:lpstr>
      <vt:lpstr>LSTM</vt:lpstr>
      <vt:lpstr>XGBRegressor</vt:lpstr>
      <vt:lpstr>KMeans</vt:lpstr>
      <vt:lpstr>- Trend Strategy - Objective - Data Requirements - Model Analysis - Model Optimization - Conclusions</vt:lpstr>
      <vt:lpstr>Model Optimization</vt:lpstr>
      <vt:lpstr>Results  - KMeans</vt:lpstr>
      <vt:lpstr>Results - LSTM</vt:lpstr>
      <vt:lpstr>PowerPoint Presentation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Common  Trend Strategies Using ML</dc:title>
  <dc:creator>Christian Ruiz</dc:creator>
  <cp:lastModifiedBy>Christian Ruiz</cp:lastModifiedBy>
  <cp:revision>13</cp:revision>
  <dcterms:created xsi:type="dcterms:W3CDTF">2024-04-16T10:41:53Z</dcterms:created>
  <dcterms:modified xsi:type="dcterms:W3CDTF">2024-04-17T03:26:12Z</dcterms:modified>
</cp:coreProperties>
</file>