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4898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4093753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233963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97312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298197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56693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534404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077869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372829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270287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‹Nº›</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36913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12/1/2019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2168076599"/>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799" r:id="rId6"/>
    <p:sldLayoutId id="2147483805" r:id="rId7"/>
    <p:sldLayoutId id="2147483795" r:id="rId8"/>
    <p:sldLayoutId id="2147483796" r:id="rId9"/>
    <p:sldLayoutId id="2147483797" r:id="rId10"/>
    <p:sldLayoutId id="2147483798" r:id="rId11"/>
  </p:sldLayoutIdLst>
  <p:hf sldNum="0" hdr="0" ftr="0" dt="0"/>
  <p:txStyles>
    <p:titleStyle>
      <a:lvl1pPr algn="l" defTabSz="914400" rtl="0" eaLnBrk="1" latinLnBrk="0" hangingPunct="1">
        <a:lnSpc>
          <a:spcPct val="90000"/>
        </a:lnSpc>
        <a:spcBef>
          <a:spcPct val="0"/>
        </a:spcBef>
        <a:buNone/>
        <a:defRPr lang="en-US" sz="4800" b="1"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vehiculos">
            <a:extLst>
              <a:ext uri="{FF2B5EF4-FFF2-40B4-BE49-F238E27FC236}">
                <a16:creationId xmlns:a16="http://schemas.microsoft.com/office/drawing/2014/main" id="{95024729-E147-4403-BD82-1C750B803F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47" r="10409" b="-1"/>
          <a:stretch/>
        </p:blipFill>
        <p:spPr bwMode="auto">
          <a:xfrm>
            <a:off x="4646383" y="10"/>
            <a:ext cx="7545616"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chemeClr val="bg1">
              <a:lumMod val="75000"/>
              <a:lumOff val="25000"/>
            </a:schemeClr>
          </a:solidFill>
          <a:ln w="6350" cap="sq" cmpd="sng" algn="ctr">
            <a:noFill/>
            <a:prstDash val="solid"/>
            <a:miter lim="800000"/>
          </a:ln>
          <a:effectLst/>
        </p:spPr>
      </p:sp>
      <p:sp>
        <p:nvSpPr>
          <p:cNvPr id="73" name="Rectangle 7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chemeClr val="tx1"/>
            </a:solidFill>
            <a:prstDash val="solid"/>
            <a:miter lim="800000"/>
          </a:ln>
          <a:effectLst>
            <a:softEdge rad="0"/>
          </a:effectLst>
        </p:spPr>
      </p:sp>
      <p:sp>
        <p:nvSpPr>
          <p:cNvPr id="2" name="Título 1">
            <a:extLst>
              <a:ext uri="{FF2B5EF4-FFF2-40B4-BE49-F238E27FC236}">
                <a16:creationId xmlns:a16="http://schemas.microsoft.com/office/drawing/2014/main" id="{F63C0434-2DF4-4D4C-82FD-59DED29F374C}"/>
              </a:ext>
            </a:extLst>
          </p:cNvPr>
          <p:cNvSpPr>
            <a:spLocks noGrp="1"/>
          </p:cNvSpPr>
          <p:nvPr>
            <p:ph type="ctrTitle"/>
          </p:nvPr>
        </p:nvSpPr>
        <p:spPr>
          <a:xfrm>
            <a:off x="466524" y="1340361"/>
            <a:ext cx="3729162" cy="3341700"/>
          </a:xfrm>
        </p:spPr>
        <p:txBody>
          <a:bodyPr>
            <a:normAutofit/>
          </a:bodyPr>
          <a:lstStyle/>
          <a:p>
            <a:r>
              <a:rPr lang="es-DO" sz="3600" dirty="0">
                <a:solidFill>
                  <a:schemeClr val="tx1"/>
                </a:solidFill>
              </a:rPr>
              <a:t>Dealer – </a:t>
            </a:r>
            <a:r>
              <a:rPr lang="es-DO" sz="3600" dirty="0" err="1">
                <a:solidFill>
                  <a:schemeClr val="tx1"/>
                </a:solidFill>
              </a:rPr>
              <a:t>SistemaDB</a:t>
            </a:r>
            <a:r>
              <a:rPr lang="es-DO" sz="3600" dirty="0">
                <a:solidFill>
                  <a:schemeClr val="tx1"/>
                </a:solidFill>
              </a:rPr>
              <a:t>	</a:t>
            </a:r>
          </a:p>
        </p:txBody>
      </p:sp>
      <p:sp>
        <p:nvSpPr>
          <p:cNvPr id="3" name="Subtítulo 2">
            <a:extLst>
              <a:ext uri="{FF2B5EF4-FFF2-40B4-BE49-F238E27FC236}">
                <a16:creationId xmlns:a16="http://schemas.microsoft.com/office/drawing/2014/main" id="{9E84C38A-161A-42C2-B6FB-1F24C2F9EA4A}"/>
              </a:ext>
            </a:extLst>
          </p:cNvPr>
          <p:cNvSpPr>
            <a:spLocks noGrp="1"/>
          </p:cNvSpPr>
          <p:nvPr>
            <p:ph type="subTitle" idx="1"/>
          </p:nvPr>
        </p:nvSpPr>
        <p:spPr>
          <a:xfrm>
            <a:off x="434284" y="4731476"/>
            <a:ext cx="3793642" cy="970905"/>
          </a:xfrm>
        </p:spPr>
        <p:txBody>
          <a:bodyPr>
            <a:normAutofit/>
          </a:bodyPr>
          <a:lstStyle/>
          <a:p>
            <a:r>
              <a:rPr lang="es-DO" dirty="0">
                <a:solidFill>
                  <a:schemeClr val="tx1"/>
                </a:solidFill>
              </a:rPr>
              <a:t>Tratamos a nuestros clientes como familia y nuestra</a:t>
            </a:r>
          </a:p>
        </p:txBody>
      </p:sp>
    </p:spTree>
    <p:extLst>
      <p:ext uri="{BB962C8B-B14F-4D97-AF65-F5344CB8AC3E}">
        <p14:creationId xmlns:p14="http://schemas.microsoft.com/office/powerpoint/2010/main" val="3546804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DE9B99-ADEF-4DA4-A716-52D0A8BE5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6E20860D-8992-496E-BC22-8450E344B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14" name="Rectangle 13">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982" y="48854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1B26337-5AA4-470D-9687-5907CB53B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685800"/>
            <a:ext cx="10853928" cy="5486400"/>
          </a:xfrm>
          <a:prstGeom prst="rect">
            <a:avLst/>
          </a:prstGeom>
          <a:noFill/>
          <a:ln w="6350" cap="sq" cmpd="sng" algn="ctr">
            <a:solidFill>
              <a:srgbClr val="FFFFFF"/>
            </a:solidFill>
            <a:prstDash val="solid"/>
            <a:miter lim="800000"/>
          </a:ln>
          <a:effectLst/>
        </p:spPr>
      </p:sp>
      <p:sp>
        <p:nvSpPr>
          <p:cNvPr id="2" name="Título 1">
            <a:extLst>
              <a:ext uri="{FF2B5EF4-FFF2-40B4-BE49-F238E27FC236}">
                <a16:creationId xmlns:a16="http://schemas.microsoft.com/office/drawing/2014/main" id="{0C74D403-7370-43AA-9339-2FF55659113F}"/>
              </a:ext>
            </a:extLst>
          </p:cNvPr>
          <p:cNvSpPr>
            <a:spLocks noGrp="1"/>
          </p:cNvSpPr>
          <p:nvPr>
            <p:ph type="ctrTitle"/>
          </p:nvPr>
        </p:nvSpPr>
        <p:spPr>
          <a:xfrm>
            <a:off x="866440" y="1000370"/>
            <a:ext cx="3462079" cy="4857262"/>
          </a:xfrm>
        </p:spPr>
        <p:txBody>
          <a:bodyPr vert="horz" lIns="91440" tIns="45720" rIns="91440" bIns="45720" rtlCol="0" anchor="ctr">
            <a:normAutofit/>
          </a:bodyPr>
          <a:lstStyle/>
          <a:p>
            <a:pPr algn="r">
              <a:lnSpc>
                <a:spcPct val="90000"/>
              </a:lnSpc>
            </a:pPr>
            <a:r>
              <a:rPr lang="en-US" sz="4400" spc="0">
                <a:solidFill>
                  <a:srgbClr val="FFFFFF"/>
                </a:solidFill>
              </a:rPr>
              <a:t>Detalles de la Base de datos	</a:t>
            </a:r>
          </a:p>
        </p:txBody>
      </p:sp>
      <p:sp>
        <p:nvSpPr>
          <p:cNvPr id="3" name="Marcador de contenido 2">
            <a:extLst>
              <a:ext uri="{FF2B5EF4-FFF2-40B4-BE49-F238E27FC236}">
                <a16:creationId xmlns:a16="http://schemas.microsoft.com/office/drawing/2014/main" id="{E89CD6B1-E09B-41B4-B203-30DBEEF1068F}"/>
              </a:ext>
            </a:extLst>
          </p:cNvPr>
          <p:cNvSpPr>
            <a:spLocks noGrp="1"/>
          </p:cNvSpPr>
          <p:nvPr>
            <p:ph type="subTitle" idx="1"/>
          </p:nvPr>
        </p:nvSpPr>
        <p:spPr>
          <a:xfrm>
            <a:off x="4963691" y="1000370"/>
            <a:ext cx="6212310" cy="4857262"/>
          </a:xfrm>
        </p:spPr>
        <p:txBody>
          <a:bodyPr vert="horz" lIns="91440" tIns="45720" rIns="91440" bIns="45720" rtlCol="0" anchor="ctr">
            <a:normAutofit/>
          </a:bodyPr>
          <a:lstStyle/>
          <a:p>
            <a:pPr indent="-182880" algn="l">
              <a:lnSpc>
                <a:spcPct val="90000"/>
              </a:lnSpc>
              <a:buFont typeface="Garamond" pitchFamily="18" charset="0"/>
              <a:buChar char="◦"/>
            </a:pPr>
            <a:r>
              <a:rPr lang="en-US" sz="1600" dirty="0" err="1">
                <a:solidFill>
                  <a:srgbClr val="FFFFFF"/>
                </a:solidFill>
              </a:rPr>
              <a:t>Cantidad</a:t>
            </a:r>
            <a:r>
              <a:rPr lang="en-US" sz="1600" dirty="0">
                <a:solidFill>
                  <a:srgbClr val="FFFFFF"/>
                </a:solidFill>
              </a:rPr>
              <a:t> de </a:t>
            </a:r>
            <a:r>
              <a:rPr lang="en-US" sz="1600" dirty="0" err="1">
                <a:solidFill>
                  <a:srgbClr val="FFFFFF"/>
                </a:solidFill>
              </a:rPr>
              <a:t>Tablas</a:t>
            </a:r>
            <a:r>
              <a:rPr lang="en-US" sz="1600" dirty="0">
                <a:solidFill>
                  <a:srgbClr val="FFFFFF"/>
                </a:solidFill>
              </a:rPr>
              <a:t>: 15</a:t>
            </a:r>
          </a:p>
          <a:p>
            <a:pPr indent="-182880" algn="l">
              <a:lnSpc>
                <a:spcPct val="90000"/>
              </a:lnSpc>
              <a:buFont typeface="Garamond" pitchFamily="18" charset="0"/>
              <a:buChar char="◦"/>
            </a:pPr>
            <a:r>
              <a:rPr lang="en-US" sz="1600" dirty="0" err="1">
                <a:solidFill>
                  <a:srgbClr val="FFFFFF"/>
                </a:solidFill>
              </a:rPr>
              <a:t>Nombres</a:t>
            </a:r>
            <a:r>
              <a:rPr lang="en-US" sz="1600" dirty="0">
                <a:solidFill>
                  <a:srgbClr val="FFFFFF"/>
                </a:solidFill>
              </a:rPr>
              <a:t>:</a:t>
            </a:r>
          </a:p>
          <a:p>
            <a:pPr lvl="1" indent="-182880" algn="l">
              <a:lnSpc>
                <a:spcPct val="90000"/>
              </a:lnSpc>
              <a:buFont typeface="Garamond" pitchFamily="18" charset="0"/>
              <a:buChar char="◦"/>
            </a:pPr>
            <a:r>
              <a:rPr lang="en-US" dirty="0" err="1">
                <a:solidFill>
                  <a:srgbClr val="FFFFFF"/>
                </a:solidFill>
              </a:rPr>
              <a:t>Cliente</a:t>
            </a:r>
            <a:endParaRPr lang="en-US" dirty="0">
              <a:solidFill>
                <a:srgbClr val="FFFFFF"/>
              </a:solidFill>
            </a:endParaRPr>
          </a:p>
          <a:p>
            <a:pPr lvl="1" indent="-182880" algn="l">
              <a:lnSpc>
                <a:spcPct val="90000"/>
              </a:lnSpc>
              <a:buFont typeface="Garamond" pitchFamily="18" charset="0"/>
              <a:buChar char="◦"/>
            </a:pPr>
            <a:r>
              <a:rPr lang="en-US" dirty="0" err="1">
                <a:solidFill>
                  <a:srgbClr val="FFFFFF"/>
                </a:solidFill>
              </a:rPr>
              <a:t>Usuario</a:t>
            </a:r>
            <a:endParaRPr lang="en-US" dirty="0">
              <a:solidFill>
                <a:srgbClr val="FFFFFF"/>
              </a:solidFill>
            </a:endParaRPr>
          </a:p>
          <a:p>
            <a:pPr lvl="1" indent="-182880" algn="l">
              <a:lnSpc>
                <a:spcPct val="90000"/>
              </a:lnSpc>
              <a:buFont typeface="Garamond" pitchFamily="18" charset="0"/>
              <a:buChar char="◦"/>
            </a:pPr>
            <a:r>
              <a:rPr lang="en-US" dirty="0" err="1">
                <a:solidFill>
                  <a:srgbClr val="FFFFFF"/>
                </a:solidFill>
              </a:rPr>
              <a:t>Proveedor</a:t>
            </a:r>
            <a:endParaRPr lang="en-US" dirty="0">
              <a:solidFill>
                <a:srgbClr val="FFFFFF"/>
              </a:solidFill>
            </a:endParaRPr>
          </a:p>
          <a:p>
            <a:pPr lvl="1" indent="-182880" algn="l">
              <a:lnSpc>
                <a:spcPct val="90000"/>
              </a:lnSpc>
              <a:buFont typeface="Garamond" pitchFamily="18" charset="0"/>
              <a:buChar char="◦"/>
            </a:pPr>
            <a:r>
              <a:rPr lang="en-US" dirty="0" err="1">
                <a:solidFill>
                  <a:srgbClr val="FFFFFF"/>
                </a:solidFill>
              </a:rPr>
              <a:t>Cotizacion</a:t>
            </a:r>
            <a:endParaRPr lang="en-US" dirty="0">
              <a:solidFill>
                <a:srgbClr val="FFFFFF"/>
              </a:solidFill>
            </a:endParaRPr>
          </a:p>
          <a:p>
            <a:pPr lvl="1" indent="-182880" algn="l">
              <a:lnSpc>
                <a:spcPct val="90000"/>
              </a:lnSpc>
              <a:buFont typeface="Garamond" pitchFamily="18" charset="0"/>
              <a:buChar char="◦"/>
            </a:pPr>
            <a:r>
              <a:rPr lang="en-US" dirty="0" err="1">
                <a:solidFill>
                  <a:srgbClr val="FFFFFF"/>
                </a:solidFill>
              </a:rPr>
              <a:t>Detalle_cotización</a:t>
            </a:r>
            <a:endParaRPr lang="en-US" dirty="0">
              <a:solidFill>
                <a:srgbClr val="FFFFFF"/>
              </a:solidFill>
            </a:endParaRPr>
          </a:p>
          <a:p>
            <a:pPr lvl="1" indent="-182880" algn="l">
              <a:lnSpc>
                <a:spcPct val="90000"/>
              </a:lnSpc>
              <a:buFont typeface="Garamond" pitchFamily="18" charset="0"/>
              <a:buChar char="◦"/>
            </a:pPr>
            <a:r>
              <a:rPr lang="en-US" dirty="0">
                <a:solidFill>
                  <a:srgbClr val="FFFFFF"/>
                </a:solidFill>
              </a:rPr>
              <a:t>Factura</a:t>
            </a:r>
          </a:p>
          <a:p>
            <a:pPr lvl="1" indent="-182880" algn="l">
              <a:lnSpc>
                <a:spcPct val="90000"/>
              </a:lnSpc>
              <a:buFont typeface="Garamond" pitchFamily="18" charset="0"/>
              <a:buChar char="◦"/>
            </a:pPr>
            <a:r>
              <a:rPr lang="en-US" dirty="0" err="1">
                <a:solidFill>
                  <a:srgbClr val="FFFFFF"/>
                </a:solidFill>
              </a:rPr>
              <a:t>Detalle_factura</a:t>
            </a:r>
            <a:endParaRPr lang="en-US" dirty="0">
              <a:solidFill>
                <a:srgbClr val="FFFFFF"/>
              </a:solidFill>
            </a:endParaRPr>
          </a:p>
          <a:p>
            <a:pPr lvl="1" indent="-182880" algn="l">
              <a:lnSpc>
                <a:spcPct val="90000"/>
              </a:lnSpc>
              <a:buFont typeface="Garamond" pitchFamily="18" charset="0"/>
              <a:buChar char="◦"/>
            </a:pPr>
            <a:r>
              <a:rPr lang="en-US" dirty="0" err="1">
                <a:solidFill>
                  <a:srgbClr val="FFFFFF"/>
                </a:solidFill>
              </a:rPr>
              <a:t>Impuesto</a:t>
            </a:r>
            <a:endParaRPr lang="en-US" dirty="0">
              <a:solidFill>
                <a:srgbClr val="FFFFFF"/>
              </a:solidFill>
            </a:endParaRPr>
          </a:p>
          <a:p>
            <a:pPr lvl="1" indent="-182880" algn="l">
              <a:lnSpc>
                <a:spcPct val="90000"/>
              </a:lnSpc>
              <a:buFont typeface="Garamond" pitchFamily="18" charset="0"/>
              <a:buChar char="◦"/>
            </a:pPr>
            <a:r>
              <a:rPr lang="en-US" dirty="0" err="1">
                <a:solidFill>
                  <a:srgbClr val="FFFFFF"/>
                </a:solidFill>
              </a:rPr>
              <a:t>Vehiculos</a:t>
            </a:r>
            <a:endParaRPr lang="en-US" dirty="0">
              <a:solidFill>
                <a:srgbClr val="FFFFFF"/>
              </a:solidFill>
            </a:endParaRPr>
          </a:p>
          <a:p>
            <a:pPr lvl="1" indent="-182880" algn="l">
              <a:lnSpc>
                <a:spcPct val="90000"/>
              </a:lnSpc>
              <a:buFont typeface="Garamond" pitchFamily="18" charset="0"/>
              <a:buChar char="◦"/>
            </a:pPr>
            <a:r>
              <a:rPr lang="en-US" dirty="0">
                <a:solidFill>
                  <a:srgbClr val="FFFFFF"/>
                </a:solidFill>
              </a:rPr>
              <a:t>Marca</a:t>
            </a:r>
          </a:p>
          <a:p>
            <a:pPr lvl="1" indent="-182880" algn="l">
              <a:lnSpc>
                <a:spcPct val="90000"/>
              </a:lnSpc>
              <a:buFont typeface="Garamond" pitchFamily="18" charset="0"/>
              <a:buChar char="◦"/>
            </a:pPr>
            <a:r>
              <a:rPr lang="en-US" dirty="0" err="1">
                <a:solidFill>
                  <a:srgbClr val="FFFFFF"/>
                </a:solidFill>
              </a:rPr>
              <a:t>Modelo</a:t>
            </a:r>
            <a:endParaRPr lang="en-US" dirty="0">
              <a:solidFill>
                <a:srgbClr val="FFFFFF"/>
              </a:solidFill>
            </a:endParaRPr>
          </a:p>
          <a:p>
            <a:pPr lvl="1" indent="-182880" algn="l">
              <a:lnSpc>
                <a:spcPct val="90000"/>
              </a:lnSpc>
              <a:buFont typeface="Garamond" pitchFamily="18" charset="0"/>
              <a:buChar char="◦"/>
            </a:pPr>
            <a:r>
              <a:rPr lang="en-US" dirty="0" err="1">
                <a:solidFill>
                  <a:srgbClr val="FFFFFF"/>
                </a:solidFill>
              </a:rPr>
              <a:t>Pagos</a:t>
            </a:r>
            <a:endParaRPr lang="en-US" dirty="0">
              <a:solidFill>
                <a:srgbClr val="FFFFFF"/>
              </a:solidFill>
            </a:endParaRPr>
          </a:p>
          <a:p>
            <a:pPr lvl="1" indent="-182880" algn="l">
              <a:lnSpc>
                <a:spcPct val="90000"/>
              </a:lnSpc>
              <a:buFont typeface="Garamond" pitchFamily="18" charset="0"/>
              <a:buChar char="◦"/>
            </a:pPr>
            <a:r>
              <a:rPr lang="en-US" dirty="0" err="1">
                <a:solidFill>
                  <a:srgbClr val="FFFFFF"/>
                </a:solidFill>
              </a:rPr>
              <a:t>Tipos_impuestos</a:t>
            </a:r>
            <a:endParaRPr lang="en-US" dirty="0">
              <a:solidFill>
                <a:srgbClr val="FFFFFF"/>
              </a:solidFill>
            </a:endParaRPr>
          </a:p>
          <a:p>
            <a:pPr lvl="1" indent="-182880" algn="l">
              <a:lnSpc>
                <a:spcPct val="90000"/>
              </a:lnSpc>
              <a:buFont typeface="Garamond" pitchFamily="18" charset="0"/>
              <a:buChar char="◦"/>
            </a:pPr>
            <a:r>
              <a:rPr lang="en-US" dirty="0" err="1">
                <a:solidFill>
                  <a:srgbClr val="FFFFFF"/>
                </a:solidFill>
              </a:rPr>
              <a:t>Tipos_pagos</a:t>
            </a:r>
            <a:endParaRPr lang="en-US" dirty="0">
              <a:solidFill>
                <a:srgbClr val="FFFFFF"/>
              </a:solidFill>
            </a:endParaRPr>
          </a:p>
          <a:p>
            <a:pPr lvl="1" indent="-182880" algn="l">
              <a:lnSpc>
                <a:spcPct val="90000"/>
              </a:lnSpc>
              <a:buFont typeface="Garamond" pitchFamily="18" charset="0"/>
              <a:buChar char="◦"/>
            </a:pPr>
            <a:r>
              <a:rPr lang="en-US" dirty="0" err="1">
                <a:solidFill>
                  <a:srgbClr val="FFFFFF"/>
                </a:solidFill>
              </a:rPr>
              <a:t>Condición</a:t>
            </a:r>
            <a:endParaRPr lang="en-US" dirty="0">
              <a:solidFill>
                <a:srgbClr val="FFFFFF"/>
              </a:solidFill>
            </a:endParaRPr>
          </a:p>
          <a:p>
            <a:pPr lvl="1" indent="-182880" algn="l">
              <a:lnSpc>
                <a:spcPct val="90000"/>
              </a:lnSpc>
              <a:buFont typeface="Garamond" pitchFamily="18" charset="0"/>
              <a:buChar char="◦"/>
            </a:pPr>
            <a:endParaRPr lang="en-US" dirty="0">
              <a:solidFill>
                <a:srgbClr val="FFFFFF"/>
              </a:solidFill>
            </a:endParaRPr>
          </a:p>
        </p:txBody>
      </p:sp>
    </p:spTree>
    <p:extLst>
      <p:ext uri="{BB962C8B-B14F-4D97-AF65-F5344CB8AC3E}">
        <p14:creationId xmlns:p14="http://schemas.microsoft.com/office/powerpoint/2010/main" val="349856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C7EB2-8554-48EE-A17A-8CB1A9018A06}"/>
              </a:ext>
            </a:extLst>
          </p:cNvPr>
          <p:cNvSpPr>
            <a:spLocks noGrp="1"/>
          </p:cNvSpPr>
          <p:nvPr>
            <p:ph type="title"/>
          </p:nvPr>
        </p:nvSpPr>
        <p:spPr/>
        <p:txBody>
          <a:bodyPr/>
          <a:lstStyle/>
          <a:p>
            <a:r>
              <a:rPr lang="es-DO" dirty="0"/>
              <a:t>Mostraremos Parte de nuestro Script	</a:t>
            </a:r>
          </a:p>
        </p:txBody>
      </p:sp>
      <p:pic>
        <p:nvPicPr>
          <p:cNvPr id="4" name="Marcador de contenido 3">
            <a:extLst>
              <a:ext uri="{FF2B5EF4-FFF2-40B4-BE49-F238E27FC236}">
                <a16:creationId xmlns:a16="http://schemas.microsoft.com/office/drawing/2014/main" id="{38EC85F3-E983-412F-8AFF-DEF87D2B85D9}"/>
              </a:ext>
            </a:extLst>
          </p:cNvPr>
          <p:cNvPicPr>
            <a:picLocks noGrp="1" noChangeAspect="1"/>
          </p:cNvPicPr>
          <p:nvPr>
            <p:ph idx="1"/>
          </p:nvPr>
        </p:nvPicPr>
        <p:blipFill>
          <a:blip r:embed="rId2"/>
          <a:stretch>
            <a:fillRect/>
          </a:stretch>
        </p:blipFill>
        <p:spPr>
          <a:xfrm>
            <a:off x="1066800" y="2137681"/>
            <a:ext cx="10058400" cy="3781200"/>
          </a:xfrm>
          <a:prstGeom prst="rect">
            <a:avLst/>
          </a:prstGeom>
        </p:spPr>
      </p:pic>
    </p:spTree>
    <p:extLst>
      <p:ext uri="{BB962C8B-B14F-4D97-AF65-F5344CB8AC3E}">
        <p14:creationId xmlns:p14="http://schemas.microsoft.com/office/powerpoint/2010/main" val="1273782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C12991D-82E9-4B81-8D35-598A3924F881}"/>
              </a:ext>
            </a:extLst>
          </p:cNvPr>
          <p:cNvPicPr>
            <a:picLocks noChangeAspect="1"/>
          </p:cNvPicPr>
          <p:nvPr/>
        </p:nvPicPr>
        <p:blipFill>
          <a:blip r:embed="rId2"/>
          <a:stretch>
            <a:fillRect/>
          </a:stretch>
        </p:blipFill>
        <p:spPr>
          <a:xfrm>
            <a:off x="4585614" y="595211"/>
            <a:ext cx="6820136" cy="4501289"/>
          </a:xfrm>
          <a:prstGeom prst="rect">
            <a:avLst/>
          </a:prstGeom>
        </p:spPr>
      </p:pic>
      <p:pic>
        <p:nvPicPr>
          <p:cNvPr id="4" name="Marcador de contenido 3">
            <a:extLst>
              <a:ext uri="{FF2B5EF4-FFF2-40B4-BE49-F238E27FC236}">
                <a16:creationId xmlns:a16="http://schemas.microsoft.com/office/drawing/2014/main" id="{58BCCE1A-6DF2-4D68-9240-3DB531EEBE7F}"/>
              </a:ext>
            </a:extLst>
          </p:cNvPr>
          <p:cNvPicPr>
            <a:picLocks noGrp="1" noChangeAspect="1"/>
          </p:cNvPicPr>
          <p:nvPr>
            <p:ph idx="1"/>
          </p:nvPr>
        </p:nvPicPr>
        <p:blipFill>
          <a:blip r:embed="rId3"/>
          <a:stretch>
            <a:fillRect/>
          </a:stretch>
        </p:blipFill>
        <p:spPr>
          <a:xfrm>
            <a:off x="566684" y="595211"/>
            <a:ext cx="3629636" cy="5417369"/>
          </a:xfrm>
          <a:prstGeom prst="rect">
            <a:avLst/>
          </a:prstGeom>
        </p:spPr>
      </p:pic>
    </p:spTree>
    <p:extLst>
      <p:ext uri="{BB962C8B-B14F-4D97-AF65-F5344CB8AC3E}">
        <p14:creationId xmlns:p14="http://schemas.microsoft.com/office/powerpoint/2010/main" val="3048480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a:extLst>
              <a:ext uri="{FF2B5EF4-FFF2-40B4-BE49-F238E27FC236}">
                <a16:creationId xmlns:a16="http://schemas.microsoft.com/office/drawing/2014/main" id="{DDBC6A35-81C4-490E-ABE2-EC525833432D}"/>
              </a:ext>
            </a:extLst>
          </p:cNvPr>
          <p:cNvPicPr>
            <a:picLocks noGrp="1" noChangeAspect="1"/>
          </p:cNvPicPr>
          <p:nvPr>
            <p:ph sz="half" idx="1"/>
          </p:nvPr>
        </p:nvPicPr>
        <p:blipFill>
          <a:blip r:embed="rId2"/>
          <a:stretch>
            <a:fillRect/>
          </a:stretch>
        </p:blipFill>
        <p:spPr>
          <a:xfrm>
            <a:off x="681928" y="730031"/>
            <a:ext cx="5951831" cy="2542852"/>
          </a:xfrm>
          <a:prstGeom prst="rect">
            <a:avLst/>
          </a:prstGeom>
        </p:spPr>
      </p:pic>
      <p:pic>
        <p:nvPicPr>
          <p:cNvPr id="8" name="Marcador de contenido 7">
            <a:extLst>
              <a:ext uri="{FF2B5EF4-FFF2-40B4-BE49-F238E27FC236}">
                <a16:creationId xmlns:a16="http://schemas.microsoft.com/office/drawing/2014/main" id="{100FAEAB-0FC0-41BA-8AE5-4A219980013C}"/>
              </a:ext>
            </a:extLst>
          </p:cNvPr>
          <p:cNvPicPr>
            <a:picLocks noGrp="1" noChangeAspect="1"/>
          </p:cNvPicPr>
          <p:nvPr>
            <p:ph sz="half" idx="2"/>
          </p:nvPr>
        </p:nvPicPr>
        <p:blipFill>
          <a:blip r:embed="rId3"/>
          <a:stretch>
            <a:fillRect/>
          </a:stretch>
        </p:blipFill>
        <p:spPr>
          <a:xfrm>
            <a:off x="6756787" y="730031"/>
            <a:ext cx="5072199" cy="3719306"/>
          </a:xfrm>
          <a:prstGeom prst="rect">
            <a:avLst/>
          </a:prstGeom>
        </p:spPr>
      </p:pic>
    </p:spTree>
    <p:extLst>
      <p:ext uri="{BB962C8B-B14F-4D97-AF65-F5344CB8AC3E}">
        <p14:creationId xmlns:p14="http://schemas.microsoft.com/office/powerpoint/2010/main" val="220971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a:extLst>
              <a:ext uri="{FF2B5EF4-FFF2-40B4-BE49-F238E27FC236}">
                <a16:creationId xmlns:a16="http://schemas.microsoft.com/office/drawing/2014/main" id="{20434402-CA5C-4388-89BE-D8E5531EFFD3}"/>
              </a:ext>
            </a:extLst>
          </p:cNvPr>
          <p:cNvPicPr>
            <a:picLocks noGrp="1" noChangeAspect="1"/>
          </p:cNvPicPr>
          <p:nvPr>
            <p:ph idx="1"/>
          </p:nvPr>
        </p:nvPicPr>
        <p:blipFill>
          <a:blip r:embed="rId2"/>
          <a:stretch>
            <a:fillRect/>
          </a:stretch>
        </p:blipFill>
        <p:spPr>
          <a:xfrm>
            <a:off x="612876" y="464209"/>
            <a:ext cx="7705934" cy="5867254"/>
          </a:xfrm>
          <a:prstGeom prst="rect">
            <a:avLst/>
          </a:prstGeom>
        </p:spPr>
      </p:pic>
    </p:spTree>
    <p:extLst>
      <p:ext uri="{BB962C8B-B14F-4D97-AF65-F5344CB8AC3E}">
        <p14:creationId xmlns:p14="http://schemas.microsoft.com/office/powerpoint/2010/main" val="1353758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96E57DF0-BB9C-40AD-8BB3-180A4C0A0942}"/>
              </a:ext>
            </a:extLst>
          </p:cNvPr>
          <p:cNvPicPr>
            <a:picLocks noGrp="1" noChangeAspect="1"/>
          </p:cNvPicPr>
          <p:nvPr>
            <p:ph idx="1"/>
          </p:nvPr>
        </p:nvPicPr>
        <p:blipFill>
          <a:blip r:embed="rId2"/>
          <a:stretch>
            <a:fillRect/>
          </a:stretch>
        </p:blipFill>
        <p:spPr>
          <a:xfrm>
            <a:off x="2275483" y="741363"/>
            <a:ext cx="7641034" cy="5211762"/>
          </a:xfrm>
          <a:prstGeom prst="rect">
            <a:avLst/>
          </a:prstGeom>
        </p:spPr>
      </p:pic>
    </p:spTree>
    <p:extLst>
      <p:ext uri="{BB962C8B-B14F-4D97-AF65-F5344CB8AC3E}">
        <p14:creationId xmlns:p14="http://schemas.microsoft.com/office/powerpoint/2010/main" val="4207622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794D7C-BF44-467A-8DC6-FEEC39BF7466}"/>
              </a:ext>
            </a:extLst>
          </p:cNvPr>
          <p:cNvSpPr>
            <a:spLocks noGrp="1"/>
          </p:cNvSpPr>
          <p:nvPr>
            <p:ph type="title"/>
          </p:nvPr>
        </p:nvSpPr>
        <p:spPr/>
        <p:txBody>
          <a:bodyPr/>
          <a:lstStyle/>
          <a:p>
            <a:r>
              <a:rPr lang="es-DO" dirty="0"/>
              <a:t>¿Porque Nosotros?</a:t>
            </a:r>
          </a:p>
        </p:txBody>
      </p:sp>
      <p:sp>
        <p:nvSpPr>
          <p:cNvPr id="3" name="Marcador de contenido 2">
            <a:extLst>
              <a:ext uri="{FF2B5EF4-FFF2-40B4-BE49-F238E27FC236}">
                <a16:creationId xmlns:a16="http://schemas.microsoft.com/office/drawing/2014/main" id="{1E19907B-822C-4FBC-93A1-205510A34188}"/>
              </a:ext>
            </a:extLst>
          </p:cNvPr>
          <p:cNvSpPr>
            <a:spLocks noGrp="1"/>
          </p:cNvSpPr>
          <p:nvPr>
            <p:ph idx="1"/>
          </p:nvPr>
        </p:nvSpPr>
        <p:spPr/>
        <p:txBody>
          <a:bodyPr/>
          <a:lstStyle/>
          <a:p>
            <a:r>
              <a:rPr lang="es-DO" dirty="0"/>
              <a:t>Desde sus inicios, el calor humano que ofrecemos y la atención personalizada para cada uno de nuestros clientes han sido aspectos diferenciadores al momento de hacer negocios con nosotros. De ahí, que eligiéramos como promesa de venta los atributos de Elegancia, Servicio y Garantía, aspectos fundamentales al momento de tomar la decisión de adquirir nuestro sistema.</a:t>
            </a:r>
          </a:p>
          <a:p>
            <a:endParaRPr lang="es-DO" dirty="0"/>
          </a:p>
          <a:p>
            <a:r>
              <a:rPr lang="es-DO" dirty="0"/>
              <a:t>En nuestro sistema de manejos de Dealer pueden encontrar diversas opciones, </a:t>
            </a:r>
            <a:r>
              <a:rPr lang="es-DO" b="1" dirty="0"/>
              <a:t>Manejo de marcas, modelos, relaciones entre ambas, condiciones, Facturación, Pago, Amortización, Manejo de Comprobantes Fiscales y Mucho mas… </a:t>
            </a:r>
            <a:r>
              <a:rPr lang="es-DO" dirty="0"/>
              <a:t>Con el fin de automatizar totalmente tu proceso para brindarle de forma rápida y eficiente atención a tu cliente.</a:t>
            </a:r>
          </a:p>
        </p:txBody>
      </p:sp>
    </p:spTree>
    <p:extLst>
      <p:ext uri="{BB962C8B-B14F-4D97-AF65-F5344CB8AC3E}">
        <p14:creationId xmlns:p14="http://schemas.microsoft.com/office/powerpoint/2010/main" val="3953375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2983B-A4FA-4A4C-B4E2-50F6ED2498C4}"/>
              </a:ext>
            </a:extLst>
          </p:cNvPr>
          <p:cNvSpPr>
            <a:spLocks noGrp="1"/>
          </p:cNvSpPr>
          <p:nvPr>
            <p:ph type="title"/>
          </p:nvPr>
        </p:nvSpPr>
        <p:spPr/>
        <p:txBody>
          <a:bodyPr/>
          <a:lstStyle/>
          <a:p>
            <a:r>
              <a:rPr lang="es-DO" dirty="0"/>
              <a:t>Historia	</a:t>
            </a:r>
          </a:p>
        </p:txBody>
      </p:sp>
      <p:sp>
        <p:nvSpPr>
          <p:cNvPr id="3" name="Marcador de contenido 2">
            <a:extLst>
              <a:ext uri="{FF2B5EF4-FFF2-40B4-BE49-F238E27FC236}">
                <a16:creationId xmlns:a16="http://schemas.microsoft.com/office/drawing/2014/main" id="{C0CAF70F-A29F-4A33-B219-81DC9268EEDB}"/>
              </a:ext>
            </a:extLst>
          </p:cNvPr>
          <p:cNvSpPr>
            <a:spLocks noGrp="1"/>
          </p:cNvSpPr>
          <p:nvPr>
            <p:ph idx="1"/>
          </p:nvPr>
        </p:nvSpPr>
        <p:spPr/>
        <p:txBody>
          <a:bodyPr/>
          <a:lstStyle/>
          <a:p>
            <a:r>
              <a:rPr lang="es-DO" b="1" dirty="0"/>
              <a:t>Dealer </a:t>
            </a:r>
            <a:r>
              <a:rPr lang="es-DO" b="1" dirty="0" err="1"/>
              <a:t>SistemaDB</a:t>
            </a:r>
            <a:r>
              <a:rPr lang="es-DO" b="1" dirty="0"/>
              <a:t> </a:t>
            </a:r>
            <a:r>
              <a:rPr lang="es-DO" dirty="0"/>
              <a:t>fue fundada en Diciembre del año 2019, por su propietario el empresario dominicano </a:t>
            </a:r>
            <a:r>
              <a:rPr lang="es-DO" b="1" dirty="0" err="1"/>
              <a:t>Ing.Luciano</a:t>
            </a:r>
            <a:r>
              <a:rPr lang="es-DO" b="1" dirty="0"/>
              <a:t> y sus socios</a:t>
            </a:r>
            <a:r>
              <a:rPr lang="es-DO" dirty="0"/>
              <a:t>, con una experiencia en la comercialización de vehículos de más de 10 años y con el firme propósito de ser líder en el mercado con mas dealers automatizados en su proceso de la República Dominicana.</a:t>
            </a:r>
          </a:p>
          <a:p>
            <a:pPr marL="0" indent="0" fontAlgn="base">
              <a:buNone/>
            </a:pPr>
            <a:br>
              <a:rPr lang="es-DO" dirty="0"/>
            </a:br>
            <a:endParaRPr lang="es-DO" dirty="0"/>
          </a:p>
          <a:p>
            <a:pPr marL="0" indent="0" fontAlgn="base">
              <a:buNone/>
            </a:pPr>
            <a:endParaRPr lang="es-DO" dirty="0"/>
          </a:p>
          <a:p>
            <a:pPr marL="0" indent="0" fontAlgn="base">
              <a:buNone/>
            </a:pPr>
            <a:br>
              <a:rPr lang="es-DO" dirty="0"/>
            </a:br>
            <a:r>
              <a:rPr lang="es-DO" dirty="0"/>
              <a:t>Brindar a nuestros clientes la asesoría necesaria al momento de ordenar sus vehículos, con la Visión de que se sientan complacidos y satisfechos. Manteniendo como objetivo principal dar siempre nuestro mejor trato personalizado al cliente, por eso nos enorgullecemos al decir “Dealer </a:t>
            </a:r>
            <a:r>
              <a:rPr lang="es-DO" dirty="0" err="1"/>
              <a:t>SistemaDB</a:t>
            </a:r>
            <a:r>
              <a:rPr lang="es-DO" dirty="0"/>
              <a:t>, somos una familia para ti".</a:t>
            </a:r>
          </a:p>
        </p:txBody>
      </p:sp>
      <p:sp>
        <p:nvSpPr>
          <p:cNvPr id="4" name="Título 1">
            <a:extLst>
              <a:ext uri="{FF2B5EF4-FFF2-40B4-BE49-F238E27FC236}">
                <a16:creationId xmlns:a16="http://schemas.microsoft.com/office/drawing/2014/main" id="{33D17A6E-C843-41FE-BBEC-4215D00B9DB1}"/>
              </a:ext>
            </a:extLst>
          </p:cNvPr>
          <p:cNvSpPr txBox="1">
            <a:spLocks/>
          </p:cNvSpPr>
          <p:nvPr/>
        </p:nvSpPr>
        <p:spPr>
          <a:xfrm>
            <a:off x="1066800" y="3035274"/>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b="1" i="1" kern="1200" cap="none" spc="-70" baseline="0" dirty="0">
                <a:solidFill>
                  <a:schemeClr val="tx1">
                    <a:lumMod val="85000"/>
                    <a:lumOff val="15000"/>
                  </a:schemeClr>
                </a:solidFill>
                <a:effectLst/>
                <a:latin typeface="+mj-lt"/>
                <a:ea typeface="+mn-ea"/>
                <a:cs typeface="+mn-cs"/>
              </a:defRPr>
            </a:lvl1pPr>
          </a:lstStyle>
          <a:p>
            <a:r>
              <a:rPr lang="es-DO" dirty="0"/>
              <a:t>Nuestra Misión 	</a:t>
            </a:r>
          </a:p>
        </p:txBody>
      </p:sp>
    </p:spTree>
    <p:extLst>
      <p:ext uri="{BB962C8B-B14F-4D97-AF65-F5344CB8AC3E}">
        <p14:creationId xmlns:p14="http://schemas.microsoft.com/office/powerpoint/2010/main" val="1703578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951149-08BA-4A72-9042-AF68742C0271}"/>
              </a:ext>
            </a:extLst>
          </p:cNvPr>
          <p:cNvSpPr>
            <a:spLocks noGrp="1"/>
          </p:cNvSpPr>
          <p:nvPr>
            <p:ph type="title"/>
          </p:nvPr>
        </p:nvSpPr>
        <p:spPr/>
        <p:txBody>
          <a:bodyPr/>
          <a:lstStyle/>
          <a:p>
            <a:r>
              <a:rPr lang="es-DO" dirty="0"/>
              <a:t>Clientes</a:t>
            </a:r>
          </a:p>
        </p:txBody>
      </p:sp>
      <p:sp>
        <p:nvSpPr>
          <p:cNvPr id="3" name="Marcador de contenido 2">
            <a:extLst>
              <a:ext uri="{FF2B5EF4-FFF2-40B4-BE49-F238E27FC236}">
                <a16:creationId xmlns:a16="http://schemas.microsoft.com/office/drawing/2014/main" id="{D863310C-34A6-4249-8839-98E4E7A662CA}"/>
              </a:ext>
            </a:extLst>
          </p:cNvPr>
          <p:cNvSpPr>
            <a:spLocks noGrp="1"/>
          </p:cNvSpPr>
          <p:nvPr>
            <p:ph idx="1"/>
          </p:nvPr>
        </p:nvSpPr>
        <p:spPr/>
        <p:txBody>
          <a:bodyPr/>
          <a:lstStyle/>
          <a:p>
            <a:r>
              <a:rPr lang="es-DO" dirty="0"/>
              <a:t>Estamos orientados a todos los negocios de distribución de vehículos, compra y venta o hasta alquiler de los mismos nuestro sistema es totalmente adaptable a las diferentes necesidades de cada uno de nuestros clientes. </a:t>
            </a:r>
          </a:p>
        </p:txBody>
      </p:sp>
    </p:spTree>
    <p:extLst>
      <p:ext uri="{BB962C8B-B14F-4D97-AF65-F5344CB8AC3E}">
        <p14:creationId xmlns:p14="http://schemas.microsoft.com/office/powerpoint/2010/main" val="271217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75" name="Rectangle 74">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77" name="Rectangle 76">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5F9CB76E-1E75-4679-9DE8-619BC5C6A3B4}"/>
              </a:ext>
            </a:extLst>
          </p:cNvPr>
          <p:cNvSpPr>
            <a:spLocks noGrp="1"/>
          </p:cNvSpPr>
          <p:nvPr>
            <p:ph type="title"/>
          </p:nvPr>
        </p:nvSpPr>
        <p:spPr>
          <a:xfrm>
            <a:off x="557720" y="612843"/>
            <a:ext cx="2312480" cy="941637"/>
          </a:xfrm>
        </p:spPr>
        <p:txBody>
          <a:bodyPr vert="horz" lIns="91440" tIns="45720" rIns="91440" bIns="45720" rtlCol="0" anchor="b">
            <a:normAutofit/>
          </a:bodyPr>
          <a:lstStyle/>
          <a:p>
            <a:pPr>
              <a:lnSpc>
                <a:spcPct val="90000"/>
              </a:lnSpc>
            </a:pPr>
            <a:r>
              <a:rPr lang="en-US" sz="2800" dirty="0" err="1">
                <a:solidFill>
                  <a:schemeClr val="tx1">
                    <a:lumMod val="85000"/>
                    <a:lumOff val="15000"/>
                  </a:schemeClr>
                </a:solidFill>
              </a:rPr>
              <a:t>Costo</a:t>
            </a:r>
            <a:r>
              <a:rPr lang="en-US" sz="2800" dirty="0">
                <a:solidFill>
                  <a:schemeClr val="tx1">
                    <a:lumMod val="85000"/>
                    <a:lumOff val="15000"/>
                  </a:schemeClr>
                </a:solidFill>
              </a:rPr>
              <a:t> de la base de </a:t>
            </a:r>
            <a:r>
              <a:rPr lang="en-US" sz="2800" dirty="0" err="1">
                <a:solidFill>
                  <a:schemeClr val="tx1">
                    <a:lumMod val="85000"/>
                    <a:lumOff val="15000"/>
                  </a:schemeClr>
                </a:solidFill>
              </a:rPr>
              <a:t>datos</a:t>
            </a:r>
            <a:endParaRPr lang="en-US" sz="2800" dirty="0">
              <a:solidFill>
                <a:schemeClr val="tx1">
                  <a:lumMod val="85000"/>
                  <a:lumOff val="15000"/>
                </a:schemeClr>
              </a:solidFill>
            </a:endParaRPr>
          </a:p>
        </p:txBody>
      </p:sp>
      <p:sp>
        <p:nvSpPr>
          <p:cNvPr id="6" name="Marcador de texto 5">
            <a:extLst>
              <a:ext uri="{FF2B5EF4-FFF2-40B4-BE49-F238E27FC236}">
                <a16:creationId xmlns:a16="http://schemas.microsoft.com/office/drawing/2014/main" id="{1DBBB81F-48C3-4C6C-BAB4-E73FBFF754D9}"/>
              </a:ext>
            </a:extLst>
          </p:cNvPr>
          <p:cNvSpPr>
            <a:spLocks noGrp="1"/>
          </p:cNvSpPr>
          <p:nvPr>
            <p:ph type="body" sz="half" idx="2"/>
          </p:nvPr>
        </p:nvSpPr>
        <p:spPr>
          <a:xfrm>
            <a:off x="537926" y="1691640"/>
            <a:ext cx="2312479" cy="3854197"/>
          </a:xfrm>
        </p:spPr>
        <p:txBody>
          <a:bodyPr vert="horz" lIns="91440" tIns="45720" rIns="91440" bIns="45720" rtlCol="0">
            <a:normAutofit/>
          </a:bodyPr>
          <a:lstStyle/>
          <a:p>
            <a:pPr indent="-182880">
              <a:lnSpc>
                <a:spcPct val="100000"/>
              </a:lnSpc>
              <a:buFont typeface="Garamond" pitchFamily="18" charset="0"/>
              <a:buChar char="◦"/>
            </a:pPr>
            <a:r>
              <a:rPr lang="en-US" sz="1400" dirty="0">
                <a:solidFill>
                  <a:schemeClr val="tx1">
                    <a:lumMod val="85000"/>
                    <a:lumOff val="15000"/>
                  </a:schemeClr>
                </a:solidFill>
              </a:rPr>
              <a:t>Nuestra base de </a:t>
            </a:r>
            <a:r>
              <a:rPr lang="en-US" sz="1400" dirty="0" err="1">
                <a:solidFill>
                  <a:schemeClr val="tx1">
                    <a:lumMod val="85000"/>
                    <a:lumOff val="15000"/>
                  </a:schemeClr>
                </a:solidFill>
              </a:rPr>
              <a:t>datos</a:t>
            </a:r>
            <a:r>
              <a:rPr lang="en-US" sz="1400" dirty="0">
                <a:solidFill>
                  <a:schemeClr val="tx1">
                    <a:lumMod val="85000"/>
                    <a:lumOff val="15000"/>
                  </a:schemeClr>
                </a:solidFill>
              </a:rPr>
              <a:t> </a:t>
            </a:r>
            <a:r>
              <a:rPr lang="en-US" sz="1400" dirty="0" err="1">
                <a:solidFill>
                  <a:schemeClr val="tx1">
                    <a:lumMod val="85000"/>
                    <a:lumOff val="15000"/>
                  </a:schemeClr>
                </a:solidFill>
              </a:rPr>
              <a:t>tiene</a:t>
            </a:r>
            <a:r>
              <a:rPr lang="en-US" sz="1400" dirty="0">
                <a:solidFill>
                  <a:schemeClr val="tx1">
                    <a:lumMod val="85000"/>
                    <a:lumOff val="15000"/>
                  </a:schemeClr>
                </a:solidFill>
              </a:rPr>
              <a:t> </a:t>
            </a:r>
            <a:r>
              <a:rPr lang="en-US" sz="1400" dirty="0" err="1">
                <a:solidFill>
                  <a:schemeClr val="tx1">
                    <a:lumMod val="85000"/>
                    <a:lumOff val="15000"/>
                  </a:schemeClr>
                </a:solidFill>
              </a:rPr>
              <a:t>varios</a:t>
            </a:r>
            <a:r>
              <a:rPr lang="en-US" sz="1400" dirty="0">
                <a:solidFill>
                  <a:schemeClr val="tx1">
                    <a:lumMod val="85000"/>
                    <a:lumOff val="15000"/>
                  </a:schemeClr>
                </a:solidFill>
              </a:rPr>
              <a:t> planes o forma </a:t>
            </a:r>
            <a:r>
              <a:rPr lang="en-US" sz="1400" dirty="0" err="1">
                <a:solidFill>
                  <a:schemeClr val="tx1">
                    <a:lumMod val="85000"/>
                    <a:lumOff val="15000"/>
                  </a:schemeClr>
                </a:solidFill>
              </a:rPr>
              <a:t>en</a:t>
            </a:r>
            <a:r>
              <a:rPr lang="en-US" sz="1400" dirty="0">
                <a:solidFill>
                  <a:schemeClr val="tx1">
                    <a:lumMod val="85000"/>
                    <a:lumOff val="15000"/>
                  </a:schemeClr>
                </a:solidFill>
              </a:rPr>
              <a:t> las que se </a:t>
            </a:r>
            <a:r>
              <a:rPr lang="en-US" sz="1400" dirty="0" err="1">
                <a:solidFill>
                  <a:schemeClr val="tx1">
                    <a:lumMod val="85000"/>
                    <a:lumOff val="15000"/>
                  </a:schemeClr>
                </a:solidFill>
              </a:rPr>
              <a:t>pueden</a:t>
            </a:r>
            <a:r>
              <a:rPr lang="en-US" sz="1400" dirty="0">
                <a:solidFill>
                  <a:schemeClr val="tx1">
                    <a:lumMod val="85000"/>
                    <a:lumOff val="15000"/>
                  </a:schemeClr>
                </a:solidFill>
              </a:rPr>
              <a:t> </a:t>
            </a:r>
            <a:r>
              <a:rPr lang="en-US" sz="1400" dirty="0" err="1">
                <a:solidFill>
                  <a:schemeClr val="tx1">
                    <a:lumMod val="85000"/>
                    <a:lumOff val="15000"/>
                  </a:schemeClr>
                </a:solidFill>
              </a:rPr>
              <a:t>adquirir</a:t>
            </a:r>
            <a:r>
              <a:rPr lang="en-US" sz="1400" dirty="0">
                <a:solidFill>
                  <a:schemeClr val="tx1">
                    <a:lumMod val="85000"/>
                    <a:lumOff val="15000"/>
                  </a:schemeClr>
                </a:solidFill>
              </a:rPr>
              <a:t>:</a:t>
            </a:r>
          </a:p>
          <a:p>
            <a:pPr indent="-182880">
              <a:lnSpc>
                <a:spcPct val="100000"/>
              </a:lnSpc>
              <a:buFont typeface="Garamond" pitchFamily="18" charset="0"/>
              <a:buChar char="◦"/>
            </a:pPr>
            <a:endParaRPr lang="en-US" sz="1400" dirty="0">
              <a:solidFill>
                <a:schemeClr val="tx1">
                  <a:lumMod val="85000"/>
                  <a:lumOff val="15000"/>
                </a:schemeClr>
              </a:solidFill>
            </a:endParaRPr>
          </a:p>
          <a:p>
            <a:pPr>
              <a:lnSpc>
                <a:spcPct val="100000"/>
              </a:lnSpc>
            </a:pPr>
            <a:r>
              <a:rPr lang="en-US" sz="1400" b="1" dirty="0" err="1">
                <a:solidFill>
                  <a:schemeClr val="tx1">
                    <a:lumMod val="85000"/>
                    <a:lumOff val="15000"/>
                  </a:schemeClr>
                </a:solidFill>
              </a:rPr>
              <a:t>Rentado</a:t>
            </a:r>
            <a:r>
              <a:rPr lang="en-US" sz="1400" b="1" dirty="0">
                <a:solidFill>
                  <a:schemeClr val="tx1">
                    <a:lumMod val="85000"/>
                    <a:lumOff val="15000"/>
                  </a:schemeClr>
                </a:solidFill>
              </a:rPr>
              <a:t> por </a:t>
            </a:r>
            <a:r>
              <a:rPr lang="en-US" sz="1400" b="1" dirty="0" err="1">
                <a:solidFill>
                  <a:schemeClr val="tx1">
                    <a:lumMod val="85000"/>
                    <a:lumOff val="15000"/>
                  </a:schemeClr>
                </a:solidFill>
              </a:rPr>
              <a:t>mes</a:t>
            </a:r>
            <a:r>
              <a:rPr lang="en-US" sz="1400" b="1" dirty="0">
                <a:solidFill>
                  <a:schemeClr val="tx1">
                    <a:lumMod val="85000"/>
                    <a:lumOff val="15000"/>
                  </a:schemeClr>
                </a:solidFill>
              </a:rPr>
              <a:t> o </a:t>
            </a:r>
            <a:r>
              <a:rPr lang="en-US" sz="1400" b="1" dirty="0" err="1">
                <a:solidFill>
                  <a:schemeClr val="tx1">
                    <a:lumMod val="85000"/>
                    <a:lumOff val="15000"/>
                  </a:schemeClr>
                </a:solidFill>
              </a:rPr>
              <a:t>anual</a:t>
            </a:r>
            <a:r>
              <a:rPr lang="en-US" sz="1400" b="1" dirty="0">
                <a:solidFill>
                  <a:schemeClr val="tx1">
                    <a:lumMod val="85000"/>
                    <a:lumOff val="15000"/>
                  </a:schemeClr>
                </a:solidFill>
              </a:rPr>
              <a:t>:</a:t>
            </a:r>
          </a:p>
          <a:p>
            <a:pPr indent="-182880">
              <a:lnSpc>
                <a:spcPct val="100000"/>
              </a:lnSpc>
              <a:buFont typeface="Garamond" pitchFamily="18" charset="0"/>
              <a:buChar char="◦"/>
            </a:pPr>
            <a:r>
              <a:rPr lang="en-US" sz="1400" b="1" dirty="0" err="1">
                <a:solidFill>
                  <a:schemeClr val="tx1">
                    <a:lumMod val="85000"/>
                    <a:lumOff val="15000"/>
                  </a:schemeClr>
                </a:solidFill>
              </a:rPr>
              <a:t>Mensual</a:t>
            </a:r>
            <a:r>
              <a:rPr lang="en-US" sz="1400" b="1" dirty="0">
                <a:solidFill>
                  <a:schemeClr val="tx1">
                    <a:lumMod val="85000"/>
                    <a:lumOff val="15000"/>
                  </a:schemeClr>
                </a:solidFill>
              </a:rPr>
              <a:t>: </a:t>
            </a:r>
            <a:r>
              <a:rPr lang="en-US" sz="1400" dirty="0">
                <a:solidFill>
                  <a:schemeClr val="tx1">
                    <a:lumMod val="85000"/>
                    <a:lumOff val="15000"/>
                  </a:schemeClr>
                </a:solidFill>
              </a:rPr>
              <a:t>RD$10,000.00</a:t>
            </a:r>
          </a:p>
          <a:p>
            <a:pPr indent="-182880">
              <a:lnSpc>
                <a:spcPct val="100000"/>
              </a:lnSpc>
              <a:buFont typeface="Garamond" pitchFamily="18" charset="0"/>
              <a:buChar char="◦"/>
            </a:pPr>
            <a:r>
              <a:rPr lang="en-US" sz="1400" b="1" dirty="0" err="1">
                <a:solidFill>
                  <a:schemeClr val="tx1">
                    <a:lumMod val="85000"/>
                    <a:lumOff val="15000"/>
                  </a:schemeClr>
                </a:solidFill>
              </a:rPr>
              <a:t>Anual</a:t>
            </a:r>
            <a:r>
              <a:rPr lang="en-US" sz="1400" b="1" dirty="0">
                <a:solidFill>
                  <a:schemeClr val="tx1">
                    <a:lumMod val="85000"/>
                    <a:lumOff val="15000"/>
                  </a:schemeClr>
                </a:solidFill>
              </a:rPr>
              <a:t>: </a:t>
            </a:r>
            <a:r>
              <a:rPr lang="en-US" sz="1400" dirty="0">
                <a:solidFill>
                  <a:schemeClr val="tx1">
                    <a:lumMod val="85000"/>
                    <a:lumOff val="15000"/>
                  </a:schemeClr>
                </a:solidFill>
              </a:rPr>
              <a:t>RD$100,000.00 ¨Con la </a:t>
            </a:r>
            <a:r>
              <a:rPr lang="en-US" sz="1400" dirty="0" err="1">
                <a:solidFill>
                  <a:schemeClr val="tx1">
                    <a:lumMod val="85000"/>
                    <a:lumOff val="15000"/>
                  </a:schemeClr>
                </a:solidFill>
              </a:rPr>
              <a:t>opción</a:t>
            </a:r>
            <a:r>
              <a:rPr lang="en-US" sz="1400" dirty="0">
                <a:solidFill>
                  <a:schemeClr val="tx1">
                    <a:lumMod val="85000"/>
                    <a:lumOff val="15000"/>
                  </a:schemeClr>
                </a:solidFill>
              </a:rPr>
              <a:t> </a:t>
            </a:r>
            <a:r>
              <a:rPr lang="en-US" sz="1400" dirty="0" err="1">
                <a:solidFill>
                  <a:schemeClr val="tx1">
                    <a:lumMod val="85000"/>
                    <a:lumOff val="15000"/>
                  </a:schemeClr>
                </a:solidFill>
              </a:rPr>
              <a:t>anual</a:t>
            </a:r>
            <a:r>
              <a:rPr lang="en-US" sz="1400" dirty="0">
                <a:solidFill>
                  <a:schemeClr val="tx1">
                    <a:lumMod val="85000"/>
                    <a:lumOff val="15000"/>
                  </a:schemeClr>
                </a:solidFill>
              </a:rPr>
              <a:t> </a:t>
            </a:r>
            <a:r>
              <a:rPr lang="en-US" sz="1400" dirty="0" err="1">
                <a:solidFill>
                  <a:schemeClr val="tx1">
                    <a:lumMod val="85000"/>
                    <a:lumOff val="15000"/>
                  </a:schemeClr>
                </a:solidFill>
              </a:rPr>
              <a:t>tiene</a:t>
            </a:r>
            <a:r>
              <a:rPr lang="en-US" sz="1400" dirty="0">
                <a:solidFill>
                  <a:schemeClr val="tx1">
                    <a:lumMod val="85000"/>
                    <a:lumOff val="15000"/>
                  </a:schemeClr>
                </a:solidFill>
              </a:rPr>
              <a:t> un </a:t>
            </a:r>
            <a:r>
              <a:rPr lang="en-US" sz="1400" dirty="0" err="1">
                <a:solidFill>
                  <a:schemeClr val="tx1">
                    <a:lumMod val="85000"/>
                    <a:lumOff val="15000"/>
                  </a:schemeClr>
                </a:solidFill>
              </a:rPr>
              <a:t>ahorro</a:t>
            </a:r>
            <a:r>
              <a:rPr lang="en-US" sz="1400" dirty="0">
                <a:solidFill>
                  <a:schemeClr val="tx1">
                    <a:lumMod val="85000"/>
                    <a:lumOff val="15000"/>
                  </a:schemeClr>
                </a:solidFill>
              </a:rPr>
              <a:t> de un 20%¨</a:t>
            </a:r>
          </a:p>
          <a:p>
            <a:pPr indent="-182880">
              <a:lnSpc>
                <a:spcPct val="100000"/>
              </a:lnSpc>
              <a:buFont typeface="Garamond" pitchFamily="18" charset="0"/>
              <a:buChar char="◦"/>
            </a:pPr>
            <a:endParaRPr lang="en-US" sz="1400" dirty="0">
              <a:solidFill>
                <a:schemeClr val="tx1">
                  <a:lumMod val="85000"/>
                  <a:lumOff val="15000"/>
                </a:schemeClr>
              </a:solidFill>
            </a:endParaRPr>
          </a:p>
          <a:p>
            <a:pPr>
              <a:lnSpc>
                <a:spcPct val="100000"/>
              </a:lnSpc>
            </a:pPr>
            <a:r>
              <a:rPr lang="en-US" sz="1400" b="1" dirty="0" err="1">
                <a:solidFill>
                  <a:schemeClr val="tx1">
                    <a:lumMod val="85000"/>
                    <a:lumOff val="15000"/>
                  </a:schemeClr>
                </a:solidFill>
              </a:rPr>
              <a:t>Venta</a:t>
            </a:r>
            <a:r>
              <a:rPr lang="en-US" sz="1400" b="1" dirty="0">
                <a:solidFill>
                  <a:schemeClr val="tx1">
                    <a:lumMod val="85000"/>
                    <a:lumOff val="15000"/>
                  </a:schemeClr>
                </a:solidFill>
              </a:rPr>
              <a:t> Perpetua:</a:t>
            </a:r>
          </a:p>
          <a:p>
            <a:pPr indent="-182880">
              <a:lnSpc>
                <a:spcPct val="100000"/>
              </a:lnSpc>
              <a:buFont typeface="Garamond" pitchFamily="18" charset="0"/>
              <a:buChar char="◦"/>
            </a:pPr>
            <a:r>
              <a:rPr lang="en-US" sz="1400" dirty="0">
                <a:solidFill>
                  <a:schemeClr val="tx1">
                    <a:lumMod val="85000"/>
                    <a:lumOff val="15000"/>
                  </a:schemeClr>
                </a:solidFill>
              </a:rPr>
              <a:t>A </a:t>
            </a:r>
            <a:r>
              <a:rPr lang="en-US" sz="1400" dirty="0" err="1">
                <a:solidFill>
                  <a:schemeClr val="tx1">
                    <a:lumMod val="85000"/>
                    <a:lumOff val="15000"/>
                  </a:schemeClr>
                </a:solidFill>
              </a:rPr>
              <a:t>negociar</a:t>
            </a:r>
            <a:r>
              <a:rPr lang="en-US" sz="1400" dirty="0">
                <a:solidFill>
                  <a:schemeClr val="tx1">
                    <a:lumMod val="85000"/>
                    <a:lumOff val="15000"/>
                  </a:schemeClr>
                </a:solidFill>
              </a:rPr>
              <a:t>.</a:t>
            </a:r>
          </a:p>
        </p:txBody>
      </p:sp>
      <p:sp>
        <p:nvSpPr>
          <p:cNvPr id="83" name="Rectangle 82">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2050" name="Picture 2" descr="Image result for sql server">
            <a:extLst>
              <a:ext uri="{FF2B5EF4-FFF2-40B4-BE49-F238E27FC236}">
                <a16:creationId xmlns:a16="http://schemas.microsoft.com/office/drawing/2014/main" id="{ABFA927C-BEE6-4B85-8761-9E5D330301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123992" y="882398"/>
            <a:ext cx="7088736" cy="5121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28336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C166E496-2CB5-482F-9D6C-7F7627723605}"/>
              </a:ext>
            </a:extLst>
          </p:cNvPr>
          <p:cNvSpPr>
            <a:spLocks noGrp="1"/>
          </p:cNvSpPr>
          <p:nvPr>
            <p:ph type="title"/>
          </p:nvPr>
        </p:nvSpPr>
        <p:spPr/>
        <p:txBody>
          <a:bodyPr/>
          <a:lstStyle/>
          <a:p>
            <a:r>
              <a:rPr lang="es-DO" dirty="0"/>
              <a:t>Recuperación de tu Inversión</a:t>
            </a:r>
          </a:p>
        </p:txBody>
      </p:sp>
      <p:sp>
        <p:nvSpPr>
          <p:cNvPr id="6" name="Marcador de contenido 5">
            <a:extLst>
              <a:ext uri="{FF2B5EF4-FFF2-40B4-BE49-F238E27FC236}">
                <a16:creationId xmlns:a16="http://schemas.microsoft.com/office/drawing/2014/main" id="{13D7D3C4-0293-4CD6-88DE-541AEC0C5430}"/>
              </a:ext>
            </a:extLst>
          </p:cNvPr>
          <p:cNvSpPr>
            <a:spLocks noGrp="1"/>
          </p:cNvSpPr>
          <p:nvPr>
            <p:ph idx="1"/>
          </p:nvPr>
        </p:nvSpPr>
        <p:spPr/>
        <p:txBody>
          <a:bodyPr/>
          <a:lstStyle/>
          <a:p>
            <a:r>
              <a:rPr lang="es-DO" dirty="0"/>
              <a:t>Nos orgullece nuestro sistema de base de datos, ya que esta en uno de los gestores mas poderos como Microsoft SQL Server, por eso garantizamos que su inversión tendrá un retorno efectivo y explicamos a continuación el porque.</a:t>
            </a:r>
          </a:p>
          <a:p>
            <a:r>
              <a:rPr lang="es-DO" dirty="0"/>
              <a:t>Nuestro sistema tiene una de las conexiones mas estables y realizadas por el expertos de la materia garantizando una estabilidad de un 99.9% en el año, proporcionándole la seguridad y confianza que usted y sus clientes necesitan.</a:t>
            </a:r>
          </a:p>
          <a:p>
            <a:r>
              <a:rPr lang="es-DO" dirty="0"/>
              <a:t>A la hora de realizar un negocio muchos sistemas fallan generando una opinión negativa de parte del cliente pues este no mira que el sistema es quien tiene el defecto lo generaliza en el negocio viéndose afectado no solamente por ese cliente si no por todos lo que este pudiera comentar o referir, se lo ponemos en valores numéricos para que se entienda mejor en el siguiente recuadro.</a:t>
            </a:r>
          </a:p>
        </p:txBody>
      </p:sp>
    </p:spTree>
    <p:extLst>
      <p:ext uri="{BB962C8B-B14F-4D97-AF65-F5344CB8AC3E}">
        <p14:creationId xmlns:p14="http://schemas.microsoft.com/office/powerpoint/2010/main" val="334147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4" name="Rectangle 23">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6" name="Rectangle 25">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texto 5">
            <a:extLst>
              <a:ext uri="{FF2B5EF4-FFF2-40B4-BE49-F238E27FC236}">
                <a16:creationId xmlns:a16="http://schemas.microsoft.com/office/drawing/2014/main" id="{02AF3ED0-B603-4AE2-81E6-3751862961A4}"/>
              </a:ext>
            </a:extLst>
          </p:cNvPr>
          <p:cNvSpPr>
            <a:spLocks noGrp="1"/>
          </p:cNvSpPr>
          <p:nvPr>
            <p:ph type="body" sz="half" idx="2"/>
          </p:nvPr>
        </p:nvSpPr>
        <p:spPr>
          <a:xfrm>
            <a:off x="419100" y="548640"/>
            <a:ext cx="2616201" cy="5824727"/>
          </a:xfrm>
        </p:spPr>
        <p:txBody>
          <a:bodyPr vert="horz" lIns="91440" tIns="45720" rIns="91440" bIns="45720" rtlCol="0">
            <a:normAutofit/>
          </a:bodyPr>
          <a:lstStyle/>
          <a:p>
            <a:pPr>
              <a:lnSpc>
                <a:spcPct val="100000"/>
              </a:lnSpc>
            </a:pPr>
            <a:r>
              <a:rPr lang="en-US" sz="1400" dirty="0">
                <a:solidFill>
                  <a:schemeClr val="tx1">
                    <a:lumMod val="85000"/>
                    <a:lumOff val="15000"/>
                  </a:schemeClr>
                </a:solidFill>
              </a:rPr>
              <a:t>Si </a:t>
            </a:r>
            <a:r>
              <a:rPr lang="en-US" sz="1400" dirty="0" err="1">
                <a:solidFill>
                  <a:schemeClr val="tx1">
                    <a:lumMod val="85000"/>
                    <a:lumOff val="15000"/>
                  </a:schemeClr>
                </a:solidFill>
              </a:rPr>
              <a:t>tu</a:t>
            </a:r>
            <a:r>
              <a:rPr lang="en-US" sz="1400" dirty="0">
                <a:solidFill>
                  <a:schemeClr val="tx1">
                    <a:lumMod val="85000"/>
                    <a:lumOff val="15000"/>
                  </a:schemeClr>
                </a:solidFill>
              </a:rPr>
              <a:t> </a:t>
            </a:r>
            <a:r>
              <a:rPr lang="en-US" sz="1400" dirty="0" err="1">
                <a:solidFill>
                  <a:schemeClr val="tx1">
                    <a:lumMod val="85000"/>
                    <a:lumOff val="15000"/>
                  </a:schemeClr>
                </a:solidFill>
              </a:rPr>
              <a:t>negocio</a:t>
            </a:r>
            <a:r>
              <a:rPr lang="en-US" sz="1400" dirty="0">
                <a:solidFill>
                  <a:schemeClr val="tx1">
                    <a:lumMod val="85000"/>
                    <a:lumOff val="15000"/>
                  </a:schemeClr>
                </a:solidFill>
              </a:rPr>
              <a:t> genera 50 </a:t>
            </a:r>
            <a:r>
              <a:rPr lang="en-US" sz="1400" dirty="0" err="1">
                <a:solidFill>
                  <a:schemeClr val="tx1">
                    <a:lumMod val="85000"/>
                    <a:lumOff val="15000"/>
                  </a:schemeClr>
                </a:solidFill>
              </a:rPr>
              <a:t>ventas</a:t>
            </a:r>
            <a:r>
              <a:rPr lang="en-US" sz="1400" dirty="0">
                <a:solidFill>
                  <a:schemeClr val="tx1">
                    <a:lumMod val="85000"/>
                    <a:lumOff val="15000"/>
                  </a:schemeClr>
                </a:solidFill>
              </a:rPr>
              <a:t> al </a:t>
            </a:r>
            <a:r>
              <a:rPr lang="en-US" sz="1400" dirty="0" err="1">
                <a:solidFill>
                  <a:schemeClr val="tx1">
                    <a:lumMod val="85000"/>
                    <a:lumOff val="15000"/>
                  </a:schemeClr>
                </a:solidFill>
              </a:rPr>
              <a:t>año</a:t>
            </a:r>
            <a:r>
              <a:rPr lang="en-US" sz="1400" dirty="0">
                <a:solidFill>
                  <a:schemeClr val="tx1">
                    <a:lumMod val="85000"/>
                    <a:lumOff val="15000"/>
                  </a:schemeClr>
                </a:solidFill>
              </a:rPr>
              <a:t> </a:t>
            </a:r>
            <a:r>
              <a:rPr lang="en-US" sz="1400" dirty="0" err="1">
                <a:solidFill>
                  <a:schemeClr val="tx1">
                    <a:lumMod val="85000"/>
                    <a:lumOff val="15000"/>
                  </a:schemeClr>
                </a:solidFill>
              </a:rPr>
              <a:t>generando</a:t>
            </a:r>
            <a:r>
              <a:rPr lang="en-US" sz="1400" dirty="0">
                <a:solidFill>
                  <a:schemeClr val="tx1">
                    <a:lumMod val="85000"/>
                    <a:lumOff val="15000"/>
                  </a:schemeClr>
                </a:solidFill>
              </a:rPr>
              <a:t> 20 </a:t>
            </a:r>
            <a:r>
              <a:rPr lang="en-US" sz="1400" dirty="0" err="1">
                <a:solidFill>
                  <a:schemeClr val="tx1">
                    <a:lumMod val="85000"/>
                    <a:lumOff val="15000"/>
                  </a:schemeClr>
                </a:solidFill>
              </a:rPr>
              <a:t>millones</a:t>
            </a:r>
            <a:r>
              <a:rPr lang="en-US" sz="1400" dirty="0">
                <a:solidFill>
                  <a:schemeClr val="tx1">
                    <a:lumMod val="85000"/>
                    <a:lumOff val="15000"/>
                  </a:schemeClr>
                </a:solidFill>
              </a:rPr>
              <a:t> de pesos </a:t>
            </a:r>
            <a:r>
              <a:rPr lang="en-US" sz="1400" dirty="0" err="1">
                <a:solidFill>
                  <a:schemeClr val="tx1">
                    <a:lumMod val="85000"/>
                    <a:lumOff val="15000"/>
                  </a:schemeClr>
                </a:solidFill>
              </a:rPr>
              <a:t>en</a:t>
            </a:r>
            <a:r>
              <a:rPr lang="en-US" sz="1400" dirty="0">
                <a:solidFill>
                  <a:schemeClr val="tx1">
                    <a:lumMod val="85000"/>
                    <a:lumOff val="15000"/>
                  </a:schemeClr>
                </a:solidFill>
              </a:rPr>
              <a:t> </a:t>
            </a:r>
            <a:r>
              <a:rPr lang="en-US" sz="1400" dirty="0" err="1">
                <a:solidFill>
                  <a:schemeClr val="tx1">
                    <a:lumMod val="85000"/>
                    <a:lumOff val="15000"/>
                  </a:schemeClr>
                </a:solidFill>
              </a:rPr>
              <a:t>ventas</a:t>
            </a:r>
            <a:r>
              <a:rPr lang="en-US" sz="1400" dirty="0">
                <a:solidFill>
                  <a:schemeClr val="tx1">
                    <a:lumMod val="85000"/>
                    <a:lumOff val="15000"/>
                  </a:schemeClr>
                </a:solidFill>
              </a:rPr>
              <a:t> y </a:t>
            </a:r>
            <a:r>
              <a:rPr lang="en-US" sz="1400" dirty="0" err="1">
                <a:solidFill>
                  <a:schemeClr val="tx1">
                    <a:lumMod val="85000"/>
                    <a:lumOff val="15000"/>
                  </a:schemeClr>
                </a:solidFill>
              </a:rPr>
              <a:t>suceden</a:t>
            </a:r>
            <a:r>
              <a:rPr lang="en-US" sz="1400" dirty="0">
                <a:solidFill>
                  <a:schemeClr val="tx1">
                    <a:lumMod val="85000"/>
                    <a:lumOff val="15000"/>
                  </a:schemeClr>
                </a:solidFill>
              </a:rPr>
              <a:t> 5 </a:t>
            </a:r>
            <a:r>
              <a:rPr lang="en-US" sz="1400" dirty="0" err="1">
                <a:solidFill>
                  <a:schemeClr val="tx1">
                    <a:lumMod val="85000"/>
                    <a:lumOff val="15000"/>
                  </a:schemeClr>
                </a:solidFill>
              </a:rPr>
              <a:t>errores</a:t>
            </a:r>
            <a:r>
              <a:rPr lang="en-US" sz="1400" dirty="0">
                <a:solidFill>
                  <a:schemeClr val="tx1">
                    <a:lumMod val="85000"/>
                    <a:lumOff val="15000"/>
                  </a:schemeClr>
                </a:solidFill>
              </a:rPr>
              <a:t> </a:t>
            </a:r>
            <a:r>
              <a:rPr lang="en-US" sz="1400" dirty="0" err="1">
                <a:solidFill>
                  <a:schemeClr val="tx1">
                    <a:lumMod val="85000"/>
                    <a:lumOff val="15000"/>
                  </a:schemeClr>
                </a:solidFill>
              </a:rPr>
              <a:t>en</a:t>
            </a:r>
            <a:r>
              <a:rPr lang="en-US" sz="1400" dirty="0">
                <a:solidFill>
                  <a:schemeClr val="tx1">
                    <a:lumMod val="85000"/>
                    <a:lumOff val="15000"/>
                  </a:schemeClr>
                </a:solidFill>
              </a:rPr>
              <a:t> </a:t>
            </a:r>
            <a:r>
              <a:rPr lang="en-US" sz="1400" dirty="0" err="1">
                <a:solidFill>
                  <a:schemeClr val="tx1">
                    <a:lumMod val="85000"/>
                    <a:lumOff val="15000"/>
                  </a:schemeClr>
                </a:solidFill>
              </a:rPr>
              <a:t>tu</a:t>
            </a:r>
            <a:r>
              <a:rPr lang="en-US" sz="1400" dirty="0">
                <a:solidFill>
                  <a:schemeClr val="tx1">
                    <a:lumMod val="85000"/>
                    <a:lumOff val="15000"/>
                  </a:schemeClr>
                </a:solidFill>
              </a:rPr>
              <a:t> Sistema lo </a:t>
            </a:r>
            <a:r>
              <a:rPr lang="en-US" sz="1400" dirty="0" err="1">
                <a:solidFill>
                  <a:schemeClr val="tx1">
                    <a:lumMod val="85000"/>
                    <a:lumOff val="15000"/>
                  </a:schemeClr>
                </a:solidFill>
              </a:rPr>
              <a:t>cual</a:t>
            </a:r>
            <a:r>
              <a:rPr lang="en-US" sz="1400" dirty="0">
                <a:solidFill>
                  <a:schemeClr val="tx1">
                    <a:lumMod val="85000"/>
                    <a:lumOff val="15000"/>
                  </a:schemeClr>
                </a:solidFill>
              </a:rPr>
              <a:t> </a:t>
            </a:r>
            <a:r>
              <a:rPr lang="en-US" sz="1400" dirty="0" err="1">
                <a:solidFill>
                  <a:schemeClr val="tx1">
                    <a:lumMod val="85000"/>
                    <a:lumOff val="15000"/>
                  </a:schemeClr>
                </a:solidFill>
              </a:rPr>
              <a:t>provoca</a:t>
            </a:r>
            <a:r>
              <a:rPr lang="en-US" sz="1400" dirty="0">
                <a:solidFill>
                  <a:schemeClr val="tx1">
                    <a:lumMod val="85000"/>
                    <a:lumOff val="15000"/>
                  </a:schemeClr>
                </a:solidFill>
              </a:rPr>
              <a:t> que 4 </a:t>
            </a:r>
            <a:r>
              <a:rPr lang="en-US" sz="1400" dirty="0" err="1">
                <a:solidFill>
                  <a:schemeClr val="tx1">
                    <a:lumMod val="85000"/>
                    <a:lumOff val="15000"/>
                  </a:schemeClr>
                </a:solidFill>
              </a:rPr>
              <a:t>posibles</a:t>
            </a:r>
            <a:r>
              <a:rPr lang="en-US" sz="1400" dirty="0">
                <a:solidFill>
                  <a:schemeClr val="tx1">
                    <a:lumMod val="85000"/>
                    <a:lumOff val="15000"/>
                  </a:schemeClr>
                </a:solidFill>
              </a:rPr>
              <a:t> </a:t>
            </a:r>
            <a:r>
              <a:rPr lang="en-US" sz="1400" dirty="0" err="1">
                <a:solidFill>
                  <a:schemeClr val="tx1">
                    <a:lumMod val="85000"/>
                    <a:lumOff val="15000"/>
                  </a:schemeClr>
                </a:solidFill>
              </a:rPr>
              <a:t>ventas</a:t>
            </a:r>
            <a:r>
              <a:rPr lang="en-US" sz="1400" dirty="0">
                <a:solidFill>
                  <a:schemeClr val="tx1">
                    <a:lumMod val="85000"/>
                    <a:lumOff val="15000"/>
                  </a:schemeClr>
                </a:solidFill>
              </a:rPr>
              <a:t> no se den </a:t>
            </a:r>
            <a:r>
              <a:rPr lang="en-US" sz="1400" dirty="0" err="1">
                <a:solidFill>
                  <a:schemeClr val="tx1">
                    <a:lumMod val="85000"/>
                    <a:lumOff val="15000"/>
                  </a:schemeClr>
                </a:solidFill>
              </a:rPr>
              <a:t>haciendote</a:t>
            </a:r>
            <a:r>
              <a:rPr lang="en-US" sz="1400" dirty="0">
                <a:solidFill>
                  <a:schemeClr val="tx1">
                    <a:lumMod val="85000"/>
                    <a:lumOff val="15000"/>
                  </a:schemeClr>
                </a:solidFill>
              </a:rPr>
              <a:t> </a:t>
            </a:r>
            <a:r>
              <a:rPr lang="en-US" sz="1400" dirty="0" err="1">
                <a:solidFill>
                  <a:schemeClr val="tx1">
                    <a:lumMod val="85000"/>
                    <a:lumOff val="15000"/>
                  </a:schemeClr>
                </a:solidFill>
              </a:rPr>
              <a:t>perder</a:t>
            </a:r>
            <a:r>
              <a:rPr lang="en-US" sz="1400" dirty="0">
                <a:solidFill>
                  <a:schemeClr val="tx1">
                    <a:lumMod val="85000"/>
                    <a:lumOff val="15000"/>
                  </a:schemeClr>
                </a:solidFill>
              </a:rPr>
              <a:t> 6 </a:t>
            </a:r>
            <a:r>
              <a:rPr lang="en-US" sz="1400" dirty="0" err="1">
                <a:solidFill>
                  <a:schemeClr val="tx1">
                    <a:lumMod val="85000"/>
                    <a:lumOff val="15000"/>
                  </a:schemeClr>
                </a:solidFill>
              </a:rPr>
              <a:t>millones</a:t>
            </a:r>
            <a:r>
              <a:rPr lang="en-US" sz="1400" dirty="0">
                <a:solidFill>
                  <a:schemeClr val="tx1">
                    <a:lumMod val="85000"/>
                    <a:lumOff val="15000"/>
                  </a:schemeClr>
                </a:solidFill>
              </a:rPr>
              <a:t> y medio </a:t>
            </a:r>
            <a:r>
              <a:rPr lang="en-US" sz="1400" dirty="0" err="1">
                <a:solidFill>
                  <a:schemeClr val="tx1">
                    <a:lumMod val="85000"/>
                    <a:lumOff val="15000"/>
                  </a:schemeClr>
                </a:solidFill>
              </a:rPr>
              <a:t>aproximadamente</a:t>
            </a:r>
            <a:r>
              <a:rPr lang="en-US" sz="1400" dirty="0">
                <a:solidFill>
                  <a:schemeClr val="tx1">
                    <a:lumMod val="85000"/>
                    <a:lumOff val="15000"/>
                  </a:schemeClr>
                </a:solidFill>
              </a:rPr>
              <a:t>. </a:t>
            </a:r>
          </a:p>
          <a:p>
            <a:pPr>
              <a:lnSpc>
                <a:spcPct val="100000"/>
              </a:lnSpc>
            </a:pPr>
            <a:endParaRPr lang="en-US" sz="1400" dirty="0">
              <a:solidFill>
                <a:schemeClr val="tx1">
                  <a:lumMod val="85000"/>
                  <a:lumOff val="15000"/>
                </a:schemeClr>
              </a:solidFill>
            </a:endParaRPr>
          </a:p>
          <a:p>
            <a:pPr>
              <a:lnSpc>
                <a:spcPct val="100000"/>
              </a:lnSpc>
            </a:pPr>
            <a:r>
              <a:rPr lang="en-US" sz="1400" dirty="0" err="1">
                <a:solidFill>
                  <a:schemeClr val="tx1">
                    <a:lumMod val="85000"/>
                    <a:lumOff val="15000"/>
                  </a:schemeClr>
                </a:solidFill>
              </a:rPr>
              <a:t>Puedes</a:t>
            </a:r>
            <a:r>
              <a:rPr lang="en-US" sz="1400" dirty="0">
                <a:solidFill>
                  <a:schemeClr val="tx1">
                    <a:lumMod val="85000"/>
                    <a:lumOff val="15000"/>
                  </a:schemeClr>
                </a:solidFill>
              </a:rPr>
              <a:t> </a:t>
            </a:r>
            <a:r>
              <a:rPr lang="en-US" sz="1400" dirty="0" err="1">
                <a:solidFill>
                  <a:schemeClr val="tx1">
                    <a:lumMod val="85000"/>
                    <a:lumOff val="15000"/>
                  </a:schemeClr>
                </a:solidFill>
              </a:rPr>
              <a:t>evitarte</a:t>
            </a:r>
            <a:r>
              <a:rPr lang="en-US" sz="1400" dirty="0">
                <a:solidFill>
                  <a:schemeClr val="tx1">
                    <a:lumMod val="85000"/>
                    <a:lumOff val="15000"/>
                  </a:schemeClr>
                </a:solidFill>
              </a:rPr>
              <a:t> </a:t>
            </a:r>
            <a:r>
              <a:rPr lang="en-US" sz="1400" dirty="0" err="1">
                <a:solidFill>
                  <a:schemeClr val="tx1">
                    <a:lumMod val="85000"/>
                    <a:lumOff val="15000"/>
                  </a:schemeClr>
                </a:solidFill>
              </a:rPr>
              <a:t>esta</a:t>
            </a:r>
            <a:r>
              <a:rPr lang="en-US" sz="1400" dirty="0">
                <a:solidFill>
                  <a:schemeClr val="tx1">
                    <a:lumMod val="85000"/>
                    <a:lumOff val="15000"/>
                  </a:schemeClr>
                </a:solidFill>
              </a:rPr>
              <a:t> Perdida </a:t>
            </a:r>
            <a:r>
              <a:rPr lang="en-US" sz="1400" dirty="0" err="1">
                <a:solidFill>
                  <a:schemeClr val="tx1">
                    <a:lumMod val="85000"/>
                    <a:lumOff val="15000"/>
                  </a:schemeClr>
                </a:solidFill>
              </a:rPr>
              <a:t>posible</a:t>
            </a:r>
            <a:r>
              <a:rPr lang="en-US" sz="1400" dirty="0">
                <a:solidFill>
                  <a:schemeClr val="tx1">
                    <a:lumMod val="85000"/>
                    <a:lumOff val="15000"/>
                  </a:schemeClr>
                </a:solidFill>
              </a:rPr>
              <a:t> con </a:t>
            </a:r>
            <a:r>
              <a:rPr lang="en-US" sz="1400" dirty="0" err="1">
                <a:solidFill>
                  <a:schemeClr val="tx1">
                    <a:lumMod val="85000"/>
                    <a:lumOff val="15000"/>
                  </a:schemeClr>
                </a:solidFill>
              </a:rPr>
              <a:t>nuestro</a:t>
            </a:r>
            <a:r>
              <a:rPr lang="en-US" sz="1400" dirty="0">
                <a:solidFill>
                  <a:schemeClr val="tx1">
                    <a:lumMod val="85000"/>
                    <a:lumOff val="15000"/>
                  </a:schemeClr>
                </a:solidFill>
              </a:rPr>
              <a:t> Sistema con el plan annual </a:t>
            </a:r>
            <a:r>
              <a:rPr lang="en-US" sz="1400" dirty="0" err="1">
                <a:solidFill>
                  <a:schemeClr val="tx1">
                    <a:lumMod val="85000"/>
                    <a:lumOff val="15000"/>
                  </a:schemeClr>
                </a:solidFill>
              </a:rPr>
              <a:t>si</a:t>
            </a:r>
            <a:r>
              <a:rPr lang="en-US" sz="1400" dirty="0">
                <a:solidFill>
                  <a:schemeClr val="tx1">
                    <a:lumMod val="85000"/>
                    <a:lumOff val="15000"/>
                  </a:schemeClr>
                </a:solidFill>
              </a:rPr>
              <a:t> lo </a:t>
            </a:r>
            <a:r>
              <a:rPr lang="en-US" sz="1400" dirty="0" err="1">
                <a:solidFill>
                  <a:schemeClr val="tx1">
                    <a:lumMod val="85000"/>
                    <a:lumOff val="15000"/>
                  </a:schemeClr>
                </a:solidFill>
              </a:rPr>
              <a:t>planteas</a:t>
            </a:r>
            <a:r>
              <a:rPr lang="en-US" sz="1400" dirty="0">
                <a:solidFill>
                  <a:schemeClr val="tx1">
                    <a:lumMod val="85000"/>
                    <a:lumOff val="15000"/>
                  </a:schemeClr>
                </a:solidFill>
              </a:rPr>
              <a:t> la inversion de los 100 mil pesos </a:t>
            </a:r>
            <a:r>
              <a:rPr lang="en-US" sz="1400" dirty="0" err="1">
                <a:solidFill>
                  <a:schemeClr val="tx1">
                    <a:lumMod val="85000"/>
                    <a:lumOff val="15000"/>
                  </a:schemeClr>
                </a:solidFill>
              </a:rPr>
              <a:t>anuales</a:t>
            </a:r>
            <a:r>
              <a:rPr lang="en-US" sz="1400" dirty="0">
                <a:solidFill>
                  <a:schemeClr val="tx1">
                    <a:lumMod val="85000"/>
                    <a:lumOff val="15000"/>
                  </a:schemeClr>
                </a:solidFill>
              </a:rPr>
              <a:t> vs los 6 </a:t>
            </a:r>
            <a:r>
              <a:rPr lang="en-US" sz="1400" dirty="0" err="1">
                <a:solidFill>
                  <a:schemeClr val="tx1">
                    <a:lumMod val="85000"/>
                    <a:lumOff val="15000"/>
                  </a:schemeClr>
                </a:solidFill>
              </a:rPr>
              <a:t>millones</a:t>
            </a:r>
            <a:r>
              <a:rPr lang="en-US" sz="1400" dirty="0">
                <a:solidFill>
                  <a:schemeClr val="tx1">
                    <a:lumMod val="85000"/>
                    <a:lumOff val="15000"/>
                  </a:schemeClr>
                </a:solidFill>
              </a:rPr>
              <a:t> y medio es de </a:t>
            </a:r>
            <a:r>
              <a:rPr lang="en-US" sz="1400" dirty="0" err="1">
                <a:solidFill>
                  <a:schemeClr val="tx1">
                    <a:lumMod val="85000"/>
                    <a:lumOff val="15000"/>
                  </a:schemeClr>
                </a:solidFill>
              </a:rPr>
              <a:t>risa</a:t>
            </a:r>
            <a:r>
              <a:rPr lang="en-US" sz="1400" dirty="0">
                <a:solidFill>
                  <a:schemeClr val="tx1">
                    <a:lumMod val="85000"/>
                    <a:lumOff val="15000"/>
                  </a:schemeClr>
                </a:solidFill>
              </a:rPr>
              <a:t> </a:t>
            </a:r>
            <a:r>
              <a:rPr lang="en-US" sz="1400" dirty="0" err="1">
                <a:solidFill>
                  <a:schemeClr val="tx1">
                    <a:lumMod val="85000"/>
                    <a:lumOff val="15000"/>
                  </a:schemeClr>
                </a:solidFill>
              </a:rPr>
              <a:t>estas</a:t>
            </a:r>
            <a:r>
              <a:rPr lang="en-US" sz="1400" dirty="0">
                <a:solidFill>
                  <a:schemeClr val="tx1">
                    <a:lumMod val="85000"/>
                    <a:lumOff val="15000"/>
                  </a:schemeClr>
                </a:solidFill>
              </a:rPr>
              <a:t> </a:t>
            </a:r>
            <a:r>
              <a:rPr lang="en-US" sz="1400" dirty="0" err="1">
                <a:solidFill>
                  <a:schemeClr val="tx1">
                    <a:lumMod val="85000"/>
                    <a:lumOff val="15000"/>
                  </a:schemeClr>
                </a:solidFill>
              </a:rPr>
              <a:t>evitando</a:t>
            </a:r>
            <a:r>
              <a:rPr lang="en-US" sz="1400" dirty="0">
                <a:solidFill>
                  <a:schemeClr val="tx1">
                    <a:lumMod val="85000"/>
                    <a:lumOff val="15000"/>
                  </a:schemeClr>
                </a:solidFill>
              </a:rPr>
              <a:t> </a:t>
            </a:r>
            <a:r>
              <a:rPr lang="en-US" sz="1400" dirty="0" err="1">
                <a:solidFill>
                  <a:schemeClr val="tx1">
                    <a:lumMod val="85000"/>
                    <a:lumOff val="15000"/>
                  </a:schemeClr>
                </a:solidFill>
              </a:rPr>
              <a:t>perder</a:t>
            </a:r>
            <a:r>
              <a:rPr lang="en-US" sz="1400" dirty="0">
                <a:solidFill>
                  <a:schemeClr val="tx1">
                    <a:lumMod val="85000"/>
                    <a:lumOff val="15000"/>
                  </a:schemeClr>
                </a:solidFill>
              </a:rPr>
              <a:t> 6 </a:t>
            </a:r>
            <a:r>
              <a:rPr lang="en-US" sz="1400" dirty="0" err="1">
                <a:solidFill>
                  <a:schemeClr val="tx1">
                    <a:lumMod val="85000"/>
                    <a:lumOff val="15000"/>
                  </a:schemeClr>
                </a:solidFill>
              </a:rPr>
              <a:t>millones</a:t>
            </a:r>
            <a:r>
              <a:rPr lang="en-US" sz="1400" dirty="0">
                <a:solidFill>
                  <a:schemeClr val="tx1">
                    <a:lumMod val="85000"/>
                    <a:lumOff val="15000"/>
                  </a:schemeClr>
                </a:solidFill>
              </a:rPr>
              <a:t> y </a:t>
            </a:r>
            <a:r>
              <a:rPr lang="en-US" sz="1400" dirty="0" err="1">
                <a:solidFill>
                  <a:schemeClr val="tx1">
                    <a:lumMod val="85000"/>
                    <a:lumOff val="15000"/>
                  </a:schemeClr>
                </a:solidFill>
              </a:rPr>
              <a:t>cuatrocientos</a:t>
            </a:r>
            <a:r>
              <a:rPr lang="en-US" sz="1400" dirty="0">
                <a:solidFill>
                  <a:schemeClr val="tx1">
                    <a:lumMod val="85000"/>
                    <a:lumOff val="15000"/>
                  </a:schemeClr>
                </a:solidFill>
              </a:rPr>
              <a:t> mill con </a:t>
            </a:r>
            <a:r>
              <a:rPr lang="en-US" sz="1400" dirty="0" err="1">
                <a:solidFill>
                  <a:schemeClr val="tx1">
                    <a:lumMod val="85000"/>
                    <a:lumOff val="15000"/>
                  </a:schemeClr>
                </a:solidFill>
              </a:rPr>
              <a:t>nuestro</a:t>
            </a:r>
            <a:r>
              <a:rPr lang="en-US" sz="1400" dirty="0">
                <a:solidFill>
                  <a:schemeClr val="tx1">
                    <a:lumMod val="85000"/>
                    <a:lumOff val="15000"/>
                  </a:schemeClr>
                </a:solidFill>
              </a:rPr>
              <a:t> Sistema, no solo </a:t>
            </a:r>
            <a:r>
              <a:rPr lang="en-US" sz="1400" dirty="0" err="1">
                <a:solidFill>
                  <a:schemeClr val="tx1">
                    <a:lumMod val="85000"/>
                    <a:lumOff val="15000"/>
                  </a:schemeClr>
                </a:solidFill>
              </a:rPr>
              <a:t>garantizamos</a:t>
            </a:r>
            <a:r>
              <a:rPr lang="en-US" sz="1400" dirty="0">
                <a:solidFill>
                  <a:schemeClr val="tx1">
                    <a:lumMod val="85000"/>
                    <a:lumOff val="15000"/>
                  </a:schemeClr>
                </a:solidFill>
              </a:rPr>
              <a:t> la </a:t>
            </a:r>
            <a:r>
              <a:rPr lang="en-US" sz="1400" dirty="0" err="1">
                <a:solidFill>
                  <a:schemeClr val="tx1">
                    <a:lumMod val="85000"/>
                    <a:lumOff val="15000"/>
                  </a:schemeClr>
                </a:solidFill>
              </a:rPr>
              <a:t>estabilidad</a:t>
            </a:r>
            <a:r>
              <a:rPr lang="en-US" sz="1400" dirty="0">
                <a:solidFill>
                  <a:schemeClr val="tx1">
                    <a:lumMod val="85000"/>
                    <a:lumOff val="15000"/>
                  </a:schemeClr>
                </a:solidFill>
              </a:rPr>
              <a:t> al 99.9% </a:t>
            </a:r>
            <a:r>
              <a:rPr lang="en-US" sz="1400" dirty="0" err="1">
                <a:solidFill>
                  <a:schemeClr val="tx1">
                    <a:lumMod val="85000"/>
                    <a:lumOff val="15000"/>
                  </a:schemeClr>
                </a:solidFill>
              </a:rPr>
              <a:t>nuestro</a:t>
            </a:r>
            <a:r>
              <a:rPr lang="en-US" sz="1400" dirty="0">
                <a:solidFill>
                  <a:schemeClr val="tx1">
                    <a:lumMod val="85000"/>
                    <a:lumOff val="15000"/>
                  </a:schemeClr>
                </a:solidFill>
              </a:rPr>
              <a:t> </a:t>
            </a:r>
            <a:r>
              <a:rPr lang="en-US" sz="1400" dirty="0" err="1">
                <a:solidFill>
                  <a:schemeClr val="tx1">
                    <a:lumMod val="85000"/>
                    <a:lumOff val="15000"/>
                  </a:schemeClr>
                </a:solidFill>
              </a:rPr>
              <a:t>servicio</a:t>
            </a:r>
            <a:r>
              <a:rPr lang="en-US" sz="1400" dirty="0">
                <a:solidFill>
                  <a:schemeClr val="tx1">
                    <a:lumMod val="85000"/>
                    <a:lumOff val="15000"/>
                  </a:schemeClr>
                </a:solidFill>
              </a:rPr>
              <a:t> de </a:t>
            </a:r>
            <a:r>
              <a:rPr lang="en-US" sz="1400" dirty="0" err="1">
                <a:solidFill>
                  <a:schemeClr val="tx1">
                    <a:lumMod val="85000"/>
                    <a:lumOff val="15000"/>
                  </a:schemeClr>
                </a:solidFill>
              </a:rPr>
              <a:t>asistencia</a:t>
            </a:r>
            <a:r>
              <a:rPr lang="en-US" sz="1400" dirty="0">
                <a:solidFill>
                  <a:schemeClr val="tx1">
                    <a:lumMod val="85000"/>
                    <a:lumOff val="15000"/>
                  </a:schemeClr>
                </a:solidFill>
              </a:rPr>
              <a:t> es de 24 horas los 7 </a:t>
            </a:r>
            <a:r>
              <a:rPr lang="en-US" sz="1400" dirty="0" err="1">
                <a:solidFill>
                  <a:schemeClr val="tx1">
                    <a:lumMod val="85000"/>
                    <a:lumOff val="15000"/>
                  </a:schemeClr>
                </a:solidFill>
              </a:rPr>
              <a:t>dias</a:t>
            </a:r>
            <a:r>
              <a:rPr lang="en-US" sz="1400" dirty="0">
                <a:solidFill>
                  <a:schemeClr val="tx1">
                    <a:lumMod val="85000"/>
                    <a:lumOff val="15000"/>
                  </a:schemeClr>
                </a:solidFill>
              </a:rPr>
              <a:t> de la </a:t>
            </a:r>
            <a:r>
              <a:rPr lang="en-US" sz="1400" dirty="0" err="1">
                <a:solidFill>
                  <a:schemeClr val="tx1">
                    <a:lumMod val="85000"/>
                    <a:lumOff val="15000"/>
                  </a:schemeClr>
                </a:solidFill>
              </a:rPr>
              <a:t>semana</a:t>
            </a:r>
            <a:r>
              <a:rPr lang="en-US" sz="1400" dirty="0">
                <a:solidFill>
                  <a:schemeClr val="tx1">
                    <a:lumMod val="85000"/>
                    <a:lumOff val="15000"/>
                  </a:schemeClr>
                </a:solidFill>
              </a:rPr>
              <a:t> y </a:t>
            </a:r>
            <a:r>
              <a:rPr lang="en-US" sz="1400" dirty="0" err="1">
                <a:solidFill>
                  <a:schemeClr val="tx1">
                    <a:lumMod val="85000"/>
                    <a:lumOff val="15000"/>
                  </a:schemeClr>
                </a:solidFill>
              </a:rPr>
              <a:t>nuestro</a:t>
            </a:r>
            <a:r>
              <a:rPr lang="en-US" sz="1400" dirty="0">
                <a:solidFill>
                  <a:schemeClr val="tx1">
                    <a:lumMod val="85000"/>
                    <a:lumOff val="15000"/>
                  </a:schemeClr>
                </a:solidFill>
              </a:rPr>
              <a:t> SLA de </a:t>
            </a:r>
            <a:r>
              <a:rPr lang="en-US" sz="1400" dirty="0" err="1">
                <a:solidFill>
                  <a:schemeClr val="tx1">
                    <a:lumMod val="85000"/>
                    <a:lumOff val="15000"/>
                  </a:schemeClr>
                </a:solidFill>
              </a:rPr>
              <a:t>respuesta</a:t>
            </a:r>
            <a:r>
              <a:rPr lang="en-US" sz="1400" dirty="0">
                <a:solidFill>
                  <a:schemeClr val="tx1">
                    <a:lumMod val="85000"/>
                    <a:lumOff val="15000"/>
                  </a:schemeClr>
                </a:solidFill>
              </a:rPr>
              <a:t> es </a:t>
            </a:r>
            <a:r>
              <a:rPr lang="en-US" sz="1400" dirty="0" err="1">
                <a:solidFill>
                  <a:schemeClr val="tx1">
                    <a:lumMod val="85000"/>
                    <a:lumOff val="15000"/>
                  </a:schemeClr>
                </a:solidFill>
              </a:rPr>
              <a:t>maximo</a:t>
            </a:r>
            <a:r>
              <a:rPr lang="en-US" sz="1400" dirty="0">
                <a:solidFill>
                  <a:schemeClr val="tx1">
                    <a:lumMod val="85000"/>
                    <a:lumOff val="15000"/>
                  </a:schemeClr>
                </a:solidFill>
              </a:rPr>
              <a:t> 2 horas que decimos con </a:t>
            </a:r>
            <a:r>
              <a:rPr lang="en-US" sz="1400" dirty="0" err="1">
                <a:solidFill>
                  <a:schemeClr val="tx1">
                    <a:lumMod val="85000"/>
                    <a:lumOff val="15000"/>
                  </a:schemeClr>
                </a:solidFill>
              </a:rPr>
              <a:t>esto</a:t>
            </a:r>
            <a:r>
              <a:rPr lang="en-US" sz="1400" dirty="0">
                <a:solidFill>
                  <a:schemeClr val="tx1">
                    <a:lumMod val="85000"/>
                    <a:lumOff val="15000"/>
                  </a:schemeClr>
                </a:solidFill>
              </a:rPr>
              <a:t> que </a:t>
            </a:r>
            <a:r>
              <a:rPr lang="en-US" sz="1400" dirty="0" err="1">
                <a:solidFill>
                  <a:schemeClr val="tx1">
                    <a:lumMod val="85000"/>
                    <a:lumOff val="15000"/>
                  </a:schemeClr>
                </a:solidFill>
              </a:rPr>
              <a:t>tu</a:t>
            </a:r>
            <a:r>
              <a:rPr lang="en-US" sz="1400" dirty="0">
                <a:solidFill>
                  <a:schemeClr val="tx1">
                    <a:lumMod val="85000"/>
                    <a:lumOff val="15000"/>
                  </a:schemeClr>
                </a:solidFill>
              </a:rPr>
              <a:t> Sistema </a:t>
            </a:r>
            <a:r>
              <a:rPr lang="en-US" sz="1400" dirty="0" err="1">
                <a:solidFill>
                  <a:schemeClr val="tx1">
                    <a:lumMod val="85000"/>
                    <a:lumOff val="15000"/>
                  </a:schemeClr>
                </a:solidFill>
              </a:rPr>
              <a:t>estara</a:t>
            </a:r>
            <a:r>
              <a:rPr lang="en-US" sz="1400" dirty="0">
                <a:solidFill>
                  <a:schemeClr val="tx1">
                    <a:lumMod val="85000"/>
                    <a:lumOff val="15000"/>
                  </a:schemeClr>
                </a:solidFill>
              </a:rPr>
              <a:t> disponible </a:t>
            </a:r>
            <a:r>
              <a:rPr lang="en-US" sz="1400" dirty="0" err="1">
                <a:solidFill>
                  <a:schemeClr val="tx1">
                    <a:lumMod val="85000"/>
                    <a:lumOff val="15000"/>
                  </a:schemeClr>
                </a:solidFill>
              </a:rPr>
              <a:t>siempre</a:t>
            </a:r>
            <a:r>
              <a:rPr lang="en-US" sz="1400" dirty="0">
                <a:solidFill>
                  <a:schemeClr val="tx1">
                    <a:lumMod val="85000"/>
                    <a:lumOff val="15000"/>
                  </a:schemeClr>
                </a:solidFill>
              </a:rPr>
              <a:t> que lo </a:t>
            </a:r>
            <a:r>
              <a:rPr lang="en-US" sz="1400" dirty="0" err="1">
                <a:solidFill>
                  <a:schemeClr val="tx1">
                    <a:lumMod val="85000"/>
                    <a:lumOff val="15000"/>
                  </a:schemeClr>
                </a:solidFill>
              </a:rPr>
              <a:t>necesites</a:t>
            </a:r>
            <a:r>
              <a:rPr lang="en-US" sz="1400" dirty="0">
                <a:solidFill>
                  <a:schemeClr val="tx1">
                    <a:lumMod val="85000"/>
                    <a:lumOff val="15000"/>
                  </a:schemeClr>
                </a:solidFill>
              </a:rPr>
              <a:t>.</a:t>
            </a:r>
          </a:p>
        </p:txBody>
      </p:sp>
      <p:sp>
        <p:nvSpPr>
          <p:cNvPr id="32" name="Rectangle 31">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15" name="Imagen 14">
            <a:extLst>
              <a:ext uri="{FF2B5EF4-FFF2-40B4-BE49-F238E27FC236}">
                <a16:creationId xmlns:a16="http://schemas.microsoft.com/office/drawing/2014/main" id="{989C6E84-5C3A-4129-B2EF-77A32605DBF5}"/>
              </a:ext>
            </a:extLst>
          </p:cNvPr>
          <p:cNvPicPr>
            <a:picLocks noChangeAspect="1"/>
          </p:cNvPicPr>
          <p:nvPr/>
        </p:nvPicPr>
        <p:blipFill>
          <a:blip r:embed="rId2"/>
          <a:stretch>
            <a:fillRect/>
          </a:stretch>
        </p:blipFill>
        <p:spPr>
          <a:xfrm>
            <a:off x="4049422" y="1176942"/>
            <a:ext cx="7237877" cy="4532524"/>
          </a:xfrm>
          <a:prstGeom prst="rect">
            <a:avLst/>
          </a:prstGeom>
        </p:spPr>
      </p:pic>
    </p:spTree>
    <p:extLst>
      <p:ext uri="{BB962C8B-B14F-4D97-AF65-F5344CB8AC3E}">
        <p14:creationId xmlns:p14="http://schemas.microsoft.com/office/powerpoint/2010/main" val="357642004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6" name="Rectangle 15">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8" name="Rectangle 17">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0" name="Group 1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1" name="Straight Connector 20">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17DBF84D-B6F7-4FF1-96FA-6EE0D5784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0D604F-D992-4E7E-AC12-BB9ABEB6D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DD44EBC-15A8-4F99-B14E-6F1F43AEA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31" name="Rectangle 30">
            <a:extLst>
              <a:ext uri="{FF2B5EF4-FFF2-40B4-BE49-F238E27FC236}">
                <a16:creationId xmlns:a16="http://schemas.microsoft.com/office/drawing/2014/main" id="{DD5BDE09-E6AA-45EF-AD90-C3B69748C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ln w="6350" cap="sq" cmpd="sng" algn="ctr">
            <a:solidFill>
              <a:schemeClr val="tx1">
                <a:lumMod val="75000"/>
                <a:lumOff val="25000"/>
              </a:schemeClr>
            </a:solidFill>
            <a:prstDash val="solid"/>
            <a:miter lim="800000"/>
          </a:ln>
          <a:effectLst/>
        </p:spPr>
      </p:sp>
      <p:sp>
        <p:nvSpPr>
          <p:cNvPr id="5" name="Título 4">
            <a:extLst>
              <a:ext uri="{FF2B5EF4-FFF2-40B4-BE49-F238E27FC236}">
                <a16:creationId xmlns:a16="http://schemas.microsoft.com/office/drawing/2014/main" id="{E73F743C-B6CC-4CA7-B182-D82C3604609F}"/>
              </a:ext>
            </a:extLst>
          </p:cNvPr>
          <p:cNvSpPr>
            <a:spLocks noGrp="1"/>
          </p:cNvSpPr>
          <p:nvPr>
            <p:ph type="title"/>
          </p:nvPr>
        </p:nvSpPr>
        <p:spPr>
          <a:xfrm>
            <a:off x="1243632" y="1559768"/>
            <a:ext cx="5068568" cy="3135379"/>
          </a:xfrm>
        </p:spPr>
        <p:txBody>
          <a:bodyPr vert="horz" lIns="91440" tIns="45720" rIns="91440" bIns="45720" rtlCol="0" anchor="ctr">
            <a:normAutofit/>
          </a:bodyPr>
          <a:lstStyle/>
          <a:p>
            <a:pPr algn="ctr">
              <a:lnSpc>
                <a:spcPct val="83000"/>
              </a:lnSpc>
            </a:pPr>
            <a:r>
              <a:rPr lang="en-US" sz="6000" b="0" cap="all" spc="-100"/>
              <a:t>Nuestra base de datos</a:t>
            </a:r>
          </a:p>
        </p:txBody>
      </p:sp>
      <p:sp>
        <p:nvSpPr>
          <p:cNvPr id="33" name="Rectangle 32">
            <a:extLst>
              <a:ext uri="{FF2B5EF4-FFF2-40B4-BE49-F238E27FC236}">
                <a16:creationId xmlns:a16="http://schemas.microsoft.com/office/drawing/2014/main" id="{66121546-1A95-4587-8842-664C6813A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34">
            <a:extLst>
              <a:ext uri="{FF2B5EF4-FFF2-40B4-BE49-F238E27FC236}">
                <a16:creationId xmlns:a16="http://schemas.microsoft.com/office/drawing/2014/main" id="{29917919-FE20-47BF-BF4E-3E407660FD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C2F95-6201-4319-923C-08F54EB958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D89C19-CEAF-435B-A08F-CD0FA5A076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2D28E65F-0327-4FCA-935F-5E3DE9F1E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055" y="0"/>
            <a:ext cx="4636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Marcador de contenido 6">
            <a:extLst>
              <a:ext uri="{FF2B5EF4-FFF2-40B4-BE49-F238E27FC236}">
                <a16:creationId xmlns:a16="http://schemas.microsoft.com/office/drawing/2014/main" id="{7AA129EE-E48A-42E6-81D8-330DFF381E94}"/>
              </a:ext>
            </a:extLst>
          </p:cNvPr>
          <p:cNvPicPr>
            <a:picLocks noGrp="1" noChangeAspect="1"/>
          </p:cNvPicPr>
          <p:nvPr>
            <p:ph idx="1"/>
          </p:nvPr>
        </p:nvPicPr>
        <p:blipFill>
          <a:blip r:embed="rId2"/>
          <a:stretch>
            <a:fillRect/>
          </a:stretch>
        </p:blipFill>
        <p:spPr>
          <a:xfrm>
            <a:off x="8699927" y="640080"/>
            <a:ext cx="2356813" cy="5588101"/>
          </a:xfrm>
          <a:prstGeom prst="rect">
            <a:avLst/>
          </a:prstGeom>
        </p:spPr>
      </p:pic>
    </p:spTree>
    <p:extLst>
      <p:ext uri="{BB962C8B-B14F-4D97-AF65-F5344CB8AC3E}">
        <p14:creationId xmlns:p14="http://schemas.microsoft.com/office/powerpoint/2010/main" val="168476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1"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3"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5"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0" name="Rectangle 29">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ítulo 1">
            <a:extLst>
              <a:ext uri="{FF2B5EF4-FFF2-40B4-BE49-F238E27FC236}">
                <a16:creationId xmlns:a16="http://schemas.microsoft.com/office/drawing/2014/main" id="{8E68923E-F6D6-4BF9-B6FC-766C30384BB2}"/>
              </a:ext>
            </a:extLst>
          </p:cNvPr>
          <p:cNvSpPr>
            <a:spLocks noGrp="1"/>
          </p:cNvSpPr>
          <p:nvPr>
            <p:ph type="title"/>
          </p:nvPr>
        </p:nvSpPr>
        <p:spPr>
          <a:xfrm>
            <a:off x="1025913" y="1559768"/>
            <a:ext cx="3208862" cy="3135379"/>
          </a:xfrm>
        </p:spPr>
        <p:txBody>
          <a:bodyPr vert="horz" lIns="91440" tIns="45720" rIns="91440" bIns="45720" rtlCol="0" anchor="ctr">
            <a:normAutofit/>
          </a:bodyPr>
          <a:lstStyle/>
          <a:p>
            <a:pPr algn="ctr">
              <a:lnSpc>
                <a:spcPct val="83000"/>
              </a:lnSpc>
            </a:pPr>
            <a:r>
              <a:rPr lang="en-US" b="0" cap="all" spc="-100" dirty="0" err="1">
                <a:solidFill>
                  <a:schemeClr val="bg1"/>
                </a:solidFill>
              </a:rPr>
              <a:t>Diagrama</a:t>
            </a:r>
            <a:endParaRPr lang="en-US" b="0" cap="all" spc="-100" dirty="0">
              <a:solidFill>
                <a:schemeClr val="bg1"/>
              </a:solidFill>
            </a:endParaRPr>
          </a:p>
        </p:txBody>
      </p:sp>
      <p:sp>
        <p:nvSpPr>
          <p:cNvPr id="32" name="Rectangle 31">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Marcador de contenido 6">
            <a:extLst>
              <a:ext uri="{FF2B5EF4-FFF2-40B4-BE49-F238E27FC236}">
                <a16:creationId xmlns:a16="http://schemas.microsoft.com/office/drawing/2014/main" id="{1EC0F740-C2CE-4F0B-93C7-C976D140E4A0}"/>
              </a:ext>
            </a:extLst>
          </p:cNvPr>
          <p:cNvPicPr>
            <a:picLocks noGrp="1" noChangeAspect="1"/>
          </p:cNvPicPr>
          <p:nvPr>
            <p:ph idx="1"/>
          </p:nvPr>
        </p:nvPicPr>
        <p:blipFill>
          <a:blip r:embed="rId3"/>
          <a:stretch>
            <a:fillRect/>
          </a:stretch>
        </p:blipFill>
        <p:spPr>
          <a:xfrm>
            <a:off x="5411130" y="640855"/>
            <a:ext cx="6444857" cy="5688319"/>
          </a:xfrm>
          <a:prstGeom prst="rect">
            <a:avLst/>
          </a:prstGeom>
        </p:spPr>
      </p:pic>
    </p:spTree>
    <p:extLst>
      <p:ext uri="{BB962C8B-B14F-4D97-AF65-F5344CB8AC3E}">
        <p14:creationId xmlns:p14="http://schemas.microsoft.com/office/powerpoint/2010/main" val="1152919126"/>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15</TotalTime>
  <Words>681</Words>
  <Application>Microsoft Office PowerPoint</Application>
  <PresentationFormat>Panorámica</PresentationFormat>
  <Paragraphs>51</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Garamond</vt:lpstr>
      <vt:lpstr>Goudy Old Style</vt:lpstr>
      <vt:lpstr>SavonVTI</vt:lpstr>
      <vt:lpstr>Dealer – SistemaDB </vt:lpstr>
      <vt:lpstr>¿Porque Nosotros?</vt:lpstr>
      <vt:lpstr>Historia </vt:lpstr>
      <vt:lpstr>Clientes</vt:lpstr>
      <vt:lpstr>Costo de la base de datos</vt:lpstr>
      <vt:lpstr>Recuperación de tu Inversión</vt:lpstr>
      <vt:lpstr>Presentación de PowerPoint</vt:lpstr>
      <vt:lpstr>Nuestra base de datos</vt:lpstr>
      <vt:lpstr>Diagrama</vt:lpstr>
      <vt:lpstr>Detalles de la Base de datos </vt:lpstr>
      <vt:lpstr>Mostraremos Parte de nuestro Script </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Dealer – Nombre</dc:title>
  <dc:creator>Alejandro Capellan</dc:creator>
  <cp:lastModifiedBy>Alejandro Capellan</cp:lastModifiedBy>
  <cp:revision>3</cp:revision>
  <dcterms:created xsi:type="dcterms:W3CDTF">2019-12-01T15:54:00Z</dcterms:created>
  <dcterms:modified xsi:type="dcterms:W3CDTF">2019-12-01T17:48:17Z</dcterms:modified>
</cp:coreProperties>
</file>