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0" r:id="rId4"/>
    <p:sldId id="257" r:id="rId5"/>
    <p:sldId id="258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36" autoAdjust="0"/>
    <p:restoredTop sz="94660"/>
  </p:normalViewPr>
  <p:slideViewPr>
    <p:cSldViewPr>
      <p:cViewPr>
        <p:scale>
          <a:sx n="73" d="100"/>
          <a:sy n="73" d="100"/>
        </p:scale>
        <p:origin x="-128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BCC13-49D8-4C6C-A10C-F366686B8CAA}" type="datetimeFigureOut">
              <a:rPr lang="es-ES" smtClean="0"/>
              <a:t>05/11/2015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75378-E004-4CF2-8D38-F6E8E6558F38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BCC13-49D8-4C6C-A10C-F366686B8CAA}" type="datetimeFigureOut">
              <a:rPr lang="es-ES" smtClean="0"/>
              <a:t>05/11/2015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75378-E004-4CF2-8D38-F6E8E6558F38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BCC13-49D8-4C6C-A10C-F366686B8CAA}" type="datetimeFigureOut">
              <a:rPr lang="es-ES" smtClean="0"/>
              <a:t>05/11/2015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75378-E004-4CF2-8D38-F6E8E6558F38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BCC13-49D8-4C6C-A10C-F366686B8CAA}" type="datetimeFigureOut">
              <a:rPr lang="es-ES" smtClean="0"/>
              <a:t>05/11/2015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75378-E004-4CF2-8D38-F6E8E6558F38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BCC13-49D8-4C6C-A10C-F366686B8CAA}" type="datetimeFigureOut">
              <a:rPr lang="es-ES" smtClean="0"/>
              <a:t>05/11/2015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75378-E004-4CF2-8D38-F6E8E6558F38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BCC13-49D8-4C6C-A10C-F366686B8CAA}" type="datetimeFigureOut">
              <a:rPr lang="es-ES" smtClean="0"/>
              <a:t>05/11/2015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75378-E004-4CF2-8D38-F6E8E6558F38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BCC13-49D8-4C6C-A10C-F366686B8CAA}" type="datetimeFigureOut">
              <a:rPr lang="es-ES" smtClean="0"/>
              <a:t>05/11/2015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75378-E004-4CF2-8D38-F6E8E6558F38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BCC13-49D8-4C6C-A10C-F366686B8CAA}" type="datetimeFigureOut">
              <a:rPr lang="es-ES" smtClean="0"/>
              <a:t>05/11/2015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75378-E004-4CF2-8D38-F6E8E6558F38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BCC13-49D8-4C6C-A10C-F366686B8CAA}" type="datetimeFigureOut">
              <a:rPr lang="es-ES" smtClean="0"/>
              <a:t>05/11/2015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75378-E004-4CF2-8D38-F6E8E6558F38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BCC13-49D8-4C6C-A10C-F366686B8CAA}" type="datetimeFigureOut">
              <a:rPr lang="es-ES" smtClean="0"/>
              <a:t>05/11/2015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75378-E004-4CF2-8D38-F6E8E6558F38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BCC13-49D8-4C6C-A10C-F366686B8CAA}" type="datetimeFigureOut">
              <a:rPr lang="es-ES" smtClean="0"/>
              <a:t>05/11/2015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75378-E004-4CF2-8D38-F6E8E6558F38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BCC13-49D8-4C6C-A10C-F366686B8CAA}" type="datetimeFigureOut">
              <a:rPr lang="es-ES" smtClean="0"/>
              <a:t>05/11/2015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75378-E004-4CF2-8D38-F6E8E6558F38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2195736" y="620688"/>
            <a:ext cx="47525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>
                <a:latin typeface="Arial" pitchFamily="34" charset="0"/>
                <a:cs typeface="Arial" pitchFamily="34" charset="0"/>
              </a:rPr>
              <a:t>Bienvenido a Seguridad Informática</a:t>
            </a:r>
            <a:r>
              <a:rPr lang="es-ES" sz="2400" dirty="0" smtClean="0">
                <a:latin typeface="Arial" pitchFamily="34" charset="0"/>
                <a:cs typeface="Arial" pitchFamily="34" charset="0"/>
              </a:rPr>
              <a:t> </a:t>
            </a:r>
            <a:endParaRPr lang="es-E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1403648" y="1916832"/>
            <a:ext cx="5472608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sz="2800" u="sng" dirty="0" smtClean="0">
              <a:latin typeface="Arial" pitchFamily="34" charset="0"/>
              <a:cs typeface="Arial" pitchFamily="34" charset="0"/>
            </a:endParaRPr>
          </a:p>
          <a:p>
            <a:r>
              <a:rPr lang="es-ES" sz="2800" u="sng" dirty="0" smtClean="0">
                <a:latin typeface="Arial" pitchFamily="34" charset="0"/>
                <a:cs typeface="Arial" pitchFamily="34" charset="0"/>
              </a:rPr>
              <a:t>Integrantes</a:t>
            </a:r>
            <a:r>
              <a:rPr lang="es-ES" sz="2800" dirty="0" smtClean="0">
                <a:latin typeface="Arial" pitchFamily="34" charset="0"/>
                <a:cs typeface="Arial" pitchFamily="34" charset="0"/>
              </a:rPr>
              <a:t>: </a:t>
            </a:r>
          </a:p>
          <a:p>
            <a:r>
              <a:rPr lang="es-ES" sz="2800" dirty="0" smtClean="0">
                <a:latin typeface="Arial" pitchFamily="34" charset="0"/>
                <a:cs typeface="Arial" pitchFamily="34" charset="0"/>
              </a:rPr>
              <a:t>Christian Camilo Sánchez </a:t>
            </a:r>
            <a:r>
              <a:rPr lang="es-ES" sz="2800" dirty="0">
                <a:latin typeface="Arial" pitchFamily="34" charset="0"/>
                <a:cs typeface="Arial" pitchFamily="34" charset="0"/>
              </a:rPr>
              <a:t>B</a:t>
            </a:r>
            <a:r>
              <a:rPr lang="es-ES" sz="2800" dirty="0" smtClean="0">
                <a:latin typeface="Arial" pitchFamily="34" charset="0"/>
                <a:cs typeface="Arial" pitchFamily="34" charset="0"/>
              </a:rPr>
              <a:t>lanco</a:t>
            </a:r>
          </a:p>
          <a:p>
            <a:r>
              <a:rPr lang="es-ES" sz="2800" dirty="0" smtClean="0">
                <a:latin typeface="Arial" pitchFamily="34" charset="0"/>
                <a:cs typeface="Arial" pitchFamily="34" charset="0"/>
              </a:rPr>
              <a:t>Juan Pablo Picón Bautista</a:t>
            </a:r>
          </a:p>
          <a:p>
            <a:r>
              <a:rPr lang="es-ES" sz="2800" dirty="0" smtClean="0">
                <a:latin typeface="Arial" pitchFamily="34" charset="0"/>
                <a:cs typeface="Arial" pitchFamily="34" charset="0"/>
              </a:rPr>
              <a:t>Jhon Fabio Bonilla Micolta</a:t>
            </a:r>
          </a:p>
          <a:p>
            <a:r>
              <a:rPr lang="es-ES" sz="2800" dirty="0" smtClean="0">
                <a:latin typeface="Arial" pitchFamily="34" charset="0"/>
                <a:cs typeface="Arial" pitchFamily="34" charset="0"/>
              </a:rPr>
              <a:t>John Jairo Zarate</a:t>
            </a:r>
          </a:p>
          <a:p>
            <a:endParaRPr lang="es-ES" dirty="0" smtClean="0"/>
          </a:p>
          <a:p>
            <a:endParaRPr lang="es-ES" dirty="0"/>
          </a:p>
        </p:txBody>
      </p:sp>
    </p:spTree>
  </p:cSld>
  <p:clrMapOvr>
    <a:masterClrMapping/>
  </p:clrMapOvr>
  <p:transition>
    <p:plus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619672" y="908720"/>
            <a:ext cx="5184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 smtClean="0">
                <a:latin typeface="Arial" pitchFamily="34" charset="0"/>
                <a:cs typeface="Arial" pitchFamily="34" charset="0"/>
              </a:rPr>
              <a:t>SEGURIDAD LOGICA</a:t>
            </a:r>
            <a:endParaRPr lang="es-ES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1619672" y="1916832"/>
            <a:ext cx="59766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>
                <a:latin typeface="Arial" pitchFamily="34" charset="0"/>
                <a:cs typeface="Arial" pitchFamily="34" charset="0"/>
              </a:rPr>
              <a:t>Aplicación de barreras y procedimientos que resguarden el acceso a los datos y solo se permita acceder a ellos a las personas autorizadas para hacerlo </a:t>
            </a:r>
          </a:p>
          <a:p>
            <a:endParaRPr lang="es-ES" sz="1200" dirty="0" smtClean="0">
              <a:latin typeface="Arial" pitchFamily="34" charset="0"/>
              <a:cs typeface="Arial" pitchFamily="34" charset="0"/>
            </a:endParaRPr>
          </a:p>
          <a:p>
            <a:endParaRPr lang="es-ES" sz="12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619672" y="908720"/>
            <a:ext cx="54726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 smtClean="0">
                <a:latin typeface="Arial" pitchFamily="34" charset="0"/>
                <a:cs typeface="Arial" pitchFamily="34" charset="0"/>
              </a:rPr>
              <a:t>SEGURIDAD LOGICA </a:t>
            </a:r>
            <a:endParaRPr lang="es-ES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1619672" y="1916832"/>
            <a:ext cx="5976664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u="sng" dirty="0" smtClean="0">
                <a:latin typeface="Arial" pitchFamily="34" charset="0"/>
                <a:cs typeface="Arial" pitchFamily="34" charset="0"/>
              </a:rPr>
              <a:t>Identificación: </a:t>
            </a:r>
          </a:p>
          <a:p>
            <a:r>
              <a:rPr lang="es-ES" sz="2000" dirty="0" smtClean="0">
                <a:latin typeface="Arial" pitchFamily="34" charset="0"/>
                <a:cs typeface="Arial" pitchFamily="34" charset="0"/>
              </a:rPr>
              <a:t>El usuario se da a conocer al sistema </a:t>
            </a:r>
          </a:p>
          <a:p>
            <a:endParaRPr lang="es-ES" sz="2000" dirty="0">
              <a:latin typeface="Arial" pitchFamily="34" charset="0"/>
              <a:cs typeface="Arial" pitchFamily="34" charset="0"/>
            </a:endParaRPr>
          </a:p>
          <a:p>
            <a:r>
              <a:rPr lang="es-ES" sz="2000" b="1" u="sng" dirty="0" smtClean="0">
                <a:latin typeface="Arial" pitchFamily="34" charset="0"/>
                <a:cs typeface="Arial" pitchFamily="34" charset="0"/>
              </a:rPr>
              <a:t>Autentificación:</a:t>
            </a:r>
          </a:p>
          <a:p>
            <a:r>
              <a:rPr lang="es-ES" sz="2000" dirty="0" smtClean="0">
                <a:latin typeface="Arial" pitchFamily="34" charset="0"/>
                <a:cs typeface="Arial" pitchFamily="34" charset="0"/>
              </a:rPr>
              <a:t>Verificación del sistema anta la identificación</a:t>
            </a:r>
          </a:p>
          <a:p>
            <a:endParaRPr lang="es-ES" sz="2000" dirty="0">
              <a:latin typeface="Arial" pitchFamily="34" charset="0"/>
              <a:cs typeface="Arial" pitchFamily="34" charset="0"/>
            </a:endParaRPr>
          </a:p>
          <a:p>
            <a:endParaRPr lang="es-ES" sz="2000" b="1" dirty="0" smtClean="0">
              <a:latin typeface="Arial" pitchFamily="34" charset="0"/>
              <a:cs typeface="Arial" pitchFamily="34" charset="0"/>
            </a:endParaRPr>
          </a:p>
          <a:p>
            <a:r>
              <a:rPr lang="es-ES" sz="2000" b="1" u="sng" dirty="0" smtClean="0">
                <a:latin typeface="Arial" pitchFamily="34" charset="0"/>
                <a:cs typeface="Arial" pitchFamily="34" charset="0"/>
              </a:rPr>
              <a:t>Formas de autentificación/ verificación</a:t>
            </a:r>
          </a:p>
          <a:p>
            <a:r>
              <a:rPr lang="es-ES" sz="2000" dirty="0" smtClean="0">
                <a:latin typeface="Arial" pitchFamily="34" charset="0"/>
                <a:cs typeface="Arial" pitchFamily="34" charset="0"/>
              </a:rPr>
              <a:t>Algo que la persona conoce que es/el password </a:t>
            </a:r>
          </a:p>
          <a:p>
            <a:r>
              <a:rPr lang="es-ES" sz="2000" dirty="0" smtClean="0">
                <a:latin typeface="Arial" pitchFamily="34" charset="0"/>
                <a:cs typeface="Arial" pitchFamily="34" charset="0"/>
              </a:rPr>
              <a:t>Algo que la persona es/huella dactilar</a:t>
            </a:r>
          </a:p>
          <a:p>
            <a:r>
              <a:rPr lang="es-ES" sz="2000" dirty="0" smtClean="0">
                <a:latin typeface="Arial" pitchFamily="34" charset="0"/>
                <a:cs typeface="Arial" pitchFamily="34" charset="0"/>
              </a:rPr>
              <a:t>Algo que la persona hace/firmar</a:t>
            </a:r>
          </a:p>
          <a:p>
            <a:r>
              <a:rPr lang="es-ES" sz="2000" dirty="0" smtClean="0">
                <a:latin typeface="Arial" pitchFamily="34" charset="0"/>
                <a:cs typeface="Arial" pitchFamily="34" charset="0"/>
              </a:rPr>
              <a:t>Algo que la persona posee/toquen card </a:t>
            </a:r>
          </a:p>
          <a:p>
            <a:endParaRPr lang="es-ES" sz="1200" dirty="0" smtClean="0">
              <a:latin typeface="Arial" pitchFamily="34" charset="0"/>
              <a:cs typeface="Arial" pitchFamily="34" charset="0"/>
            </a:endParaRPr>
          </a:p>
          <a:p>
            <a:endParaRPr lang="es-ES" sz="14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619672" y="908720"/>
            <a:ext cx="5544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>
                <a:latin typeface="Arial" pitchFamily="34" charset="0"/>
                <a:cs typeface="Arial" pitchFamily="34" charset="0"/>
              </a:rPr>
              <a:t>DELITOS INFORMATICOS</a:t>
            </a:r>
            <a:endParaRPr lang="es-E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1619672" y="1916832"/>
            <a:ext cx="5976664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>
                <a:latin typeface="Arial" pitchFamily="34" charset="0"/>
                <a:cs typeface="Arial" pitchFamily="34" charset="0"/>
              </a:rPr>
              <a:t>Cualquier comportamiento antijurídico, no ético o no autorizado, relacionado con el procesado automático de datos y el flash o transmisiones de datos</a:t>
            </a:r>
            <a:endParaRPr lang="es-ES" sz="2400" dirty="0" smtClean="0">
              <a:latin typeface="Arial" pitchFamily="34" charset="0"/>
              <a:cs typeface="Arial" pitchFamily="34" charset="0"/>
            </a:endParaRPr>
          </a:p>
          <a:p>
            <a:endParaRPr lang="es-ES" sz="1400" dirty="0" smtClean="0">
              <a:latin typeface="Arial" pitchFamily="34" charset="0"/>
              <a:cs typeface="Arial" pitchFamily="34" charset="0"/>
            </a:endParaRPr>
          </a:p>
          <a:p>
            <a:endParaRPr lang="es-ES" sz="1200" dirty="0" smtClean="0">
              <a:latin typeface="Arial" pitchFamily="34" charset="0"/>
              <a:cs typeface="Arial" pitchFamily="34" charset="0"/>
            </a:endParaRPr>
          </a:p>
          <a:p>
            <a:endParaRPr lang="es-ES" sz="12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619672" y="908720"/>
            <a:ext cx="5328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>
                <a:latin typeface="Arial" pitchFamily="34" charset="0"/>
                <a:cs typeface="Arial" pitchFamily="34" charset="0"/>
              </a:rPr>
              <a:t>DELITOS INFORMATICOS</a:t>
            </a:r>
            <a:endParaRPr lang="es-E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1619672" y="1916832"/>
            <a:ext cx="5976664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latin typeface="Arial" pitchFamily="34" charset="0"/>
                <a:cs typeface="Arial" pitchFamily="34" charset="0"/>
              </a:rPr>
              <a:t>Fraudes cometidos mediante manipulación de computadoras daños a programas o datos almacenados</a:t>
            </a:r>
          </a:p>
          <a:p>
            <a:endParaRPr lang="es-ES" sz="2400" dirty="0">
              <a:latin typeface="Arial" pitchFamily="34" charset="0"/>
              <a:cs typeface="Arial" pitchFamily="34" charset="0"/>
            </a:endParaRPr>
          </a:p>
          <a:p>
            <a:r>
              <a:rPr lang="es-ES" sz="2400" dirty="0" smtClean="0">
                <a:latin typeface="Arial" pitchFamily="34" charset="0"/>
                <a:cs typeface="Arial" pitchFamily="34" charset="0"/>
              </a:rPr>
              <a:t>Manipulación de datos de E/S  </a:t>
            </a:r>
          </a:p>
          <a:p>
            <a:endParaRPr lang="es-ES" sz="2400" dirty="0">
              <a:latin typeface="Arial" pitchFamily="34" charset="0"/>
              <a:cs typeface="Arial" pitchFamily="34" charset="0"/>
            </a:endParaRPr>
          </a:p>
          <a:p>
            <a:r>
              <a:rPr lang="es-ES" sz="2400" dirty="0" smtClean="0">
                <a:latin typeface="Arial" pitchFamily="34" charset="0"/>
                <a:cs typeface="Arial" pitchFamily="34" charset="0"/>
              </a:rPr>
              <a:t>Distribución de virus</a:t>
            </a:r>
          </a:p>
          <a:p>
            <a:endParaRPr lang="es-ES" sz="2400" dirty="0">
              <a:latin typeface="Arial" pitchFamily="34" charset="0"/>
              <a:cs typeface="Arial" pitchFamily="34" charset="0"/>
            </a:endParaRPr>
          </a:p>
          <a:p>
            <a:r>
              <a:rPr lang="es-ES" sz="2400" dirty="0" smtClean="0">
                <a:latin typeface="Arial" pitchFamily="34" charset="0"/>
                <a:cs typeface="Arial" pitchFamily="34" charset="0"/>
              </a:rPr>
              <a:t>Espionaje</a:t>
            </a:r>
          </a:p>
          <a:p>
            <a:r>
              <a:rPr lang="es-ES" sz="2400" dirty="0" smtClean="0">
                <a:latin typeface="Arial" pitchFamily="34" charset="0"/>
                <a:cs typeface="Arial" pitchFamily="34" charset="0"/>
              </a:rPr>
              <a:t>Acceso no autorizado</a:t>
            </a:r>
          </a:p>
          <a:p>
            <a:r>
              <a:rPr lang="es-ES" sz="2400" dirty="0" smtClean="0">
                <a:latin typeface="Arial" pitchFamily="34" charset="0"/>
                <a:cs typeface="Arial" pitchFamily="34" charset="0"/>
              </a:rPr>
              <a:t>Reproducción y distribución de programas protegidos por la ley </a:t>
            </a:r>
          </a:p>
          <a:p>
            <a:r>
              <a:rPr lang="es-ES" sz="1200" dirty="0" smtClean="0">
                <a:latin typeface="Arial" pitchFamily="34" charset="0"/>
                <a:cs typeface="Arial" pitchFamily="34" charset="0"/>
              </a:rPr>
              <a:t> </a:t>
            </a:r>
            <a:endParaRPr lang="es-ES" sz="1400" dirty="0" smtClean="0">
              <a:latin typeface="Arial" pitchFamily="34" charset="0"/>
              <a:cs typeface="Arial" pitchFamily="34" charset="0"/>
            </a:endParaRPr>
          </a:p>
          <a:p>
            <a:endParaRPr lang="es-ES" sz="1400" dirty="0" smtClean="0">
              <a:latin typeface="Arial" pitchFamily="34" charset="0"/>
              <a:cs typeface="Arial" pitchFamily="34" charset="0"/>
            </a:endParaRPr>
          </a:p>
          <a:p>
            <a:endParaRPr lang="es-ES" sz="1200" dirty="0" smtClean="0">
              <a:latin typeface="Arial" pitchFamily="34" charset="0"/>
              <a:cs typeface="Arial" pitchFamily="34" charset="0"/>
            </a:endParaRPr>
          </a:p>
          <a:p>
            <a:endParaRPr lang="es-ES" sz="12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619672" y="476672"/>
            <a:ext cx="5688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 smtClean="0">
                <a:latin typeface="Arial" pitchFamily="34" charset="0"/>
                <a:cs typeface="Arial" pitchFamily="34" charset="0"/>
              </a:rPr>
              <a:t>AMENAZAS HUMANAS</a:t>
            </a:r>
            <a:endParaRPr lang="es-ES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683568" y="1484784"/>
            <a:ext cx="7992888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u="sng" dirty="0" smtClean="0">
                <a:latin typeface="Arial" pitchFamily="34" charset="0"/>
                <a:cs typeface="Arial" pitchFamily="34" charset="0"/>
              </a:rPr>
              <a:t>Hacker:</a:t>
            </a:r>
          </a:p>
          <a:p>
            <a:r>
              <a:rPr lang="es-ES" sz="2000" dirty="0" smtClean="0">
                <a:latin typeface="Arial" pitchFamily="34" charset="0"/>
                <a:cs typeface="Arial" pitchFamily="34" charset="0"/>
              </a:rPr>
              <a:t>Persona curiosa inconformista y paciente que busca su superación continua aprovechando las posibilidades que le brindan los sistemas</a:t>
            </a:r>
          </a:p>
          <a:p>
            <a:endParaRPr lang="es-ES" sz="2000" dirty="0">
              <a:latin typeface="Arial" pitchFamily="34" charset="0"/>
              <a:cs typeface="Arial" pitchFamily="34" charset="0"/>
            </a:endParaRPr>
          </a:p>
          <a:p>
            <a:r>
              <a:rPr lang="es-ES" sz="2000" b="1" u="sng" dirty="0" smtClean="0">
                <a:latin typeface="Arial" pitchFamily="34" charset="0"/>
                <a:cs typeface="Arial" pitchFamily="34" charset="0"/>
              </a:rPr>
              <a:t>Cracker:</a:t>
            </a:r>
          </a:p>
          <a:p>
            <a:r>
              <a:rPr lang="es-ES" sz="2000" dirty="0" smtClean="0">
                <a:latin typeface="Arial" pitchFamily="34" charset="0"/>
                <a:cs typeface="Arial" pitchFamily="34" charset="0"/>
              </a:rPr>
              <a:t>Hacker dañino </a:t>
            </a:r>
          </a:p>
          <a:p>
            <a:endParaRPr lang="es-ES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es-ES" sz="2000" b="1" u="sng" dirty="0" smtClean="0">
                <a:latin typeface="Arial" pitchFamily="34" charset="0"/>
                <a:cs typeface="Arial" pitchFamily="34" charset="0"/>
              </a:rPr>
              <a:t>Phreaker:</a:t>
            </a:r>
          </a:p>
          <a:p>
            <a:r>
              <a:rPr lang="es-ES" sz="2000" dirty="0" smtClean="0">
                <a:latin typeface="Arial" pitchFamily="34" charset="0"/>
                <a:cs typeface="Arial" pitchFamily="34" charset="0"/>
              </a:rPr>
              <a:t>Persona que engaña a las compañías telefónicas para su propio beneficio </a:t>
            </a:r>
          </a:p>
          <a:p>
            <a:endParaRPr lang="es-ES" sz="2000" dirty="0">
              <a:latin typeface="Arial" pitchFamily="34" charset="0"/>
              <a:cs typeface="Arial" pitchFamily="34" charset="0"/>
            </a:endParaRPr>
          </a:p>
          <a:p>
            <a:r>
              <a:rPr lang="es-ES" sz="2000" b="1" u="sng" dirty="0" smtClean="0">
                <a:latin typeface="Arial" pitchFamily="34" charset="0"/>
                <a:cs typeface="Arial" pitchFamily="34" charset="0"/>
              </a:rPr>
              <a:t>Pirata informático:</a:t>
            </a:r>
          </a:p>
          <a:p>
            <a:r>
              <a:rPr lang="es-ES" sz="2000" dirty="0" smtClean="0">
                <a:latin typeface="Arial" pitchFamily="34" charset="0"/>
                <a:cs typeface="Arial" pitchFamily="34" charset="0"/>
              </a:rPr>
              <a:t>Persona que vende software protegidos por copyright</a:t>
            </a:r>
          </a:p>
          <a:p>
            <a:r>
              <a:rPr lang="es-ES" sz="2000" dirty="0" smtClean="0">
                <a:latin typeface="Arial" pitchFamily="34" charset="0"/>
                <a:cs typeface="Arial" pitchFamily="34" charset="0"/>
              </a:rPr>
              <a:t>Creador de virus / diseminadores de virus </a:t>
            </a:r>
          </a:p>
          <a:p>
            <a:r>
              <a:rPr lang="es-ES" sz="2000" b="1" u="sng" dirty="0" smtClean="0">
                <a:latin typeface="Arial" pitchFamily="34" charset="0"/>
                <a:cs typeface="Arial" pitchFamily="34" charset="0"/>
              </a:rPr>
              <a:t>Insider:</a:t>
            </a:r>
          </a:p>
          <a:p>
            <a:r>
              <a:rPr lang="es-ES" sz="2000" dirty="0" smtClean="0">
                <a:latin typeface="Arial" pitchFamily="34" charset="0"/>
                <a:cs typeface="Arial" pitchFamily="34" charset="0"/>
              </a:rPr>
              <a:t>Personal interno de una organización que amenaza de cualquier forma el sistema de la misma.</a:t>
            </a:r>
          </a:p>
          <a:p>
            <a:endParaRPr lang="es-ES" sz="1200" dirty="0" smtClean="0">
              <a:latin typeface="Arial" pitchFamily="34" charset="0"/>
              <a:cs typeface="Arial" pitchFamily="34" charset="0"/>
            </a:endParaRPr>
          </a:p>
          <a:p>
            <a:endParaRPr lang="es-ES" sz="1200" dirty="0">
              <a:latin typeface="Arial" pitchFamily="34" charset="0"/>
              <a:cs typeface="Arial" pitchFamily="34" charset="0"/>
            </a:endParaRPr>
          </a:p>
          <a:p>
            <a:endParaRPr lang="es-ES" sz="1400" dirty="0" smtClean="0">
              <a:latin typeface="Arial" pitchFamily="34" charset="0"/>
              <a:cs typeface="Arial" pitchFamily="34" charset="0"/>
            </a:endParaRPr>
          </a:p>
          <a:p>
            <a:endParaRPr lang="es-ES" sz="1400" dirty="0" smtClean="0">
              <a:latin typeface="Arial" pitchFamily="34" charset="0"/>
              <a:cs typeface="Arial" pitchFamily="34" charset="0"/>
            </a:endParaRPr>
          </a:p>
          <a:p>
            <a:endParaRPr lang="es-ES" sz="1200" dirty="0" smtClean="0">
              <a:latin typeface="Arial" pitchFamily="34" charset="0"/>
              <a:cs typeface="Arial" pitchFamily="34" charset="0"/>
            </a:endParaRPr>
          </a:p>
          <a:p>
            <a:endParaRPr lang="es-ES" sz="12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475656" y="908720"/>
            <a:ext cx="3312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>
                <a:latin typeface="Arial" pitchFamily="34" charset="0"/>
                <a:cs typeface="Arial" pitchFamily="34" charset="0"/>
              </a:rPr>
              <a:t>COMUNICACIONES</a:t>
            </a:r>
            <a:endParaRPr lang="es-E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1619672" y="1556793"/>
            <a:ext cx="597666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latin typeface="Arial" pitchFamily="34" charset="0"/>
                <a:cs typeface="Arial" pitchFamily="34" charset="0"/>
              </a:rPr>
              <a:t>Protocolos:</a:t>
            </a:r>
          </a:p>
          <a:p>
            <a:r>
              <a:rPr lang="es-ES" sz="2000" dirty="0" smtClean="0">
                <a:latin typeface="Arial" pitchFamily="34" charset="0"/>
                <a:cs typeface="Arial" pitchFamily="34" charset="0"/>
              </a:rPr>
              <a:t>Conjunto de normas que rige el intercambio de información entre dos computadoras </a:t>
            </a:r>
          </a:p>
          <a:p>
            <a:endParaRPr lang="es-ES" sz="2000" dirty="0">
              <a:latin typeface="Arial" pitchFamily="34" charset="0"/>
              <a:cs typeface="Arial" pitchFamily="34" charset="0"/>
            </a:endParaRPr>
          </a:p>
          <a:p>
            <a:endParaRPr lang="es-ES" sz="2000" b="1" dirty="0" smtClean="0">
              <a:latin typeface="Arial" pitchFamily="34" charset="0"/>
              <a:cs typeface="Arial" pitchFamily="34" charset="0"/>
            </a:endParaRPr>
          </a:p>
          <a:p>
            <a:endParaRPr lang="es-ES" sz="1400" dirty="0" smtClean="0">
              <a:latin typeface="Arial" pitchFamily="34" charset="0"/>
              <a:cs typeface="Arial" pitchFamily="34" charset="0"/>
            </a:endParaRPr>
          </a:p>
          <a:p>
            <a:endParaRPr lang="es-ES" sz="1200" dirty="0" smtClean="0">
              <a:latin typeface="Arial" pitchFamily="34" charset="0"/>
              <a:cs typeface="Arial" pitchFamily="34" charset="0"/>
            </a:endParaRPr>
          </a:p>
          <a:p>
            <a:endParaRPr lang="es-E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2051720" y="3068960"/>
            <a:ext cx="496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>
                <a:latin typeface="Arial" pitchFamily="34" charset="0"/>
                <a:cs typeface="Arial" pitchFamily="34" charset="0"/>
              </a:rPr>
              <a:t>Modelo OSI -   TCP/IP </a:t>
            </a:r>
            <a:endParaRPr lang="es-E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1259632" y="3573016"/>
            <a:ext cx="144016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APLICACION</a:t>
            </a:r>
            <a:endParaRPr lang="es-ES" sz="1200" dirty="0"/>
          </a:p>
        </p:txBody>
      </p:sp>
      <p:sp>
        <p:nvSpPr>
          <p:cNvPr id="9" name="8 Rectángulo"/>
          <p:cNvSpPr/>
          <p:nvPr/>
        </p:nvSpPr>
        <p:spPr>
          <a:xfrm>
            <a:off x="1259632" y="3933056"/>
            <a:ext cx="144016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latin typeface="Arial" pitchFamily="34" charset="0"/>
                <a:cs typeface="Arial" pitchFamily="34" charset="0"/>
              </a:rPr>
              <a:t>PRESENTACION</a:t>
            </a:r>
            <a:endParaRPr lang="es-E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1259632" y="4293096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SESION</a:t>
            </a:r>
            <a:endParaRPr lang="es-ES" dirty="0"/>
          </a:p>
        </p:txBody>
      </p:sp>
      <p:sp>
        <p:nvSpPr>
          <p:cNvPr id="11" name="10 Rectángulo"/>
          <p:cNvSpPr/>
          <p:nvPr/>
        </p:nvSpPr>
        <p:spPr>
          <a:xfrm>
            <a:off x="1259632" y="4725144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latin typeface="Arial" pitchFamily="34" charset="0"/>
                <a:cs typeface="Arial" pitchFamily="34" charset="0"/>
              </a:rPr>
              <a:t>TRANSPORTE</a:t>
            </a:r>
            <a:endParaRPr lang="es-E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11 Rectángulo"/>
          <p:cNvSpPr/>
          <p:nvPr/>
        </p:nvSpPr>
        <p:spPr>
          <a:xfrm>
            <a:off x="1259632" y="5157192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RED</a:t>
            </a:r>
            <a:endParaRPr lang="es-ES" dirty="0"/>
          </a:p>
        </p:txBody>
      </p:sp>
      <p:sp>
        <p:nvSpPr>
          <p:cNvPr id="13" name="12 Rectángulo"/>
          <p:cNvSpPr/>
          <p:nvPr/>
        </p:nvSpPr>
        <p:spPr>
          <a:xfrm>
            <a:off x="1259632" y="5589240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latin typeface="Arial" pitchFamily="34" charset="0"/>
                <a:cs typeface="Arial" pitchFamily="34" charset="0"/>
              </a:rPr>
              <a:t>ENLACE DATOS</a:t>
            </a:r>
            <a:endParaRPr lang="es-E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13 Rectángulo"/>
          <p:cNvSpPr/>
          <p:nvPr/>
        </p:nvSpPr>
        <p:spPr>
          <a:xfrm>
            <a:off x="1259632" y="6021288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FISICO</a:t>
            </a:r>
            <a:endParaRPr lang="es-ES" dirty="0"/>
          </a:p>
        </p:txBody>
      </p:sp>
      <p:sp>
        <p:nvSpPr>
          <p:cNvPr id="15" name="14 Flecha derecha"/>
          <p:cNvSpPr/>
          <p:nvPr/>
        </p:nvSpPr>
        <p:spPr>
          <a:xfrm>
            <a:off x="2843808" y="4653136"/>
            <a:ext cx="936104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15 Rectángulo"/>
          <p:cNvSpPr/>
          <p:nvPr/>
        </p:nvSpPr>
        <p:spPr>
          <a:xfrm>
            <a:off x="3923928" y="3573016"/>
            <a:ext cx="1152128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latin typeface="Arial" pitchFamily="34" charset="0"/>
                <a:cs typeface="Arial" pitchFamily="34" charset="0"/>
              </a:rPr>
              <a:t>APLICACION</a:t>
            </a:r>
            <a:endParaRPr lang="es-E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16 Rectángulo"/>
          <p:cNvSpPr/>
          <p:nvPr/>
        </p:nvSpPr>
        <p:spPr>
          <a:xfrm>
            <a:off x="3923928" y="4797152"/>
            <a:ext cx="115212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latin typeface="Arial" pitchFamily="34" charset="0"/>
                <a:cs typeface="Arial" pitchFamily="34" charset="0"/>
              </a:rPr>
              <a:t>TRANSPORTE</a:t>
            </a:r>
            <a:endParaRPr lang="es-E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17 Rectángulo"/>
          <p:cNvSpPr/>
          <p:nvPr/>
        </p:nvSpPr>
        <p:spPr>
          <a:xfrm>
            <a:off x="3923928" y="5589240"/>
            <a:ext cx="115212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FISICO</a:t>
            </a:r>
            <a:endParaRPr lang="es-ES" dirty="0"/>
          </a:p>
        </p:txBody>
      </p:sp>
      <p:sp>
        <p:nvSpPr>
          <p:cNvPr id="19" name="18 Rectángulo"/>
          <p:cNvSpPr/>
          <p:nvPr/>
        </p:nvSpPr>
        <p:spPr>
          <a:xfrm>
            <a:off x="3923928" y="5157192"/>
            <a:ext cx="115212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latin typeface="Arial" pitchFamily="34" charset="0"/>
                <a:cs typeface="Arial" pitchFamily="34" charset="0"/>
              </a:rPr>
              <a:t>INTERNET</a:t>
            </a:r>
            <a:endParaRPr lang="es-E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19 Rectángulo"/>
          <p:cNvSpPr/>
          <p:nvPr/>
        </p:nvSpPr>
        <p:spPr>
          <a:xfrm>
            <a:off x="6156176" y="3573016"/>
            <a:ext cx="2736304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SMTP –POP- MIME-HTTP-ICMP-FTP-TELNET</a:t>
            </a:r>
            <a:endParaRPr lang="es-ES" dirty="0"/>
          </a:p>
        </p:txBody>
      </p:sp>
      <p:sp>
        <p:nvSpPr>
          <p:cNvPr id="21" name="20 Rectángulo"/>
          <p:cNvSpPr/>
          <p:nvPr/>
        </p:nvSpPr>
        <p:spPr>
          <a:xfrm>
            <a:off x="6156176" y="4869160"/>
            <a:ext cx="273630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TCP - UDP</a:t>
            </a:r>
            <a:endParaRPr lang="es-ES" dirty="0"/>
          </a:p>
        </p:txBody>
      </p:sp>
      <p:sp>
        <p:nvSpPr>
          <p:cNvPr id="22" name="21 Rectángulo"/>
          <p:cNvSpPr/>
          <p:nvPr/>
        </p:nvSpPr>
        <p:spPr>
          <a:xfrm>
            <a:off x="6156176" y="5229200"/>
            <a:ext cx="273630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smtClean="0">
                <a:latin typeface="Arial" pitchFamily="34" charset="0"/>
                <a:cs typeface="Arial" pitchFamily="34" charset="0"/>
              </a:rPr>
              <a:t>IP – IPX/SPX - APPLETALK</a:t>
            </a:r>
            <a:endParaRPr lang="es-E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22 Rectángulo"/>
          <p:cNvSpPr/>
          <p:nvPr/>
        </p:nvSpPr>
        <p:spPr>
          <a:xfrm>
            <a:off x="6156176" y="5661248"/>
            <a:ext cx="273630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smtClean="0">
                <a:latin typeface="Arial" pitchFamily="34" charset="0"/>
                <a:cs typeface="Arial" pitchFamily="34" charset="0"/>
              </a:rPr>
              <a:t>PPP – SLIP – ETHERNET </a:t>
            </a:r>
            <a:r>
              <a:rPr lang="es-ES" sz="1600" dirty="0" err="1" smtClean="0">
                <a:latin typeface="Arial" pitchFamily="34" charset="0"/>
                <a:cs typeface="Arial" pitchFamily="34" charset="0"/>
              </a:rPr>
              <a:t>Toker</a:t>
            </a:r>
            <a:r>
              <a:rPr lang="es-ES" sz="1600" dirty="0" smtClean="0">
                <a:latin typeface="Arial" pitchFamily="34" charset="0"/>
                <a:cs typeface="Arial" pitchFamily="34" charset="0"/>
              </a:rPr>
              <a:t> Ring – ARP - RARR</a:t>
            </a:r>
            <a:endParaRPr lang="es-E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23 Flecha derecha"/>
          <p:cNvSpPr/>
          <p:nvPr/>
        </p:nvSpPr>
        <p:spPr>
          <a:xfrm>
            <a:off x="5148064" y="4005064"/>
            <a:ext cx="93610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24 Flecha derecha"/>
          <p:cNvSpPr/>
          <p:nvPr/>
        </p:nvSpPr>
        <p:spPr>
          <a:xfrm>
            <a:off x="5148064" y="4869160"/>
            <a:ext cx="936104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25 Flecha derecha"/>
          <p:cNvSpPr/>
          <p:nvPr/>
        </p:nvSpPr>
        <p:spPr>
          <a:xfrm>
            <a:off x="5148064" y="5301208"/>
            <a:ext cx="93610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26 Flecha derecha"/>
          <p:cNvSpPr/>
          <p:nvPr/>
        </p:nvSpPr>
        <p:spPr>
          <a:xfrm>
            <a:off x="5148064" y="5877272"/>
            <a:ext cx="93610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403648" y="908720"/>
            <a:ext cx="2592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u="sng" dirty="0" smtClean="0">
                <a:latin typeface="Arial" pitchFamily="34" charset="0"/>
                <a:cs typeface="Arial" pitchFamily="34" charset="0"/>
              </a:rPr>
              <a:t>Amenazas</a:t>
            </a:r>
            <a:endParaRPr lang="es-ES" sz="3200" b="1" u="sng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1619672" y="1916832"/>
            <a:ext cx="597666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sz="1400" dirty="0" smtClean="0">
              <a:latin typeface="Arial" pitchFamily="34" charset="0"/>
              <a:cs typeface="Arial" pitchFamily="34" charset="0"/>
            </a:endParaRPr>
          </a:p>
          <a:p>
            <a:endParaRPr lang="es-ES" sz="1200" dirty="0" smtClean="0">
              <a:latin typeface="Arial" pitchFamily="34" charset="0"/>
              <a:cs typeface="Arial" pitchFamily="34" charset="0"/>
            </a:endParaRPr>
          </a:p>
          <a:p>
            <a:endParaRPr lang="es-E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1331640" y="1700808"/>
            <a:ext cx="6696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>
                <a:latin typeface="Arial" pitchFamily="34" charset="0"/>
                <a:cs typeface="Arial" pitchFamily="34" charset="0"/>
              </a:rPr>
              <a:t>Marco Legal acorde con los avances tecnológicos</a:t>
            </a:r>
            <a:endParaRPr lang="es-E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1403648" y="2564904"/>
            <a:ext cx="460851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latin typeface="Arial" pitchFamily="34" charset="0"/>
                <a:cs typeface="Arial" pitchFamily="34" charset="0"/>
              </a:rPr>
              <a:t>Crackers</a:t>
            </a:r>
          </a:p>
          <a:p>
            <a:r>
              <a:rPr lang="es-ES" sz="2800" dirty="0" smtClean="0">
                <a:latin typeface="Arial" pitchFamily="34" charset="0"/>
                <a:cs typeface="Arial" pitchFamily="34" charset="0"/>
              </a:rPr>
              <a:t>Hackers</a:t>
            </a:r>
          </a:p>
          <a:p>
            <a:r>
              <a:rPr lang="es-ES" sz="2800" dirty="0" smtClean="0">
                <a:latin typeface="Arial" pitchFamily="34" charset="0"/>
                <a:cs typeface="Arial" pitchFamily="34" charset="0"/>
              </a:rPr>
              <a:t>Insiders</a:t>
            </a:r>
          </a:p>
          <a:p>
            <a:r>
              <a:rPr lang="es-ES" sz="2800" dirty="0" smtClean="0">
                <a:latin typeface="Arial" pitchFamily="34" charset="0"/>
                <a:cs typeface="Arial" pitchFamily="34" charset="0"/>
              </a:rPr>
              <a:t>Errores</a:t>
            </a:r>
          </a:p>
          <a:p>
            <a:r>
              <a:rPr lang="es-ES" sz="2800" dirty="0" smtClean="0">
                <a:latin typeface="Arial" pitchFamily="34" charset="0"/>
                <a:cs typeface="Arial" pitchFamily="34" charset="0"/>
              </a:rPr>
              <a:t>Virus</a:t>
            </a:r>
          </a:p>
          <a:p>
            <a:r>
              <a:rPr lang="es-ES" sz="2800" dirty="0" smtClean="0">
                <a:latin typeface="Arial" pitchFamily="34" charset="0"/>
                <a:cs typeface="Arial" pitchFamily="34" charset="0"/>
              </a:rPr>
              <a:t>Ingeniería Social </a:t>
            </a:r>
            <a:endParaRPr lang="es-E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7 Flecha derecha"/>
          <p:cNvSpPr/>
          <p:nvPr/>
        </p:nvSpPr>
        <p:spPr>
          <a:xfrm>
            <a:off x="3707904" y="3140968"/>
            <a:ext cx="1368152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8 Elipse"/>
          <p:cNvSpPr/>
          <p:nvPr/>
        </p:nvSpPr>
        <p:spPr>
          <a:xfrm>
            <a:off x="5724128" y="2924944"/>
            <a:ext cx="1944216" cy="1584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latin typeface="Arial" pitchFamily="34" charset="0"/>
                <a:cs typeface="Arial" pitchFamily="34" charset="0"/>
              </a:rPr>
              <a:t>Bien Protegido</a:t>
            </a:r>
            <a:endParaRPr lang="es-E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971600" y="5589240"/>
            <a:ext cx="59046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Amenaza</a:t>
            </a:r>
            <a:r>
              <a:rPr lang="es-ES" sz="2000" dirty="0" smtClean="0">
                <a:latin typeface="Arial" pitchFamily="34" charset="0"/>
                <a:cs typeface="Arial" pitchFamily="34" charset="0"/>
              </a:rPr>
              <a:t>: Elemento que compromete al sistema</a:t>
            </a:r>
            <a:endParaRPr lang="es-ES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619672" y="908720"/>
            <a:ext cx="2592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latin typeface="Arial" pitchFamily="34" charset="0"/>
                <a:cs typeface="Arial" pitchFamily="34" charset="0"/>
              </a:rPr>
              <a:t>Tipos de Ataques </a:t>
            </a:r>
            <a:endParaRPr lang="es-ES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1619672" y="1916832"/>
            <a:ext cx="5976664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latin typeface="Arial" pitchFamily="34" charset="0"/>
                <a:cs typeface="Arial" pitchFamily="34" charset="0"/>
              </a:rPr>
              <a:t>Ingeniería Social  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- social Inversa</a:t>
            </a:r>
          </a:p>
          <a:p>
            <a:r>
              <a:rPr lang="es-ES" dirty="0" err="1" smtClean="0">
                <a:latin typeface="Arial" pitchFamily="34" charset="0"/>
                <a:cs typeface="Arial" pitchFamily="34" charset="0"/>
              </a:rPr>
              <a:t>Trashing</a:t>
            </a:r>
            <a:endParaRPr lang="es-ES" dirty="0" smtClean="0">
              <a:latin typeface="Arial" pitchFamily="34" charset="0"/>
              <a:cs typeface="Arial" pitchFamily="34" charset="0"/>
            </a:endParaRPr>
          </a:p>
          <a:p>
            <a:r>
              <a:rPr lang="es-ES" dirty="0" smtClean="0">
                <a:latin typeface="Arial" pitchFamily="34" charset="0"/>
                <a:cs typeface="Arial" pitchFamily="34" charset="0"/>
              </a:rPr>
              <a:t>Vulnerabilidades propias de los sistemas</a:t>
            </a:r>
          </a:p>
          <a:p>
            <a:endParaRPr lang="es-ES" sz="1600" dirty="0">
              <a:latin typeface="Arial" pitchFamily="34" charset="0"/>
              <a:cs typeface="Arial" pitchFamily="34" charset="0"/>
            </a:endParaRPr>
          </a:p>
          <a:p>
            <a:r>
              <a:rPr lang="es-ES" sz="1600" b="1" u="sng" dirty="0" smtClean="0">
                <a:latin typeface="Arial" pitchFamily="34" charset="0"/>
                <a:cs typeface="Arial" pitchFamily="34" charset="0"/>
              </a:rPr>
              <a:t>Monitorización</a:t>
            </a:r>
            <a:r>
              <a:rPr lang="es-ES" sz="1600" dirty="0" smtClean="0">
                <a:latin typeface="Arial" pitchFamily="34" charset="0"/>
                <a:cs typeface="Arial" pitchFamily="34" charset="0"/>
              </a:rPr>
              <a:t>                                              </a:t>
            </a:r>
            <a:r>
              <a:rPr lang="es-ES" sz="1600" b="1" u="sng" dirty="0" smtClean="0">
                <a:latin typeface="Arial" pitchFamily="34" charset="0"/>
                <a:cs typeface="Arial" pitchFamily="34" charset="0"/>
              </a:rPr>
              <a:t>Autentificación</a:t>
            </a:r>
            <a:endParaRPr lang="es-ES" sz="1600" b="1" u="sng" dirty="0" smtClean="0">
              <a:latin typeface="Arial" pitchFamily="34" charset="0"/>
              <a:cs typeface="Arial" pitchFamily="34" charset="0"/>
            </a:endParaRPr>
          </a:p>
          <a:p>
            <a:endParaRPr lang="es-ES" sz="1600" dirty="0" smtClean="0">
              <a:latin typeface="Arial" pitchFamily="34" charset="0"/>
              <a:cs typeface="Arial" pitchFamily="34" charset="0"/>
            </a:endParaRPr>
          </a:p>
          <a:p>
            <a:r>
              <a:rPr lang="es-ES" sz="2400" dirty="0" smtClean="0">
                <a:latin typeface="Arial" pitchFamily="34" charset="0"/>
                <a:cs typeface="Arial" pitchFamily="34" charset="0"/>
              </a:rPr>
              <a:t>Observación</a:t>
            </a:r>
            <a:r>
              <a:rPr lang="es-ES" sz="1600" dirty="0" smtClean="0">
                <a:latin typeface="Arial" pitchFamily="34" charset="0"/>
                <a:cs typeface="Arial" pitchFamily="34" charset="0"/>
              </a:rPr>
              <a:t>			verificación falsa</a:t>
            </a:r>
          </a:p>
          <a:p>
            <a:endParaRPr lang="es-ES" sz="1600" dirty="0" smtClean="0">
              <a:latin typeface="Arial" pitchFamily="34" charset="0"/>
              <a:cs typeface="Arial" pitchFamily="34" charset="0"/>
            </a:endParaRPr>
          </a:p>
          <a:p>
            <a:r>
              <a:rPr lang="es-ES" sz="1600" dirty="0" smtClean="0">
                <a:latin typeface="Arial" pitchFamily="34" charset="0"/>
                <a:cs typeface="Arial" pitchFamily="34" charset="0"/>
              </a:rPr>
              <a:t>Shoulder surfing			spoolfing		</a:t>
            </a:r>
          </a:p>
          <a:p>
            <a:endParaRPr lang="es-ES" sz="1600" dirty="0" smtClean="0">
              <a:latin typeface="Arial" pitchFamily="34" charset="0"/>
              <a:cs typeface="Arial" pitchFamily="34" charset="0"/>
            </a:endParaRPr>
          </a:p>
          <a:p>
            <a:r>
              <a:rPr lang="es-ES" sz="1600" dirty="0" smtClean="0">
                <a:latin typeface="Arial" pitchFamily="34" charset="0"/>
                <a:cs typeface="Arial" pitchFamily="34" charset="0"/>
              </a:rPr>
              <a:t>Decoy				Hijaking</a:t>
            </a:r>
          </a:p>
          <a:p>
            <a:endParaRPr lang="es-ES" sz="1600" dirty="0">
              <a:latin typeface="Arial" pitchFamily="34" charset="0"/>
              <a:cs typeface="Arial" pitchFamily="34" charset="0"/>
            </a:endParaRPr>
          </a:p>
          <a:p>
            <a:r>
              <a:rPr lang="es-ES" sz="1600" dirty="0" smtClean="0">
                <a:latin typeface="Arial" pitchFamily="34" charset="0"/>
                <a:cs typeface="Arial" pitchFamily="34" charset="0"/>
              </a:rPr>
              <a:t>Scanning				backdoors</a:t>
            </a:r>
            <a:endParaRPr lang="es-ES" sz="1600" dirty="0" smtClean="0">
              <a:latin typeface="Arial" pitchFamily="34" charset="0"/>
              <a:cs typeface="Arial" pitchFamily="34" charset="0"/>
            </a:endParaRPr>
          </a:p>
          <a:p>
            <a:r>
              <a:rPr lang="es-ES" sz="1600" dirty="0" smtClean="0">
                <a:latin typeface="Arial" pitchFamily="34" charset="0"/>
                <a:cs typeface="Arial" pitchFamily="34" charset="0"/>
              </a:rPr>
              <a:t>					</a:t>
            </a:r>
          </a:p>
          <a:p>
            <a:r>
              <a:rPr lang="es-ES" sz="1600" dirty="0">
                <a:latin typeface="Arial" pitchFamily="34" charset="0"/>
                <a:cs typeface="Arial" pitchFamily="34" charset="0"/>
              </a:rPr>
              <a:t>	</a:t>
            </a:r>
            <a:r>
              <a:rPr lang="es-ES" sz="1600" dirty="0" smtClean="0">
                <a:latin typeface="Arial" pitchFamily="34" charset="0"/>
                <a:cs typeface="Arial" pitchFamily="34" charset="0"/>
              </a:rPr>
              <a:t>			Exploits</a:t>
            </a:r>
          </a:p>
          <a:p>
            <a:r>
              <a:rPr lang="es-ES" sz="1600" dirty="0">
                <a:latin typeface="Arial" pitchFamily="34" charset="0"/>
                <a:cs typeface="Arial" pitchFamily="34" charset="0"/>
              </a:rPr>
              <a:t>	</a:t>
            </a:r>
            <a:r>
              <a:rPr lang="es-ES" sz="1600" dirty="0" smtClean="0">
                <a:latin typeface="Arial" pitchFamily="34" charset="0"/>
                <a:cs typeface="Arial" pitchFamily="34" charset="0"/>
              </a:rPr>
              <a:t>			</a:t>
            </a:r>
          </a:p>
          <a:p>
            <a:r>
              <a:rPr lang="es-ES" sz="1600" dirty="0">
                <a:latin typeface="Arial" pitchFamily="34" charset="0"/>
                <a:cs typeface="Arial" pitchFamily="34" charset="0"/>
              </a:rPr>
              <a:t>	</a:t>
            </a:r>
            <a:r>
              <a:rPr lang="es-ES" sz="1600" dirty="0" smtClean="0">
                <a:latin typeface="Arial" pitchFamily="34" charset="0"/>
                <a:cs typeface="Arial" pitchFamily="34" charset="0"/>
              </a:rPr>
              <a:t>			Obtención de claves</a:t>
            </a:r>
            <a:endParaRPr lang="es-ES" sz="1600" dirty="0" smtClean="0">
              <a:latin typeface="Arial" pitchFamily="34" charset="0"/>
              <a:cs typeface="Arial" pitchFamily="34" charset="0"/>
            </a:endParaRPr>
          </a:p>
          <a:p>
            <a:endParaRPr lang="es-ES" sz="1600" dirty="0">
              <a:latin typeface="Arial" pitchFamily="34" charset="0"/>
              <a:cs typeface="Arial" pitchFamily="34" charset="0"/>
            </a:endParaRPr>
          </a:p>
          <a:p>
            <a:endParaRPr lang="es-ES" sz="1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763688" y="548680"/>
            <a:ext cx="4248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Tipos de Ataques</a:t>
            </a:r>
            <a:endParaRPr lang="es-CO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683568" y="1988840"/>
            <a:ext cx="784887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err="1" smtClean="0"/>
              <a:t>Saturacion</a:t>
            </a:r>
            <a:r>
              <a:rPr lang="es-CO" dirty="0" smtClean="0"/>
              <a:t> de servicios			Daños	</a:t>
            </a:r>
          </a:p>
          <a:p>
            <a:endParaRPr lang="es-CO" dirty="0"/>
          </a:p>
          <a:p>
            <a:r>
              <a:rPr lang="es-CO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Jamming</a:t>
            </a:r>
            <a:r>
              <a:rPr lang="es-C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flooding</a:t>
            </a:r>
            <a:r>
              <a:rPr lang="es-C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es-CO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Tampering</a:t>
            </a:r>
            <a:r>
              <a:rPr lang="es-C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s-CO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Synfood</a:t>
            </a:r>
            <a:r>
              <a:rPr lang="es-C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			Borrado de Huellas</a:t>
            </a:r>
          </a:p>
          <a:p>
            <a:r>
              <a:rPr lang="es-CO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Connection</a:t>
            </a:r>
            <a:r>
              <a:rPr lang="es-C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Flood</a:t>
            </a:r>
            <a:r>
              <a:rPr lang="es-C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		Ataque con scripts</a:t>
            </a:r>
          </a:p>
          <a:p>
            <a:r>
              <a:rPr lang="es-CO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Land</a:t>
            </a:r>
            <a:r>
              <a:rPr lang="es-C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Attack</a:t>
            </a:r>
            <a:r>
              <a:rPr lang="es-C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			Ataques con Active x</a:t>
            </a:r>
          </a:p>
          <a:p>
            <a:r>
              <a:rPr lang="es-CO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Smurf</a:t>
            </a:r>
            <a:r>
              <a:rPr lang="es-C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Attack</a:t>
            </a:r>
            <a:r>
              <a:rPr lang="es-C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			Ataques con Java</a:t>
            </a:r>
          </a:p>
          <a:p>
            <a:r>
              <a:rPr lang="es-CO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Nuke</a:t>
            </a:r>
            <a:r>
              <a:rPr lang="es-C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				Virus</a:t>
            </a:r>
          </a:p>
          <a:p>
            <a:r>
              <a:rPr lang="es-CO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Tear</a:t>
            </a:r>
            <a:r>
              <a:rPr lang="es-C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Drop</a:t>
            </a:r>
            <a:endParaRPr lang="es-CO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O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Bombing</a:t>
            </a:r>
            <a:endParaRPr lang="es-CO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0241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Ataques	</a:t>
            </a:r>
            <a:endParaRPr lang="es-CO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sz="24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Implementación</a:t>
            </a:r>
          </a:p>
          <a:p>
            <a:r>
              <a:rPr lang="es-CO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Recopilación de información</a:t>
            </a:r>
          </a:p>
          <a:p>
            <a:r>
              <a:rPr lang="es-CO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Exploración del Sistemas</a:t>
            </a:r>
          </a:p>
          <a:p>
            <a:r>
              <a:rPr lang="es-CO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Enumeración e Identificación</a:t>
            </a:r>
          </a:p>
          <a:p>
            <a:r>
              <a:rPr lang="es-CO" sz="20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Defensa </a:t>
            </a:r>
          </a:p>
          <a:p>
            <a:r>
              <a:rPr lang="es-CO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Mantener hardware actualizado</a:t>
            </a:r>
          </a:p>
          <a:p>
            <a:r>
              <a:rPr lang="es-CO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No permitir trafico </a:t>
            </a:r>
            <a:r>
              <a:rPr lang="es-CO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broadcast</a:t>
            </a:r>
            <a:endParaRPr lang="es-CO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O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Filtrar trafico de red</a:t>
            </a:r>
          </a:p>
          <a:p>
            <a:r>
              <a:rPr lang="es-CO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Auditorias</a:t>
            </a:r>
          </a:p>
          <a:p>
            <a:r>
              <a:rPr lang="es-CO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Actualizacion</a:t>
            </a:r>
            <a:r>
              <a:rPr lang="es-CO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de sistemas</a:t>
            </a:r>
          </a:p>
          <a:p>
            <a:r>
              <a:rPr lang="es-CO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Capacitacion</a:t>
            </a:r>
            <a:r>
              <a:rPr lang="es-CO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permanente</a:t>
            </a:r>
          </a:p>
          <a:p>
            <a:endParaRPr lang="es-CO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7072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latin typeface="Arial" pitchFamily="34" charset="0"/>
                <a:cs typeface="Arial" pitchFamily="34" charset="0"/>
              </a:rPr>
              <a:t>Objetivos</a:t>
            </a:r>
            <a:endParaRPr lang="es-E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800" dirty="0" smtClean="0">
                <a:latin typeface="Arial" pitchFamily="34" charset="0"/>
                <a:cs typeface="Arial" pitchFamily="34" charset="0"/>
              </a:rPr>
              <a:t>Identificar cuales son los conceptos y alcances Administrativos legales e ilegales, dentro de la Informática.</a:t>
            </a:r>
          </a:p>
          <a:p>
            <a:r>
              <a:rPr lang="es-ES" sz="2800" dirty="0" smtClean="0">
                <a:latin typeface="Arial" pitchFamily="34" charset="0"/>
                <a:cs typeface="Arial" pitchFamily="34" charset="0"/>
              </a:rPr>
              <a:t>Conocer quien Intervienen y cuales son sus responsabilidades.</a:t>
            </a:r>
          </a:p>
          <a:p>
            <a:r>
              <a:rPr lang="es-ES" sz="2800" dirty="0" smtClean="0">
                <a:latin typeface="Arial" pitchFamily="34" charset="0"/>
                <a:cs typeface="Arial" pitchFamily="34" charset="0"/>
              </a:rPr>
              <a:t>Identificar de que manera puede ser vulnerable un sistema y cuales podrían ser sus fortalezas.</a:t>
            </a:r>
          </a:p>
          <a:p>
            <a:r>
              <a:rPr lang="es-ES" sz="2800" dirty="0" smtClean="0">
                <a:latin typeface="Arial" pitchFamily="34" charset="0"/>
                <a:cs typeface="Arial" pitchFamily="34" charset="0"/>
              </a:rPr>
              <a:t>Que son y cuales son las políticas de seguridad.</a:t>
            </a:r>
            <a:endParaRPr lang="es-ES" sz="2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cover dir="l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Virus	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>
                <a:latin typeface="Arial" panose="020B0604020202020204" pitchFamily="34" charset="0"/>
                <a:cs typeface="Arial" panose="020B0604020202020204" pitchFamily="34" charset="0"/>
              </a:rPr>
              <a:t>Programa de actuar subrepticio para el usuario; cuyo código código incluye información suficiente y necesaria para que, utilizando los mecanismos de ejecución que le ofrecen otros programas, resultando de dicho proceso la modificación , alteración y/ o daño de los programas, información y/o hardware afectados</a:t>
            </a:r>
            <a:endParaRPr lang="es-C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90720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Virus	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Modelo </a:t>
            </a:r>
          </a:p>
          <a:p>
            <a:pPr marL="0" indent="0">
              <a:buNone/>
            </a:pPr>
            <a:r>
              <a:rPr lang="es-CO" dirty="0"/>
              <a:t> </a:t>
            </a:r>
            <a:r>
              <a:rPr lang="es-CO" dirty="0" smtClean="0"/>
              <a:t>Dañino</a:t>
            </a:r>
          </a:p>
          <a:p>
            <a:pPr marL="0" indent="0">
              <a:buNone/>
            </a:pPr>
            <a:r>
              <a:rPr lang="es-CO" dirty="0" smtClean="0"/>
              <a:t>Auto reproductor</a:t>
            </a:r>
            <a:br>
              <a:rPr lang="es-CO" dirty="0" smtClean="0"/>
            </a:br>
            <a:r>
              <a:rPr lang="es-CO" dirty="0" smtClean="0"/>
              <a:t>subrepticio </a:t>
            </a:r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r>
              <a:rPr lang="es-CO" dirty="0" smtClean="0">
                <a:solidFill>
                  <a:srgbClr val="FF0000"/>
                </a:solidFill>
              </a:rPr>
              <a:t>Daño implícito</a:t>
            </a:r>
          </a:p>
          <a:p>
            <a:pPr marL="0" indent="0">
              <a:buNone/>
            </a:pPr>
            <a:r>
              <a:rPr lang="es-CO" dirty="0" smtClean="0">
                <a:solidFill>
                  <a:srgbClr val="FF0000"/>
                </a:solidFill>
              </a:rPr>
              <a:t>Daño Explicito</a:t>
            </a:r>
            <a:endParaRPr lang="es-CO" dirty="0">
              <a:solidFill>
                <a:srgbClr val="FF0000"/>
              </a:solidFill>
            </a:endParaRPr>
          </a:p>
        </p:txBody>
      </p:sp>
      <p:pic>
        <p:nvPicPr>
          <p:cNvPr id="1026" name="Picture 2" descr="http://k32.kn3.net/taringa/8/2/3/0/8/8/4/cyber_soul/CD7.bmp?1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628800"/>
            <a:ext cx="5328592" cy="446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06707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Antivirus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CO" dirty="0" smtClean="0"/>
              <a:t>Gran Base de datos con la huella digital de todos los virus conocidos para identificarlos y también con las pautas mas comunes de los virus.</a:t>
            </a:r>
          </a:p>
          <a:p>
            <a:pPr marL="0" indent="0">
              <a:buNone/>
            </a:pPr>
            <a:r>
              <a:rPr lang="es-CO" dirty="0"/>
              <a:t> </a:t>
            </a:r>
            <a:r>
              <a:rPr lang="es-CO" dirty="0" smtClean="0"/>
              <a:t>  </a:t>
            </a:r>
            <a:r>
              <a:rPr lang="es-CO" b="1" dirty="0" smtClean="0"/>
              <a:t>Detección		Detección - Identificación</a:t>
            </a:r>
          </a:p>
          <a:p>
            <a:pPr marL="0" indent="0">
              <a:buNone/>
            </a:pPr>
            <a:r>
              <a:rPr lang="es-CO" b="1" dirty="0" smtClean="0"/>
              <a:t>    </a:t>
            </a:r>
            <a:r>
              <a:rPr lang="es-C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confirmar la		Scanning</a:t>
            </a:r>
          </a:p>
          <a:p>
            <a:pPr marL="0" indent="0">
              <a:buNone/>
            </a:pPr>
            <a:r>
              <a:rPr lang="es-C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presencia de un virus     Búsqueda heurística	</a:t>
            </a:r>
          </a:p>
          <a:p>
            <a:pPr marL="0" indent="0">
              <a:buNone/>
            </a:pPr>
            <a:r>
              <a:rPr lang="es-CO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C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		Monitor de actividad</a:t>
            </a:r>
          </a:p>
          <a:p>
            <a:pPr marL="0" indent="0">
              <a:buNone/>
            </a:pPr>
            <a:r>
              <a:rPr lang="es-CO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C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		chequeador de integridad</a:t>
            </a:r>
            <a:endParaRPr lang="es-CO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67480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Modelo de </a:t>
            </a:r>
            <a:r>
              <a:rPr lang="es-CO" dirty="0" err="1"/>
              <a:t>P</a:t>
            </a:r>
            <a:r>
              <a:rPr lang="es-CO" dirty="0" err="1" smtClean="0"/>
              <a:t>roteccion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Política de seguridad de la organización</a:t>
            </a:r>
          </a:p>
          <a:p>
            <a:r>
              <a:rPr lang="es-CO" dirty="0" smtClean="0"/>
              <a:t>Auditorias Permanentes</a:t>
            </a:r>
          </a:p>
          <a:p>
            <a:r>
              <a:rPr lang="es-CO" dirty="0" smtClean="0"/>
              <a:t>Plan de respuestas a incidentes</a:t>
            </a:r>
          </a:p>
          <a:p>
            <a:r>
              <a:rPr lang="es-CO" dirty="0" smtClean="0"/>
              <a:t>Sistema de seguridad a nivel físico</a:t>
            </a:r>
          </a:p>
          <a:p>
            <a:r>
              <a:rPr lang="es-CO" dirty="0" smtClean="0"/>
              <a:t>Seguridad a nivel Router-firewall</a:t>
            </a:r>
          </a:p>
          <a:p>
            <a:r>
              <a:rPr lang="es-CO" dirty="0" smtClean="0"/>
              <a:t>Sistema de detección de intrusos (IDS)</a:t>
            </a:r>
          </a:p>
          <a:p>
            <a:r>
              <a:rPr lang="es-CO" dirty="0" smtClean="0"/>
              <a:t>Penetration Testing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6040992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Penetration Testing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CO" dirty="0" smtClean="0"/>
              <a:t>Conjunto de técnicas tendientes a realizar una evaluación integral de las debilidades de los sistemas.</a:t>
            </a:r>
          </a:p>
          <a:p>
            <a:pPr marL="0" indent="0">
              <a:buNone/>
            </a:pPr>
            <a:r>
              <a:rPr lang="es-CO" dirty="0"/>
              <a:t> </a:t>
            </a:r>
            <a:r>
              <a:rPr lang="es-CO" dirty="0" smtClean="0"/>
              <a:t> </a:t>
            </a:r>
            <a:r>
              <a:rPr lang="es-CO" b="1" u="sng" dirty="0" smtClean="0"/>
              <a:t>Externos		 		Interno</a:t>
            </a:r>
          </a:p>
          <a:p>
            <a:pPr marL="0" indent="0">
              <a:buNone/>
            </a:pPr>
            <a:r>
              <a:rPr lang="es-CO" sz="2800" b="1" dirty="0" smtClean="0"/>
              <a:t>Fuerzas de las passwords		Protocolos internos	</a:t>
            </a:r>
          </a:p>
          <a:p>
            <a:pPr marL="0" indent="0">
              <a:buNone/>
            </a:pPr>
            <a:r>
              <a:rPr lang="es-CO" sz="2800" b="1" dirty="0" smtClean="0"/>
              <a:t>Captura de trafico de red		Autentificación de usuario</a:t>
            </a:r>
          </a:p>
          <a:p>
            <a:pPr marL="0" indent="0">
              <a:buNone/>
            </a:pPr>
            <a:r>
              <a:rPr lang="es-CO" sz="2800" b="1" dirty="0" smtClean="0"/>
              <a:t>Detección de protocolos		Aplicaciones propietarios</a:t>
            </a:r>
          </a:p>
          <a:p>
            <a:pPr marL="0" indent="0">
              <a:buNone/>
            </a:pPr>
            <a:r>
              <a:rPr lang="es-CO" sz="2800" b="1" dirty="0" smtClean="0"/>
              <a:t>Scanning de puertos			Verificación de servicios</a:t>
            </a:r>
          </a:p>
          <a:p>
            <a:pPr marL="0" indent="0">
              <a:buNone/>
            </a:pPr>
            <a:r>
              <a:rPr lang="es-CO" sz="2800" b="1" dirty="0" smtClean="0"/>
              <a:t>Vulnerabilidades existentes		Ataques de Dos</a:t>
            </a:r>
          </a:p>
          <a:p>
            <a:pPr marL="0" indent="0">
              <a:buNone/>
            </a:pPr>
            <a:r>
              <a:rPr lang="es-CO" sz="2800" b="1" dirty="0" smtClean="0"/>
              <a:t>Ataques de dos                                      Seguridad física de las</a:t>
            </a:r>
          </a:p>
          <a:p>
            <a:pPr marL="0" indent="0">
              <a:buNone/>
            </a:pPr>
            <a:r>
              <a:rPr lang="es-CO" sz="2800" b="1" dirty="0" smtClean="0"/>
              <a:t>Test de servidores			</a:t>
            </a:r>
            <a:r>
              <a:rPr lang="es-CO" sz="2800" b="1" dirty="0"/>
              <a:t> estaciones de trabajo</a:t>
            </a:r>
          </a:p>
        </p:txBody>
      </p:sp>
    </p:spTree>
    <p:extLst>
      <p:ext uri="{BB962C8B-B14F-4D97-AF65-F5344CB8AC3E}">
        <p14:creationId xmlns:p14="http://schemas.microsoft.com/office/powerpoint/2010/main" val="41800119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u="sng" dirty="0" smtClean="0"/>
              <a:t>Firewall</a:t>
            </a:r>
            <a:endParaRPr lang="es-CO" u="sng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Sistema ubicado entre dos redes y que ejerce una política de seguridad establecida mecanismo encargado de proteger una red confiable de otra que no lo e</a:t>
            </a:r>
            <a:r>
              <a:rPr lang="es-CO" i="1" dirty="0" smtClean="0"/>
              <a:t>s</a:t>
            </a:r>
            <a:r>
              <a:rPr lang="es-CO" dirty="0" smtClean="0"/>
              <a:t>.</a:t>
            </a:r>
          </a:p>
          <a:p>
            <a:r>
              <a:rPr lang="es-CO" sz="2400" b="1" u="sng" dirty="0" smtClean="0"/>
              <a:t>Características</a:t>
            </a:r>
          </a:p>
          <a:p>
            <a:pPr marL="0" indent="0">
              <a:buNone/>
            </a:pPr>
            <a:r>
              <a:rPr lang="es-CO" sz="2400" b="1" dirty="0" smtClean="0"/>
              <a:t>   </a:t>
            </a:r>
            <a:r>
              <a:rPr lang="es-CO" sz="2400" dirty="0" smtClean="0"/>
              <a:t>Defensa perimetral </a:t>
            </a:r>
          </a:p>
          <a:p>
            <a:pPr marL="0" indent="0">
              <a:buNone/>
            </a:pPr>
            <a:r>
              <a:rPr lang="es-CO" sz="2400" dirty="0"/>
              <a:t> </a:t>
            </a:r>
            <a:r>
              <a:rPr lang="es-CO" sz="2400" dirty="0" smtClean="0"/>
              <a:t>  Defensa nula en el interior</a:t>
            </a:r>
          </a:p>
          <a:p>
            <a:pPr marL="0" indent="0">
              <a:buNone/>
            </a:pPr>
            <a:r>
              <a:rPr lang="es-CO" sz="2400" dirty="0" smtClean="0"/>
              <a:t>   Protección nula contra un intruso que lo traspasa</a:t>
            </a:r>
          </a:p>
          <a:p>
            <a:pPr marL="0" indent="0">
              <a:buNone/>
            </a:pPr>
            <a:r>
              <a:rPr lang="es-CO" sz="2400" dirty="0" smtClean="0"/>
              <a:t>   Sus reglas son definidas por la humanos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15946253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Tipos de firewalls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b="1" u="sng" dirty="0" smtClean="0"/>
              <a:t>Filtrado de paquetes</a:t>
            </a:r>
          </a:p>
          <a:p>
            <a:pPr marL="0" indent="0">
              <a:buNone/>
            </a:pPr>
            <a:r>
              <a:rPr lang="es-CO" dirty="0" smtClean="0"/>
              <a:t>     Filtran protocolos Ips y puestos utilizados </a:t>
            </a:r>
          </a:p>
          <a:p>
            <a:pPr>
              <a:buFont typeface="Arial" charset="0"/>
              <a:buChar char="•"/>
            </a:pPr>
            <a:r>
              <a:rPr lang="es-CO" b="1" u="sng" dirty="0" smtClean="0"/>
              <a:t>Gateway de Aplicaciones</a:t>
            </a:r>
          </a:p>
          <a:p>
            <a:pPr marL="457200" lvl="1" indent="0">
              <a:buNone/>
            </a:pPr>
            <a:r>
              <a:rPr lang="es-CO" dirty="0" smtClean="0"/>
              <a:t>Se analiza cada uno de los paquetes que ingresa al sistema.</a:t>
            </a:r>
            <a:endParaRPr lang="es-CO" u="sng" dirty="0" smtClean="0"/>
          </a:p>
          <a:p>
            <a:pPr lvl="1">
              <a:buFont typeface="Arial" charset="0"/>
              <a:buChar char="•"/>
            </a:pPr>
            <a:r>
              <a:rPr lang="es-CO" b="1" u="sng" dirty="0" smtClean="0"/>
              <a:t>Firewalls personales</a:t>
            </a:r>
            <a:r>
              <a:rPr lang="es-CO" u="sng" dirty="0" smtClean="0"/>
              <a:t> </a:t>
            </a:r>
          </a:p>
          <a:p>
            <a:pPr lvl="1">
              <a:buFont typeface="Arial" charset="0"/>
              <a:buChar char="•"/>
            </a:pPr>
            <a:r>
              <a:rPr lang="es-CO" dirty="0" smtClean="0"/>
              <a:t>Aplicaciones disponibles para usuarios finales.</a:t>
            </a:r>
          </a:p>
          <a:p>
            <a:pPr marL="0" indent="0">
              <a:buNone/>
            </a:pPr>
            <a:endParaRPr lang="es-CO" dirty="0" smtClean="0"/>
          </a:p>
        </p:txBody>
      </p:sp>
    </p:spTree>
    <p:extLst>
      <p:ext uri="{BB962C8B-B14F-4D97-AF65-F5344CB8AC3E}">
        <p14:creationId xmlns:p14="http://schemas.microsoft.com/office/powerpoint/2010/main" val="20625562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IDS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-108520" y="521296"/>
            <a:ext cx="9577064" cy="6336704"/>
          </a:xfrm>
        </p:spPr>
        <p:txBody>
          <a:bodyPr>
            <a:normAutofit/>
          </a:bodyPr>
          <a:lstStyle/>
          <a:p>
            <a:r>
              <a:rPr lang="es-CO" sz="2000" dirty="0" smtClean="0"/>
              <a:t>Sistema encargado de detectar intentos de intrusión en tiempo real.</a:t>
            </a:r>
          </a:p>
          <a:p>
            <a:pPr marL="0" indent="0">
              <a:buNone/>
            </a:pPr>
            <a:r>
              <a:rPr lang="es-CO" dirty="0" smtClean="0"/>
              <a:t> </a:t>
            </a:r>
            <a:r>
              <a:rPr lang="es-CO" b="1" u="sng" dirty="0" smtClean="0"/>
              <a:t>Ventajas                              Debilidades</a:t>
            </a:r>
          </a:p>
          <a:p>
            <a:pPr marL="0" indent="0">
              <a:buNone/>
            </a:pPr>
            <a:r>
              <a:rPr lang="es-CO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*Mantener un registro              *tiene una alta tasa de falsas   </a:t>
            </a:r>
          </a:p>
          <a:p>
            <a:pPr marL="0" indent="0">
              <a:buNone/>
            </a:pPr>
            <a:r>
              <a:rPr lang="es-CO" sz="2400" b="1" dirty="0">
                <a:latin typeface="Arial" panose="020B0604020202020204" pitchFamily="34" charset="0"/>
                <a:cs typeface="Arial" panose="020B0604020202020204" pitchFamily="34" charset="0"/>
              </a:rPr>
              <a:t>completo de </a:t>
            </a:r>
            <a:r>
              <a:rPr lang="es-CO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actividades.          Alarmas.</a:t>
            </a:r>
          </a:p>
          <a:p>
            <a:pPr>
              <a:buFont typeface="Arial" charset="0"/>
              <a:buChar char="•"/>
            </a:pPr>
            <a:r>
              <a:rPr lang="es-CO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Recoger evidencia                *necesita reentrenamiento</a:t>
            </a:r>
          </a:p>
          <a:p>
            <a:pPr>
              <a:buFont typeface="Arial" charset="0"/>
              <a:buChar char="•"/>
            </a:pPr>
            <a:r>
              <a:rPr lang="es-CO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Descubre intrusiones            periódico.</a:t>
            </a:r>
          </a:p>
          <a:p>
            <a:pPr>
              <a:buFont typeface="Arial" charset="0"/>
              <a:buChar char="•"/>
            </a:pPr>
            <a:r>
              <a:rPr lang="es-CO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Automáticamente                  *puede sufrir ataques dúrate</a:t>
            </a:r>
          </a:p>
          <a:p>
            <a:pPr marL="0" indent="0">
              <a:buNone/>
            </a:pPr>
            <a:r>
              <a:rPr lang="es-CO" sz="2400" b="1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s-CO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Es disuador de “curiosos”.   La fase de aprendizaje y son   </a:t>
            </a:r>
          </a:p>
          <a:p>
            <a:pPr marL="0" indent="0">
              <a:buNone/>
            </a:pPr>
            <a:r>
              <a:rPr lang="es-CO" sz="2400" b="1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s-CO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Es independiente del SO.       Considerados normales.</a:t>
            </a:r>
          </a:p>
          <a:p>
            <a:pPr marL="0" indent="0">
              <a:buNone/>
            </a:pPr>
            <a:r>
              <a:rPr lang="es-CO" sz="2400" b="1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s-CO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Dificulta la eliminación de    *no contempla la solución </a:t>
            </a:r>
          </a:p>
          <a:p>
            <a:pPr marL="0" indent="0">
              <a:buNone/>
            </a:pPr>
            <a:r>
              <a:rPr lang="es-CO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huellas.                                    A nuevos agujeros de seguridad</a:t>
            </a:r>
          </a:p>
          <a:p>
            <a:pPr marL="0" indent="0">
              <a:buNone/>
            </a:pPr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35250252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99592" y="-1035496"/>
            <a:ext cx="7787208" cy="1035496"/>
          </a:xfrm>
        </p:spPr>
        <p:txBody>
          <a:bodyPr>
            <a:normAutofit/>
          </a:bodyPr>
          <a:lstStyle/>
          <a:p>
            <a:r>
              <a:rPr lang="es-CO" b="1" dirty="0" smtClean="0"/>
              <a:t>passwords</a:t>
            </a:r>
            <a:endParaRPr lang="es-CO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0" y="188640"/>
            <a:ext cx="9036496" cy="593752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s-CO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Normas de elección de passwords </a:t>
            </a:r>
          </a:p>
          <a:p>
            <a:pPr marL="0" indent="0">
              <a:buNone/>
            </a:pPr>
            <a:r>
              <a:rPr lang="es-CO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*No utilizar contraseñas que sean palabras.</a:t>
            </a:r>
          </a:p>
          <a:p>
            <a:pPr marL="0" indent="0">
              <a:buNone/>
            </a:pPr>
            <a:r>
              <a:rPr lang="es-CO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*No usar contraseñas con algún significados.</a:t>
            </a:r>
          </a:p>
          <a:p>
            <a:pPr marL="0" indent="0">
              <a:buNone/>
            </a:pPr>
            <a:r>
              <a:rPr lang="es-CO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*Mezclar caracteres alfanuméricos.</a:t>
            </a:r>
          </a:p>
          <a:p>
            <a:pPr marL="0" indent="0">
              <a:buNone/>
            </a:pPr>
            <a:r>
              <a:rPr lang="es-CO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*Longitud mínima de 7 caracteres.</a:t>
            </a:r>
          </a:p>
          <a:p>
            <a:pPr marL="0" indent="0">
              <a:buNone/>
            </a:pPr>
            <a:r>
              <a:rPr lang="es-CO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*Contraseñas diferentes en sistemas diferentes.</a:t>
            </a:r>
          </a:p>
          <a:p>
            <a:pPr marL="0" indent="0">
              <a:buNone/>
            </a:pPr>
            <a:r>
              <a:rPr lang="es-CO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*Ser fáciles de recordar &lt; uso de nemotécnicos.</a:t>
            </a:r>
          </a:p>
          <a:p>
            <a:pPr marL="0" indent="0">
              <a:buNone/>
            </a:pPr>
            <a:endParaRPr lang="es-CO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es-CO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Normas de gestión de passwords</a:t>
            </a:r>
          </a:p>
          <a:p>
            <a:pPr marL="0" indent="0">
              <a:buNone/>
            </a:pPr>
            <a:r>
              <a:rPr lang="es-CO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NO permitir cuentas sin contraseña.</a:t>
            </a:r>
          </a:p>
          <a:p>
            <a:pPr marL="0" indent="0">
              <a:buNone/>
            </a:pPr>
            <a:r>
              <a:rPr lang="es-CO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NO mantener las contraseñas por defecto .</a:t>
            </a:r>
          </a:p>
          <a:p>
            <a:pPr marL="0" indent="0">
              <a:buNone/>
            </a:pPr>
            <a:r>
              <a:rPr lang="es-CO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NO compartirlas.</a:t>
            </a:r>
          </a:p>
          <a:p>
            <a:pPr marL="0" indent="0">
              <a:buNone/>
            </a:pPr>
            <a:r>
              <a:rPr lang="es-CO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NO escribir , enviar o decir la contraseña.</a:t>
            </a:r>
          </a:p>
          <a:p>
            <a:pPr marL="0" indent="0">
              <a:buNone/>
            </a:pPr>
            <a:r>
              <a:rPr lang="es-CO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* NO cambiarlas periódicamente.</a:t>
            </a:r>
          </a:p>
          <a:p>
            <a:pPr marL="0" indent="0">
              <a:buNone/>
            </a:pPr>
            <a:endParaRPr lang="es-CO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es-CO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es-CO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s-CO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  <a:endParaRPr lang="es-CO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9589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827584" y="476672"/>
            <a:ext cx="5688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>
                <a:latin typeface="Arial" pitchFamily="34" charset="0"/>
                <a:cs typeface="Arial" pitchFamily="34" charset="0"/>
              </a:rPr>
              <a:t>S</a:t>
            </a:r>
            <a:r>
              <a:rPr lang="es-ES" sz="4000" dirty="0" smtClean="0">
                <a:latin typeface="Arial" pitchFamily="34" charset="0"/>
                <a:cs typeface="Arial" pitchFamily="34" charset="0"/>
              </a:rPr>
              <a:t>eguridad </a:t>
            </a:r>
            <a:r>
              <a:rPr lang="es-ES" sz="4000" dirty="0">
                <a:latin typeface="Arial" pitchFamily="34" charset="0"/>
                <a:cs typeface="Arial" pitchFamily="34" charset="0"/>
              </a:rPr>
              <a:t>I</a:t>
            </a:r>
            <a:r>
              <a:rPr lang="es-ES" sz="4000" dirty="0" smtClean="0">
                <a:latin typeface="Arial" pitchFamily="34" charset="0"/>
                <a:cs typeface="Arial" pitchFamily="34" charset="0"/>
              </a:rPr>
              <a:t>nformática</a:t>
            </a:r>
            <a:endParaRPr lang="es-ES"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899592" y="1772816"/>
            <a:ext cx="374441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latin typeface="Arial" pitchFamily="34" charset="0"/>
                <a:cs typeface="Arial" pitchFamily="34" charset="0"/>
              </a:rPr>
              <a:t>Es mantener la autoridad, disponibilidad, privacidad, control de autenticidad de la información manejada por la computadora y mantener la convicción de su existencia practica así como la visión de su necesidad e importancia y atracción tecnológica y Humana.</a:t>
            </a:r>
            <a:endParaRPr lang="es-E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242" name="AutoShape 2" descr="Resultado de imagen para seguridad informatic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0244" name="AutoShape 4" descr="Resultado de imagen para seguridad informatic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0246" name="AutoShape 6" descr="Resultado de imagen para seguridad informatic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0248" name="AutoShape 8" descr="Resultado de imagen para seguridad informatic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0250" name="AutoShape 10" descr="Resultado de imagen para seguridad informatic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0252" name="AutoShape 12" descr="Resultado de imagen para seguridad informatic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0254" name="AutoShape 14" descr="Resultado de imagen para seguridad informatic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0256" name="AutoShape 16" descr="https://encrypted-tbn3.gstatic.com/images?q=tbn:ANd9GcSGtxQb618vM27xglp-wMKuMFLc9_MkDJtu2UYCaDt06RtElvRGb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0258" name="AutoShape 18" descr="https://encrypted-tbn3.gstatic.com/images?q=tbn:ANd9GcSGtxQb618vM27xglp-wMKuMFLc9_MkDJtu2UYCaDt06RtElvRGb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2123728" y="620688"/>
            <a:ext cx="4896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>
                <a:latin typeface="Arial" pitchFamily="34" charset="0"/>
                <a:cs typeface="Arial" pitchFamily="34" charset="0"/>
              </a:rPr>
              <a:t>Temas a tratar</a:t>
            </a:r>
            <a:endParaRPr lang="es-E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899592" y="1628800"/>
            <a:ext cx="6624736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u="sng" dirty="0" smtClean="0"/>
              <a:t>Componentes:</a:t>
            </a:r>
          </a:p>
          <a:p>
            <a:endParaRPr lang="es-ES" u="sng" dirty="0"/>
          </a:p>
          <a:p>
            <a:r>
              <a:rPr lang="es-ES" sz="2800" dirty="0" smtClean="0">
                <a:latin typeface="Arial" pitchFamily="34" charset="0"/>
                <a:cs typeface="Arial" pitchFamily="34" charset="0"/>
              </a:rPr>
              <a:t>Componentes Físico</a:t>
            </a:r>
          </a:p>
          <a:p>
            <a:r>
              <a:rPr lang="es-ES" sz="2800" dirty="0" smtClean="0">
                <a:latin typeface="Arial" pitchFamily="34" charset="0"/>
                <a:cs typeface="Arial" pitchFamily="34" charset="0"/>
              </a:rPr>
              <a:t>Componente lógico</a:t>
            </a:r>
          </a:p>
          <a:p>
            <a:r>
              <a:rPr lang="es-ES" sz="2800" dirty="0" smtClean="0">
                <a:latin typeface="Arial" pitchFamily="34" charset="0"/>
                <a:cs typeface="Arial" pitchFamily="34" charset="0"/>
              </a:rPr>
              <a:t>Ataques Defensas</a:t>
            </a:r>
          </a:p>
          <a:p>
            <a:r>
              <a:rPr lang="es-ES" sz="2800" dirty="0" smtClean="0">
                <a:latin typeface="Arial" pitchFamily="34" charset="0"/>
                <a:cs typeface="Arial" pitchFamily="34" charset="0"/>
              </a:rPr>
              <a:t>Componentes Humanos</a:t>
            </a:r>
          </a:p>
          <a:p>
            <a:r>
              <a:rPr lang="es-ES" sz="2800" dirty="0" smtClean="0">
                <a:latin typeface="Arial" pitchFamily="34" charset="0"/>
                <a:cs typeface="Arial" pitchFamily="34" charset="0"/>
              </a:rPr>
              <a:t>Legislación</a:t>
            </a:r>
          </a:p>
          <a:p>
            <a:r>
              <a:rPr lang="es-ES" sz="2800" dirty="0" smtClean="0">
                <a:latin typeface="Arial" pitchFamily="34" charset="0"/>
                <a:cs typeface="Arial" pitchFamily="34" charset="0"/>
              </a:rPr>
              <a:t>Personas</a:t>
            </a:r>
          </a:p>
          <a:p>
            <a:r>
              <a:rPr lang="es-ES" sz="2800" dirty="0" smtClean="0">
                <a:latin typeface="Arial" pitchFamily="34" charset="0"/>
                <a:cs typeface="Arial" pitchFamily="34" charset="0"/>
              </a:rPr>
              <a:t>Comunicaciones</a:t>
            </a:r>
          </a:p>
          <a:p>
            <a:r>
              <a:rPr lang="es-ES" sz="2800" dirty="0" smtClean="0">
                <a:latin typeface="Arial" pitchFamily="34" charset="0"/>
                <a:cs typeface="Arial" pitchFamily="34" charset="0"/>
              </a:rPr>
              <a:t>Políticas de Seguridad</a:t>
            </a:r>
          </a:p>
          <a:p>
            <a:endParaRPr lang="es-ES" u="sng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403648" y="692696"/>
            <a:ext cx="5544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latin typeface="Arial" pitchFamily="34" charset="0"/>
                <a:cs typeface="Arial" pitchFamily="34" charset="0"/>
              </a:rPr>
              <a:t>Elementos de la seguridad Informática</a:t>
            </a:r>
            <a:endParaRPr lang="es-E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1115616" y="1844824"/>
            <a:ext cx="626469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u="sng" dirty="0" smtClean="0"/>
              <a:t>Integridad</a:t>
            </a:r>
          </a:p>
          <a:p>
            <a:r>
              <a:rPr lang="es-ES" sz="2400" dirty="0" smtClean="0"/>
              <a:t>Los componentes de sistemas permanecen inalterados a menos que sea modificados por los usuarios Autorizados.</a:t>
            </a:r>
          </a:p>
          <a:p>
            <a:r>
              <a:rPr lang="es-ES" sz="2400" b="1" u="sng" dirty="0" smtClean="0"/>
              <a:t>Disponibilidad </a:t>
            </a:r>
          </a:p>
          <a:p>
            <a:r>
              <a:rPr lang="es-ES" sz="2400" dirty="0" smtClean="0"/>
              <a:t>Los Usuarios deben tener disponibles todos los componentes de sistemas cuando así lo deseen </a:t>
            </a:r>
          </a:p>
          <a:p>
            <a:r>
              <a:rPr lang="es-ES" sz="2400" b="1" u="sng" dirty="0" smtClean="0"/>
              <a:t>Privacidad</a:t>
            </a:r>
          </a:p>
          <a:p>
            <a:r>
              <a:rPr lang="es-ES" sz="2400" dirty="0" smtClean="0"/>
              <a:t>Los componentes del sistema son accesibles solo por los Usuarios Autorizados. </a:t>
            </a:r>
            <a:endParaRPr lang="es-ES" sz="2400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611560" y="548680"/>
            <a:ext cx="7632848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u="sng" dirty="0" smtClean="0">
                <a:latin typeface="Arial" pitchFamily="34" charset="0"/>
                <a:cs typeface="Arial" pitchFamily="34" charset="0"/>
              </a:rPr>
              <a:t>Control</a:t>
            </a:r>
            <a:r>
              <a:rPr lang="es-ES" sz="2800" u="sng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s-ES" sz="2800" dirty="0" smtClean="0">
                <a:latin typeface="Arial" pitchFamily="34" charset="0"/>
                <a:cs typeface="Arial" pitchFamily="34" charset="0"/>
              </a:rPr>
              <a:t>Solo los Usuarios Autorizados deciden cuando y como permitir el acceso a la  información.</a:t>
            </a:r>
          </a:p>
          <a:p>
            <a:r>
              <a:rPr lang="es-ES" sz="2800" b="1" u="sng" dirty="0" smtClean="0">
                <a:latin typeface="Arial" pitchFamily="34" charset="0"/>
                <a:cs typeface="Arial" pitchFamily="34" charset="0"/>
              </a:rPr>
              <a:t>Autenticidad</a:t>
            </a:r>
            <a:endParaRPr lang="es-ES" sz="2800" u="sng" dirty="0" smtClean="0">
              <a:latin typeface="Arial" pitchFamily="34" charset="0"/>
              <a:cs typeface="Arial" pitchFamily="34" charset="0"/>
            </a:endParaRPr>
          </a:p>
          <a:p>
            <a:r>
              <a:rPr lang="es-ES" sz="2800" dirty="0" smtClean="0">
                <a:latin typeface="Arial" pitchFamily="34" charset="0"/>
                <a:cs typeface="Arial" pitchFamily="34" charset="0"/>
              </a:rPr>
              <a:t>Definir que es la información requerida es valida y utilizable en tiempo, forma y distribución.</a:t>
            </a:r>
          </a:p>
          <a:p>
            <a:r>
              <a:rPr lang="es-ES" sz="2800" b="1" u="sng" dirty="0" smtClean="0">
                <a:latin typeface="Arial" pitchFamily="34" charset="0"/>
                <a:cs typeface="Arial" pitchFamily="34" charset="0"/>
              </a:rPr>
              <a:t>No repudio</a:t>
            </a:r>
            <a:endParaRPr lang="es-ES" sz="2800" u="sng" dirty="0" smtClean="0">
              <a:latin typeface="Arial" pitchFamily="34" charset="0"/>
              <a:cs typeface="Arial" pitchFamily="34" charset="0"/>
            </a:endParaRPr>
          </a:p>
          <a:p>
            <a:r>
              <a:rPr lang="es-ES" sz="2800" dirty="0" smtClean="0">
                <a:latin typeface="Arial" pitchFamily="34" charset="0"/>
                <a:cs typeface="Arial" pitchFamily="34" charset="0"/>
              </a:rPr>
              <a:t>Evita que cualquier entidad que envió o recibió información alegue, que no lo hizo.</a:t>
            </a:r>
          </a:p>
          <a:p>
            <a:r>
              <a:rPr lang="es-ES" sz="2800" b="1" u="sng" dirty="0" smtClean="0">
                <a:latin typeface="Arial" pitchFamily="34" charset="0"/>
                <a:cs typeface="Arial" pitchFamily="34" charset="0"/>
              </a:rPr>
              <a:t>Auditoria</a:t>
            </a:r>
          </a:p>
          <a:p>
            <a:r>
              <a:rPr lang="es-ES" sz="2800" dirty="0" smtClean="0">
                <a:latin typeface="Arial" pitchFamily="34" charset="0"/>
                <a:cs typeface="Arial" pitchFamily="34" charset="0"/>
              </a:rPr>
              <a:t>Determinar que, cuando, como, y quien realiza acciones sobre el sistema.</a:t>
            </a:r>
          </a:p>
          <a:p>
            <a:endParaRPr lang="es-ES" dirty="0" smtClean="0"/>
          </a:p>
          <a:p>
            <a:r>
              <a:rPr lang="es-ES" dirty="0" smtClean="0"/>
              <a:t> </a:t>
            </a:r>
            <a:endParaRPr lang="es-E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1547664" y="836712"/>
            <a:ext cx="597666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u="sng" dirty="0" smtClean="0">
                <a:latin typeface="Arial" pitchFamily="34" charset="0"/>
                <a:cs typeface="Arial" pitchFamily="34" charset="0"/>
              </a:rPr>
              <a:t>SEGURIDAD FISICA</a:t>
            </a:r>
          </a:p>
          <a:p>
            <a:endParaRPr lang="es-ES" sz="1200" dirty="0"/>
          </a:p>
          <a:p>
            <a:endParaRPr lang="es-ES" sz="1200" dirty="0"/>
          </a:p>
        </p:txBody>
      </p:sp>
      <p:sp>
        <p:nvSpPr>
          <p:cNvPr id="6" name="5 CuadroTexto"/>
          <p:cNvSpPr txBox="1"/>
          <p:nvPr/>
        </p:nvSpPr>
        <p:spPr>
          <a:xfrm>
            <a:off x="1043608" y="1844824"/>
            <a:ext cx="576064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latin typeface="Arial" pitchFamily="34" charset="0"/>
                <a:cs typeface="Arial" pitchFamily="34" charset="0"/>
              </a:rPr>
              <a:t>APLICACIÓN DE BARRERA FISICAS Y PROCEDIMIENTOS DE CONTROL, COMO MEDIDA DE PERVENCION Y CONTRAMEDIDAS  ANTE AMENAZAS A LOS RECURSOS E INFORMACION </a:t>
            </a:r>
          </a:p>
          <a:p>
            <a:endParaRPr lang="es-ES" sz="2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619672" y="908720"/>
            <a:ext cx="5544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 smtClean="0">
                <a:latin typeface="Arial" pitchFamily="34" charset="0"/>
                <a:cs typeface="Arial" pitchFamily="34" charset="0"/>
              </a:rPr>
              <a:t>SEGURIDAD FISICA </a:t>
            </a:r>
            <a:endParaRPr lang="es-ES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1619672" y="1916832"/>
            <a:ext cx="5976664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u="sng" dirty="0" smtClean="0">
                <a:latin typeface="Arial" pitchFamily="34" charset="0"/>
                <a:cs typeface="Arial" pitchFamily="34" charset="0"/>
              </a:rPr>
              <a:t>AMENAZAS</a:t>
            </a:r>
          </a:p>
          <a:p>
            <a:r>
              <a:rPr lang="es-ES" sz="3200" dirty="0">
                <a:latin typeface="Arial" pitchFamily="34" charset="0"/>
                <a:cs typeface="Arial" pitchFamily="34" charset="0"/>
              </a:rPr>
              <a:t> </a:t>
            </a:r>
            <a:endParaRPr lang="es-ES" sz="3200" dirty="0" smtClean="0">
              <a:latin typeface="Arial" pitchFamily="34" charset="0"/>
              <a:cs typeface="Arial" pitchFamily="34" charset="0"/>
            </a:endParaRPr>
          </a:p>
          <a:p>
            <a:r>
              <a:rPr lang="es-ES" sz="3200" dirty="0" smtClean="0">
                <a:latin typeface="Arial" pitchFamily="34" charset="0"/>
                <a:cs typeface="Arial" pitchFamily="34" charset="0"/>
              </a:rPr>
              <a:t>Incendios</a:t>
            </a:r>
          </a:p>
          <a:p>
            <a:r>
              <a:rPr lang="es-ES" sz="3200" dirty="0" smtClean="0">
                <a:latin typeface="Arial" pitchFamily="34" charset="0"/>
                <a:cs typeface="Arial" pitchFamily="34" charset="0"/>
              </a:rPr>
              <a:t>Inundaciones</a:t>
            </a:r>
          </a:p>
          <a:p>
            <a:r>
              <a:rPr lang="es-ES" sz="3200" dirty="0">
                <a:latin typeface="Arial" pitchFamily="34" charset="0"/>
                <a:cs typeface="Arial" pitchFamily="34" charset="0"/>
              </a:rPr>
              <a:t>T</a:t>
            </a:r>
            <a:r>
              <a:rPr lang="es-ES" sz="3200" dirty="0" smtClean="0">
                <a:latin typeface="Arial" pitchFamily="34" charset="0"/>
                <a:cs typeface="Arial" pitchFamily="34" charset="0"/>
              </a:rPr>
              <a:t>erremotos</a:t>
            </a:r>
          </a:p>
          <a:p>
            <a:r>
              <a:rPr lang="es-ES" sz="3200" dirty="0">
                <a:latin typeface="Arial" pitchFamily="34" charset="0"/>
                <a:cs typeface="Arial" pitchFamily="34" charset="0"/>
              </a:rPr>
              <a:t>T</a:t>
            </a:r>
            <a:r>
              <a:rPr lang="es-ES" sz="3200" dirty="0" smtClean="0">
                <a:latin typeface="Arial" pitchFamily="34" charset="0"/>
                <a:cs typeface="Arial" pitchFamily="34" charset="0"/>
              </a:rPr>
              <a:t>rabajos no ergo métricos</a:t>
            </a:r>
          </a:p>
          <a:p>
            <a:r>
              <a:rPr lang="es-ES" sz="3200" dirty="0" smtClean="0">
                <a:latin typeface="Arial" pitchFamily="34" charset="0"/>
                <a:cs typeface="Arial" pitchFamily="34" charset="0"/>
              </a:rPr>
              <a:t>Instalaciones eléctricas</a:t>
            </a:r>
          </a:p>
          <a:p>
            <a:r>
              <a:rPr lang="es-ES" sz="3200" dirty="0" smtClean="0">
                <a:latin typeface="Arial" pitchFamily="34" charset="0"/>
                <a:cs typeface="Arial" pitchFamily="34" charset="0"/>
              </a:rPr>
              <a:t>Seguridad de equipamiento</a:t>
            </a:r>
          </a:p>
          <a:p>
            <a:endParaRPr lang="es-ES" sz="1400" dirty="0" smtClean="0">
              <a:latin typeface="Arial" pitchFamily="34" charset="0"/>
              <a:cs typeface="Arial" pitchFamily="34" charset="0"/>
            </a:endParaRPr>
          </a:p>
          <a:p>
            <a:endParaRPr lang="es-ES" sz="1200" dirty="0" smtClean="0">
              <a:latin typeface="Arial" pitchFamily="34" charset="0"/>
              <a:cs typeface="Arial" pitchFamily="34" charset="0"/>
            </a:endParaRPr>
          </a:p>
          <a:p>
            <a:endParaRPr lang="es-ES" sz="12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619672" y="908720"/>
            <a:ext cx="5184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 smtClean="0">
                <a:latin typeface="Arial" pitchFamily="34" charset="0"/>
                <a:cs typeface="Arial" pitchFamily="34" charset="0"/>
              </a:rPr>
              <a:t>SEGURIDAD FISICA </a:t>
            </a:r>
            <a:endParaRPr lang="es-ES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1619672" y="1700808"/>
            <a:ext cx="5976664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sz="1400" dirty="0" smtClean="0">
              <a:latin typeface="Arial" pitchFamily="34" charset="0"/>
              <a:cs typeface="Arial" pitchFamily="34" charset="0"/>
            </a:endParaRPr>
          </a:p>
          <a:p>
            <a:endParaRPr lang="es-ES" sz="1200" dirty="0" smtClean="0">
              <a:latin typeface="Arial" pitchFamily="34" charset="0"/>
              <a:cs typeface="Arial" pitchFamily="34" charset="0"/>
            </a:endParaRPr>
          </a:p>
          <a:p>
            <a:r>
              <a:rPr lang="es-ES" sz="2800" dirty="0" smtClean="0">
                <a:latin typeface="Arial" pitchFamily="34" charset="0"/>
                <a:cs typeface="Arial" pitchFamily="34" charset="0"/>
              </a:rPr>
              <a:t>Controles</a:t>
            </a:r>
          </a:p>
          <a:p>
            <a:r>
              <a:rPr lang="es-ES" sz="2800" dirty="0" smtClean="0">
                <a:latin typeface="Arial" pitchFamily="34" charset="0"/>
                <a:cs typeface="Arial" pitchFamily="34" charset="0"/>
              </a:rPr>
              <a:t>Sistemas de alarma</a:t>
            </a:r>
          </a:p>
          <a:p>
            <a:r>
              <a:rPr lang="es-ES" sz="2800" dirty="0" smtClean="0">
                <a:latin typeface="Arial" pitchFamily="34" charset="0"/>
                <a:cs typeface="Arial" pitchFamily="34" charset="0"/>
              </a:rPr>
              <a:t>Control de personas</a:t>
            </a:r>
          </a:p>
          <a:p>
            <a:r>
              <a:rPr lang="es-ES" sz="2800" dirty="0" smtClean="0">
                <a:latin typeface="Arial" pitchFamily="34" charset="0"/>
                <a:cs typeface="Arial" pitchFamily="34" charset="0"/>
              </a:rPr>
              <a:t>Control de vehículos </a:t>
            </a:r>
          </a:p>
          <a:p>
            <a:r>
              <a:rPr lang="es-ES" sz="2800" dirty="0" smtClean="0">
                <a:latin typeface="Arial" pitchFamily="34" charset="0"/>
                <a:cs typeface="Arial" pitchFamily="34" charset="0"/>
              </a:rPr>
              <a:t>Barreras infrarrojas –ultrasónicas</a:t>
            </a:r>
          </a:p>
          <a:p>
            <a:r>
              <a:rPr lang="es-ES" sz="2800" dirty="0" smtClean="0">
                <a:latin typeface="Arial" pitchFamily="34" charset="0"/>
                <a:cs typeface="Arial" pitchFamily="34" charset="0"/>
              </a:rPr>
              <a:t>Control de hardware</a:t>
            </a:r>
          </a:p>
          <a:p>
            <a:r>
              <a:rPr lang="es-ES" sz="2800" dirty="0" smtClean="0">
                <a:latin typeface="Arial" pitchFamily="34" charset="0"/>
                <a:cs typeface="Arial" pitchFamily="34" charset="0"/>
              </a:rPr>
              <a:t>Controles biométricos : huellas digitales, control de voz, patrones oculares y verificación de firmas </a:t>
            </a:r>
          </a:p>
          <a:p>
            <a:endParaRPr lang="es-ES" sz="2800" dirty="0" smtClean="0">
              <a:latin typeface="Arial" pitchFamily="34" charset="0"/>
              <a:cs typeface="Arial" pitchFamily="34" charset="0"/>
            </a:endParaRPr>
          </a:p>
          <a:p>
            <a:endParaRPr lang="es-ES" sz="12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</TotalTime>
  <Words>1087</Words>
  <Application>Microsoft Office PowerPoint</Application>
  <PresentationFormat>Presentación en pantalla (4:3)</PresentationFormat>
  <Paragraphs>266</Paragraphs>
  <Slides>28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29" baseType="lpstr">
      <vt:lpstr>Tema de Office</vt:lpstr>
      <vt:lpstr>Presentación de PowerPoint</vt:lpstr>
      <vt:lpstr>Objetivos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Ataques </vt:lpstr>
      <vt:lpstr>Virus </vt:lpstr>
      <vt:lpstr>Virus </vt:lpstr>
      <vt:lpstr>Antivirus</vt:lpstr>
      <vt:lpstr>Modelo de Proteccion</vt:lpstr>
      <vt:lpstr>Penetration Testing</vt:lpstr>
      <vt:lpstr>Firewall</vt:lpstr>
      <vt:lpstr>Tipos de firewalls</vt:lpstr>
      <vt:lpstr>IDS</vt:lpstr>
      <vt:lpstr>passwords</vt:lpstr>
    </vt:vector>
  </TitlesOfParts>
  <Company>HOUSE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GONZALO SANDOVAL</dc:creator>
  <cp:lastModifiedBy>CHRISTIAN CAMILO SAN</cp:lastModifiedBy>
  <cp:revision>47</cp:revision>
  <dcterms:created xsi:type="dcterms:W3CDTF">2015-11-02T18:12:00Z</dcterms:created>
  <dcterms:modified xsi:type="dcterms:W3CDTF">2015-11-06T03:01:09Z</dcterms:modified>
</cp:coreProperties>
</file>