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368" r:id="rId4"/>
    <p:sldId id="282" r:id="rId5"/>
    <p:sldId id="363" r:id="rId6"/>
    <p:sldId id="279" r:id="rId7"/>
    <p:sldId id="280" r:id="rId8"/>
    <p:sldId id="281" r:id="rId9"/>
    <p:sldId id="283" r:id="rId10"/>
    <p:sldId id="348" r:id="rId11"/>
    <p:sldId id="349" r:id="rId12"/>
    <p:sldId id="284" r:id="rId13"/>
    <p:sldId id="285" r:id="rId14"/>
    <p:sldId id="286" r:id="rId15"/>
    <p:sldId id="287" r:id="rId16"/>
    <p:sldId id="288" r:id="rId17"/>
    <p:sldId id="350" r:id="rId18"/>
    <p:sldId id="291" r:id="rId19"/>
    <p:sldId id="351" r:id="rId20"/>
    <p:sldId id="352" r:id="rId21"/>
    <p:sldId id="289" r:id="rId22"/>
    <p:sldId id="364" r:id="rId23"/>
    <p:sldId id="290" r:id="rId24"/>
    <p:sldId id="365" r:id="rId25"/>
    <p:sldId id="292" r:id="rId26"/>
    <p:sldId id="293" r:id="rId27"/>
    <p:sldId id="294" r:id="rId28"/>
    <p:sldId id="295" r:id="rId29"/>
    <p:sldId id="296" r:id="rId30"/>
    <p:sldId id="297" r:id="rId31"/>
    <p:sldId id="305" r:id="rId32"/>
    <p:sldId id="304" r:id="rId33"/>
    <p:sldId id="298" r:id="rId34"/>
    <p:sldId id="299" r:id="rId35"/>
    <p:sldId id="300" r:id="rId36"/>
    <p:sldId id="302" r:id="rId37"/>
    <p:sldId id="303" r:id="rId38"/>
    <p:sldId id="306" r:id="rId39"/>
    <p:sldId id="308" r:id="rId40"/>
    <p:sldId id="366" r:id="rId41"/>
    <p:sldId id="307" r:id="rId42"/>
    <p:sldId id="309" r:id="rId43"/>
    <p:sldId id="301" r:id="rId44"/>
    <p:sldId id="310" r:id="rId45"/>
    <p:sldId id="312" r:id="rId46"/>
    <p:sldId id="311" r:id="rId47"/>
    <p:sldId id="314" r:id="rId48"/>
    <p:sldId id="315" r:id="rId49"/>
    <p:sldId id="316" r:id="rId50"/>
    <p:sldId id="367" r:id="rId51"/>
    <p:sldId id="317" r:id="rId52"/>
    <p:sldId id="318" r:id="rId53"/>
    <p:sldId id="361" r:id="rId54"/>
    <p:sldId id="362" r:id="rId5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9475" autoAdjust="0"/>
    <p:restoredTop sz="94660"/>
  </p:normalViewPr>
  <p:slideViewPr>
    <p:cSldViewPr>
      <p:cViewPr varScale="1">
        <p:scale>
          <a:sx n="72" d="100"/>
          <a:sy n="72" d="100"/>
        </p:scale>
        <p:origin x="-120" y="-444"/>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smtClean="0"/>
            </a:lvl1pPr>
          </a:lstStyle>
          <a:p>
            <a:pPr>
              <a:defRPr/>
            </a:pPr>
            <a:fld id="{6BE73459-F42C-41CA-BE7E-F9AE193D2469}" type="datetimeFigureOut">
              <a:rPr lang="en-US"/>
              <a:pPr>
                <a:defRPr/>
              </a:pPr>
              <a:t>8/24/2016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smtClean="0"/>
            </a:lvl1pPr>
          </a:lstStyle>
          <a:p>
            <a:pPr>
              <a:defRPr/>
            </a:pPr>
            <a:fld id="{4FC2EF99-DCFD-46CA-8FD6-3C3BA04BC2E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4E98349-1D50-49EF-BA7B-8FA73E45B0A1}" type="datetimeFigureOut">
              <a:rPr lang="en-US"/>
              <a:pPr>
                <a:defRPr/>
              </a:pPr>
              <a:t>8/24/2016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6E6B894-3E9E-416F-860F-31B264A289C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FA6BC7C-0234-4A41-8BA9-8CB4B82599AE}" type="datetimeFigureOut">
              <a:rPr lang="en-US"/>
              <a:pPr>
                <a:defRPr/>
              </a:pPr>
              <a:t>8/24/2016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D7AFE83-54DD-43AC-950E-FAC711CDD2E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smtClean="0"/>
            </a:lvl1pPr>
          </a:lstStyle>
          <a:p>
            <a:pPr>
              <a:defRPr/>
            </a:pPr>
            <a:fld id="{36996060-F440-4008-8F06-2D9CB6EC295B}" type="datetimeFigureOut">
              <a:rPr lang="en-US"/>
              <a:pPr>
                <a:defRPr/>
              </a:pPr>
              <a:t>8/24/2016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smtClean="0"/>
            </a:lvl1pPr>
          </a:lstStyle>
          <a:p>
            <a:pPr>
              <a:defRPr/>
            </a:pPr>
            <a:fld id="{6B1F5F8E-668A-443C-9630-ED4C0C5B38E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fld id="{A3410E1A-77FC-4346-9B7B-EDD563DE843B}" type="datetimeFigureOut">
              <a:rPr lang="en-US"/>
              <a:pPr>
                <a:defRPr/>
              </a:pPr>
              <a:t>8/24/2016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BEE7FA5F-91F6-4ADA-B122-108262D8968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50" y="692150"/>
            <a:ext cx="1219200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smtClean="0"/>
            </a:lvl1pPr>
          </a:lstStyle>
          <a:p>
            <a:pPr>
              <a:defRPr/>
            </a:pPr>
            <a:fld id="{20B09F05-7D99-463C-8749-DB4D26ACA78C}" type="datetimeFigureOut">
              <a:rPr lang="en-US"/>
              <a:pPr>
                <a:defRPr/>
              </a:pPr>
              <a:t>8/24/2016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smtClean="0"/>
            </a:lvl1pPr>
          </a:lstStyle>
          <a:p>
            <a:pPr>
              <a:defRPr/>
            </a:pPr>
            <a:fld id="{D0BCF917-93D1-4B1D-9B04-D16B6D2F80D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smtClean="0"/>
            </a:lvl1pPr>
          </a:lstStyle>
          <a:p>
            <a:pPr>
              <a:defRPr/>
            </a:pPr>
            <a:fld id="{79888BCB-E1FB-4B4D-B94E-C16CE468995C}" type="datetimeFigureOut">
              <a:rPr lang="en-US"/>
              <a:pPr>
                <a:defRPr/>
              </a:pPr>
              <a:t>8/24/2016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smtClean="0"/>
            </a:lvl1pPr>
          </a:lstStyle>
          <a:p>
            <a:pPr>
              <a:defRPr/>
            </a:pPr>
            <a:fld id="{77F06826-5BD5-4A53-B601-0D1E7190981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smtClean="0"/>
            </a:lvl1pPr>
          </a:lstStyle>
          <a:p>
            <a:pPr>
              <a:defRPr/>
            </a:pPr>
            <a:fld id="{98AB0F2C-638B-4852-9D14-8FFB5C48F15C}" type="datetimeFigureOut">
              <a:rPr lang="en-US"/>
              <a:pPr>
                <a:defRPr/>
              </a:pPr>
              <a:t>8/24/2016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smtClean="0"/>
            </a:lvl1pPr>
          </a:lstStyle>
          <a:p>
            <a:pPr>
              <a:defRPr/>
            </a:pPr>
            <a:fld id="{DA70D32B-4421-4C4D-87B1-DA56B589088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ED38726-C872-4987-9784-CADCA8F763AE}" type="datetimeFigureOut">
              <a:rPr lang="en-US"/>
              <a:pPr>
                <a:defRPr/>
              </a:pPr>
              <a:t>8/24/2016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91E763C8-6EF1-4155-8722-220ECE914A5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6DF7182C-26AA-4F41-BF84-27FBDFED7A32}" type="datetimeFigureOut">
              <a:rPr lang="en-US"/>
              <a:pPr>
                <a:defRPr/>
              </a:pPr>
              <a:t>8/24/2016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smtClean="0"/>
            </a:lvl1pPr>
          </a:lstStyle>
          <a:p>
            <a:pPr>
              <a:defRPr/>
            </a:pPr>
            <a:fld id="{A397BCD7-A610-4161-8858-F92BCDEB650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1BC1AB5E-3949-4444-BABF-085F1708E0DE}" type="datetimeFigureOut">
              <a:rPr lang="en-US"/>
              <a:pPr>
                <a:defRPr/>
              </a:pPr>
              <a:t>8/24/2016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D6B8B93-0F51-4376-9D72-26D86593209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92000"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867" y="1016001"/>
            <a:ext cx="11616267"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F86D8B16-2524-4971-AAF0-5FE9E84FF485}" type="datetimeFigureOut">
              <a:rPr lang="en-US"/>
              <a:pPr>
                <a:defRPr/>
              </a:pPr>
              <a:t>8/24/2016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smtClean="0">
                <a:solidFill>
                  <a:schemeClr val="tx2">
                    <a:shade val="50000"/>
                  </a:schemeClr>
                </a:solidFill>
                <a:latin typeface="+mn-lt"/>
              </a:defRPr>
            </a:lvl1pPr>
          </a:lstStyle>
          <a:p>
            <a:pPr>
              <a:defRPr/>
            </a:pPr>
            <a:fld id="{C4129977-7F0F-4D45-9E01-7E9F9F622FDE}"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9" r:id="rId7"/>
    <p:sldLayoutId id="2147483696" r:id="rId8"/>
    <p:sldLayoutId id="2147483688" r:id="rId9"/>
    <p:sldLayoutId id="2147483687" r:id="rId10"/>
    <p:sldLayoutId id="2147483686" r:id="rId11"/>
  </p:sldLayoutIdLst>
  <p:timing>
    <p:tnLst>
      <p:par>
        <p:cTn id="1" dur="indefinite" restart="never" nodeType="tmRoot"/>
      </p:par>
    </p:tnLst>
  </p:timing>
  <p:txStyles>
    <p:titleStyle>
      <a:lvl1pPr algn="ctr" rtl="0" fontAlgn="base">
        <a:spcBef>
          <a:spcPct val="0"/>
        </a:spcBef>
        <a:spcAft>
          <a:spcPct val="0"/>
        </a:spcAft>
        <a:defRPr sz="4600" kern="1200">
          <a:solidFill>
            <a:schemeClr val="tx1"/>
          </a:solidFill>
          <a:latin typeface="+mj-lt"/>
          <a:ea typeface="+mj-ea"/>
          <a:cs typeface="+mj-cs"/>
        </a:defRPr>
      </a:lvl1pPr>
      <a:lvl2pPr algn="ctr" rtl="0" fontAlgn="base">
        <a:spcBef>
          <a:spcPct val="0"/>
        </a:spcBef>
        <a:spcAft>
          <a:spcPct val="0"/>
        </a:spcAft>
        <a:defRPr sz="4600">
          <a:solidFill>
            <a:schemeClr val="tx1"/>
          </a:solidFill>
          <a:latin typeface="Franklin Gothic Book" pitchFamily="34" charset="0"/>
        </a:defRPr>
      </a:lvl2pPr>
      <a:lvl3pPr algn="ctr" rtl="0" fontAlgn="base">
        <a:spcBef>
          <a:spcPct val="0"/>
        </a:spcBef>
        <a:spcAft>
          <a:spcPct val="0"/>
        </a:spcAft>
        <a:defRPr sz="4600">
          <a:solidFill>
            <a:schemeClr val="tx1"/>
          </a:solidFill>
          <a:latin typeface="Franklin Gothic Book" pitchFamily="34" charset="0"/>
        </a:defRPr>
      </a:lvl3pPr>
      <a:lvl4pPr algn="ctr" rtl="0" fontAlgn="base">
        <a:spcBef>
          <a:spcPct val="0"/>
        </a:spcBef>
        <a:spcAft>
          <a:spcPct val="0"/>
        </a:spcAft>
        <a:defRPr sz="4600">
          <a:solidFill>
            <a:schemeClr val="tx1"/>
          </a:solidFill>
          <a:latin typeface="Franklin Gothic Book" pitchFamily="34" charset="0"/>
        </a:defRPr>
      </a:lvl4pPr>
      <a:lvl5pPr algn="ctr" rtl="0" fontAlgn="base">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Software_enginee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1385"/>
            <a:ext cx="12192000" cy="2763434"/>
          </a:xfrm>
        </p:spPr>
        <p:txBody>
          <a:bodyPr>
            <a:noAutofit/>
          </a:bodyPr>
          <a:lstStyle/>
          <a:p>
            <a:pPr algn="ctr" fontAlgn="auto">
              <a:spcAft>
                <a:spcPts val="0"/>
              </a:spcAft>
              <a:defRPr/>
            </a:pPr>
            <a:r>
              <a:rPr sz="8000" dirty="0"/>
              <a:t>EECS 2500 </a:t>
            </a:r>
            <a:br>
              <a:rPr sz="8000" dirty="0"/>
            </a:br>
            <a:r>
              <a:rPr sz="8000" u="sng" dirty="0"/>
              <a:t>Linear Data Structures</a:t>
            </a:r>
          </a:p>
        </p:txBody>
      </p:sp>
      <p:sp>
        <p:nvSpPr>
          <p:cNvPr id="13314" name="Subtitle 2"/>
          <p:cNvSpPr>
            <a:spLocks noGrp="1"/>
          </p:cNvSpPr>
          <p:nvPr>
            <p:ph type="subTitle" idx="1"/>
          </p:nvPr>
        </p:nvSpPr>
        <p:spPr>
          <a:xfrm>
            <a:off x="1524000" y="3636963"/>
            <a:ext cx="9144000" cy="1750693"/>
          </a:xfrm>
        </p:spPr>
        <p:txBody>
          <a:bodyPr>
            <a:noAutofit/>
          </a:bodyPr>
          <a:lstStyle/>
          <a:p>
            <a:pPr algn="ctr" eaLnBrk="1" hangingPunct="1"/>
            <a:r>
              <a:rPr lang="en-US" sz="2400" dirty="0"/>
              <a:t>Lecture 02</a:t>
            </a:r>
          </a:p>
          <a:p>
            <a:pPr algn="ctr">
              <a:spcBef>
                <a:spcPts val="1200"/>
              </a:spcBef>
            </a:pPr>
            <a:r>
              <a:rPr lang="en-US" sz="3200" dirty="0"/>
              <a:t>Chapter 01 – </a:t>
            </a:r>
            <a:r>
              <a:rPr lang="en-US" sz="3200" i="1" dirty="0"/>
              <a:t>Getting Organized</a:t>
            </a:r>
            <a:r>
              <a:rPr lang="en-US" sz="3200" dirty="0"/>
              <a:t>, Part 1</a:t>
            </a:r>
          </a:p>
          <a:p>
            <a:pPr algn="ctr">
              <a:spcBef>
                <a:spcPts val="1200"/>
              </a:spcBef>
            </a:pPr>
            <a:r>
              <a:rPr lang="en-US" sz="2400" dirty="0"/>
              <a:t>Fall </a:t>
            </a:r>
            <a:r>
              <a:rPr lang="en-US" sz="2400" dirty="0" smtClean="0"/>
              <a:t>2016</a:t>
            </a:r>
            <a:endParaRPr lang="en-US" sz="2400" dirty="0"/>
          </a:p>
        </p:txBody>
      </p:sp>
      <p:sp>
        <p:nvSpPr>
          <p:cNvPr id="13315"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0" y="1"/>
            <a:ext cx="9144000" cy="701675"/>
          </a:xfrm>
        </p:spPr>
        <p:txBody>
          <a:bodyPr/>
          <a:lstStyle/>
          <a:p>
            <a:r>
              <a:rPr lang="en-US" smtClean="0"/>
              <a:t>Software Life Cycles</a:t>
            </a:r>
          </a:p>
        </p:txBody>
      </p:sp>
      <p:sp>
        <p:nvSpPr>
          <p:cNvPr id="3" name="Content Placeholder 2"/>
          <p:cNvSpPr>
            <a:spLocks noGrp="1"/>
          </p:cNvSpPr>
          <p:nvPr>
            <p:ph idx="1"/>
          </p:nvPr>
        </p:nvSpPr>
        <p:spPr>
          <a:xfrm>
            <a:off x="143225" y="932674"/>
            <a:ext cx="11905549" cy="5722345"/>
          </a:xfrm>
        </p:spPr>
        <p:txBody>
          <a:bodyPr>
            <a:normAutofit lnSpcReduction="10000"/>
          </a:bodyPr>
          <a:lstStyle/>
          <a:p>
            <a:pPr>
              <a:lnSpc>
                <a:spcPct val="110000"/>
              </a:lnSpc>
              <a:spcBef>
                <a:spcPts val="200"/>
              </a:spcBef>
              <a:defRPr/>
            </a:pPr>
            <a:r>
              <a:rPr lang="en-US" dirty="0" smtClean="0"/>
              <a:t>Of all of the activities in the life of software:</a:t>
            </a:r>
          </a:p>
          <a:p>
            <a:pPr lvl="1">
              <a:lnSpc>
                <a:spcPct val="110000"/>
              </a:lnSpc>
              <a:spcBef>
                <a:spcPts val="200"/>
              </a:spcBef>
              <a:defRPr/>
            </a:pPr>
            <a:r>
              <a:rPr lang="en-US" dirty="0" smtClean="0"/>
              <a:t>Problem analysis</a:t>
            </a:r>
          </a:p>
          <a:p>
            <a:pPr lvl="1">
              <a:lnSpc>
                <a:spcPct val="110000"/>
              </a:lnSpc>
              <a:spcBef>
                <a:spcPts val="200"/>
              </a:spcBef>
              <a:defRPr/>
            </a:pPr>
            <a:r>
              <a:rPr lang="en-US" dirty="0" smtClean="0"/>
              <a:t>Requirements elicitation</a:t>
            </a:r>
          </a:p>
          <a:p>
            <a:pPr lvl="1">
              <a:lnSpc>
                <a:spcPct val="110000"/>
              </a:lnSpc>
              <a:spcBef>
                <a:spcPts val="200"/>
              </a:spcBef>
              <a:defRPr/>
            </a:pPr>
            <a:r>
              <a:rPr lang="en-US" dirty="0" smtClean="0"/>
              <a:t>Requirements specification</a:t>
            </a:r>
          </a:p>
          <a:p>
            <a:pPr lvl="1">
              <a:lnSpc>
                <a:spcPct val="110000"/>
              </a:lnSpc>
              <a:spcBef>
                <a:spcPts val="200"/>
              </a:spcBef>
              <a:defRPr/>
            </a:pPr>
            <a:r>
              <a:rPr lang="en-US" dirty="0" smtClean="0"/>
              <a:t>High- and low-level design</a:t>
            </a:r>
          </a:p>
          <a:p>
            <a:pPr lvl="1">
              <a:lnSpc>
                <a:spcPct val="110000"/>
              </a:lnSpc>
              <a:spcBef>
                <a:spcPts val="200"/>
              </a:spcBef>
              <a:defRPr/>
            </a:pPr>
            <a:r>
              <a:rPr lang="en-US" dirty="0" smtClean="0"/>
              <a:t>Implementation</a:t>
            </a:r>
          </a:p>
          <a:p>
            <a:pPr lvl="1">
              <a:lnSpc>
                <a:spcPct val="110000"/>
              </a:lnSpc>
              <a:spcBef>
                <a:spcPts val="200"/>
              </a:spcBef>
              <a:defRPr/>
            </a:pPr>
            <a:r>
              <a:rPr lang="en-US" dirty="0" smtClean="0"/>
              <a:t>Testing and verification</a:t>
            </a:r>
          </a:p>
          <a:p>
            <a:pPr lvl="1">
              <a:lnSpc>
                <a:spcPct val="110000"/>
              </a:lnSpc>
              <a:spcBef>
                <a:spcPts val="200"/>
              </a:spcBef>
              <a:defRPr/>
            </a:pPr>
            <a:r>
              <a:rPr lang="en-US" dirty="0" smtClean="0"/>
              <a:t>Delivery</a:t>
            </a:r>
          </a:p>
          <a:p>
            <a:pPr lvl="1">
              <a:lnSpc>
                <a:spcPct val="110000"/>
              </a:lnSpc>
              <a:spcBef>
                <a:spcPts val="200"/>
              </a:spcBef>
              <a:defRPr/>
            </a:pPr>
            <a:r>
              <a:rPr lang="en-US" dirty="0" smtClean="0"/>
              <a:t>Operation</a:t>
            </a:r>
          </a:p>
          <a:p>
            <a:pPr lvl="1">
              <a:lnSpc>
                <a:spcPct val="110000"/>
              </a:lnSpc>
              <a:spcBef>
                <a:spcPts val="200"/>
              </a:spcBef>
              <a:defRPr/>
            </a:pPr>
            <a:r>
              <a:rPr lang="en-US" dirty="0" smtClean="0"/>
              <a:t>Maintenance	</a:t>
            </a:r>
          </a:p>
          <a:p>
            <a:pPr>
              <a:lnSpc>
                <a:spcPct val="110000"/>
              </a:lnSpc>
              <a:spcBef>
                <a:spcPts val="200"/>
              </a:spcBef>
              <a:defRPr/>
            </a:pPr>
            <a:r>
              <a:rPr lang="en-US" dirty="0" smtClean="0"/>
              <a:t>Where are most of the resources (man-hours and, because “time is money”, dollars) spent for large applications?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1"/>
            <a:ext cx="9144000" cy="701675"/>
          </a:xfrm>
        </p:spPr>
        <p:txBody>
          <a:bodyPr/>
          <a:lstStyle/>
          <a:p>
            <a:r>
              <a:rPr lang="en-US" smtClean="0"/>
              <a:t>Software Life Cycles</a:t>
            </a:r>
          </a:p>
        </p:txBody>
      </p:sp>
      <p:sp>
        <p:nvSpPr>
          <p:cNvPr id="3" name="Content Placeholder 2"/>
          <p:cNvSpPr>
            <a:spLocks noGrp="1"/>
          </p:cNvSpPr>
          <p:nvPr>
            <p:ph idx="1"/>
          </p:nvPr>
        </p:nvSpPr>
        <p:spPr>
          <a:xfrm>
            <a:off x="143225" y="932675"/>
            <a:ext cx="11905550" cy="5683940"/>
          </a:xfrm>
        </p:spPr>
        <p:txBody>
          <a:bodyPr>
            <a:normAutofit lnSpcReduction="10000"/>
          </a:bodyPr>
          <a:lstStyle/>
          <a:p>
            <a:pPr>
              <a:lnSpc>
                <a:spcPct val="110000"/>
              </a:lnSpc>
              <a:spcBef>
                <a:spcPts val="200"/>
              </a:spcBef>
              <a:defRPr/>
            </a:pPr>
            <a:r>
              <a:rPr lang="en-US" dirty="0" smtClean="0"/>
              <a:t>Of all of the activities in the life of software:</a:t>
            </a:r>
          </a:p>
          <a:p>
            <a:pPr lvl="1">
              <a:lnSpc>
                <a:spcPct val="110000"/>
              </a:lnSpc>
              <a:spcBef>
                <a:spcPts val="200"/>
              </a:spcBef>
              <a:defRPr/>
            </a:pPr>
            <a:r>
              <a:rPr lang="en-US" dirty="0" smtClean="0"/>
              <a:t>Problem analysis</a:t>
            </a:r>
          </a:p>
          <a:p>
            <a:pPr lvl="1">
              <a:lnSpc>
                <a:spcPct val="110000"/>
              </a:lnSpc>
              <a:spcBef>
                <a:spcPts val="200"/>
              </a:spcBef>
              <a:defRPr/>
            </a:pPr>
            <a:r>
              <a:rPr lang="en-US" dirty="0" smtClean="0"/>
              <a:t>Requirements elicitation</a:t>
            </a:r>
          </a:p>
          <a:p>
            <a:pPr lvl="1">
              <a:lnSpc>
                <a:spcPct val="110000"/>
              </a:lnSpc>
              <a:spcBef>
                <a:spcPts val="200"/>
              </a:spcBef>
              <a:defRPr/>
            </a:pPr>
            <a:r>
              <a:rPr lang="en-US" dirty="0" smtClean="0"/>
              <a:t>Requirements specification</a:t>
            </a:r>
          </a:p>
          <a:p>
            <a:pPr lvl="1">
              <a:lnSpc>
                <a:spcPct val="110000"/>
              </a:lnSpc>
              <a:spcBef>
                <a:spcPts val="200"/>
              </a:spcBef>
              <a:defRPr/>
            </a:pPr>
            <a:r>
              <a:rPr lang="en-US" dirty="0" smtClean="0"/>
              <a:t>High- and low-level design</a:t>
            </a:r>
          </a:p>
          <a:p>
            <a:pPr lvl="1">
              <a:lnSpc>
                <a:spcPct val="110000"/>
              </a:lnSpc>
              <a:spcBef>
                <a:spcPts val="200"/>
              </a:spcBef>
              <a:defRPr/>
            </a:pPr>
            <a:r>
              <a:rPr lang="en-US" dirty="0" smtClean="0"/>
              <a:t>Implementation</a:t>
            </a:r>
          </a:p>
          <a:p>
            <a:pPr lvl="1">
              <a:lnSpc>
                <a:spcPct val="110000"/>
              </a:lnSpc>
              <a:spcBef>
                <a:spcPts val="200"/>
              </a:spcBef>
              <a:defRPr/>
            </a:pPr>
            <a:r>
              <a:rPr lang="en-US" dirty="0" smtClean="0"/>
              <a:t>Testing and verification</a:t>
            </a:r>
          </a:p>
          <a:p>
            <a:pPr lvl="1">
              <a:lnSpc>
                <a:spcPct val="110000"/>
              </a:lnSpc>
              <a:spcBef>
                <a:spcPts val="200"/>
              </a:spcBef>
              <a:defRPr/>
            </a:pPr>
            <a:r>
              <a:rPr lang="en-US" dirty="0" smtClean="0"/>
              <a:t>Delivery</a:t>
            </a:r>
          </a:p>
          <a:p>
            <a:pPr lvl="1">
              <a:lnSpc>
                <a:spcPct val="110000"/>
              </a:lnSpc>
              <a:spcBef>
                <a:spcPts val="200"/>
              </a:spcBef>
              <a:defRPr/>
            </a:pPr>
            <a:r>
              <a:rPr lang="en-US" dirty="0" smtClean="0"/>
              <a:t>Operation</a:t>
            </a:r>
          </a:p>
          <a:p>
            <a:pPr lvl="1">
              <a:lnSpc>
                <a:spcPct val="110000"/>
              </a:lnSpc>
              <a:spcBef>
                <a:spcPts val="200"/>
              </a:spcBef>
              <a:defRPr/>
            </a:pPr>
            <a:r>
              <a:rPr lang="en-US" dirty="0" smtClean="0">
                <a:solidFill>
                  <a:srgbClr val="FFC000"/>
                </a:solidFill>
              </a:rPr>
              <a:t>Maintenance </a:t>
            </a:r>
            <a:r>
              <a:rPr lang="en-US" dirty="0" smtClean="0">
                <a:solidFill>
                  <a:srgbClr val="FFC000"/>
                </a:solidFill>
                <a:sym typeface="Wingdings" pitchFamily="2" charset="2"/>
              </a:rPr>
              <a:t> most of the work is here!</a:t>
            </a:r>
            <a:r>
              <a:rPr lang="en-US" dirty="0" smtClean="0">
                <a:solidFill>
                  <a:srgbClr val="FFC000"/>
                </a:solidFill>
              </a:rPr>
              <a:t>	</a:t>
            </a:r>
          </a:p>
          <a:p>
            <a:pPr>
              <a:lnSpc>
                <a:spcPct val="110000"/>
              </a:lnSpc>
              <a:spcBef>
                <a:spcPts val="200"/>
              </a:spcBef>
              <a:defRPr/>
            </a:pPr>
            <a:r>
              <a:rPr lang="en-US" dirty="0" smtClean="0"/>
              <a:t>Where are most of the resources (man-hours and, because “time is money”, dollars) spent for large applications?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0" y="1"/>
            <a:ext cx="9144000" cy="701675"/>
          </a:xfrm>
        </p:spPr>
        <p:txBody>
          <a:bodyPr/>
          <a:lstStyle/>
          <a:p>
            <a:r>
              <a:rPr lang="en-US" smtClean="0"/>
              <a:t>Software Engineering</a:t>
            </a:r>
          </a:p>
        </p:txBody>
      </p:sp>
      <p:sp>
        <p:nvSpPr>
          <p:cNvPr id="22530" name="Content Placeholder 2"/>
          <p:cNvSpPr>
            <a:spLocks noGrp="1"/>
          </p:cNvSpPr>
          <p:nvPr>
            <p:ph idx="1"/>
          </p:nvPr>
        </p:nvSpPr>
        <p:spPr>
          <a:xfrm>
            <a:off x="143225" y="932675"/>
            <a:ext cx="11905550" cy="5193489"/>
          </a:xfrm>
        </p:spPr>
        <p:txBody>
          <a:bodyPr/>
          <a:lstStyle/>
          <a:p>
            <a:pPr>
              <a:spcBef>
                <a:spcPts val="1200"/>
              </a:spcBef>
            </a:pPr>
            <a:r>
              <a:rPr lang="en-US" dirty="0" smtClean="0"/>
              <a:t>There are multiple software development lifecycle models.</a:t>
            </a:r>
          </a:p>
          <a:p>
            <a:pPr lvl="1">
              <a:spcBef>
                <a:spcPts val="1200"/>
              </a:spcBef>
            </a:pPr>
            <a:r>
              <a:rPr lang="en-US" dirty="0" smtClean="0"/>
              <a:t>We will briefly examine:</a:t>
            </a:r>
          </a:p>
          <a:p>
            <a:pPr lvl="2">
              <a:spcBef>
                <a:spcPts val="1200"/>
              </a:spcBef>
            </a:pPr>
            <a:r>
              <a:rPr lang="en-US" dirty="0" smtClean="0"/>
              <a:t>The waterfall model</a:t>
            </a:r>
          </a:p>
          <a:p>
            <a:pPr lvl="2">
              <a:spcBef>
                <a:spcPts val="1200"/>
              </a:spcBef>
            </a:pPr>
            <a:r>
              <a:rPr lang="en-US" dirty="0" smtClean="0"/>
              <a:t>The spiral model</a:t>
            </a:r>
          </a:p>
          <a:p>
            <a:pPr lvl="2">
              <a:spcBef>
                <a:spcPts val="1200"/>
              </a:spcBef>
            </a:pPr>
            <a:r>
              <a:rPr lang="en-US" dirty="0" smtClean="0"/>
              <a:t>Agile development</a:t>
            </a:r>
          </a:p>
          <a:p>
            <a:pPr lvl="2">
              <a:spcBef>
                <a:spcPts val="1200"/>
              </a:spcBef>
            </a:pPr>
            <a:r>
              <a:rPr lang="en-US" dirty="0" smtClean="0"/>
              <a:t>The Unified Process</a:t>
            </a:r>
          </a:p>
          <a:p>
            <a:pPr marL="1600200" lvl="3" indent="-228600">
              <a:spcBef>
                <a:spcPts val="1200"/>
              </a:spcBef>
            </a:pPr>
            <a:r>
              <a:rPr lang="en-US" dirty="0" smtClean="0"/>
              <a:t>Sometimes called the Unified Method, or </a:t>
            </a:r>
          </a:p>
          <a:p>
            <a:pPr marL="1600200" lvl="3" indent="-228600">
              <a:spcBef>
                <a:spcPts val="1200"/>
              </a:spcBef>
            </a:pPr>
            <a:r>
              <a:rPr lang="en-US" dirty="0" smtClean="0"/>
              <a:t>RUP – the Rational Unified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0">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0">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6900" y="894270"/>
            <a:ext cx="8458200" cy="57531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2" name="Title 1"/>
          <p:cNvSpPr>
            <a:spLocks noGrp="1"/>
          </p:cNvSpPr>
          <p:nvPr>
            <p:ph type="title"/>
          </p:nvPr>
        </p:nvSpPr>
        <p:spPr>
          <a:xfrm>
            <a:off x="1524000" y="1"/>
            <a:ext cx="9144000" cy="701675"/>
          </a:xfrm>
        </p:spPr>
        <p:txBody>
          <a:bodyPr/>
          <a:lstStyle/>
          <a:p>
            <a:r>
              <a:rPr lang="en-US" smtClean="0"/>
              <a:t>Waterfall Life-Cycle Model</a:t>
            </a:r>
          </a:p>
        </p:txBody>
      </p:sp>
      <p:pic>
        <p:nvPicPr>
          <p:cNvPr id="25603" name="Picture 4" descr="37461_CH01_FIG0101A"/>
          <p:cNvPicPr>
            <a:picLocks noChangeAspect="1" noChangeArrowheads="1"/>
          </p:cNvPicPr>
          <p:nvPr/>
        </p:nvPicPr>
        <p:blipFill>
          <a:blip r:embed="rId2"/>
          <a:srcRect/>
          <a:stretch>
            <a:fillRect/>
          </a:stretch>
        </p:blipFill>
        <p:spPr bwMode="auto">
          <a:xfrm>
            <a:off x="1941514" y="968884"/>
            <a:ext cx="8302625" cy="558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990600"/>
            <a:ext cx="6096000" cy="5791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26" name="Title 1"/>
          <p:cNvSpPr>
            <a:spLocks noGrp="1"/>
          </p:cNvSpPr>
          <p:nvPr>
            <p:ph type="title"/>
          </p:nvPr>
        </p:nvSpPr>
        <p:spPr>
          <a:xfrm>
            <a:off x="1524000" y="1"/>
            <a:ext cx="9144000" cy="701675"/>
          </a:xfrm>
        </p:spPr>
        <p:txBody>
          <a:bodyPr/>
          <a:lstStyle/>
          <a:p>
            <a:r>
              <a:rPr lang="en-US" smtClean="0"/>
              <a:t>Spiral Life-Cycle Model</a:t>
            </a:r>
          </a:p>
        </p:txBody>
      </p:sp>
      <p:pic>
        <p:nvPicPr>
          <p:cNvPr id="26627" name="Picture 4" descr="37461_CH01_FIG0101B"/>
          <p:cNvPicPr>
            <a:picLocks noChangeAspect="1" noChangeArrowheads="1"/>
          </p:cNvPicPr>
          <p:nvPr/>
        </p:nvPicPr>
        <p:blipFill>
          <a:blip r:embed="rId2"/>
          <a:srcRect/>
          <a:stretch>
            <a:fillRect/>
          </a:stretch>
        </p:blipFill>
        <p:spPr bwMode="auto">
          <a:xfrm>
            <a:off x="3114676" y="1066800"/>
            <a:ext cx="5959475"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0" y="1"/>
            <a:ext cx="9144000" cy="701675"/>
          </a:xfrm>
        </p:spPr>
        <p:txBody>
          <a:bodyPr/>
          <a:lstStyle/>
          <a:p>
            <a:r>
              <a:rPr lang="en-US" smtClean="0"/>
              <a:t>Agile Methods</a:t>
            </a:r>
          </a:p>
        </p:txBody>
      </p:sp>
      <p:sp>
        <p:nvSpPr>
          <p:cNvPr id="25602" name="Content Placeholder 2"/>
          <p:cNvSpPr>
            <a:spLocks noGrp="1"/>
          </p:cNvSpPr>
          <p:nvPr>
            <p:ph idx="1"/>
          </p:nvPr>
        </p:nvSpPr>
        <p:spPr>
          <a:xfrm>
            <a:off x="143225" y="932675"/>
            <a:ext cx="11905550" cy="5568725"/>
          </a:xfrm>
        </p:spPr>
        <p:txBody>
          <a:bodyPr/>
          <a:lstStyle/>
          <a:p>
            <a:pPr>
              <a:spcBef>
                <a:spcPts val="1200"/>
              </a:spcBef>
            </a:pPr>
            <a:r>
              <a:rPr lang="en-US" dirty="0" smtClean="0"/>
              <a:t>Rather than spending too much effort on a cumbersome “process”, why not be more agile by working in small teams, better able to respond to changes?</a:t>
            </a:r>
          </a:p>
          <a:p>
            <a:pPr>
              <a:spcBef>
                <a:spcPts val="1200"/>
              </a:spcBef>
            </a:pPr>
            <a:r>
              <a:rPr lang="en-US" dirty="0" smtClean="0"/>
              <a:t>Formal requirements elicitation and analysis is replaced by having the customer as part of the development team</a:t>
            </a:r>
          </a:p>
          <a:p>
            <a:pPr>
              <a:spcBef>
                <a:spcPts val="1200"/>
              </a:spcBef>
            </a:pPr>
            <a:r>
              <a:rPr lang="en-US" dirty="0" smtClean="0"/>
              <a:t>Code is developed and tested by small groups (usually pairs of programmers)</a:t>
            </a:r>
          </a:p>
          <a:p>
            <a:pPr>
              <a:spcBef>
                <a:spcPts val="1200"/>
              </a:spcBef>
            </a:pPr>
            <a:r>
              <a:rPr lang="en-US" dirty="0" smtClean="0"/>
              <a:t>Written and delivered incrementally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0" y="1"/>
            <a:ext cx="9144000" cy="701675"/>
          </a:xfrm>
        </p:spPr>
        <p:txBody>
          <a:bodyPr/>
          <a:lstStyle/>
          <a:p>
            <a:r>
              <a:rPr lang="en-US" smtClean="0"/>
              <a:t>Agile Manifesto</a:t>
            </a:r>
          </a:p>
        </p:txBody>
      </p:sp>
      <p:sp>
        <p:nvSpPr>
          <p:cNvPr id="26626" name="Content Placeholder 2"/>
          <p:cNvSpPr>
            <a:spLocks noGrp="1"/>
          </p:cNvSpPr>
          <p:nvPr>
            <p:ph idx="1"/>
          </p:nvPr>
        </p:nvSpPr>
        <p:spPr>
          <a:xfrm>
            <a:off x="143225" y="932675"/>
            <a:ext cx="11905549" cy="5683940"/>
          </a:xfrm>
        </p:spPr>
        <p:txBody>
          <a:bodyPr/>
          <a:lstStyle/>
          <a:p>
            <a:pPr>
              <a:spcBef>
                <a:spcPts val="1200"/>
              </a:spcBef>
            </a:pPr>
            <a:r>
              <a:rPr lang="en-US" dirty="0" smtClean="0"/>
              <a:t>We are uncovering better ways of developing software by doing it and helping others do it. Through this work we have come to value:</a:t>
            </a:r>
          </a:p>
          <a:p>
            <a:pPr lvl="1">
              <a:spcBef>
                <a:spcPts val="1200"/>
              </a:spcBef>
            </a:pPr>
            <a:r>
              <a:rPr lang="en-US" i="1" u="sng" dirty="0" smtClean="0"/>
              <a:t>Individuals and interactions</a:t>
            </a:r>
            <a:r>
              <a:rPr lang="en-US" dirty="0" smtClean="0"/>
              <a:t> over processes and tools</a:t>
            </a:r>
            <a:endParaRPr lang="en-US" b="1" dirty="0" smtClean="0"/>
          </a:p>
          <a:p>
            <a:pPr lvl="1">
              <a:spcBef>
                <a:spcPts val="1200"/>
              </a:spcBef>
            </a:pPr>
            <a:r>
              <a:rPr lang="en-US" i="1" u="sng" dirty="0" smtClean="0"/>
              <a:t>Working software</a:t>
            </a:r>
            <a:r>
              <a:rPr lang="en-US" dirty="0" smtClean="0"/>
              <a:t> over comprehensive documentation</a:t>
            </a:r>
            <a:endParaRPr lang="en-US" b="1" dirty="0" smtClean="0"/>
          </a:p>
          <a:p>
            <a:pPr lvl="1">
              <a:spcBef>
                <a:spcPts val="1200"/>
              </a:spcBef>
            </a:pPr>
            <a:r>
              <a:rPr lang="en-US" i="1" u="sng" dirty="0" smtClean="0"/>
              <a:t>Customer collaboration</a:t>
            </a:r>
            <a:r>
              <a:rPr lang="en-US" dirty="0" smtClean="0"/>
              <a:t> over contract negotiation</a:t>
            </a:r>
          </a:p>
          <a:p>
            <a:pPr lvl="1">
              <a:spcBef>
                <a:spcPts val="1200"/>
              </a:spcBef>
            </a:pPr>
            <a:r>
              <a:rPr lang="en-US" i="1" u="sng" dirty="0" smtClean="0"/>
              <a:t>Responding to change</a:t>
            </a:r>
            <a:r>
              <a:rPr lang="en-US" dirty="0" smtClean="0"/>
              <a:t> over following a plan</a:t>
            </a:r>
          </a:p>
          <a:p>
            <a:pPr>
              <a:spcBef>
                <a:spcPts val="1200"/>
              </a:spcBef>
              <a:buFont typeface="Wingdings 2" pitchFamily="18" charset="2"/>
              <a:buNone/>
            </a:pPr>
            <a:endParaRPr lang="en-US" sz="1400" dirty="0"/>
          </a:p>
          <a:p>
            <a:pPr>
              <a:spcBef>
                <a:spcPts val="1200"/>
              </a:spcBef>
              <a:buFont typeface="Wingdings 2" pitchFamily="18" charset="2"/>
              <a:buNone/>
            </a:pPr>
            <a:r>
              <a:rPr lang="en-US" dirty="0" smtClean="0"/>
              <a:t>	That is, while there is value in the items on the right, we value the items on the left even </a:t>
            </a:r>
            <a:r>
              <a:rPr lang="en-US" i="1" u="sng" dirty="0" smtClean="0"/>
              <a:t>more</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0" y="1"/>
            <a:ext cx="9144000" cy="701675"/>
          </a:xfrm>
        </p:spPr>
        <p:txBody>
          <a:bodyPr/>
          <a:lstStyle/>
          <a:p>
            <a:r>
              <a:rPr lang="en-US" smtClean="0"/>
              <a:t>The Unified Process</a:t>
            </a:r>
          </a:p>
        </p:txBody>
      </p:sp>
      <p:sp>
        <p:nvSpPr>
          <p:cNvPr id="27650" name="Content Placeholder 2"/>
          <p:cNvSpPr>
            <a:spLocks noGrp="1"/>
          </p:cNvSpPr>
          <p:nvPr>
            <p:ph idx="1"/>
          </p:nvPr>
        </p:nvSpPr>
        <p:spPr>
          <a:xfrm>
            <a:off x="143225" y="932675"/>
            <a:ext cx="11905550" cy="5683940"/>
          </a:xfrm>
        </p:spPr>
        <p:txBody>
          <a:bodyPr/>
          <a:lstStyle/>
          <a:p>
            <a:pPr>
              <a:spcBef>
                <a:spcPts val="1200"/>
              </a:spcBef>
            </a:pPr>
            <a:r>
              <a:rPr lang="en-US" dirty="0" smtClean="0"/>
              <a:t>In the 1990’s, software engineering, as a field, was in upheaval, with several competing strategies.</a:t>
            </a:r>
          </a:p>
          <a:p>
            <a:pPr>
              <a:spcBef>
                <a:spcPts val="1200"/>
              </a:spcBef>
            </a:pPr>
            <a:r>
              <a:rPr lang="en-US" dirty="0" err="1" smtClean="0"/>
              <a:t>Booch</a:t>
            </a:r>
            <a:r>
              <a:rPr lang="en-US" dirty="0" smtClean="0"/>
              <a:t>, Jacobsen, and Rumbaugh had popular, competing approaches that had seen excellent results, and there was considerable overlap between them.</a:t>
            </a:r>
          </a:p>
          <a:p>
            <a:pPr>
              <a:spcBef>
                <a:spcPts val="1200"/>
              </a:spcBef>
            </a:pPr>
            <a:r>
              <a:rPr lang="en-US" dirty="0" smtClean="0"/>
              <a:t>They resolved their differences and created the Unified Process in the late 1990’s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0" y="1"/>
            <a:ext cx="9144000" cy="701675"/>
          </a:xfrm>
        </p:spPr>
        <p:txBody>
          <a:bodyPr/>
          <a:lstStyle/>
          <a:p>
            <a:r>
              <a:rPr lang="en-US" smtClean="0"/>
              <a:t>The Unified Process</a:t>
            </a:r>
          </a:p>
        </p:txBody>
      </p:sp>
      <p:sp>
        <p:nvSpPr>
          <p:cNvPr id="3" name="Content Placeholder 2"/>
          <p:cNvSpPr>
            <a:spLocks noGrp="1"/>
          </p:cNvSpPr>
          <p:nvPr>
            <p:ph idx="1"/>
          </p:nvPr>
        </p:nvSpPr>
        <p:spPr>
          <a:xfrm>
            <a:off x="143225" y="932675"/>
            <a:ext cx="11905550" cy="5722345"/>
          </a:xfrm>
        </p:spPr>
        <p:txBody>
          <a:bodyPr>
            <a:normAutofit/>
          </a:bodyPr>
          <a:lstStyle/>
          <a:p>
            <a:pPr>
              <a:spcBef>
                <a:spcPts val="1200"/>
              </a:spcBef>
              <a:defRPr/>
            </a:pPr>
            <a:r>
              <a:rPr lang="en-US" dirty="0" smtClean="0"/>
              <a:t>Unification of three somewhat overlapping models</a:t>
            </a:r>
          </a:p>
          <a:p>
            <a:pPr lvl="1">
              <a:spcBef>
                <a:spcPts val="1200"/>
              </a:spcBef>
              <a:defRPr/>
            </a:pPr>
            <a:r>
              <a:rPr lang="en-US" dirty="0" smtClean="0"/>
              <a:t>Driven by “use cases” – how “users” (people and/or other systems, sometimes called “actors” in “roles”) will interact with the system</a:t>
            </a:r>
          </a:p>
          <a:p>
            <a:pPr lvl="1">
              <a:spcBef>
                <a:spcPts val="1200"/>
              </a:spcBef>
              <a:defRPr/>
            </a:pPr>
            <a:r>
              <a:rPr lang="en-US" dirty="0" smtClean="0"/>
              <a:t>Architecture-centric – takes care of the high-level to low-level design.  The system is designed from the top down, successively decomposing into smaller pieces.</a:t>
            </a:r>
          </a:p>
          <a:p>
            <a:pPr lvl="1">
              <a:spcBef>
                <a:spcPts val="1200"/>
              </a:spcBef>
              <a:defRPr/>
            </a:pPr>
            <a:r>
              <a:rPr lang="en-US" dirty="0" smtClean="0"/>
              <a:t>Iterative and Incremental – Waterfall model tries to develop all of the documentation at one level before moving to the next; UM iterates, adding a little each iteration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0" y="1"/>
            <a:ext cx="9144000" cy="701675"/>
          </a:xfrm>
        </p:spPr>
        <p:txBody>
          <a:bodyPr/>
          <a:lstStyle/>
          <a:p>
            <a:r>
              <a:rPr lang="en-US" smtClean="0"/>
              <a:t>The Unified Process</a:t>
            </a:r>
          </a:p>
        </p:txBody>
      </p:sp>
      <p:sp>
        <p:nvSpPr>
          <p:cNvPr id="28674" name="Content Placeholder 2"/>
          <p:cNvSpPr>
            <a:spLocks noGrp="1"/>
          </p:cNvSpPr>
          <p:nvPr>
            <p:ph idx="1"/>
          </p:nvPr>
        </p:nvSpPr>
        <p:spPr>
          <a:xfrm>
            <a:off x="143225" y="932675"/>
            <a:ext cx="11905549" cy="5193489"/>
          </a:xfrm>
        </p:spPr>
        <p:txBody>
          <a:bodyPr/>
          <a:lstStyle/>
          <a:p>
            <a:pPr>
              <a:spcBef>
                <a:spcPts val="1200"/>
              </a:spcBef>
            </a:pPr>
            <a:r>
              <a:rPr lang="en-US" dirty="0" smtClean="0"/>
              <a:t>The Unified Process has five </a:t>
            </a:r>
            <a:r>
              <a:rPr lang="en-US" i="1" u="sng" dirty="0" smtClean="0"/>
              <a:t>workflows</a:t>
            </a:r>
            <a:r>
              <a:rPr lang="en-US" dirty="0" smtClean="0"/>
              <a:t> (requirements, analysis, design, build, test) that repeat within four </a:t>
            </a:r>
            <a:r>
              <a:rPr lang="en-US" i="1" u="sng" dirty="0" smtClean="0"/>
              <a:t>phases</a:t>
            </a:r>
            <a:r>
              <a:rPr lang="en-US" dirty="0" smtClean="0"/>
              <a:t> (inception, elaboration, construction, transition). </a:t>
            </a:r>
          </a:p>
          <a:p>
            <a:pPr>
              <a:spcBef>
                <a:spcPts val="1200"/>
              </a:spcBef>
            </a:pPr>
            <a:r>
              <a:rPr lang="en-US" dirty="0" smtClean="0"/>
              <a:t>It is iterative and incremental</a:t>
            </a:r>
          </a:p>
          <a:p>
            <a:pPr>
              <a:spcBef>
                <a:spcPts val="1200"/>
              </a:spcBef>
            </a:pPr>
            <a:r>
              <a:rPr lang="en-US" dirty="0" smtClean="0"/>
              <a:t>It relies heavily on UML diagrams, like what we have already seen (UML Class Diagrams), and will continue to use</a:t>
            </a:r>
          </a:p>
          <a:p>
            <a:pPr lvl="1">
              <a:spcBef>
                <a:spcPts val="1200"/>
              </a:spcBef>
            </a:pPr>
            <a:r>
              <a:rPr lang="en-US" dirty="0" smtClean="0"/>
              <a:t>But the Unified Process has LOTS of other kinds of diagrams!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524000" y="1"/>
            <a:ext cx="9144000" cy="701675"/>
          </a:xfrm>
        </p:spPr>
        <p:txBody>
          <a:bodyPr/>
          <a:lstStyle/>
          <a:p>
            <a:r>
              <a:rPr lang="en-US" smtClean="0"/>
              <a:t>Last Time</a:t>
            </a:r>
          </a:p>
        </p:txBody>
      </p:sp>
      <p:sp>
        <p:nvSpPr>
          <p:cNvPr id="14338" name="Content Placeholder 2"/>
          <p:cNvSpPr>
            <a:spLocks noGrp="1"/>
          </p:cNvSpPr>
          <p:nvPr>
            <p:ph idx="1"/>
          </p:nvPr>
        </p:nvSpPr>
        <p:spPr>
          <a:xfrm>
            <a:off x="181629" y="932675"/>
            <a:ext cx="11867145" cy="5193489"/>
          </a:xfrm>
        </p:spPr>
        <p:txBody>
          <a:bodyPr/>
          <a:lstStyle/>
          <a:p>
            <a:pPr>
              <a:spcBef>
                <a:spcPts val="1200"/>
              </a:spcBef>
            </a:pPr>
            <a:r>
              <a:rPr lang="en-US" dirty="0" smtClean="0"/>
              <a:t>Course introduction</a:t>
            </a:r>
          </a:p>
          <a:p>
            <a:pPr>
              <a:spcBef>
                <a:spcPts val="1200"/>
              </a:spcBef>
            </a:pPr>
            <a:r>
              <a:rPr lang="en-US" dirty="0" smtClean="0"/>
              <a:t>Material in syllabus</a:t>
            </a:r>
          </a:p>
          <a:p>
            <a:pPr>
              <a:spcBef>
                <a:spcPts val="1200"/>
              </a:spcBef>
            </a:pPr>
            <a:r>
              <a:rPr lang="en-US" dirty="0" smtClean="0"/>
              <a:t>Goals for this semester</a:t>
            </a:r>
          </a:p>
          <a:p>
            <a:pPr>
              <a:spcBef>
                <a:spcPts val="1200"/>
              </a:spcBef>
            </a:pPr>
            <a:r>
              <a:rPr lang="en-US" dirty="0" smtClean="0"/>
              <a:t>Tentative schedule / important dates</a:t>
            </a:r>
          </a:p>
          <a:p>
            <a:pPr>
              <a:spcBef>
                <a:spcPts val="1200"/>
              </a:spcBef>
            </a:pPr>
            <a:r>
              <a:rPr lang="en-US" dirty="0" smtClean="0"/>
              <a:t>Introduction to Software Engineering</a:t>
            </a:r>
          </a:p>
          <a:p>
            <a:pPr marL="742950" lvl="1" indent="-285750">
              <a:spcBef>
                <a:spcPts val="1200"/>
              </a:spcBef>
            </a:pPr>
            <a:r>
              <a:rPr lang="en-US" dirty="0" smtClean="0"/>
              <a:t>Why it’s important that your software isn’t just “thrown together”</a:t>
            </a:r>
          </a:p>
          <a:p>
            <a:pPr>
              <a:spcBef>
                <a:spcPts val="1200"/>
              </a:spcBef>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1675"/>
          </a:xfrm>
        </p:spPr>
        <p:txBody>
          <a:bodyPr/>
          <a:lstStyle/>
          <a:p>
            <a:r>
              <a:rPr lang="en-US" smtClean="0"/>
              <a:t>The Unified Process</a:t>
            </a:r>
          </a:p>
        </p:txBody>
      </p:sp>
      <p:sp>
        <p:nvSpPr>
          <p:cNvPr id="32770" name="Content Placeholder 2"/>
          <p:cNvSpPr>
            <a:spLocks noGrp="1"/>
          </p:cNvSpPr>
          <p:nvPr>
            <p:ph idx="1"/>
          </p:nvPr>
        </p:nvSpPr>
        <p:spPr>
          <a:xfrm>
            <a:off x="143225" y="932675"/>
            <a:ext cx="11905550" cy="5760751"/>
          </a:xfrm>
        </p:spPr>
        <p:txBody>
          <a:bodyPr/>
          <a:lstStyle/>
          <a:p>
            <a:r>
              <a:rPr lang="en-US" dirty="0" smtClean="0"/>
              <a:t>For more information on the UP, see the seminal book on the subject: </a:t>
            </a:r>
            <a:br>
              <a:rPr lang="en-US" dirty="0" smtClean="0"/>
            </a:br>
            <a:r>
              <a:rPr lang="en-US" i="1" u="sng" dirty="0" smtClean="0"/>
              <a:t>The Unified Software Development </a:t>
            </a:r>
            <a:br>
              <a:rPr lang="en-US" i="1" u="sng" dirty="0" smtClean="0"/>
            </a:br>
            <a:r>
              <a:rPr lang="en-US" i="1" u="sng" dirty="0" smtClean="0"/>
              <a:t>Process</a:t>
            </a:r>
            <a:r>
              <a:rPr lang="en-US" dirty="0" smtClean="0"/>
              <a:t>, by Jacobsen, </a:t>
            </a:r>
            <a:r>
              <a:rPr lang="en-US" dirty="0" err="1" smtClean="0"/>
              <a:t>Booch</a:t>
            </a:r>
            <a:r>
              <a:rPr lang="en-US" dirty="0" smtClean="0"/>
              <a:t>, </a:t>
            </a:r>
            <a:br>
              <a:rPr lang="en-US" dirty="0" smtClean="0"/>
            </a:br>
            <a:r>
              <a:rPr lang="en-US" dirty="0" smtClean="0"/>
              <a:t>and Rumbaugh (1999). </a:t>
            </a:r>
            <a:br>
              <a:rPr lang="en-US" dirty="0" smtClean="0"/>
            </a:br>
            <a:r>
              <a:rPr lang="en-US" dirty="0" smtClean="0"/>
              <a:t>ISBN: 0201571692</a:t>
            </a:r>
          </a:p>
          <a:p>
            <a:r>
              <a:rPr lang="en-US" dirty="0" smtClean="0"/>
              <a:t>Available used from LOTS of places </a:t>
            </a:r>
            <a:br>
              <a:rPr lang="en-US" dirty="0" smtClean="0"/>
            </a:br>
            <a:r>
              <a:rPr lang="en-US" dirty="0" smtClean="0"/>
              <a:t>for ≤ $4.00 (with shipping).</a:t>
            </a:r>
            <a:r>
              <a:rPr lang="en-US" dirty="0"/>
              <a:t/>
            </a:r>
            <a:br>
              <a:rPr lang="en-US" dirty="0"/>
            </a:br>
            <a:r>
              <a:rPr lang="en-US" dirty="0" smtClean="0"/>
              <a:t>Check BigWords.com</a:t>
            </a:r>
          </a:p>
        </p:txBody>
      </p:sp>
      <p:pic>
        <p:nvPicPr>
          <p:cNvPr id="32771" name="Picture 2"/>
          <p:cNvPicPr>
            <a:picLocks noChangeAspect="1" noChangeArrowheads="1"/>
          </p:cNvPicPr>
          <p:nvPr/>
        </p:nvPicPr>
        <p:blipFill>
          <a:blip r:embed="rId2"/>
          <a:srcRect/>
          <a:stretch>
            <a:fillRect/>
          </a:stretch>
        </p:blipFill>
        <p:spPr bwMode="auto">
          <a:xfrm>
            <a:off x="7620510" y="1714501"/>
            <a:ext cx="3736975" cy="4786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0" y="1"/>
            <a:ext cx="9144000" cy="701675"/>
          </a:xfrm>
        </p:spPr>
        <p:txBody>
          <a:bodyPr/>
          <a:lstStyle/>
          <a:p>
            <a:r>
              <a:rPr lang="en-US" smtClean="0"/>
              <a:t>Some Goals of Quality Software</a:t>
            </a:r>
          </a:p>
        </p:txBody>
      </p:sp>
      <p:sp>
        <p:nvSpPr>
          <p:cNvPr id="30722" name="Content Placeholder 2"/>
          <p:cNvSpPr>
            <a:spLocks noGrp="1"/>
          </p:cNvSpPr>
          <p:nvPr>
            <p:ph idx="1"/>
          </p:nvPr>
        </p:nvSpPr>
        <p:spPr>
          <a:xfrm>
            <a:off x="143225" y="932675"/>
            <a:ext cx="11905550" cy="5193489"/>
          </a:xfrm>
        </p:spPr>
        <p:txBody>
          <a:bodyPr/>
          <a:lstStyle/>
          <a:p>
            <a:pPr>
              <a:spcBef>
                <a:spcPts val="1200"/>
              </a:spcBef>
            </a:pPr>
            <a:r>
              <a:rPr lang="en-US" dirty="0" smtClean="0"/>
              <a:t>Regardless of the lifecycle model, any piece of software we develop should…</a:t>
            </a:r>
          </a:p>
          <a:p>
            <a:pPr lvl="1">
              <a:spcBef>
                <a:spcPts val="1200"/>
              </a:spcBef>
            </a:pPr>
            <a:r>
              <a:rPr lang="en-US" dirty="0" smtClean="0"/>
              <a:t>…work (correctly)</a:t>
            </a:r>
          </a:p>
          <a:p>
            <a:pPr lvl="1">
              <a:spcBef>
                <a:spcPts val="1200"/>
              </a:spcBef>
            </a:pPr>
            <a:r>
              <a:rPr lang="en-US" dirty="0" smtClean="0"/>
              <a:t>… be able to be modified without excessive time or effort (“be </a:t>
            </a:r>
            <a:br>
              <a:rPr lang="en-US" dirty="0" smtClean="0"/>
            </a:br>
            <a:r>
              <a:rPr lang="en-US" dirty="0" smtClean="0"/>
              <a:t>     maintainable”)</a:t>
            </a:r>
          </a:p>
          <a:p>
            <a:pPr lvl="1">
              <a:spcBef>
                <a:spcPts val="1200"/>
              </a:spcBef>
            </a:pPr>
            <a:r>
              <a:rPr lang="en-US" dirty="0" smtClean="0"/>
              <a:t>…be reusable</a:t>
            </a:r>
          </a:p>
          <a:p>
            <a:pPr lvl="1">
              <a:spcBef>
                <a:spcPts val="1200"/>
              </a:spcBef>
            </a:pPr>
            <a:r>
              <a:rPr lang="en-US" dirty="0" smtClean="0"/>
              <a:t>…be completed on-scope, on-time, and within budget</a:t>
            </a:r>
          </a:p>
          <a:p>
            <a:pPr lvl="2">
              <a:spcBef>
                <a:spcPts val="1200"/>
              </a:spcBef>
            </a:pPr>
            <a:r>
              <a:rPr lang="en-US" dirty="0" smtClean="0"/>
              <a:t>Scope, time, and budget are the three axes of project management, just </a:t>
            </a:r>
            <a:r>
              <a:rPr lang="en-US" dirty="0"/>
              <a:t/>
            </a:r>
            <a:br>
              <a:rPr lang="en-US" dirty="0"/>
            </a:br>
            <a:r>
              <a:rPr lang="en-US" dirty="0" smtClean="0"/>
              <a:t>as the 5 C’s (color, cut, clarity, carats, and cost) are for buying a diamond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Object Orientation</a:t>
            </a:r>
          </a:p>
        </p:txBody>
      </p:sp>
      <p:sp>
        <p:nvSpPr>
          <p:cNvPr id="5" name="Text Placeholder 4"/>
          <p:cNvSpPr>
            <a:spLocks noGrp="1"/>
          </p:cNvSpPr>
          <p:nvPr>
            <p:ph type="body" idx="1"/>
          </p:nvPr>
        </p:nvSpPr>
        <p:spPr/>
        <p:txBody>
          <a:bodyPr/>
          <a:lstStyle/>
          <a:p>
            <a:r>
              <a:rPr lang="en-US" sz="3000" dirty="0"/>
              <a:t>Section 1.2</a:t>
            </a:r>
          </a:p>
        </p:txBody>
      </p:sp>
    </p:spTree>
    <p:extLst>
      <p:ext uri="{BB962C8B-B14F-4D97-AF65-F5344CB8AC3E}">
        <p14:creationId xmlns:p14="http://schemas.microsoft.com/office/powerpoint/2010/main" val="1537604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0" y="1"/>
            <a:ext cx="9144000" cy="701675"/>
          </a:xfrm>
        </p:spPr>
        <p:txBody>
          <a:bodyPr/>
          <a:lstStyle/>
          <a:p>
            <a:r>
              <a:rPr lang="en-US" smtClean="0"/>
              <a:t>1.2: Object Orientation</a:t>
            </a:r>
          </a:p>
        </p:txBody>
      </p:sp>
      <p:sp>
        <p:nvSpPr>
          <p:cNvPr id="31746" name="Content Placeholder 2"/>
          <p:cNvSpPr>
            <a:spLocks noGrp="1"/>
          </p:cNvSpPr>
          <p:nvPr>
            <p:ph idx="1"/>
          </p:nvPr>
        </p:nvSpPr>
        <p:spPr>
          <a:xfrm>
            <a:off x="143225" y="932675"/>
            <a:ext cx="11905550" cy="5193489"/>
          </a:xfrm>
        </p:spPr>
        <p:txBody>
          <a:bodyPr/>
          <a:lstStyle/>
          <a:p>
            <a:pPr>
              <a:spcBef>
                <a:spcPts val="1200"/>
              </a:spcBef>
            </a:pPr>
            <a:r>
              <a:rPr lang="en-US" dirty="0" smtClean="0"/>
              <a:t>Objects Represent</a:t>
            </a:r>
          </a:p>
          <a:p>
            <a:pPr lvl="1">
              <a:spcBef>
                <a:spcPts val="1200"/>
              </a:spcBef>
            </a:pPr>
            <a:r>
              <a:rPr lang="en-US" dirty="0" smtClean="0"/>
              <a:t>Information: Objects have </a:t>
            </a:r>
            <a:r>
              <a:rPr lang="en-US" i="1" dirty="0" smtClean="0"/>
              <a:t>attributes</a:t>
            </a:r>
            <a:r>
              <a:rPr lang="en-US" dirty="0" smtClean="0"/>
              <a:t> / </a:t>
            </a:r>
            <a:r>
              <a:rPr lang="en-US" i="1" dirty="0" smtClean="0"/>
              <a:t>values </a:t>
            </a:r>
            <a:r>
              <a:rPr lang="en-US" dirty="0" smtClean="0"/>
              <a:t>(data)</a:t>
            </a:r>
          </a:p>
          <a:p>
            <a:pPr lvl="1">
              <a:spcBef>
                <a:spcPts val="1200"/>
              </a:spcBef>
            </a:pPr>
            <a:r>
              <a:rPr lang="en-US" dirty="0" smtClean="0"/>
              <a:t>Behavior: Objects have </a:t>
            </a:r>
            <a:r>
              <a:rPr lang="en-US" i="1" dirty="0" smtClean="0"/>
              <a:t>responsibilities</a:t>
            </a:r>
            <a:r>
              <a:rPr lang="en-US" dirty="0" smtClean="0"/>
              <a:t> (methods) </a:t>
            </a:r>
          </a:p>
          <a:p>
            <a:pPr>
              <a:spcBef>
                <a:spcPts val="1200"/>
              </a:spcBef>
            </a:pPr>
            <a:r>
              <a:rPr lang="en-US" dirty="0" smtClean="0"/>
              <a:t>Objects can represent “real-world” entities such as bank accounts</a:t>
            </a:r>
          </a:p>
          <a:p>
            <a:pPr>
              <a:spcBef>
                <a:spcPts val="1200"/>
              </a:spcBef>
            </a:pPr>
            <a:r>
              <a:rPr lang="en-US" dirty="0" smtClean="0"/>
              <a:t>Objects are self-contained and therefore easy to implement, modify, and test for correctness</a:t>
            </a:r>
          </a:p>
          <a:p>
            <a:pPr>
              <a:spcBef>
                <a:spcPts val="1200"/>
              </a:spcBef>
            </a:pPr>
            <a:r>
              <a:rPr lang="en-US" dirty="0" smtClean="0"/>
              <a:t>Object-oriented classes, when designed properly, are very easy to reuse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Classes, Objects, and Applications</a:t>
            </a:r>
          </a:p>
        </p:txBody>
      </p:sp>
      <p:sp>
        <p:nvSpPr>
          <p:cNvPr id="5" name="Text Placeholder 4"/>
          <p:cNvSpPr>
            <a:spLocks noGrp="1"/>
          </p:cNvSpPr>
          <p:nvPr>
            <p:ph type="body" idx="1"/>
          </p:nvPr>
        </p:nvSpPr>
        <p:spPr/>
        <p:txBody>
          <a:bodyPr/>
          <a:lstStyle/>
          <a:p>
            <a:r>
              <a:rPr lang="en-US" sz="3000" dirty="0"/>
              <a:t>Section 1.3</a:t>
            </a:r>
          </a:p>
        </p:txBody>
      </p:sp>
    </p:spTree>
    <p:extLst>
      <p:ext uri="{BB962C8B-B14F-4D97-AF65-F5344CB8AC3E}">
        <p14:creationId xmlns:p14="http://schemas.microsoft.com/office/powerpoint/2010/main" val="2616244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0" y="1"/>
            <a:ext cx="9144000" cy="701675"/>
          </a:xfrm>
        </p:spPr>
        <p:txBody>
          <a:bodyPr/>
          <a:lstStyle/>
          <a:p>
            <a:r>
              <a:rPr lang="en-US" smtClean="0"/>
              <a:t>1.3: Classes, Objects, &amp; Applications</a:t>
            </a:r>
          </a:p>
        </p:txBody>
      </p:sp>
      <p:sp>
        <p:nvSpPr>
          <p:cNvPr id="33794" name="Content Placeholder 2"/>
          <p:cNvSpPr>
            <a:spLocks noGrp="1"/>
          </p:cNvSpPr>
          <p:nvPr>
            <p:ph idx="1"/>
          </p:nvPr>
        </p:nvSpPr>
        <p:spPr>
          <a:xfrm>
            <a:off x="143225" y="932675"/>
            <a:ext cx="11905550" cy="5193489"/>
          </a:xfrm>
        </p:spPr>
        <p:txBody>
          <a:bodyPr/>
          <a:lstStyle/>
          <a:p>
            <a:pPr>
              <a:spcBef>
                <a:spcPts val="1200"/>
              </a:spcBef>
            </a:pPr>
            <a:r>
              <a:rPr lang="en-US" dirty="0" smtClean="0"/>
              <a:t>An object is an instantiation of a class</a:t>
            </a:r>
          </a:p>
          <a:p>
            <a:pPr>
              <a:spcBef>
                <a:spcPts val="1200"/>
              </a:spcBef>
            </a:pPr>
            <a:r>
              <a:rPr lang="en-US" dirty="0" smtClean="0"/>
              <a:t>Alternately, a class defines the structure and behavior of its objects. </a:t>
            </a:r>
          </a:p>
          <a:p>
            <a:pPr>
              <a:spcBef>
                <a:spcPts val="1200"/>
              </a:spcBef>
            </a:pPr>
            <a:r>
              <a:rPr lang="en-US" dirty="0" smtClean="0"/>
              <a:t>A class definition includes variables (data) and methods (actions) that determine the behavior of an object. </a:t>
            </a:r>
          </a:p>
          <a:p>
            <a:pPr>
              <a:spcBef>
                <a:spcPts val="1200"/>
              </a:spcBef>
            </a:pPr>
            <a:r>
              <a:rPr lang="en-US" dirty="0" smtClean="0"/>
              <a:t>Example: the </a:t>
            </a:r>
            <a:r>
              <a:rPr lang="en-US" dirty="0" smtClean="0">
                <a:solidFill>
                  <a:srgbClr val="FFC000"/>
                </a:solidFill>
                <a:latin typeface="Consolas" panose="020B0609020204030204" pitchFamily="49" charset="0"/>
                <a:cs typeface="Consolas" panose="020B0609020204030204" pitchFamily="49" charset="0"/>
              </a:rPr>
              <a:t>Date</a:t>
            </a:r>
            <a:r>
              <a:rPr lang="en-US" dirty="0" smtClean="0"/>
              <a:t> class (next slides)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524000" y="1"/>
            <a:ext cx="9144000" cy="701675"/>
          </a:xfrm>
        </p:spPr>
        <p:txBody>
          <a:bodyPr/>
          <a:lstStyle/>
          <a:p>
            <a:r>
              <a:rPr lang="en-US" smtClean="0"/>
              <a:t>Date Class (1)</a:t>
            </a:r>
          </a:p>
        </p:txBody>
      </p:sp>
      <p:sp>
        <p:nvSpPr>
          <p:cNvPr id="38914" name="Content Placeholder 2"/>
          <p:cNvSpPr>
            <a:spLocks noGrp="1"/>
          </p:cNvSpPr>
          <p:nvPr>
            <p:ph idx="1"/>
          </p:nvPr>
        </p:nvSpPr>
        <p:spPr>
          <a:xfrm>
            <a:off x="181629" y="932675"/>
            <a:ext cx="11867145" cy="5760751"/>
          </a:xfrm>
        </p:spPr>
        <p:txBody>
          <a:bodyPr/>
          <a:lstStyle/>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Date.java   by Dale/Joyce/Weems/Kiel/Thomas   </a:t>
            </a:r>
            <a:r>
              <a:rPr lang="en-US" sz="1800" dirty="0" err="1">
                <a:solidFill>
                  <a:srgbClr val="92D050"/>
                </a:solidFill>
                <a:latin typeface="Consolas" pitchFamily="49" charset="0"/>
                <a:cs typeface="Consolas" pitchFamily="49" charset="0"/>
              </a:rPr>
              <a:t>Chapt</a:t>
            </a:r>
            <a:r>
              <a:rPr lang="en-US" sz="1800" dirty="0">
                <a:solidFill>
                  <a:srgbClr val="92D050"/>
                </a:solidFill>
                <a:latin typeface="Consolas" pitchFamily="49" charset="0"/>
                <a:cs typeface="Consolas" pitchFamily="49" charset="0"/>
              </a:rPr>
              <a:t> 01</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Supports date objects having year, month, and day attributes</a:t>
            </a:r>
          </a:p>
          <a:p>
            <a:pPr>
              <a:lnSpc>
                <a:spcPct val="90000"/>
              </a:lnSpc>
              <a:spcBef>
                <a:spcPct val="0"/>
              </a:spcBef>
              <a:buFont typeface="Wingdings 2" pitchFamily="18" charset="2"/>
              <a:buNone/>
            </a:pPr>
            <a:endParaRPr lang="en-US" sz="1800" dirty="0">
              <a:latin typeface="Consolas" pitchFamily="49" charset="0"/>
              <a:cs typeface="Consolas" pitchFamily="49" charset="0"/>
            </a:endParaRPr>
          </a:p>
          <a:p>
            <a:pPr>
              <a:lnSpc>
                <a:spcPct val="90000"/>
              </a:lnSpc>
              <a:spcBef>
                <a:spcPct val="0"/>
              </a:spcBef>
              <a:buFont typeface="Wingdings 2" pitchFamily="18" charset="2"/>
              <a:buNone/>
            </a:pPr>
            <a:r>
              <a:rPr lang="en-US" sz="1800" dirty="0">
                <a:latin typeface="Consolas" pitchFamily="49" charset="0"/>
                <a:cs typeface="Consolas" pitchFamily="49" charset="0"/>
              </a:rPr>
              <a:t>public class Date</a:t>
            </a:r>
          </a:p>
          <a:p>
            <a:pPr>
              <a:lnSpc>
                <a:spcPct val="90000"/>
              </a:lnSpc>
              <a:spcBef>
                <a:spcPct val="0"/>
              </a:spcBef>
              <a:buFont typeface="Wingdings 2" pitchFamily="18" charset="2"/>
              <a:buNone/>
            </a:pP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latin typeface="Consolas" pitchFamily="49" charset="0"/>
                <a:cs typeface="Consolas" pitchFamily="49" charset="0"/>
              </a:rPr>
              <a:t>    protected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year;</a:t>
            </a:r>
          </a:p>
          <a:p>
            <a:pPr>
              <a:lnSpc>
                <a:spcPct val="90000"/>
              </a:lnSpc>
              <a:spcBef>
                <a:spcPct val="0"/>
              </a:spcBef>
              <a:buFont typeface="Wingdings 2" pitchFamily="18" charset="2"/>
              <a:buNone/>
            </a:pPr>
            <a:r>
              <a:rPr lang="en-US" sz="1800" dirty="0">
                <a:latin typeface="Consolas" pitchFamily="49" charset="0"/>
                <a:cs typeface="Consolas" pitchFamily="49" charset="0"/>
              </a:rPr>
              <a:t>    protected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month;</a:t>
            </a:r>
          </a:p>
          <a:p>
            <a:pPr>
              <a:lnSpc>
                <a:spcPct val="90000"/>
              </a:lnSpc>
              <a:spcBef>
                <a:spcPct val="0"/>
              </a:spcBef>
              <a:buFont typeface="Wingdings 2" pitchFamily="18" charset="2"/>
              <a:buNone/>
            </a:pPr>
            <a:r>
              <a:rPr lang="en-US" sz="1800" dirty="0">
                <a:latin typeface="Consolas" pitchFamily="49" charset="0"/>
                <a:cs typeface="Consolas" pitchFamily="49" charset="0"/>
              </a:rPr>
              <a:t>    protected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day;</a:t>
            </a:r>
          </a:p>
          <a:p>
            <a:pPr>
              <a:lnSpc>
                <a:spcPct val="90000"/>
              </a:lnSpc>
              <a:spcBef>
                <a:spcPct val="0"/>
              </a:spcBef>
              <a:buFont typeface="Wingdings 2" pitchFamily="18" charset="2"/>
              <a:buNone/>
            </a:pPr>
            <a:r>
              <a:rPr lang="en-US" sz="1800" dirty="0">
                <a:latin typeface="Consolas" pitchFamily="49" charset="0"/>
                <a:cs typeface="Consolas" pitchFamily="49" charset="0"/>
              </a:rPr>
              <a:t>    public static final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MINYEAR = 1583;</a:t>
            </a:r>
          </a:p>
          <a:p>
            <a:pPr>
              <a:lnSpc>
                <a:spcPct val="90000"/>
              </a:lnSpc>
              <a:spcBef>
                <a:spcPct val="0"/>
              </a:spcBef>
              <a:buFont typeface="Wingdings 2" pitchFamily="18" charset="2"/>
              <a:buNone/>
            </a:pPr>
            <a:endParaRPr lang="en-US" sz="1800" dirty="0">
              <a:latin typeface="Consolas" pitchFamily="49" charset="0"/>
              <a:cs typeface="Consolas" pitchFamily="49" charset="0"/>
            </a:endParaRP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Constructor</a:t>
            </a:r>
          </a:p>
          <a:p>
            <a:pPr>
              <a:lnSpc>
                <a:spcPct val="90000"/>
              </a:lnSpc>
              <a:spcBef>
                <a:spcPct val="0"/>
              </a:spcBef>
              <a:buFont typeface="Wingdings 2" pitchFamily="18" charset="2"/>
              <a:buNone/>
            </a:pPr>
            <a:r>
              <a:rPr lang="en-US" sz="1800" dirty="0">
                <a:latin typeface="Consolas" pitchFamily="49" charset="0"/>
                <a:cs typeface="Consolas" pitchFamily="49" charset="0"/>
              </a:rPr>
              <a:t>    public Date(</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newMonth</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newDay</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newYear</a:t>
            </a: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month = </a:t>
            </a:r>
            <a:r>
              <a:rPr lang="en-US" sz="1800" dirty="0" err="1">
                <a:latin typeface="Consolas" pitchFamily="49" charset="0"/>
                <a:cs typeface="Consolas" pitchFamily="49" charset="0"/>
              </a:rPr>
              <a:t>newMonth</a:t>
            </a: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latin typeface="Consolas" pitchFamily="49" charset="0"/>
                <a:cs typeface="Consolas" pitchFamily="49" charset="0"/>
              </a:rPr>
              <a:t>        day = </a:t>
            </a:r>
            <a:r>
              <a:rPr lang="en-US" sz="1800" dirty="0" err="1">
                <a:latin typeface="Consolas" pitchFamily="49" charset="0"/>
                <a:cs typeface="Consolas" pitchFamily="49" charset="0"/>
              </a:rPr>
              <a:t>newDay</a:t>
            </a: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latin typeface="Consolas" pitchFamily="49" charset="0"/>
                <a:cs typeface="Consolas" pitchFamily="49" charset="0"/>
              </a:rPr>
              <a:t>        year = </a:t>
            </a:r>
            <a:r>
              <a:rPr lang="en-US" sz="1800" dirty="0" err="1">
                <a:latin typeface="Consolas" pitchFamily="49" charset="0"/>
                <a:cs typeface="Consolas" pitchFamily="49" charset="0"/>
              </a:rPr>
              <a:t>newYear</a:t>
            </a: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endParaRPr lang="en-US" sz="1800" dirty="0">
              <a:solidFill>
                <a:schemeClr val="accent2"/>
              </a:solidFill>
              <a:latin typeface="Consolas" pitchFamily="49" charset="0"/>
              <a:cs typeface="Consolas" pitchFamily="49" charset="0"/>
            </a:endParaRPr>
          </a:p>
          <a:p>
            <a:pPr>
              <a:lnSpc>
                <a:spcPct val="90000"/>
              </a:lnSpc>
              <a:spcBef>
                <a:spcPct val="0"/>
              </a:spcBef>
              <a:buFont typeface="Wingdings 2" pitchFamily="18" charset="2"/>
              <a:buNone/>
            </a:pPr>
            <a:r>
              <a:rPr lang="en-US" sz="1800" dirty="0">
                <a:solidFill>
                  <a:schemeClr val="accent2"/>
                </a:solidFill>
                <a:latin typeface="Consolas" pitchFamily="49" charset="0"/>
                <a:cs typeface="Consolas" pitchFamily="49" charset="0"/>
              </a:rPr>
              <a:t>&lt;listing continues next slide&gt;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524000" y="1"/>
            <a:ext cx="9144000" cy="701675"/>
          </a:xfrm>
        </p:spPr>
        <p:txBody>
          <a:bodyPr/>
          <a:lstStyle/>
          <a:p>
            <a:r>
              <a:rPr lang="en-US" smtClean="0"/>
              <a:t>Date Class (2)</a:t>
            </a:r>
          </a:p>
        </p:txBody>
      </p:sp>
      <p:sp>
        <p:nvSpPr>
          <p:cNvPr id="39938" name="Content Placeholder 2"/>
          <p:cNvSpPr>
            <a:spLocks noGrp="1"/>
          </p:cNvSpPr>
          <p:nvPr>
            <p:ph idx="1"/>
          </p:nvPr>
        </p:nvSpPr>
        <p:spPr>
          <a:xfrm>
            <a:off x="143225" y="932675"/>
            <a:ext cx="11905550" cy="5193489"/>
          </a:xfrm>
        </p:spPr>
        <p:txBody>
          <a:bodyPr/>
          <a:lstStyle/>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a:t>
            </a:r>
            <a:r>
              <a:rPr lang="en-US" sz="1800" dirty="0" err="1">
                <a:solidFill>
                  <a:srgbClr val="92D050"/>
                </a:solidFill>
                <a:latin typeface="Consolas" pitchFamily="49" charset="0"/>
                <a:cs typeface="Consolas" pitchFamily="49" charset="0"/>
              </a:rPr>
              <a:t>Accessors</a:t>
            </a:r>
            <a:endParaRPr lang="en-US" sz="1800" dirty="0">
              <a:solidFill>
                <a:srgbClr val="92D050"/>
              </a:solidFill>
              <a:latin typeface="Consolas" pitchFamily="49" charset="0"/>
              <a:cs typeface="Consolas" pitchFamily="49" charset="0"/>
            </a:endParaRPr>
          </a:p>
          <a:p>
            <a:pPr>
              <a:lnSpc>
                <a:spcPct val="90000"/>
              </a:lnSpc>
              <a:spcBef>
                <a:spcPct val="0"/>
              </a:spcBef>
              <a:buFont typeface="Wingdings 2" pitchFamily="18" charset="2"/>
              <a:buNone/>
            </a:pPr>
            <a:r>
              <a:rPr lang="en-US" sz="1800" dirty="0">
                <a:latin typeface="Consolas" pitchFamily="49" charset="0"/>
                <a:cs typeface="Consolas" pitchFamily="49" charset="0"/>
              </a:rPr>
              <a:t>    public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getYear</a:t>
            </a: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return year;</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endParaRPr lang="en-US" sz="1800" dirty="0">
              <a:latin typeface="Consolas" pitchFamily="49" charset="0"/>
              <a:cs typeface="Consolas" pitchFamily="49" charset="0"/>
            </a:endParaRPr>
          </a:p>
          <a:p>
            <a:pPr>
              <a:lnSpc>
                <a:spcPct val="90000"/>
              </a:lnSpc>
              <a:spcBef>
                <a:spcPct val="0"/>
              </a:spcBef>
              <a:buFont typeface="Wingdings 2" pitchFamily="18" charset="2"/>
              <a:buNone/>
            </a:pPr>
            <a:r>
              <a:rPr lang="en-US" sz="1800" dirty="0">
                <a:latin typeface="Consolas" pitchFamily="49" charset="0"/>
                <a:cs typeface="Consolas" pitchFamily="49" charset="0"/>
              </a:rPr>
              <a:t>	 public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getMonth</a:t>
            </a: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return month;</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endParaRPr lang="en-US" sz="1800" dirty="0">
              <a:latin typeface="Consolas" pitchFamily="49" charset="0"/>
              <a:cs typeface="Consolas" pitchFamily="49" charset="0"/>
            </a:endParaRPr>
          </a:p>
          <a:p>
            <a:pPr>
              <a:lnSpc>
                <a:spcPct val="90000"/>
              </a:lnSpc>
              <a:spcBef>
                <a:spcPct val="0"/>
              </a:spcBef>
              <a:buFont typeface="Wingdings 2" pitchFamily="18" charset="2"/>
              <a:buNone/>
            </a:pPr>
            <a:r>
              <a:rPr lang="en-US" sz="1800" dirty="0">
                <a:latin typeface="Consolas" pitchFamily="49" charset="0"/>
                <a:cs typeface="Consolas" pitchFamily="49" charset="0"/>
              </a:rPr>
              <a:t>    public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getDay</a:t>
            </a: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return day;</a:t>
            </a:r>
          </a:p>
          <a:p>
            <a:pPr>
              <a:lnSpc>
                <a:spcPct val="90000"/>
              </a:lnSpc>
              <a:spcBef>
                <a:spcPct val="0"/>
              </a:spcBef>
              <a:buFont typeface="Wingdings 2" pitchFamily="18" charset="2"/>
              <a:buNone/>
            </a:pPr>
            <a:r>
              <a:rPr lang="en-US" sz="1800" dirty="0">
                <a:latin typeface="Consolas" pitchFamily="49" charset="0"/>
                <a:cs typeface="Consolas" pitchFamily="49" charset="0"/>
              </a:rPr>
              <a:t>    }</a:t>
            </a:r>
          </a:p>
          <a:p>
            <a:pPr>
              <a:lnSpc>
                <a:spcPct val="90000"/>
              </a:lnSpc>
              <a:spcBef>
                <a:spcPct val="0"/>
              </a:spcBef>
              <a:buFont typeface="Wingdings 2" pitchFamily="18" charset="2"/>
              <a:buNone/>
            </a:pPr>
            <a:endParaRPr lang="en-US" sz="1800" dirty="0">
              <a:latin typeface="Consolas" pitchFamily="49" charset="0"/>
              <a:cs typeface="Consolas" pitchFamily="49" charset="0"/>
            </a:endParaRPr>
          </a:p>
          <a:p>
            <a:pPr>
              <a:lnSpc>
                <a:spcPct val="90000"/>
              </a:lnSpc>
              <a:spcBef>
                <a:spcPct val="0"/>
              </a:spcBef>
              <a:buFont typeface="Wingdings 2" pitchFamily="18" charset="2"/>
              <a:buNone/>
            </a:pPr>
            <a:endParaRPr lang="en-US" sz="1800" dirty="0">
              <a:solidFill>
                <a:schemeClr val="accent2"/>
              </a:solidFill>
              <a:latin typeface="Consolas" pitchFamily="49" charset="0"/>
              <a:cs typeface="Consolas" pitchFamily="49" charset="0"/>
            </a:endParaRPr>
          </a:p>
          <a:p>
            <a:pPr>
              <a:lnSpc>
                <a:spcPct val="90000"/>
              </a:lnSpc>
              <a:spcBef>
                <a:spcPct val="0"/>
              </a:spcBef>
              <a:buFont typeface="Wingdings 2" pitchFamily="18" charset="2"/>
              <a:buNone/>
            </a:pPr>
            <a:endParaRPr lang="en-US" sz="1800" dirty="0">
              <a:solidFill>
                <a:schemeClr val="accent2"/>
              </a:solidFill>
              <a:latin typeface="Consolas" pitchFamily="49" charset="0"/>
              <a:cs typeface="Consolas" pitchFamily="49" charset="0"/>
            </a:endParaRPr>
          </a:p>
          <a:p>
            <a:pPr>
              <a:lnSpc>
                <a:spcPct val="90000"/>
              </a:lnSpc>
              <a:spcBef>
                <a:spcPct val="0"/>
              </a:spcBef>
              <a:buFont typeface="Wingdings 2" pitchFamily="18" charset="2"/>
              <a:buNone/>
            </a:pPr>
            <a:r>
              <a:rPr lang="en-US" sz="1800" dirty="0">
                <a:solidFill>
                  <a:schemeClr val="accent2"/>
                </a:solidFill>
                <a:latin typeface="Consolas" pitchFamily="49" charset="0"/>
                <a:cs typeface="Consolas" pitchFamily="49" charset="0"/>
              </a:rPr>
              <a:t>&lt;listing continues next slide&gt;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
            <a:ext cx="9144000" cy="701675"/>
          </a:xfrm>
        </p:spPr>
        <p:txBody>
          <a:bodyPr/>
          <a:lstStyle/>
          <a:p>
            <a:r>
              <a:rPr lang="en-US" smtClean="0"/>
              <a:t>Date Class (3)</a:t>
            </a:r>
          </a:p>
        </p:txBody>
      </p:sp>
      <p:sp>
        <p:nvSpPr>
          <p:cNvPr id="40962" name="Content Placeholder 2"/>
          <p:cNvSpPr>
            <a:spLocks noGrp="1"/>
          </p:cNvSpPr>
          <p:nvPr>
            <p:ph idx="1"/>
          </p:nvPr>
        </p:nvSpPr>
        <p:spPr>
          <a:xfrm>
            <a:off x="143225" y="932675"/>
            <a:ext cx="11905550" cy="5722345"/>
          </a:xfrm>
        </p:spPr>
        <p:txBody>
          <a:bodyPr/>
          <a:lstStyle/>
          <a:p>
            <a:pPr>
              <a:lnSpc>
                <a:spcPct val="90000"/>
              </a:lnSpc>
              <a:spcBef>
                <a:spcPct val="0"/>
              </a:spcBef>
              <a:buFont typeface="Wingdings 2" pitchFamily="18" charset="2"/>
              <a:buNone/>
            </a:pPr>
            <a:r>
              <a:rPr lang="en-US" sz="1600" dirty="0">
                <a:latin typeface="Courier New" pitchFamily="49" charset="0"/>
              </a:rPr>
              <a:t>    </a:t>
            </a:r>
            <a:r>
              <a:rPr lang="en-US" sz="1800" dirty="0">
                <a:latin typeface="Consolas" pitchFamily="49" charset="0"/>
                <a:cs typeface="Consolas" pitchFamily="49" charset="0"/>
              </a:rPr>
              <a:t>public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lilian</a:t>
            </a:r>
            <a:r>
              <a:rPr lang="en-US" sz="1800" dirty="0">
                <a:latin typeface="Consolas" pitchFamily="49" charset="0"/>
                <a:cs typeface="Consolas" pitchFamily="49" charset="0"/>
              </a:rPr>
              <a:t>()</a:t>
            </a:r>
          </a:p>
          <a:p>
            <a:pPr>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a:t>
            </a:r>
            <a:r>
              <a:rPr lang="en-US" sz="1800" dirty="0" err="1">
                <a:solidFill>
                  <a:srgbClr val="92D050"/>
                </a:solidFill>
                <a:latin typeface="Consolas" pitchFamily="49" charset="0"/>
                <a:cs typeface="Consolas" pitchFamily="49" charset="0"/>
              </a:rPr>
              <a:t>Precond</a:t>
            </a:r>
            <a:r>
              <a:rPr lang="en-US" sz="1800" dirty="0">
                <a:solidFill>
                  <a:srgbClr val="92D050"/>
                </a:solidFill>
                <a:latin typeface="Consolas" pitchFamily="49" charset="0"/>
                <a:cs typeface="Consolas" pitchFamily="49" charset="0"/>
              </a:rPr>
              <a:t> : This date is a valid date AFTER 10/14/1582 AD</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a:t>
            </a:r>
            <a:r>
              <a:rPr lang="en-US" sz="1800" dirty="0" err="1">
                <a:solidFill>
                  <a:srgbClr val="92D050"/>
                </a:solidFill>
                <a:latin typeface="Consolas" pitchFamily="49" charset="0"/>
                <a:cs typeface="Consolas" pitchFamily="49" charset="0"/>
              </a:rPr>
              <a:t>Postcond</a:t>
            </a:r>
            <a:r>
              <a:rPr lang="en-US" sz="1800" dirty="0">
                <a:solidFill>
                  <a:srgbClr val="92D050"/>
                </a:solidFill>
                <a:latin typeface="Consolas" pitchFamily="49" charset="0"/>
                <a:cs typeface="Consolas" pitchFamily="49" charset="0"/>
              </a:rPr>
              <a:t>: None</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Purpose : Returns the </a:t>
            </a:r>
            <a:r>
              <a:rPr lang="en-US" sz="1800" dirty="0" err="1">
                <a:solidFill>
                  <a:srgbClr val="92D050"/>
                </a:solidFill>
                <a:latin typeface="Consolas" pitchFamily="49" charset="0"/>
                <a:cs typeface="Consolas" pitchFamily="49" charset="0"/>
              </a:rPr>
              <a:t>Lilian</a:t>
            </a:r>
            <a:r>
              <a:rPr lang="en-US" sz="1800" dirty="0">
                <a:solidFill>
                  <a:srgbClr val="92D050"/>
                </a:solidFill>
                <a:latin typeface="Consolas" pitchFamily="49" charset="0"/>
                <a:cs typeface="Consolas" pitchFamily="49" charset="0"/>
              </a:rPr>
              <a:t> Day Number of this date</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a:t>
            </a:r>
          </a:p>
          <a:p>
            <a:pPr>
              <a:lnSpc>
                <a:spcPct val="90000"/>
              </a:lnSpc>
              <a:spcBef>
                <a:spcPct val="0"/>
              </a:spcBef>
              <a:buFont typeface="Wingdings 2" pitchFamily="18" charset="2"/>
              <a:buNone/>
            </a:pPr>
            <a:r>
              <a:rPr lang="en-US" sz="1800" dirty="0">
                <a:latin typeface="Consolas" pitchFamily="49" charset="0"/>
                <a:cs typeface="Consolas" pitchFamily="49" charset="0"/>
              </a:rPr>
              <a:t>        final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subDays</a:t>
            </a:r>
            <a:r>
              <a:rPr lang="en-US" sz="1800" dirty="0">
                <a:latin typeface="Consolas" pitchFamily="49" charset="0"/>
                <a:cs typeface="Consolas" pitchFamily="49" charset="0"/>
              </a:rPr>
              <a:t> = 578100; </a:t>
            </a:r>
            <a:r>
              <a:rPr lang="en-US" sz="1800" dirty="0">
                <a:solidFill>
                  <a:srgbClr val="92D050"/>
                </a:solidFill>
                <a:latin typeface="Consolas" pitchFamily="49" charset="0"/>
                <a:cs typeface="Consolas" pitchFamily="49" charset="0"/>
              </a:rPr>
              <a:t>// number of calculated days from</a:t>
            </a:r>
          </a:p>
          <a:p>
            <a:pPr>
              <a:lnSpc>
                <a:spcPct val="90000"/>
              </a:lnSpc>
              <a:spcBef>
                <a:spcPct val="0"/>
              </a:spcBef>
              <a:buFont typeface="Wingdings 2" pitchFamily="18" charset="2"/>
              <a:buNone/>
            </a:pPr>
            <a:r>
              <a:rPr lang="en-US" sz="1800" dirty="0">
                <a:solidFill>
                  <a:srgbClr val="92D050"/>
                </a:solidFill>
                <a:latin typeface="Consolas" pitchFamily="49" charset="0"/>
                <a:cs typeface="Consolas" pitchFamily="49" charset="0"/>
              </a:rPr>
              <a:t>                                    // from 01/01/0000 to 10/14/1582</a:t>
            </a:r>
          </a:p>
          <a:p>
            <a:pPr>
              <a:lnSpc>
                <a:spcPct val="90000"/>
              </a:lnSpc>
              <a:spcBef>
                <a:spcPct val="0"/>
              </a:spcBef>
              <a:buFont typeface="Wingdings 2" pitchFamily="18" charset="2"/>
              <a:buNone/>
            </a:pPr>
            <a:endParaRPr lang="en-US" sz="1800" dirty="0">
              <a:latin typeface="Consolas" pitchFamily="49" charset="0"/>
              <a:cs typeface="Consolas" pitchFamily="49" charset="0"/>
            </a:endParaRPr>
          </a:p>
          <a:p>
            <a:pPr>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 = year * 365;   </a:t>
            </a:r>
            <a:r>
              <a:rPr lang="en-US" sz="1800" dirty="0">
                <a:solidFill>
                  <a:srgbClr val="92D050"/>
                </a:solidFill>
                <a:latin typeface="Consolas" pitchFamily="49" charset="0"/>
                <a:cs typeface="Consolas" pitchFamily="49" charset="0"/>
              </a:rPr>
              <a:t>// add days in whole years</a:t>
            </a:r>
          </a:p>
          <a:p>
            <a:pPr>
              <a:lnSpc>
                <a:spcPct val="90000"/>
              </a:lnSpc>
              <a:spcBef>
                <a:spcPct val="0"/>
              </a:spcBef>
              <a:buFont typeface="Wingdings 2" pitchFamily="18" charset="2"/>
              <a:buNone/>
            </a:pPr>
            <a:endParaRPr lang="en-US" sz="1800" dirty="0">
              <a:latin typeface="Consolas" pitchFamily="49" charset="0"/>
              <a:cs typeface="Consolas" pitchFamily="49" charset="0"/>
            </a:endParaRPr>
          </a:p>
          <a:p>
            <a:pPr>
              <a:lnSpc>
                <a:spcPct val="90000"/>
              </a:lnSpc>
              <a:spcBef>
                <a:spcPct val="0"/>
              </a:spcBef>
              <a:buFont typeface="Wingdings 2" pitchFamily="18" charset="2"/>
              <a:buNone/>
            </a:pPr>
            <a:r>
              <a:rPr lang="en-US" sz="1800" dirty="0">
                <a:latin typeface="Consolas" pitchFamily="49" charset="0"/>
                <a:cs typeface="Consolas" pitchFamily="49" charset="0"/>
              </a:rPr>
              <a:t>        if (month &lt;= 2)             </a:t>
            </a:r>
            <a:r>
              <a:rPr lang="en-US" sz="1800" dirty="0">
                <a:solidFill>
                  <a:srgbClr val="92D050"/>
                </a:solidFill>
                <a:latin typeface="Consolas" pitchFamily="49" charset="0"/>
                <a:cs typeface="Consolas" pitchFamily="49" charset="0"/>
              </a:rPr>
              <a:t>// Add days in months this year</a:t>
            </a:r>
          </a:p>
          <a:p>
            <a:pPr>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 += (month-1) * 31;</a:t>
            </a:r>
          </a:p>
          <a:p>
            <a:pPr>
              <a:lnSpc>
                <a:spcPct val="90000"/>
              </a:lnSpc>
              <a:spcBef>
                <a:spcPct val="0"/>
              </a:spcBef>
              <a:buFont typeface="Wingdings 2" pitchFamily="18" charset="2"/>
              <a:buNone/>
            </a:pPr>
            <a:r>
              <a:rPr lang="en-US" sz="1800" dirty="0">
                <a:latin typeface="Consolas" pitchFamily="49" charset="0"/>
                <a:cs typeface="Consolas" pitchFamily="49" charset="0"/>
              </a:rPr>
              <a:t>        else   </a:t>
            </a:r>
          </a:p>
          <a:p>
            <a:pPr>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 += ((month-1) *31) – ((4 * (month-1) + 27) / 10);</a:t>
            </a:r>
          </a:p>
          <a:p>
            <a:pPr>
              <a:lnSpc>
                <a:spcPct val="90000"/>
              </a:lnSpc>
              <a:spcBef>
                <a:spcPct val="0"/>
              </a:spcBef>
              <a:buFont typeface="Wingdings 2" pitchFamily="18" charset="2"/>
              <a:buNone/>
            </a:pPr>
            <a:endParaRPr lang="en-US" sz="1800" dirty="0">
              <a:latin typeface="Consolas" pitchFamily="49" charset="0"/>
              <a:cs typeface="Consolas" pitchFamily="49" charset="0"/>
            </a:endParaRPr>
          </a:p>
          <a:p>
            <a:pPr>
              <a:lnSpc>
                <a:spcPct val="90000"/>
              </a:lnSpc>
              <a:spcBef>
                <a:spcPct val="0"/>
              </a:spcBef>
              <a:buFont typeface="Wingdings 2" pitchFamily="18" charset="2"/>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 += day;            </a:t>
            </a:r>
            <a:r>
              <a:rPr lang="en-US" sz="1800" dirty="0">
                <a:solidFill>
                  <a:srgbClr val="92D050"/>
                </a:solidFill>
                <a:latin typeface="Consolas" pitchFamily="49" charset="0"/>
                <a:cs typeface="Consolas" pitchFamily="49" charset="0"/>
              </a:rPr>
              <a:t>// add days so far THIS month</a:t>
            </a:r>
          </a:p>
          <a:p>
            <a:pPr>
              <a:lnSpc>
                <a:spcPct val="90000"/>
              </a:lnSpc>
              <a:spcBef>
                <a:spcPct val="0"/>
              </a:spcBef>
              <a:buNone/>
              <a:defRPr/>
            </a:pPr>
            <a:r>
              <a:rPr lang="en-US" sz="1800" dirty="0">
                <a:solidFill>
                  <a:srgbClr val="92D050"/>
                </a:solidFill>
                <a:latin typeface="Consolas" pitchFamily="49" charset="0"/>
                <a:cs typeface="Consolas" pitchFamily="49" charset="0"/>
              </a:rPr>
              <a:t>        </a:t>
            </a:r>
          </a:p>
          <a:p>
            <a:pPr>
              <a:lnSpc>
                <a:spcPct val="90000"/>
              </a:lnSpc>
              <a:spcBef>
                <a:spcPct val="0"/>
              </a:spcBef>
              <a:buNone/>
              <a:defRPr/>
            </a:pPr>
            <a:r>
              <a:rPr lang="en-US" sz="1800" dirty="0">
                <a:solidFill>
                  <a:srgbClr val="92D050"/>
                </a:solidFill>
                <a:latin typeface="Consolas" pitchFamily="49" charset="0"/>
                <a:cs typeface="Consolas" pitchFamily="49" charset="0"/>
              </a:rPr>
              <a:t>        // add days for leap years</a:t>
            </a:r>
          </a:p>
          <a:p>
            <a:pPr>
              <a:lnSpc>
                <a:spcPct val="90000"/>
              </a:lnSpc>
              <a:spcBef>
                <a:spcPct val="0"/>
              </a:spcBef>
              <a:buNone/>
              <a:defRPr/>
            </a:pPr>
            <a:r>
              <a:rPr lang="en-US" sz="1800" dirty="0">
                <a:latin typeface="Consolas" pitchFamily="49" charset="0"/>
                <a:cs typeface="Consolas" pitchFamily="49" charset="0"/>
              </a:rPr>
              <a:t>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 += (year / 4) – (year / 100) + (year / 400);</a:t>
            </a:r>
          </a:p>
          <a:p>
            <a:pPr>
              <a:lnSpc>
                <a:spcPct val="90000"/>
              </a:lnSpc>
              <a:spcBef>
                <a:spcPct val="0"/>
              </a:spcBef>
              <a:buFont typeface="Wingdings 2" pitchFamily="18" charset="2"/>
              <a:buNone/>
            </a:pPr>
            <a:endParaRPr lang="en-US" sz="1800" dirty="0">
              <a:solidFill>
                <a:schemeClr val="accent2"/>
              </a:solidFill>
              <a:latin typeface="Consolas" pitchFamily="49" charset="0"/>
              <a:cs typeface="Consolas" pitchFamily="49" charset="0"/>
            </a:endParaRPr>
          </a:p>
          <a:p>
            <a:pPr>
              <a:lnSpc>
                <a:spcPct val="90000"/>
              </a:lnSpc>
              <a:spcBef>
                <a:spcPct val="0"/>
              </a:spcBef>
              <a:buFont typeface="Wingdings 2" pitchFamily="18" charset="2"/>
              <a:buNone/>
            </a:pPr>
            <a:endParaRPr lang="en-US" sz="1800" dirty="0">
              <a:solidFill>
                <a:schemeClr val="accent2"/>
              </a:solidFill>
              <a:latin typeface="Consolas" pitchFamily="49" charset="0"/>
              <a:cs typeface="Consolas" pitchFamily="49" charset="0"/>
            </a:endParaRPr>
          </a:p>
          <a:p>
            <a:pPr>
              <a:lnSpc>
                <a:spcPct val="90000"/>
              </a:lnSpc>
              <a:spcBef>
                <a:spcPct val="0"/>
              </a:spcBef>
              <a:buFont typeface="Wingdings 2" pitchFamily="18" charset="2"/>
              <a:buNone/>
            </a:pPr>
            <a:r>
              <a:rPr lang="en-US" sz="1800" dirty="0">
                <a:solidFill>
                  <a:schemeClr val="accent2"/>
                </a:solidFill>
                <a:latin typeface="Consolas" pitchFamily="49" charset="0"/>
                <a:cs typeface="Consolas" pitchFamily="49" charset="0"/>
              </a:rPr>
              <a:t>&lt;listing continues next slide&gt;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524000" y="1"/>
            <a:ext cx="9144000" cy="701675"/>
          </a:xfrm>
        </p:spPr>
        <p:txBody>
          <a:bodyPr/>
          <a:lstStyle/>
          <a:p>
            <a:r>
              <a:rPr lang="en-US" smtClean="0"/>
              <a:t>Date Class (4)</a:t>
            </a:r>
          </a:p>
        </p:txBody>
      </p:sp>
      <p:sp>
        <p:nvSpPr>
          <p:cNvPr id="3" name="Content Placeholder 2"/>
          <p:cNvSpPr>
            <a:spLocks noGrp="1"/>
          </p:cNvSpPr>
          <p:nvPr>
            <p:ph idx="1"/>
          </p:nvPr>
        </p:nvSpPr>
        <p:spPr>
          <a:xfrm>
            <a:off x="143225" y="932675"/>
            <a:ext cx="11905550" cy="5607131"/>
          </a:xfrm>
        </p:spPr>
        <p:txBody>
          <a:bodyPr>
            <a:noAutofit/>
          </a:bodyPr>
          <a:lstStyle/>
          <a:p>
            <a:pPr>
              <a:lnSpc>
                <a:spcPct val="90000"/>
              </a:lnSpc>
              <a:spcBef>
                <a:spcPct val="0"/>
              </a:spcBef>
              <a:buFont typeface="Wingdings 2" pitchFamily="18" charset="2"/>
              <a:buNone/>
              <a:defRPr/>
            </a:pPr>
            <a:r>
              <a:rPr lang="en-US" sz="1800" dirty="0">
                <a:solidFill>
                  <a:srgbClr val="92D050"/>
                </a:solidFill>
                <a:latin typeface="Consolas" pitchFamily="49" charset="0"/>
                <a:cs typeface="Consolas" pitchFamily="49" charset="0"/>
              </a:rPr>
              <a:t>        // special case: it’s leap year, but not 2/29 (leap day) yet</a:t>
            </a:r>
          </a:p>
          <a:p>
            <a:pPr>
              <a:lnSpc>
                <a:spcPct val="90000"/>
              </a:lnSpc>
              <a:spcBef>
                <a:spcPct val="0"/>
              </a:spcBef>
              <a:buFont typeface="Wingdings 2" pitchFamily="18" charset="2"/>
              <a:buNone/>
              <a:defRPr/>
            </a:pPr>
            <a:r>
              <a:rPr lang="en-US" sz="1800" dirty="0">
                <a:latin typeface="Consolas" pitchFamily="49" charset="0"/>
                <a:cs typeface="Consolas" pitchFamily="49" charset="0"/>
              </a:rPr>
              <a:t>        if (month &lt; 3)</a:t>
            </a:r>
          </a:p>
          <a:p>
            <a:pPr>
              <a:lnSpc>
                <a:spcPct val="90000"/>
              </a:lnSpc>
              <a:spcBef>
                <a:spcPct val="0"/>
              </a:spcBef>
              <a:buFont typeface="Wingdings 2" pitchFamily="18" charset="2"/>
              <a:buNone/>
              <a:defRPr/>
            </a:pPr>
            <a:r>
              <a:rPr lang="en-US" sz="1800" dirty="0">
                <a:latin typeface="Consolas" pitchFamily="49" charset="0"/>
                <a:cs typeface="Consolas" pitchFamily="49" charset="0"/>
              </a:rPr>
              <a:t>            if ((year %   4) == 0)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a:t>
            </a:r>
          </a:p>
          <a:p>
            <a:pPr>
              <a:lnSpc>
                <a:spcPct val="90000"/>
              </a:lnSpc>
              <a:spcBef>
                <a:spcPct val="0"/>
              </a:spcBef>
              <a:buFont typeface="Wingdings 2" pitchFamily="18" charset="2"/>
              <a:buNone/>
              <a:defRPr/>
            </a:pPr>
            <a:r>
              <a:rPr lang="en-US" sz="1800" dirty="0">
                <a:latin typeface="Consolas" pitchFamily="49" charset="0"/>
                <a:cs typeface="Consolas" pitchFamily="49" charset="0"/>
              </a:rPr>
              <a:t>            if ((year % 100) == 0)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a:t>
            </a:r>
          </a:p>
          <a:p>
            <a:pPr>
              <a:lnSpc>
                <a:spcPct val="90000"/>
              </a:lnSpc>
              <a:spcBef>
                <a:spcPct val="0"/>
              </a:spcBef>
              <a:buFont typeface="Wingdings 2" pitchFamily="18" charset="2"/>
              <a:buNone/>
              <a:defRPr/>
            </a:pPr>
            <a:r>
              <a:rPr lang="en-US" sz="1800" dirty="0">
                <a:latin typeface="Consolas" pitchFamily="49" charset="0"/>
                <a:cs typeface="Consolas" pitchFamily="49" charset="0"/>
              </a:rPr>
              <a:t>            if ((year % 400) == 0)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a:t>
            </a:r>
          </a:p>
          <a:p>
            <a:pPr>
              <a:lnSpc>
                <a:spcPct val="90000"/>
              </a:lnSpc>
              <a:spcBef>
                <a:spcPct val="0"/>
              </a:spcBef>
              <a:buFont typeface="Wingdings 2" pitchFamily="18" charset="2"/>
              <a:buNone/>
              <a:defRPr/>
            </a:pPr>
            <a:r>
              <a:rPr lang="en-US" sz="1800" dirty="0">
                <a:latin typeface="Consolas" pitchFamily="49" charset="0"/>
                <a:cs typeface="Consolas" pitchFamily="49" charset="0"/>
              </a:rPr>
              <a:t> </a:t>
            </a:r>
          </a:p>
          <a:p>
            <a:pPr>
              <a:lnSpc>
                <a:spcPct val="90000"/>
              </a:lnSpc>
              <a:spcBef>
                <a:spcPct val="0"/>
              </a:spcBef>
              <a:buFont typeface="Wingdings 2" pitchFamily="18" charset="2"/>
              <a:buNone/>
              <a:defRPr/>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Subtract days up to 10/14/1582</a:t>
            </a:r>
          </a:p>
          <a:p>
            <a:pPr>
              <a:lnSpc>
                <a:spcPct val="90000"/>
              </a:lnSpc>
              <a:spcBef>
                <a:spcPct val="0"/>
              </a:spcBef>
              <a:buFont typeface="Wingdings 2" pitchFamily="18" charset="2"/>
              <a:buNone/>
              <a:defRPr/>
            </a:pPr>
            <a:r>
              <a:rPr lang="en-US" sz="1800" dirty="0">
                <a:latin typeface="Consolas" pitchFamily="49" charset="0"/>
                <a:cs typeface="Consolas" pitchFamily="49" charset="0"/>
              </a:rPr>
              <a:t>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subDays</a:t>
            </a:r>
            <a:r>
              <a:rPr lang="en-US" sz="1800" dirty="0">
                <a:latin typeface="Consolas" pitchFamily="49" charset="0"/>
                <a:cs typeface="Consolas" pitchFamily="49" charset="0"/>
              </a:rPr>
              <a:t>;</a:t>
            </a:r>
          </a:p>
          <a:p>
            <a:pPr>
              <a:lnSpc>
                <a:spcPct val="90000"/>
              </a:lnSpc>
              <a:spcBef>
                <a:spcPct val="0"/>
              </a:spcBef>
              <a:buFont typeface="Wingdings 2" pitchFamily="18" charset="2"/>
              <a:buNone/>
              <a:defRPr/>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numDays</a:t>
            </a:r>
            <a:r>
              <a:rPr lang="en-US" sz="1800" dirty="0">
                <a:latin typeface="Consolas" pitchFamily="49" charset="0"/>
                <a:cs typeface="Consolas" pitchFamily="49" charset="0"/>
              </a:rPr>
              <a:t>;</a:t>
            </a:r>
          </a:p>
          <a:p>
            <a:pPr>
              <a:lnSpc>
                <a:spcPct val="90000"/>
              </a:lnSpc>
              <a:spcBef>
                <a:spcPct val="0"/>
              </a:spcBef>
              <a:buFont typeface="Wingdings 2" pitchFamily="18" charset="2"/>
              <a:buNone/>
              <a:defRPr/>
            </a:pPr>
            <a:r>
              <a:rPr lang="en-US" sz="1800" dirty="0">
                <a:latin typeface="Consolas" pitchFamily="49" charset="0"/>
                <a:cs typeface="Consolas" pitchFamily="49" charset="0"/>
              </a:rPr>
              <a:t>    } </a:t>
            </a:r>
            <a:r>
              <a:rPr lang="en-US" sz="1800" dirty="0">
                <a:solidFill>
                  <a:srgbClr val="92D050"/>
                </a:solidFill>
                <a:latin typeface="Consolas" pitchFamily="49" charset="0"/>
                <a:cs typeface="Consolas" pitchFamily="49" charset="0"/>
              </a:rPr>
              <a:t>// end </a:t>
            </a:r>
            <a:r>
              <a:rPr lang="en-US" sz="1800" dirty="0" err="1">
                <a:solidFill>
                  <a:srgbClr val="92D050"/>
                </a:solidFill>
                <a:latin typeface="Consolas" pitchFamily="49" charset="0"/>
                <a:cs typeface="Consolas" pitchFamily="49" charset="0"/>
              </a:rPr>
              <a:t>lilian</a:t>
            </a:r>
            <a:endParaRPr lang="en-US" sz="1800" dirty="0">
              <a:solidFill>
                <a:srgbClr val="92D050"/>
              </a:solidFill>
              <a:latin typeface="Consolas" pitchFamily="49" charset="0"/>
              <a:cs typeface="Consolas" pitchFamily="49" charset="0"/>
            </a:endParaRPr>
          </a:p>
          <a:p>
            <a:pPr>
              <a:lnSpc>
                <a:spcPct val="90000"/>
              </a:lnSpc>
              <a:spcBef>
                <a:spcPct val="0"/>
              </a:spcBef>
              <a:buFont typeface="Wingdings 2" pitchFamily="18" charset="2"/>
              <a:buNone/>
              <a:defRPr/>
            </a:pPr>
            <a:endParaRPr lang="en-US" sz="1800" dirty="0">
              <a:latin typeface="Consolas" pitchFamily="49" charset="0"/>
              <a:cs typeface="Consolas" pitchFamily="49" charset="0"/>
            </a:endParaRPr>
          </a:p>
          <a:p>
            <a:pPr>
              <a:lnSpc>
                <a:spcPct val="90000"/>
              </a:lnSpc>
              <a:spcBef>
                <a:spcPct val="0"/>
              </a:spcBef>
              <a:buFont typeface="Wingdings 2" pitchFamily="18" charset="2"/>
              <a:buNone/>
              <a:defRPr/>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precondition: this Date contains a valid date</a:t>
            </a:r>
          </a:p>
          <a:p>
            <a:pPr>
              <a:lnSpc>
                <a:spcPct val="90000"/>
              </a:lnSpc>
              <a:spcBef>
                <a:spcPct val="0"/>
              </a:spcBef>
              <a:buFont typeface="Wingdings 2" pitchFamily="18" charset="2"/>
              <a:buNone/>
              <a:defRPr/>
            </a:pPr>
            <a:r>
              <a:rPr lang="en-US" sz="1800" dirty="0">
                <a:solidFill>
                  <a:srgbClr val="92D050"/>
                </a:solidFill>
                <a:latin typeface="Consolas" pitchFamily="49" charset="0"/>
                <a:cs typeface="Consolas" pitchFamily="49" charset="0"/>
              </a:rPr>
              <a:t>    // </a:t>
            </a:r>
            <a:r>
              <a:rPr lang="en-US" sz="1800" dirty="0" err="1">
                <a:solidFill>
                  <a:srgbClr val="92D050"/>
                </a:solidFill>
                <a:latin typeface="Consolas" pitchFamily="49" charset="0"/>
                <a:cs typeface="Consolas" pitchFamily="49" charset="0"/>
              </a:rPr>
              <a:t>postcondition</a:t>
            </a:r>
            <a:r>
              <a:rPr lang="en-US" sz="1800" dirty="0">
                <a:solidFill>
                  <a:srgbClr val="92D050"/>
                </a:solidFill>
                <a:latin typeface="Consolas" pitchFamily="49" charset="0"/>
                <a:cs typeface="Consolas" pitchFamily="49" charset="0"/>
              </a:rPr>
              <a:t>: none</a:t>
            </a:r>
          </a:p>
          <a:p>
            <a:pPr>
              <a:lnSpc>
                <a:spcPct val="90000"/>
              </a:lnSpc>
              <a:spcBef>
                <a:spcPct val="0"/>
              </a:spcBef>
              <a:buFont typeface="Wingdings 2" pitchFamily="18" charset="2"/>
              <a:buNone/>
              <a:defRPr/>
            </a:pPr>
            <a:r>
              <a:rPr lang="en-US" sz="1800" dirty="0">
                <a:solidFill>
                  <a:srgbClr val="92D050"/>
                </a:solidFill>
                <a:latin typeface="Consolas" pitchFamily="49" charset="0"/>
                <a:cs typeface="Consolas" pitchFamily="49" charset="0"/>
              </a:rPr>
              <a:t>    // purpose: returns this Date as a String.</a:t>
            </a:r>
          </a:p>
          <a:p>
            <a:pPr>
              <a:lnSpc>
                <a:spcPct val="90000"/>
              </a:lnSpc>
              <a:spcBef>
                <a:spcPct val="0"/>
              </a:spcBef>
              <a:buFont typeface="Wingdings 2" pitchFamily="18" charset="2"/>
              <a:buNone/>
              <a:defRPr/>
            </a:pPr>
            <a:r>
              <a:rPr lang="en-US" sz="1800" dirty="0">
                <a:latin typeface="Consolas" pitchFamily="49" charset="0"/>
                <a:cs typeface="Consolas" pitchFamily="49" charset="0"/>
              </a:rPr>
              <a:t>    public String </a:t>
            </a:r>
            <a:r>
              <a:rPr lang="en-US" sz="1800" dirty="0" err="1">
                <a:latin typeface="Consolas" pitchFamily="49" charset="0"/>
                <a:cs typeface="Consolas" pitchFamily="49" charset="0"/>
              </a:rPr>
              <a:t>toString</a:t>
            </a:r>
            <a:r>
              <a:rPr lang="en-US" sz="1800" dirty="0">
                <a:latin typeface="Consolas" pitchFamily="49" charset="0"/>
                <a:cs typeface="Consolas" pitchFamily="49" charset="0"/>
              </a:rPr>
              <a:t>()</a:t>
            </a:r>
          </a:p>
          <a:p>
            <a:pPr>
              <a:lnSpc>
                <a:spcPct val="90000"/>
              </a:lnSpc>
              <a:spcBef>
                <a:spcPct val="0"/>
              </a:spcBef>
              <a:buFont typeface="Wingdings 2" pitchFamily="18" charset="2"/>
              <a:buNone/>
              <a:defRPr/>
            </a:pPr>
            <a:r>
              <a:rPr lang="en-US" sz="1800" dirty="0">
                <a:latin typeface="Consolas" pitchFamily="49" charset="0"/>
                <a:cs typeface="Consolas" pitchFamily="49" charset="0"/>
              </a:rPr>
              <a:t>    {</a:t>
            </a:r>
          </a:p>
          <a:p>
            <a:pPr>
              <a:lnSpc>
                <a:spcPct val="90000"/>
              </a:lnSpc>
              <a:spcBef>
                <a:spcPct val="0"/>
              </a:spcBef>
              <a:buFont typeface="Wingdings 2" pitchFamily="18" charset="2"/>
              <a:buNone/>
              <a:defRPr/>
            </a:pPr>
            <a:r>
              <a:rPr lang="en-US" sz="1800" dirty="0">
                <a:latin typeface="Consolas" pitchFamily="49" charset="0"/>
                <a:cs typeface="Consolas" pitchFamily="49" charset="0"/>
              </a:rPr>
              <a:t>        return(month + "/" + day + "/" + year);</a:t>
            </a:r>
          </a:p>
          <a:p>
            <a:pPr>
              <a:lnSpc>
                <a:spcPct val="90000"/>
              </a:lnSpc>
              <a:spcBef>
                <a:spcPct val="0"/>
              </a:spcBef>
              <a:buFont typeface="Wingdings 2" pitchFamily="18" charset="2"/>
              <a:buNone/>
              <a:defRPr/>
            </a:pPr>
            <a:r>
              <a:rPr lang="en-US" sz="1800" dirty="0">
                <a:latin typeface="Consolas" pitchFamily="49" charset="0"/>
                <a:cs typeface="Consolas" pitchFamily="49" charset="0"/>
              </a:rPr>
              <a:t>    } </a:t>
            </a:r>
            <a:r>
              <a:rPr lang="en-US" sz="1800" dirty="0">
                <a:solidFill>
                  <a:srgbClr val="92D050"/>
                </a:solidFill>
                <a:latin typeface="Consolas" pitchFamily="49" charset="0"/>
                <a:cs typeface="Consolas" pitchFamily="49" charset="0"/>
              </a:rPr>
              <a:t>// end </a:t>
            </a:r>
            <a:r>
              <a:rPr lang="en-US" sz="1800" dirty="0" err="1">
                <a:solidFill>
                  <a:srgbClr val="92D050"/>
                </a:solidFill>
                <a:latin typeface="Consolas" pitchFamily="49" charset="0"/>
                <a:cs typeface="Consolas" pitchFamily="49" charset="0"/>
              </a:rPr>
              <a:t>toString</a:t>
            </a:r>
            <a:endParaRPr lang="en-US" sz="1800" dirty="0">
              <a:solidFill>
                <a:srgbClr val="92D050"/>
              </a:solidFill>
              <a:latin typeface="Consolas" pitchFamily="49" charset="0"/>
              <a:cs typeface="Consolas" pitchFamily="49" charset="0"/>
            </a:endParaRPr>
          </a:p>
          <a:p>
            <a:pPr>
              <a:lnSpc>
                <a:spcPct val="90000"/>
              </a:lnSpc>
              <a:spcBef>
                <a:spcPct val="0"/>
              </a:spcBef>
              <a:buFont typeface="Wingdings 2" pitchFamily="18" charset="2"/>
              <a:buNone/>
              <a:defRPr/>
            </a:pPr>
            <a:endParaRPr lang="en-US" sz="1800" dirty="0">
              <a:solidFill>
                <a:srgbClr val="92D050"/>
              </a:solidFill>
              <a:latin typeface="Consolas" pitchFamily="49" charset="0"/>
              <a:cs typeface="Consolas" pitchFamily="49" charset="0"/>
            </a:endParaRPr>
          </a:p>
          <a:p>
            <a:pPr>
              <a:lnSpc>
                <a:spcPct val="90000"/>
              </a:lnSpc>
              <a:spcBef>
                <a:spcPct val="0"/>
              </a:spcBef>
              <a:buFont typeface="Wingdings 2" pitchFamily="18" charset="2"/>
              <a:buNone/>
              <a:defRPr/>
            </a:pPr>
            <a:r>
              <a:rPr lang="en-US" sz="1800" dirty="0">
                <a:latin typeface="Consolas" pitchFamily="49" charset="0"/>
                <a:cs typeface="Consolas" pitchFamily="49" charset="0"/>
              </a:rPr>
              <a:t>} </a:t>
            </a:r>
            <a:r>
              <a:rPr lang="en-US" sz="1800" dirty="0">
                <a:solidFill>
                  <a:srgbClr val="92D050"/>
                </a:solidFill>
                <a:latin typeface="Consolas" pitchFamily="49" charset="0"/>
                <a:cs typeface="Consolas" pitchFamily="49" charset="0"/>
              </a:rPr>
              <a:t>// end class Date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i="1" dirty="0"/>
              <a:t>Getting Organized</a:t>
            </a:r>
          </a:p>
        </p:txBody>
      </p:sp>
      <p:sp>
        <p:nvSpPr>
          <p:cNvPr id="5" name="Text Placeholder 4"/>
          <p:cNvSpPr>
            <a:spLocks noGrp="1"/>
          </p:cNvSpPr>
          <p:nvPr>
            <p:ph type="body" idx="1"/>
          </p:nvPr>
        </p:nvSpPr>
        <p:spPr/>
        <p:txBody>
          <a:bodyPr/>
          <a:lstStyle/>
          <a:p>
            <a:r>
              <a:rPr lang="en-US" sz="3000" dirty="0"/>
              <a:t>Chapter 1</a:t>
            </a:r>
          </a:p>
        </p:txBody>
      </p:sp>
    </p:spTree>
    <p:extLst>
      <p:ext uri="{BB962C8B-B14F-4D97-AF65-F5344CB8AC3E}">
        <p14:creationId xmlns:p14="http://schemas.microsoft.com/office/powerpoint/2010/main" val="2057062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5"/>
          <p:cNvSpPr>
            <a:spLocks noChangeArrowheads="1"/>
          </p:cNvSpPr>
          <p:nvPr/>
        </p:nvSpPr>
        <p:spPr bwMode="auto">
          <a:xfrm>
            <a:off x="1679575" y="1163638"/>
            <a:ext cx="8794750" cy="48768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3010" name="Title 1"/>
          <p:cNvSpPr>
            <a:spLocks noGrp="1"/>
          </p:cNvSpPr>
          <p:nvPr>
            <p:ph type="title"/>
          </p:nvPr>
        </p:nvSpPr>
        <p:spPr>
          <a:xfrm>
            <a:off x="1524000" y="1"/>
            <a:ext cx="9144000" cy="701675"/>
          </a:xfrm>
        </p:spPr>
        <p:txBody>
          <a:bodyPr/>
          <a:lstStyle/>
          <a:p>
            <a:r>
              <a:rPr lang="en-US" smtClean="0"/>
              <a:t>UML Class Diagram for Date Class</a:t>
            </a:r>
          </a:p>
        </p:txBody>
      </p:sp>
      <p:pic>
        <p:nvPicPr>
          <p:cNvPr id="43011" name="Picture 74" descr="37461_CH01_FIG0102"/>
          <p:cNvPicPr>
            <a:picLocks noChangeAspect="1" noChangeArrowheads="1"/>
          </p:cNvPicPr>
          <p:nvPr/>
        </p:nvPicPr>
        <p:blipFill>
          <a:blip r:embed="rId2"/>
          <a:srcRect/>
          <a:stretch>
            <a:fillRect/>
          </a:stretch>
        </p:blipFill>
        <p:spPr bwMode="auto">
          <a:xfrm>
            <a:off x="1793876" y="1254125"/>
            <a:ext cx="8564563" cy="469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524000" y="1"/>
            <a:ext cx="9144000" cy="701675"/>
          </a:xfrm>
        </p:spPr>
        <p:txBody>
          <a:bodyPr/>
          <a:lstStyle/>
          <a:p>
            <a:r>
              <a:rPr lang="en-US" smtClean="0"/>
              <a:t>UML Class Diagram for Date Class</a:t>
            </a:r>
          </a:p>
        </p:txBody>
      </p:sp>
      <p:sp>
        <p:nvSpPr>
          <p:cNvPr id="44034" name="Text Box 4"/>
          <p:cNvSpPr txBox="1">
            <a:spLocks noChangeArrowheads="1"/>
          </p:cNvSpPr>
          <p:nvPr/>
        </p:nvSpPr>
        <p:spPr bwMode="auto">
          <a:xfrm>
            <a:off x="143226" y="1123951"/>
            <a:ext cx="11905550" cy="4524315"/>
          </a:xfrm>
          <a:prstGeom prst="rect">
            <a:avLst/>
          </a:prstGeom>
          <a:noFill/>
          <a:ln w="9525">
            <a:noFill/>
            <a:miter lim="800000"/>
            <a:headEnd/>
            <a:tailEnd/>
          </a:ln>
        </p:spPr>
        <p:txBody>
          <a:bodyPr wrap="square">
            <a:spAutoFit/>
          </a:bodyPr>
          <a:lstStyle/>
          <a:p>
            <a:pPr>
              <a:spcBef>
                <a:spcPct val="50000"/>
              </a:spcBef>
            </a:pPr>
            <a:r>
              <a:rPr lang="en-US" sz="3200" dirty="0"/>
              <a:t>Conventions in UML Class diagram:</a:t>
            </a:r>
          </a:p>
          <a:p>
            <a:pPr>
              <a:spcBef>
                <a:spcPct val="50000"/>
              </a:spcBef>
            </a:pPr>
            <a:r>
              <a:rPr lang="en-US" sz="3200" dirty="0"/>
              <a:t>#  </a:t>
            </a:r>
            <a:r>
              <a:rPr lang="en-US" sz="3200" dirty="0">
                <a:solidFill>
                  <a:srgbClr val="FFC000"/>
                </a:solidFill>
                <a:latin typeface="Consolas" panose="020B0609020204030204" pitchFamily="49" charset="0"/>
                <a:cs typeface="Consolas" panose="020B0609020204030204" pitchFamily="49" charset="0"/>
              </a:rPr>
              <a:t>private</a:t>
            </a:r>
            <a:r>
              <a:rPr lang="en-US" sz="3200" dirty="0"/>
              <a:t> (</a:t>
            </a:r>
            <a:r>
              <a:rPr lang="en-US" sz="3200" dirty="0">
                <a:solidFill>
                  <a:srgbClr val="FFC000"/>
                </a:solidFill>
                <a:latin typeface="Consolas" panose="020B0609020204030204" pitchFamily="49" charset="0"/>
                <a:cs typeface="Consolas" panose="020B0609020204030204" pitchFamily="49" charset="0"/>
              </a:rPr>
              <a:t>year</a:t>
            </a:r>
            <a:r>
              <a:rPr lang="en-US" sz="3200" dirty="0"/>
              <a:t>, </a:t>
            </a:r>
            <a:r>
              <a:rPr lang="en-US" sz="3200" dirty="0">
                <a:solidFill>
                  <a:srgbClr val="FFC000"/>
                </a:solidFill>
                <a:latin typeface="Consolas" panose="020B0609020204030204" pitchFamily="49" charset="0"/>
                <a:cs typeface="Consolas" panose="020B0609020204030204" pitchFamily="49" charset="0"/>
              </a:rPr>
              <a:t>month</a:t>
            </a:r>
            <a:r>
              <a:rPr lang="en-US" sz="3200" dirty="0"/>
              <a:t>, </a:t>
            </a:r>
            <a:r>
              <a:rPr lang="en-US" sz="3200" dirty="0">
                <a:solidFill>
                  <a:srgbClr val="FFC000"/>
                </a:solidFill>
                <a:latin typeface="Consolas" panose="020B0609020204030204" pitchFamily="49" charset="0"/>
                <a:cs typeface="Consolas" panose="020B0609020204030204" pitchFamily="49" charset="0"/>
              </a:rPr>
              <a:t>day</a:t>
            </a:r>
            <a:r>
              <a:rPr lang="en-US" sz="3200" dirty="0"/>
              <a:t>)</a:t>
            </a:r>
          </a:p>
          <a:p>
            <a:pPr>
              <a:spcBef>
                <a:spcPct val="50000"/>
              </a:spcBef>
            </a:pPr>
            <a:r>
              <a:rPr lang="en-US" sz="3200" dirty="0"/>
              <a:t>+  </a:t>
            </a:r>
            <a:r>
              <a:rPr lang="en-US" sz="3200" dirty="0">
                <a:solidFill>
                  <a:srgbClr val="FFC000"/>
                </a:solidFill>
                <a:latin typeface="Consolas" panose="020B0609020204030204" pitchFamily="49" charset="0"/>
                <a:cs typeface="Consolas" panose="020B0609020204030204" pitchFamily="49" charset="0"/>
              </a:rPr>
              <a:t>public</a:t>
            </a:r>
            <a:r>
              <a:rPr lang="en-US" sz="3200" dirty="0"/>
              <a:t> (</a:t>
            </a:r>
            <a:r>
              <a:rPr lang="en-US" sz="3200" dirty="0">
                <a:solidFill>
                  <a:srgbClr val="FFC000"/>
                </a:solidFill>
                <a:latin typeface="Consolas" panose="020B0609020204030204" pitchFamily="49" charset="0"/>
                <a:cs typeface="Consolas" panose="020B0609020204030204" pitchFamily="49" charset="0"/>
              </a:rPr>
              <a:t>MINYEAR</a:t>
            </a:r>
            <a:r>
              <a:rPr lang="en-US" sz="3200" dirty="0"/>
              <a:t>, </a:t>
            </a:r>
            <a:r>
              <a:rPr lang="en-US" sz="3200" dirty="0">
                <a:solidFill>
                  <a:srgbClr val="FFC000"/>
                </a:solidFill>
                <a:latin typeface="Consolas" panose="020B0609020204030204" pitchFamily="49" charset="0"/>
                <a:cs typeface="Consolas" panose="020B0609020204030204" pitchFamily="49" charset="0"/>
              </a:rPr>
              <a:t>constructor</a:t>
            </a:r>
            <a:r>
              <a:rPr lang="en-US" sz="3200" dirty="0"/>
              <a:t>, </a:t>
            </a:r>
            <a:r>
              <a:rPr lang="en-US" sz="3200" dirty="0" smtClean="0"/>
              <a:t>accessors</a:t>
            </a:r>
            <a:r>
              <a:rPr lang="en-US" sz="3200" dirty="0"/>
              <a:t>, </a:t>
            </a:r>
            <a:r>
              <a:rPr lang="en-US" sz="3200" dirty="0" err="1"/>
              <a:t>mutators</a:t>
            </a:r>
            <a:r>
              <a:rPr lang="en-US" sz="3200" dirty="0"/>
              <a:t>, </a:t>
            </a:r>
            <a:r>
              <a:rPr lang="en-US" sz="3200" dirty="0">
                <a:solidFill>
                  <a:srgbClr val="FFC000"/>
                </a:solidFill>
                <a:latin typeface="Consolas" panose="020B0609020204030204" pitchFamily="49" charset="0"/>
                <a:cs typeface="Consolas" panose="020B0609020204030204" pitchFamily="49" charset="0"/>
              </a:rPr>
              <a:t>main</a:t>
            </a:r>
            <a:r>
              <a:rPr lang="en-US" sz="3200" dirty="0"/>
              <a:t>, </a:t>
            </a:r>
            <a:r>
              <a:rPr lang="en-US" sz="3200" dirty="0" smtClean="0"/>
              <a:t/>
            </a:r>
            <a:br>
              <a:rPr lang="en-US" sz="3200" dirty="0" smtClean="0"/>
            </a:br>
            <a:r>
              <a:rPr lang="en-US" sz="3200" dirty="0" smtClean="0"/>
              <a:t>    </a:t>
            </a:r>
            <a:r>
              <a:rPr lang="en-US" sz="3200" dirty="0" err="1" smtClean="0">
                <a:solidFill>
                  <a:srgbClr val="FFC000"/>
                </a:solidFill>
                <a:latin typeface="Consolas" panose="020B0609020204030204" pitchFamily="49" charset="0"/>
                <a:cs typeface="Consolas" panose="020B0609020204030204" pitchFamily="49" charset="0"/>
              </a:rPr>
              <a:t>toString</a:t>
            </a:r>
            <a:r>
              <a:rPr lang="en-US" sz="3200" dirty="0"/>
              <a:t>)</a:t>
            </a:r>
          </a:p>
          <a:p>
            <a:pPr>
              <a:spcBef>
                <a:spcPct val="50000"/>
              </a:spcBef>
            </a:pPr>
            <a:r>
              <a:rPr lang="en-US" sz="3200" u="sng" dirty="0"/>
              <a:t>Underlined</a:t>
            </a:r>
            <a:r>
              <a:rPr lang="en-US" sz="3200" dirty="0"/>
              <a:t> = Class-level (as opposed to instance-level) variables</a:t>
            </a:r>
          </a:p>
          <a:p>
            <a:pPr>
              <a:spcBef>
                <a:spcPct val="50000"/>
              </a:spcBef>
            </a:pPr>
            <a:r>
              <a:rPr lang="en-US" sz="3200" dirty="0"/>
              <a:t>Functions, variables, and parameters are followed by a colon (</a:t>
            </a:r>
            <a:r>
              <a:rPr lang="en-US" sz="3200" dirty="0">
                <a:sym typeface="Wingdings" pitchFamily="2" charset="2"/>
              </a:rPr>
              <a:t>:) and their type</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1"/>
            <a:ext cx="9144000" cy="701675"/>
          </a:xfrm>
        </p:spPr>
        <p:txBody>
          <a:bodyPr/>
          <a:lstStyle/>
          <a:p>
            <a:r>
              <a:rPr lang="en-US" smtClean="0"/>
              <a:t>Java’s Access Control Modifiers</a:t>
            </a:r>
          </a:p>
        </p:txBody>
      </p:sp>
      <p:graphicFrame>
        <p:nvGraphicFramePr>
          <p:cNvPr id="77827" name="Group 3"/>
          <p:cNvGraphicFramePr>
            <a:graphicFrameLocks noGrp="1"/>
          </p:cNvGraphicFramePr>
          <p:nvPr>
            <p:extLst>
              <p:ext uri="{D42A27DB-BD31-4B8C-83A1-F6EECF244321}">
                <p14:modId xmlns:p14="http://schemas.microsoft.com/office/powerpoint/2010/main" val="2450264367"/>
              </p:ext>
            </p:extLst>
          </p:nvPr>
        </p:nvGraphicFramePr>
        <p:xfrm>
          <a:off x="1871663" y="1739900"/>
          <a:ext cx="8488362" cy="3731262"/>
        </p:xfrm>
        <a:graphic>
          <a:graphicData uri="http://schemas.openxmlformats.org/drawingml/2006/table">
            <a:tbl>
              <a:tblPr/>
              <a:tblGrid>
                <a:gridCol w="1958975"/>
                <a:gridCol w="1266825"/>
                <a:gridCol w="1866900"/>
                <a:gridCol w="1697037"/>
                <a:gridCol w="1698625"/>
              </a:tblGrid>
              <a:tr h="812800">
                <a:tc>
                  <a:txBody>
                    <a:bodyPr/>
                    <a:lstStyle/>
                    <a:p>
                      <a:pPr marL="36513"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200" b="0" i="0" u="none" strike="noStrike" cap="none" normalizeH="0" baseline="0" smtClean="0">
                          <a:ln>
                            <a:noFill/>
                          </a:ln>
                          <a:solidFill>
                            <a:schemeClr val="tx1"/>
                          </a:solidFill>
                          <a:effectLst/>
                          <a:latin typeface="Arial" charset="0"/>
                        </a:rPr>
                        <a:t>Within Only the 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200" b="0" i="0" u="none" strike="noStrike" cap="none" normalizeH="0" baseline="0" smtClean="0">
                          <a:ln>
                            <a:noFill/>
                          </a:ln>
                          <a:solidFill>
                            <a:schemeClr val="tx1"/>
                          </a:solidFill>
                          <a:effectLst/>
                          <a:latin typeface="Arial" charset="0"/>
                        </a:rPr>
                        <a:t>Within Subclasses in the Same Package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200" b="0" i="0" u="none" strike="noStrike" cap="none" normalizeH="0" baseline="0" smtClean="0">
                          <a:ln>
                            <a:noFill/>
                          </a:ln>
                          <a:solidFill>
                            <a:schemeClr val="tx1"/>
                          </a:solidFill>
                          <a:effectLst/>
                          <a:latin typeface="Arial" charset="0"/>
                        </a:rPr>
                        <a:t>Within Subclasses in Other Packages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200" b="0" i="0" u="none" strike="noStrike" cap="none" normalizeH="0" baseline="0" smtClean="0">
                        <a:ln>
                          <a:noFill/>
                        </a:ln>
                        <a:solidFill>
                          <a:schemeClr val="tx1"/>
                        </a:solidFill>
                        <a:effectLst/>
                        <a:latin typeface="Arial" charset="0"/>
                      </a:endParaRPr>
                    </a:p>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200" b="0" i="0" u="none" strike="noStrike" cap="none" normalizeH="0" baseline="0" smtClean="0">
                        <a:ln>
                          <a:noFill/>
                        </a:ln>
                        <a:solidFill>
                          <a:schemeClr val="tx1"/>
                        </a:solidFill>
                        <a:effectLst/>
                        <a:latin typeface="Arial" charset="0"/>
                      </a:endParaRPr>
                    </a:p>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200" b="0" i="0" u="none" strike="noStrike" cap="none" normalizeH="0" baseline="0" smtClean="0">
                          <a:ln>
                            <a:noFill/>
                          </a:ln>
                          <a:solidFill>
                            <a:schemeClr val="tx1"/>
                          </a:solidFill>
                          <a:effectLst/>
                          <a:latin typeface="Arial" charset="0"/>
                        </a:rPr>
                        <a:t>Everywhere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400" b="1" i="0" u="none" strike="noStrike" cap="none" normalizeH="0" baseline="0" dirty="0" smtClean="0">
                          <a:ln>
                            <a:noFill/>
                          </a:ln>
                          <a:solidFill>
                            <a:srgbClr val="FFC000"/>
                          </a:solidFill>
                          <a:effectLst/>
                          <a:latin typeface="Consolas" panose="020B0609020204030204" pitchFamily="49" charset="0"/>
                          <a:cs typeface="Consolas" panose="020B0609020204030204" pitchFamily="49"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400" b="1" i="0" u="none" strike="noStrike" cap="none" normalizeH="0" baseline="0" dirty="0" smtClean="0">
                          <a:ln>
                            <a:noFill/>
                          </a:ln>
                          <a:solidFill>
                            <a:srgbClr val="FFC000"/>
                          </a:solidFill>
                          <a:effectLst/>
                          <a:latin typeface="Consolas" panose="020B0609020204030204" pitchFamily="49" charset="0"/>
                          <a:cs typeface="Consolas" panose="020B0609020204030204" pitchFamily="49"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400" b="1" i="0" u="none" strike="noStrike" cap="none" normalizeH="0" baseline="0" dirty="0" smtClean="0">
                          <a:ln>
                            <a:noFill/>
                          </a:ln>
                          <a:solidFill>
                            <a:srgbClr val="FFC000"/>
                          </a:solidFill>
                          <a:effectLst/>
                          <a:latin typeface="Consolas" panose="020B0609020204030204" pitchFamily="49" charset="0"/>
                          <a:cs typeface="Consolas" panose="020B0609020204030204" pitchFamily="49" charset="0"/>
                        </a:rPr>
                        <a:t>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400" b="1" i="0" u="none" strike="noStrike" cap="none" normalizeH="0" baseline="0" dirty="0" smtClean="0">
                          <a:ln>
                            <a:noFill/>
                          </a:ln>
                          <a:solidFill>
                            <a:srgbClr val="FFC000"/>
                          </a:solidFill>
                          <a:effectLst/>
                          <a:latin typeface="Consolas" panose="020B0609020204030204" pitchFamily="49" charset="0"/>
                          <a:cs typeface="Consolas" panose="020B0609020204030204" pitchFamily="49"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6513" marR="0" lvl="0" indent="0" algn="ctr" defTabSz="914400" rtl="0" eaLnBrk="0" fontAlgn="base" latinLnBrk="0" hangingPunct="0">
                        <a:lnSpc>
                          <a:spcPct val="100000"/>
                        </a:lnSpc>
                        <a:spcBef>
                          <a:spcPct val="20000"/>
                        </a:spcBef>
                        <a:spcAft>
                          <a:spcPct val="0"/>
                        </a:spcAft>
                        <a:buClr>
                          <a:schemeClr val="accent1"/>
                        </a:buClr>
                        <a:buSzPct val="80000"/>
                        <a:buFont typeface="Wingdings 2" pitchFamily="18" charset="2"/>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524000" y="1"/>
            <a:ext cx="9144000" cy="701675"/>
          </a:xfrm>
        </p:spPr>
        <p:txBody>
          <a:bodyPr/>
          <a:lstStyle/>
          <a:p>
            <a:r>
              <a:rPr lang="en-US" dirty="0" smtClean="0"/>
              <a:t>Design of </a:t>
            </a:r>
            <a:r>
              <a:rPr lang="en-US" dirty="0" err="1" smtClean="0">
                <a:solidFill>
                  <a:srgbClr val="FFC000"/>
                </a:solidFill>
                <a:latin typeface="Consolas" panose="020B0609020204030204" pitchFamily="49" charset="0"/>
                <a:cs typeface="Consolas" panose="020B0609020204030204" pitchFamily="49" charset="0"/>
              </a:rPr>
              <a:t>DaysBetween</a:t>
            </a:r>
            <a:r>
              <a:rPr lang="en-US" dirty="0" smtClean="0">
                <a:latin typeface="Franklin Gothic Book" panose="020B0503020102020204" pitchFamily="34" charset="0"/>
                <a:cs typeface="Consolas" panose="020B0609020204030204" pitchFamily="49" charset="0"/>
              </a:rPr>
              <a:t> Class</a:t>
            </a:r>
          </a:p>
        </p:txBody>
      </p:sp>
      <p:sp>
        <p:nvSpPr>
          <p:cNvPr id="3" name="Content Placeholder 2"/>
          <p:cNvSpPr>
            <a:spLocks noGrp="1"/>
          </p:cNvSpPr>
          <p:nvPr>
            <p:ph idx="1"/>
          </p:nvPr>
        </p:nvSpPr>
        <p:spPr>
          <a:xfrm>
            <a:off x="143225" y="1104901"/>
            <a:ext cx="11905550" cy="5588525"/>
          </a:xfrm>
        </p:spPr>
        <p:txBody>
          <a:bodyPr>
            <a:normAutofit/>
          </a:bodyPr>
          <a:lstStyle/>
          <a:p>
            <a:pPr>
              <a:spcBef>
                <a:spcPts val="720"/>
              </a:spcBef>
              <a:buFont typeface="Wingdings 2" pitchFamily="18" charset="2"/>
              <a:buNone/>
              <a:defRPr/>
            </a:pPr>
            <a:r>
              <a:rPr lang="en-US" sz="2600" dirty="0"/>
              <a:t>1. Display Instructions</a:t>
            </a:r>
          </a:p>
          <a:p>
            <a:pPr>
              <a:spcBef>
                <a:spcPts val="720"/>
              </a:spcBef>
              <a:buFont typeface="Wingdings 2" pitchFamily="18" charset="2"/>
              <a:buNone/>
              <a:defRPr/>
            </a:pPr>
            <a:r>
              <a:rPr lang="en-US" sz="2600" dirty="0"/>
              <a:t>2. Prompt for and read (keyboard) info for first date.</a:t>
            </a:r>
          </a:p>
          <a:p>
            <a:pPr>
              <a:spcBef>
                <a:spcPts val="720"/>
              </a:spcBef>
              <a:buFont typeface="Wingdings 2" pitchFamily="18" charset="2"/>
              <a:buNone/>
              <a:defRPr/>
            </a:pPr>
            <a:r>
              <a:rPr lang="en-US" sz="2600" dirty="0"/>
              <a:t>3. Create the </a:t>
            </a:r>
            <a:r>
              <a:rPr lang="en-US" sz="2600" dirty="0">
                <a:solidFill>
                  <a:srgbClr val="FFC000"/>
                </a:solidFill>
                <a:latin typeface="Consolas" panose="020B0609020204030204" pitchFamily="49" charset="0"/>
                <a:cs typeface="Consolas" panose="020B0609020204030204" pitchFamily="49" charset="0"/>
              </a:rPr>
              <a:t>date1</a:t>
            </a:r>
            <a:r>
              <a:rPr lang="en-US" sz="2600" dirty="0"/>
              <a:t> object from that info.</a:t>
            </a:r>
          </a:p>
          <a:p>
            <a:pPr>
              <a:spcBef>
                <a:spcPts val="720"/>
              </a:spcBef>
              <a:buFont typeface="Wingdings 2" pitchFamily="18" charset="2"/>
              <a:buNone/>
              <a:defRPr/>
            </a:pPr>
            <a:r>
              <a:rPr lang="en-US" sz="2600" dirty="0"/>
              <a:t>4. Prompt for and read (keyboard) info for second date.</a:t>
            </a:r>
          </a:p>
          <a:p>
            <a:pPr>
              <a:spcBef>
                <a:spcPts val="720"/>
              </a:spcBef>
              <a:buNone/>
              <a:defRPr/>
            </a:pPr>
            <a:r>
              <a:rPr lang="en-US" sz="2600" dirty="0"/>
              <a:t>5. Create the </a:t>
            </a:r>
            <a:r>
              <a:rPr lang="en-US" sz="2600" dirty="0">
                <a:latin typeface="Consolas" panose="020B0609020204030204" pitchFamily="49" charset="0"/>
                <a:cs typeface="Consolas" panose="020B0609020204030204" pitchFamily="49" charset="0"/>
              </a:rPr>
              <a:t>date1</a:t>
            </a:r>
            <a:r>
              <a:rPr lang="en-US" sz="2600" dirty="0"/>
              <a:t> object from that info.</a:t>
            </a:r>
          </a:p>
          <a:p>
            <a:pPr>
              <a:spcBef>
                <a:spcPts val="720"/>
              </a:spcBef>
              <a:buNone/>
              <a:defRPr/>
            </a:pPr>
            <a:r>
              <a:rPr lang="en-US" sz="2600" dirty="0"/>
              <a:t>6. If either or both </a:t>
            </a:r>
            <a:r>
              <a:rPr lang="en-US" sz="2600" dirty="0">
                <a:solidFill>
                  <a:srgbClr val="FFC000"/>
                </a:solidFill>
                <a:latin typeface="Consolas" panose="020B0609020204030204" pitchFamily="49" charset="0"/>
                <a:cs typeface="Consolas" panose="020B0609020204030204" pitchFamily="49" charset="0"/>
              </a:rPr>
              <a:t>date</a:t>
            </a:r>
            <a:r>
              <a:rPr lang="en-US" sz="2600" dirty="0"/>
              <a:t>s are illegal (pre-Lilian dates)</a:t>
            </a:r>
          </a:p>
          <a:p>
            <a:pPr>
              <a:spcBef>
                <a:spcPts val="720"/>
              </a:spcBef>
              <a:buFont typeface="Wingdings 2" pitchFamily="18" charset="2"/>
              <a:buNone/>
              <a:defRPr/>
            </a:pPr>
            <a:r>
              <a:rPr lang="en-US" sz="2600" dirty="0"/>
              <a:t>        Print error message.</a:t>
            </a:r>
          </a:p>
          <a:p>
            <a:pPr>
              <a:spcBef>
                <a:spcPts val="720"/>
              </a:spcBef>
              <a:buFont typeface="Wingdings 2" pitchFamily="18" charset="2"/>
              <a:buNone/>
              <a:defRPr/>
            </a:pPr>
            <a:r>
              <a:rPr lang="en-US" sz="2600" dirty="0"/>
              <a:t>    else</a:t>
            </a:r>
          </a:p>
          <a:p>
            <a:pPr>
              <a:spcBef>
                <a:spcPts val="720"/>
              </a:spcBef>
              <a:buFont typeface="Wingdings 2" pitchFamily="18" charset="2"/>
              <a:buNone/>
              <a:defRPr/>
            </a:pPr>
            <a:r>
              <a:rPr lang="en-US" sz="2600" dirty="0"/>
              <a:t>       Use the </a:t>
            </a:r>
            <a:r>
              <a:rPr lang="en-US" sz="2600" dirty="0" err="1">
                <a:solidFill>
                  <a:srgbClr val="FFC000"/>
                </a:solidFill>
                <a:latin typeface="Consolas" panose="020B0609020204030204" pitchFamily="49" charset="0"/>
                <a:cs typeface="Consolas" panose="020B0609020204030204" pitchFamily="49" charset="0"/>
              </a:rPr>
              <a:t>date.lilian</a:t>
            </a:r>
            <a:r>
              <a:rPr lang="en-US" sz="2600" dirty="0">
                <a:solidFill>
                  <a:srgbClr val="FFC000"/>
                </a:solidFill>
                <a:latin typeface="Consolas" panose="020B0609020204030204" pitchFamily="49" charset="0"/>
                <a:cs typeface="Consolas" panose="020B0609020204030204" pitchFamily="49" charset="0"/>
              </a:rPr>
              <a:t>()</a:t>
            </a:r>
            <a:r>
              <a:rPr lang="en-US" sz="2600" dirty="0"/>
              <a:t> method to get the Lilian </a:t>
            </a:r>
            <a:r>
              <a:rPr lang="en-US" sz="2600" dirty="0" smtClean="0"/>
              <a:t>numbers </a:t>
            </a:r>
            <a:r>
              <a:rPr lang="en-US" sz="2600" dirty="0"/>
              <a:t>of the two dates.</a:t>
            </a:r>
          </a:p>
          <a:p>
            <a:pPr>
              <a:spcBef>
                <a:spcPts val="720"/>
              </a:spcBef>
              <a:buFont typeface="Wingdings 2" pitchFamily="18" charset="2"/>
              <a:buNone/>
              <a:defRPr/>
            </a:pPr>
            <a:r>
              <a:rPr lang="en-US" sz="2600" dirty="0"/>
              <a:t>       Compute and print the number of days between </a:t>
            </a:r>
            <a:r>
              <a:rPr lang="en-US" sz="2600" dirty="0" smtClean="0"/>
              <a:t>the dates</a:t>
            </a:r>
            <a:r>
              <a:rPr lang="en-US" sz="2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0" y="1"/>
            <a:ext cx="9144000" cy="701675"/>
          </a:xfrm>
        </p:spPr>
        <p:txBody>
          <a:bodyPr/>
          <a:lstStyle/>
          <a:p>
            <a:r>
              <a:rPr lang="en-US" dirty="0" err="1">
                <a:solidFill>
                  <a:srgbClr val="FFC000"/>
                </a:solidFill>
                <a:latin typeface="Consolas" panose="020B0609020204030204" pitchFamily="49" charset="0"/>
                <a:cs typeface="Consolas" panose="020B0609020204030204" pitchFamily="49" charset="0"/>
              </a:rPr>
              <a:t>DaysBetween</a:t>
            </a:r>
            <a:r>
              <a:rPr lang="en-US" dirty="0" smtClean="0"/>
              <a:t> Class (1)</a:t>
            </a:r>
          </a:p>
        </p:txBody>
      </p:sp>
      <p:sp>
        <p:nvSpPr>
          <p:cNvPr id="47106" name="Content Placeholder 2"/>
          <p:cNvSpPr>
            <a:spLocks noGrp="1"/>
          </p:cNvSpPr>
          <p:nvPr>
            <p:ph idx="1"/>
          </p:nvPr>
        </p:nvSpPr>
        <p:spPr>
          <a:xfrm>
            <a:off x="143225" y="932675"/>
            <a:ext cx="11905550" cy="5683940"/>
          </a:xfrm>
        </p:spPr>
        <p:txBody>
          <a:bodyPr/>
          <a:lstStyle/>
          <a:p>
            <a:pPr>
              <a:spcBef>
                <a:spcPct val="0"/>
              </a:spcBef>
              <a:buFont typeface="Wingdings 2" pitchFamily="18" charset="2"/>
              <a:buNone/>
            </a:pPr>
            <a:r>
              <a:rPr lang="en-US" sz="1900" dirty="0">
                <a:solidFill>
                  <a:srgbClr val="92D050"/>
                </a:solidFill>
                <a:latin typeface="Consolas" panose="020B0609020204030204" pitchFamily="49" charset="0"/>
                <a:cs typeface="Consolas" panose="020B0609020204030204" pitchFamily="49" charset="0"/>
              </a:rPr>
              <a:t>// ------------------------------------------------------</a:t>
            </a:r>
          </a:p>
          <a:p>
            <a:pPr>
              <a:spcBef>
                <a:spcPct val="0"/>
              </a:spcBef>
              <a:buFont typeface="Wingdings 2" pitchFamily="18" charset="2"/>
              <a:buNone/>
            </a:pPr>
            <a:r>
              <a:rPr lang="en-US" sz="1900" dirty="0">
                <a:solidFill>
                  <a:srgbClr val="92D050"/>
                </a:solidFill>
                <a:latin typeface="Consolas" panose="020B0609020204030204" pitchFamily="49" charset="0"/>
                <a:cs typeface="Consolas" panose="020B0609020204030204" pitchFamily="49" charset="0"/>
              </a:rPr>
              <a:t>// DaysBetween.java   by Dale/Joyce/Weems/Kiel/</a:t>
            </a:r>
            <a:r>
              <a:rPr lang="en-US" sz="1900" dirty="0" err="1">
                <a:solidFill>
                  <a:srgbClr val="92D050"/>
                </a:solidFill>
                <a:latin typeface="Consolas" panose="020B0609020204030204" pitchFamily="49" charset="0"/>
                <a:cs typeface="Consolas" panose="020B0609020204030204" pitchFamily="49" charset="0"/>
              </a:rPr>
              <a:t>Thimas</a:t>
            </a:r>
            <a:r>
              <a:rPr lang="en-US" sz="1900" dirty="0">
                <a:solidFill>
                  <a:srgbClr val="92D050"/>
                </a:solidFill>
                <a:latin typeface="Consolas" panose="020B0609020204030204" pitchFamily="49" charset="0"/>
                <a:cs typeface="Consolas" panose="020B0609020204030204" pitchFamily="49" charset="0"/>
              </a:rPr>
              <a:t>   </a:t>
            </a:r>
            <a:r>
              <a:rPr lang="en-US" sz="1900" dirty="0" err="1">
                <a:solidFill>
                  <a:srgbClr val="92D050"/>
                </a:solidFill>
                <a:latin typeface="Consolas" panose="020B0609020204030204" pitchFamily="49" charset="0"/>
                <a:cs typeface="Consolas" panose="020B0609020204030204" pitchFamily="49" charset="0"/>
              </a:rPr>
              <a:t>Chapt</a:t>
            </a:r>
            <a:r>
              <a:rPr lang="en-US" sz="1900" dirty="0">
                <a:solidFill>
                  <a:srgbClr val="92D050"/>
                </a:solidFill>
                <a:latin typeface="Consolas" panose="020B0609020204030204" pitchFamily="49" charset="0"/>
                <a:cs typeface="Consolas" panose="020B0609020204030204" pitchFamily="49" charset="0"/>
              </a:rPr>
              <a:t> 01</a:t>
            </a:r>
          </a:p>
          <a:p>
            <a:pPr>
              <a:spcBef>
                <a:spcPct val="0"/>
              </a:spcBef>
              <a:buFont typeface="Wingdings 2" pitchFamily="18" charset="2"/>
              <a:buNone/>
            </a:pPr>
            <a:r>
              <a:rPr lang="en-US" sz="1900" dirty="0">
                <a:solidFill>
                  <a:srgbClr val="92D050"/>
                </a:solidFill>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1900" dirty="0">
                <a:solidFill>
                  <a:srgbClr val="92D050"/>
                </a:solidFill>
                <a:latin typeface="Consolas" panose="020B0609020204030204" pitchFamily="49" charset="0"/>
                <a:cs typeface="Consolas" panose="020B0609020204030204" pitchFamily="49" charset="0"/>
              </a:rPr>
              <a:t>// Asks the user to enter two "modern" dates and then</a:t>
            </a:r>
          </a:p>
          <a:p>
            <a:pPr>
              <a:spcBef>
                <a:spcPct val="0"/>
              </a:spcBef>
              <a:buFont typeface="Wingdings 2" pitchFamily="18" charset="2"/>
              <a:buNone/>
            </a:pPr>
            <a:r>
              <a:rPr lang="en-US" sz="1900" dirty="0">
                <a:solidFill>
                  <a:srgbClr val="92D050"/>
                </a:solidFill>
                <a:latin typeface="Consolas" panose="020B0609020204030204" pitchFamily="49" charset="0"/>
                <a:cs typeface="Consolas" panose="020B0609020204030204" pitchFamily="49" charset="0"/>
              </a:rPr>
              <a:t>// reports the number of days between the two dates</a:t>
            </a:r>
          </a:p>
          <a:p>
            <a:pPr>
              <a:spcBef>
                <a:spcPct val="0"/>
              </a:spcBef>
              <a:buFont typeface="Wingdings 2" pitchFamily="18" charset="2"/>
              <a:buNone/>
            </a:pPr>
            <a:endParaRPr lang="en-US" sz="1900" dirty="0">
              <a:latin typeface="Consolas" panose="020B0609020204030204" pitchFamily="49" charset="0"/>
              <a:cs typeface="Consolas" panose="020B0609020204030204" pitchFamily="49" charset="0"/>
            </a:endParaRPr>
          </a:p>
          <a:p>
            <a:pPr>
              <a:spcBef>
                <a:spcPct val="0"/>
              </a:spcBef>
              <a:buFont typeface="Wingdings 2" pitchFamily="18" charset="2"/>
              <a:buNone/>
            </a:pPr>
            <a:r>
              <a:rPr lang="en-US" sz="1900" dirty="0">
                <a:latin typeface="Consolas" panose="020B0609020204030204" pitchFamily="49" charset="0"/>
                <a:cs typeface="Consolas" panose="020B0609020204030204" pitchFamily="49" charset="0"/>
              </a:rPr>
              <a:t>import </a:t>
            </a:r>
            <a:r>
              <a:rPr lang="en-US" sz="1900" dirty="0" err="1">
                <a:latin typeface="Consolas" panose="020B0609020204030204" pitchFamily="49" charset="0"/>
                <a:cs typeface="Consolas" panose="020B0609020204030204" pitchFamily="49" charset="0"/>
              </a:rPr>
              <a:t>java.util.scanner</a:t>
            </a:r>
            <a:r>
              <a:rPr lang="en-US" sz="1900" dirty="0">
                <a:latin typeface="Consolas" panose="020B0609020204030204" pitchFamily="49" charset="0"/>
                <a:cs typeface="Consolas" panose="020B0609020204030204" pitchFamily="49" charset="0"/>
              </a:rPr>
              <a:t>;</a:t>
            </a:r>
          </a:p>
          <a:p>
            <a:pPr>
              <a:spcBef>
                <a:spcPct val="0"/>
              </a:spcBef>
              <a:buFont typeface="Wingdings 2" pitchFamily="18" charset="2"/>
              <a:buNone/>
            </a:pPr>
            <a:endParaRPr lang="en-US" sz="1900" dirty="0">
              <a:latin typeface="Consolas" panose="020B0609020204030204" pitchFamily="49" charset="0"/>
              <a:cs typeface="Consolas" panose="020B0609020204030204" pitchFamily="49" charset="0"/>
            </a:endParaRPr>
          </a:p>
          <a:p>
            <a:pPr>
              <a:spcBef>
                <a:spcPct val="0"/>
              </a:spcBef>
              <a:buFont typeface="Wingdings 2" pitchFamily="18" charset="2"/>
              <a:buNone/>
            </a:pPr>
            <a:r>
              <a:rPr lang="en-US" sz="1900" dirty="0">
                <a:latin typeface="Consolas" panose="020B0609020204030204" pitchFamily="49" charset="0"/>
                <a:cs typeface="Consolas" panose="020B0609020204030204" pitchFamily="49" charset="0"/>
              </a:rPr>
              <a:t>public class </a:t>
            </a:r>
            <a:r>
              <a:rPr lang="en-US" sz="1900" dirty="0" err="1">
                <a:latin typeface="Consolas" panose="020B0609020204030204" pitchFamily="49" charset="0"/>
                <a:cs typeface="Consolas" panose="020B0609020204030204" pitchFamily="49" charset="0"/>
              </a:rPr>
              <a:t>DaysBetween</a:t>
            </a:r>
            <a:endParaRPr lang="en-US" sz="1900" dirty="0">
              <a:latin typeface="Consolas" panose="020B0609020204030204" pitchFamily="49" charset="0"/>
              <a:cs typeface="Consolas" panose="020B0609020204030204" pitchFamily="49" charset="0"/>
            </a:endParaRPr>
          </a:p>
          <a:p>
            <a:pPr>
              <a:spcBef>
                <a:spcPct val="0"/>
              </a:spcBef>
              <a:buFont typeface="Wingdings 2" pitchFamily="18" charset="2"/>
              <a:buNone/>
            </a:pPr>
            <a:r>
              <a:rPr lang="en-US" sz="19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1900" dirty="0">
                <a:latin typeface="Consolas" panose="020B0609020204030204" pitchFamily="49" charset="0"/>
                <a:cs typeface="Consolas" panose="020B0609020204030204" pitchFamily="49" charset="0"/>
              </a:rPr>
              <a:t>    private static Scanner input = new Scanner(System.in);</a:t>
            </a:r>
          </a:p>
          <a:p>
            <a:pPr>
              <a:spcBef>
                <a:spcPct val="0"/>
              </a:spcBef>
              <a:buFont typeface="Wingdings 2" pitchFamily="18" charset="2"/>
              <a:buNone/>
            </a:pPr>
            <a:endParaRPr lang="en-US" sz="1900" dirty="0">
              <a:latin typeface="Consolas" panose="020B0609020204030204" pitchFamily="49" charset="0"/>
              <a:cs typeface="Consolas" panose="020B0609020204030204" pitchFamily="49" charset="0"/>
            </a:endParaRPr>
          </a:p>
          <a:p>
            <a:pPr>
              <a:spcBef>
                <a:spcPct val="0"/>
              </a:spcBef>
              <a:buFont typeface="Wingdings 2" pitchFamily="18" charset="2"/>
              <a:buNone/>
            </a:pPr>
            <a:r>
              <a:rPr lang="en-US" sz="1900" dirty="0">
                <a:latin typeface="Consolas" panose="020B0609020204030204" pitchFamily="49" charset="0"/>
                <a:cs typeface="Consolas" panose="020B0609020204030204" pitchFamily="49" charset="0"/>
              </a:rPr>
              <a:t>    </a:t>
            </a:r>
          </a:p>
          <a:p>
            <a:pPr>
              <a:spcBef>
                <a:spcPct val="0"/>
              </a:spcBef>
              <a:buFont typeface="Wingdings 2" pitchFamily="18" charset="2"/>
              <a:buNone/>
            </a:pPr>
            <a:endParaRPr lang="en-US" sz="1900" dirty="0">
              <a:latin typeface="Consolas" panose="020B0609020204030204" pitchFamily="49" charset="0"/>
              <a:cs typeface="Consolas" panose="020B0609020204030204" pitchFamily="49" charset="0"/>
            </a:endParaRPr>
          </a:p>
          <a:p>
            <a:pPr>
              <a:spcBef>
                <a:spcPct val="0"/>
              </a:spcBef>
              <a:buFont typeface="Wingdings 2" pitchFamily="18" charset="2"/>
              <a:buNone/>
            </a:pPr>
            <a:r>
              <a:rPr lang="en-US" sz="1900" dirty="0">
                <a:solidFill>
                  <a:schemeClr val="accent2"/>
                </a:solidFill>
                <a:latin typeface="Consolas" panose="020B0609020204030204" pitchFamily="49" charset="0"/>
                <a:cs typeface="Consolas" panose="020B0609020204030204" pitchFamily="49" charset="0"/>
              </a:rPr>
              <a:t>&lt;listing continues next slide&gt;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1524000" y="1"/>
            <a:ext cx="9144000" cy="701675"/>
          </a:xfrm>
        </p:spPr>
        <p:txBody>
          <a:bodyPr/>
          <a:lstStyle/>
          <a:p>
            <a:r>
              <a:rPr lang="en-US" dirty="0" err="1">
                <a:solidFill>
                  <a:srgbClr val="FFC000"/>
                </a:solidFill>
                <a:latin typeface="Consolas" panose="020B0609020204030204" pitchFamily="49" charset="0"/>
                <a:cs typeface="Consolas" panose="020B0609020204030204" pitchFamily="49" charset="0"/>
              </a:rPr>
              <a:t>DaysBetween</a:t>
            </a:r>
            <a:r>
              <a:rPr lang="en-US" dirty="0" smtClean="0"/>
              <a:t> Class (2)</a:t>
            </a:r>
          </a:p>
        </p:txBody>
      </p:sp>
      <p:sp>
        <p:nvSpPr>
          <p:cNvPr id="3" name="Content Placeholder 2"/>
          <p:cNvSpPr>
            <a:spLocks noGrp="1"/>
          </p:cNvSpPr>
          <p:nvPr>
            <p:ph idx="1"/>
          </p:nvPr>
        </p:nvSpPr>
        <p:spPr>
          <a:xfrm>
            <a:off x="143225" y="932675"/>
            <a:ext cx="11905550" cy="5683940"/>
          </a:xfrm>
        </p:spPr>
        <p:txBody>
          <a:bodyPr>
            <a:noAutofit/>
          </a:bodyPr>
          <a:lstStyle/>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public static void main(String[] </a:t>
            </a:r>
            <a:r>
              <a:rPr lang="en-US" sz="1700" dirty="0" err="1">
                <a:latin typeface="Consolas" panose="020B0609020204030204" pitchFamily="49" charset="0"/>
                <a:cs typeface="Consolas" panose="020B0609020204030204" pitchFamily="49" charset="0"/>
              </a:rPr>
              <a:t>args</a:t>
            </a:r>
            <a:r>
              <a:rPr lang="en-US" sz="1700" dirty="0">
                <a:latin typeface="Consolas" panose="020B0609020204030204" pitchFamily="49" charset="0"/>
                <a:cs typeface="Consolas" panose="020B0609020204030204" pitchFamily="49" charset="0"/>
              </a:rPr>
              <a:t>)</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Date date1, date2;	</a:t>
            </a:r>
            <a:r>
              <a:rPr lang="en-US" sz="1700" dirty="0">
                <a:solidFill>
                  <a:srgbClr val="92D050"/>
                </a:solidFill>
                <a:latin typeface="Consolas" panose="020B0609020204030204" pitchFamily="49" charset="0"/>
                <a:cs typeface="Consolas" panose="020B0609020204030204" pitchFamily="49" charset="0"/>
              </a:rPr>
              <a:t>// declare two Date objects</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printIntro</a:t>
            </a:r>
            <a:r>
              <a:rPr lang="en-US" sz="1700" dirty="0">
                <a:latin typeface="Consolas" panose="020B0609020204030204" pitchFamily="49" charset="0"/>
                <a:cs typeface="Consolas" panose="020B0609020204030204" pitchFamily="49" charset="0"/>
              </a:rPr>
              <a:t>();  	</a:t>
            </a:r>
            <a:r>
              <a:rPr lang="en-US" sz="1700" dirty="0">
                <a:solidFill>
                  <a:srgbClr val="92D050"/>
                </a:solidFill>
                <a:latin typeface="Consolas" panose="020B0609020204030204" pitchFamily="49" charset="0"/>
                <a:cs typeface="Consolas" panose="020B0609020204030204" pitchFamily="49" charset="0"/>
              </a:rPr>
              <a:t>// give the user instructions</a:t>
            </a:r>
          </a:p>
          <a:p>
            <a:pPr>
              <a:spcBef>
                <a:spcPct val="0"/>
              </a:spcBef>
              <a:buFont typeface="Wingdings 2" pitchFamily="18" charset="2"/>
              <a:buNone/>
              <a:defRPr/>
            </a:pPr>
            <a:endParaRPr lang="en-US" sz="1700" dirty="0">
              <a:latin typeface="Consolas" panose="020B0609020204030204" pitchFamily="49" charset="0"/>
              <a:cs typeface="Consolas" panose="020B0609020204030204" pitchFamily="49" charset="0"/>
            </a:endParaRP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date1 = </a:t>
            </a:r>
            <a:r>
              <a:rPr lang="en-US" sz="1700" dirty="0" err="1">
                <a:latin typeface="Consolas" panose="020B0609020204030204" pitchFamily="49" charset="0"/>
                <a:cs typeface="Consolas" panose="020B0609020204030204" pitchFamily="49" charset="0"/>
              </a:rPr>
              <a:t>getDateInput</a:t>
            </a:r>
            <a:r>
              <a:rPr lang="en-US" sz="1700" dirty="0">
                <a:latin typeface="Consolas" panose="020B0609020204030204" pitchFamily="49" charset="0"/>
                <a:cs typeface="Consolas" panose="020B0609020204030204" pitchFamily="49" charset="0"/>
              </a:rPr>
              <a:t>();</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date2 = </a:t>
            </a:r>
            <a:r>
              <a:rPr lang="en-US" sz="1700" dirty="0" err="1">
                <a:latin typeface="Consolas" panose="020B0609020204030204" pitchFamily="49" charset="0"/>
                <a:cs typeface="Consolas" panose="020B0609020204030204" pitchFamily="49" charset="0"/>
              </a:rPr>
              <a:t>getDateInput</a:t>
            </a:r>
            <a:r>
              <a:rPr lang="en-US" sz="1700" dirty="0">
                <a:latin typeface="Consolas" panose="020B0609020204030204" pitchFamily="49" charset="0"/>
                <a:cs typeface="Consolas" panose="020B0609020204030204" pitchFamily="49" charset="0"/>
              </a:rPr>
              <a:t>();</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if ((date1.getYear() &lt;= </a:t>
            </a:r>
            <a:r>
              <a:rPr lang="en-US" sz="1700" dirty="0" err="1">
                <a:latin typeface="Consolas" panose="020B0609020204030204" pitchFamily="49" charset="0"/>
                <a:cs typeface="Consolas" panose="020B0609020204030204" pitchFamily="49" charset="0"/>
              </a:rPr>
              <a:t>Date.MINYEAR</a:t>
            </a:r>
            <a:r>
              <a:rPr lang="en-US" sz="1700" dirty="0">
                <a:latin typeface="Consolas" panose="020B0609020204030204" pitchFamily="49" charset="0"/>
                <a:cs typeface="Consolas" panose="020B0609020204030204" pitchFamily="49" charset="0"/>
              </a:rPr>
              <a:t>) ||</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(date2.getYear() &lt;= </a:t>
            </a:r>
            <a:r>
              <a:rPr lang="en-US" sz="1700" dirty="0" err="1">
                <a:latin typeface="Consolas" panose="020B0609020204030204" pitchFamily="49" charset="0"/>
                <a:cs typeface="Consolas" panose="020B0609020204030204" pitchFamily="49" charset="0"/>
              </a:rPr>
              <a:t>Date.MINYEAR</a:t>
            </a:r>
            <a:r>
              <a:rPr lang="en-US" sz="1700" dirty="0">
                <a:latin typeface="Consolas" panose="020B0609020204030204" pitchFamily="49" charset="0"/>
                <a:cs typeface="Consolas" panose="020B0609020204030204" pitchFamily="49" charset="0"/>
              </a:rPr>
              <a:t>))</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System.out.println</a:t>
            </a:r>
            <a:r>
              <a:rPr lang="en-US" sz="1700" dirty="0">
                <a:latin typeface="Consolas" panose="020B0609020204030204" pitchFamily="49" charset="0"/>
                <a:cs typeface="Consolas" panose="020B0609020204030204" pitchFamily="49" charset="0"/>
              </a:rPr>
              <a:t>("You entered a 'pre-modern' date.");</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else</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System.out.print</a:t>
            </a:r>
            <a:r>
              <a:rPr lang="en-US" sz="1700" dirty="0">
                <a:latin typeface="Consolas" panose="020B0609020204030204" pitchFamily="49" charset="0"/>
                <a:cs typeface="Consolas" panose="020B0609020204030204" pitchFamily="49" charset="0"/>
              </a:rPr>
              <a:t>("The number of days between ");</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System.out.print</a:t>
            </a:r>
            <a:r>
              <a:rPr lang="en-US" sz="1700" dirty="0">
                <a:latin typeface="Consolas" panose="020B0609020204030204" pitchFamily="49" charset="0"/>
                <a:cs typeface="Consolas" panose="020B0609020204030204" pitchFamily="49" charset="0"/>
              </a:rPr>
              <a:t>(date1 + " and " + date2 + " is ");</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System.out.print</a:t>
            </a:r>
            <a:r>
              <a:rPr lang="en-US" sz="1700" dirty="0">
                <a:latin typeface="Consolas" panose="020B0609020204030204" pitchFamily="49" charset="0"/>
                <a:cs typeface="Consolas" panose="020B0609020204030204" pitchFamily="49" charset="0"/>
              </a:rPr>
              <a:t>(</a:t>
            </a:r>
            <a:r>
              <a:rPr lang="en-US" sz="1700" dirty="0" err="1">
                <a:latin typeface="Consolas" panose="020B0609020204030204" pitchFamily="49" charset="0"/>
                <a:cs typeface="Consolas" panose="020B0609020204030204" pitchFamily="49" charset="0"/>
              </a:rPr>
              <a:t>Math.abs</a:t>
            </a:r>
            <a:r>
              <a:rPr lang="en-US" sz="1700" dirty="0">
                <a:latin typeface="Consolas" panose="020B0609020204030204" pitchFamily="49" charset="0"/>
                <a:cs typeface="Consolas" panose="020B0609020204030204" pitchFamily="49" charset="0"/>
              </a:rPr>
              <a:t>(date1.lilian() – date2.lilian()));</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System.out.println</a:t>
            </a:r>
            <a:r>
              <a:rPr lang="en-US" sz="1700" dirty="0">
                <a:latin typeface="Consolas" panose="020B0609020204030204" pitchFamily="49" charset="0"/>
                <a:cs typeface="Consolas" panose="020B0609020204030204" pitchFamily="49" charset="0"/>
              </a:rPr>
              <a:t>();</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a:t>
            </a:r>
          </a:p>
          <a:p>
            <a:pPr>
              <a:spcBef>
                <a:spcPct val="0"/>
              </a:spcBef>
              <a:buFont typeface="Wingdings 2" pitchFamily="18" charset="2"/>
              <a:buNone/>
              <a:defRPr/>
            </a:pPr>
            <a:r>
              <a:rPr lang="en-US" sz="1700" dirty="0">
                <a:latin typeface="Consolas" panose="020B0609020204030204" pitchFamily="49" charset="0"/>
                <a:cs typeface="Consolas" panose="020B0609020204030204" pitchFamily="49" charset="0"/>
              </a:rPr>
              <a:t>    } </a:t>
            </a:r>
            <a:r>
              <a:rPr lang="en-US" sz="1700" dirty="0">
                <a:solidFill>
                  <a:srgbClr val="92D050"/>
                </a:solidFill>
                <a:latin typeface="Consolas" panose="020B0609020204030204" pitchFamily="49" charset="0"/>
                <a:cs typeface="Consolas" panose="020B0609020204030204" pitchFamily="49" charset="0"/>
              </a:rPr>
              <a:t>// end main  </a:t>
            </a:r>
            <a:r>
              <a:rPr lang="en-US" sz="1700" dirty="0">
                <a:latin typeface="Consolas" panose="020B0609020204030204" pitchFamily="49" charset="0"/>
                <a:cs typeface="Consolas" panose="020B0609020204030204" pitchFamily="49" charset="0"/>
              </a:rPr>
              <a:t> </a:t>
            </a:r>
          </a:p>
          <a:p>
            <a:pPr>
              <a:spcBef>
                <a:spcPct val="0"/>
              </a:spcBef>
              <a:buFont typeface="Wingdings 2" pitchFamily="18" charset="2"/>
              <a:buNone/>
              <a:defRPr/>
            </a:pPr>
            <a:endParaRPr lang="en-US" sz="1700" dirty="0">
              <a:latin typeface="Consolas" panose="020B0609020204030204" pitchFamily="49" charset="0"/>
              <a:cs typeface="Consolas" panose="020B0609020204030204" pitchFamily="49" charset="0"/>
            </a:endParaRPr>
          </a:p>
          <a:p>
            <a:pPr>
              <a:spcBef>
                <a:spcPct val="0"/>
              </a:spcBef>
              <a:buFont typeface="Wingdings 2" pitchFamily="18" charset="2"/>
              <a:buNone/>
              <a:defRPr/>
            </a:pPr>
            <a:r>
              <a:rPr lang="en-US" sz="1700" dirty="0">
                <a:solidFill>
                  <a:schemeClr val="accent2"/>
                </a:solidFill>
                <a:latin typeface="Consolas" panose="020B0609020204030204" pitchFamily="49" charset="0"/>
                <a:cs typeface="Consolas" panose="020B0609020204030204" pitchFamily="49" charset="0"/>
              </a:rPr>
              <a:t>&lt;listing continues next slide&gt;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524000" y="1"/>
            <a:ext cx="9144000" cy="701675"/>
          </a:xfrm>
        </p:spPr>
        <p:txBody>
          <a:bodyPr/>
          <a:lstStyle/>
          <a:p>
            <a:r>
              <a:rPr lang="en-US" dirty="0" err="1">
                <a:solidFill>
                  <a:srgbClr val="FFC000"/>
                </a:solidFill>
                <a:latin typeface="Consolas" panose="020B0609020204030204" pitchFamily="49" charset="0"/>
                <a:cs typeface="Consolas" panose="020B0609020204030204" pitchFamily="49" charset="0"/>
              </a:rPr>
              <a:t>DaysBetween</a:t>
            </a:r>
            <a:r>
              <a:rPr lang="en-US" dirty="0" smtClean="0"/>
              <a:t> Class (4)</a:t>
            </a:r>
          </a:p>
        </p:txBody>
      </p:sp>
      <p:sp>
        <p:nvSpPr>
          <p:cNvPr id="49154" name="Content Placeholder 2"/>
          <p:cNvSpPr>
            <a:spLocks noGrp="1"/>
          </p:cNvSpPr>
          <p:nvPr>
            <p:ph idx="1"/>
          </p:nvPr>
        </p:nvSpPr>
        <p:spPr>
          <a:xfrm>
            <a:off x="143225" y="932675"/>
            <a:ext cx="11905549" cy="5683940"/>
          </a:xfrm>
        </p:spPr>
        <p:txBody>
          <a:bodyPr/>
          <a:lstStyle/>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private static Date </a:t>
            </a:r>
            <a:r>
              <a:rPr lang="en-US" sz="2000" dirty="0" err="1">
                <a:latin typeface="Consolas" panose="020B0609020204030204" pitchFamily="49" charset="0"/>
                <a:cs typeface="Consolas" panose="020B0609020204030204" pitchFamily="49" charset="0"/>
              </a:rPr>
              <a:t>getDateInput</a:t>
            </a:r>
            <a:r>
              <a:rPr lang="en-US" sz="20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2000" dirty="0">
                <a:solidFill>
                  <a:srgbClr val="92D050"/>
                </a:solidFill>
                <a:latin typeface="Consolas" panose="020B0609020204030204" pitchFamily="49" charset="0"/>
                <a:cs typeface="Consolas" panose="020B0609020204030204" pitchFamily="49" charset="0"/>
              </a:rPr>
              <a:t>    // Precondition : Input instantiated</a:t>
            </a:r>
          </a:p>
          <a:p>
            <a:pPr>
              <a:spcBef>
                <a:spcPct val="0"/>
              </a:spcBef>
              <a:buFont typeface="Wingdings 2" pitchFamily="18" charset="2"/>
              <a:buNone/>
            </a:pPr>
            <a:r>
              <a:rPr lang="en-US" sz="2000" dirty="0">
                <a:solidFill>
                  <a:srgbClr val="92D050"/>
                </a:solidFill>
                <a:latin typeface="Consolas" panose="020B0609020204030204" pitchFamily="49" charset="0"/>
                <a:cs typeface="Consolas" panose="020B0609020204030204" pitchFamily="49" charset="0"/>
              </a:rPr>
              <a:t>    // </a:t>
            </a:r>
            <a:r>
              <a:rPr lang="en-US" sz="2000" dirty="0" err="1">
                <a:solidFill>
                  <a:srgbClr val="92D050"/>
                </a:solidFill>
                <a:latin typeface="Consolas" panose="020B0609020204030204" pitchFamily="49" charset="0"/>
                <a:cs typeface="Consolas" panose="020B0609020204030204" pitchFamily="49" charset="0"/>
              </a:rPr>
              <a:t>Postcondition</a:t>
            </a:r>
            <a:r>
              <a:rPr lang="en-US" sz="2000" dirty="0">
                <a:solidFill>
                  <a:srgbClr val="92D050"/>
                </a:solidFill>
                <a:latin typeface="Consolas" panose="020B0609020204030204" pitchFamily="49" charset="0"/>
                <a:cs typeface="Consolas" panose="020B0609020204030204" pitchFamily="49" charset="0"/>
              </a:rPr>
              <a:t>: Three </a:t>
            </a:r>
            <a:r>
              <a:rPr lang="en-US" sz="2000" dirty="0" err="1">
                <a:solidFill>
                  <a:srgbClr val="92D050"/>
                </a:solidFill>
                <a:latin typeface="Consolas" panose="020B0609020204030204" pitchFamily="49" charset="0"/>
                <a:cs typeface="Consolas" panose="020B0609020204030204" pitchFamily="49" charset="0"/>
              </a:rPr>
              <a:t>int’s</a:t>
            </a:r>
            <a:r>
              <a:rPr lang="en-US" sz="2000" dirty="0">
                <a:solidFill>
                  <a:srgbClr val="92D050"/>
                </a:solidFill>
                <a:latin typeface="Consolas" panose="020B0609020204030204" pitchFamily="49" charset="0"/>
                <a:cs typeface="Consolas" panose="020B0609020204030204" pitchFamily="49" charset="0"/>
              </a:rPr>
              <a:t> read from input</a:t>
            </a:r>
          </a:p>
          <a:p>
            <a:pPr>
              <a:spcBef>
                <a:spcPct val="0"/>
              </a:spcBef>
              <a:buFont typeface="Wingdings 2" pitchFamily="18" charset="2"/>
              <a:buNone/>
            </a:pPr>
            <a:r>
              <a:rPr lang="en-US" sz="2000" dirty="0">
                <a:solidFill>
                  <a:srgbClr val="92D050"/>
                </a:solidFill>
                <a:latin typeface="Consolas" panose="020B0609020204030204" pitchFamily="49" charset="0"/>
                <a:cs typeface="Consolas" panose="020B0609020204030204" pitchFamily="49" charset="0"/>
              </a:rPr>
              <a:t>    // Purpose      : Returns date created from user’s input</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day, month, year;</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a:t>
            </a:r>
            <a:r>
              <a:rPr lang="en-US" sz="2000" dirty="0">
                <a:latin typeface="Consolas" panose="020B0609020204030204" pitchFamily="49" charset="0"/>
                <a:cs typeface="Consolas" panose="020B0609020204030204" pitchFamily="49" charset="0"/>
              </a:rPr>
              <a:t>("Enter a date: ");</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month = </a:t>
            </a:r>
            <a:r>
              <a:rPr lang="en-US" sz="2000" dirty="0" err="1">
                <a:latin typeface="Consolas" panose="020B0609020204030204" pitchFamily="49" charset="0"/>
                <a:cs typeface="Consolas" panose="020B0609020204030204" pitchFamily="49" charset="0"/>
              </a:rPr>
              <a:t>input.nextInt</a:t>
            </a:r>
            <a:r>
              <a:rPr lang="en-US" sz="20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day   = </a:t>
            </a:r>
            <a:r>
              <a:rPr lang="en-US" sz="2000" dirty="0" err="1">
                <a:latin typeface="Consolas" panose="020B0609020204030204" pitchFamily="49" charset="0"/>
                <a:cs typeface="Consolas" panose="020B0609020204030204" pitchFamily="49" charset="0"/>
              </a:rPr>
              <a:t>input.nextInt</a:t>
            </a:r>
            <a:r>
              <a:rPr lang="en-US" sz="20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year  = </a:t>
            </a:r>
            <a:r>
              <a:rPr lang="en-US" sz="2000" dirty="0" err="1">
                <a:latin typeface="Consolas" panose="020B0609020204030204" pitchFamily="49" charset="0"/>
                <a:cs typeface="Consolas" panose="020B0609020204030204" pitchFamily="49" charset="0"/>
              </a:rPr>
              <a:t>input.nextInt</a:t>
            </a:r>
            <a:r>
              <a:rPr lang="en-US" sz="20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Date </a:t>
            </a:r>
            <a:r>
              <a:rPr lang="en-US" sz="2000" dirty="0" err="1">
                <a:latin typeface="Consolas" panose="020B0609020204030204" pitchFamily="49" charset="0"/>
                <a:cs typeface="Consolas" panose="020B0609020204030204" pitchFamily="49" charset="0"/>
              </a:rPr>
              <a:t>dateIn</a:t>
            </a:r>
            <a:r>
              <a:rPr lang="en-US" sz="2000" dirty="0">
                <a:latin typeface="Consolas" panose="020B0609020204030204" pitchFamily="49" charset="0"/>
                <a:cs typeface="Consolas" panose="020B0609020204030204" pitchFamily="49" charset="0"/>
              </a:rPr>
              <a:t> = new Date(month, day, year);</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return </a:t>
            </a:r>
            <a:r>
              <a:rPr lang="en-US" sz="2000" dirty="0" err="1">
                <a:latin typeface="Consolas" panose="020B0609020204030204" pitchFamily="49" charset="0"/>
                <a:cs typeface="Consolas" panose="020B0609020204030204" pitchFamily="49" charset="0"/>
              </a:rPr>
              <a:t>dateIn</a:t>
            </a:r>
            <a:r>
              <a:rPr lang="en-US" sz="20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 </a:t>
            </a:r>
            <a:r>
              <a:rPr lang="en-US" sz="2000" dirty="0">
                <a:solidFill>
                  <a:srgbClr val="92D050"/>
                </a:solidFill>
                <a:latin typeface="Consolas" panose="020B0609020204030204" pitchFamily="49" charset="0"/>
                <a:cs typeface="Consolas" panose="020B0609020204030204" pitchFamily="49" charset="0"/>
              </a:rPr>
              <a:t>// end </a:t>
            </a:r>
            <a:r>
              <a:rPr lang="en-US" sz="2000" dirty="0" err="1">
                <a:solidFill>
                  <a:srgbClr val="92D050"/>
                </a:solidFill>
                <a:latin typeface="Consolas" panose="020B0609020204030204" pitchFamily="49" charset="0"/>
                <a:cs typeface="Consolas" panose="020B0609020204030204" pitchFamily="49" charset="0"/>
              </a:rPr>
              <a:t>getDateInput</a:t>
            </a:r>
            <a:r>
              <a:rPr lang="en-US" sz="2000" dirty="0">
                <a:solidFill>
                  <a:srgbClr val="92D050"/>
                </a:solidFill>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a:t>
            </a:r>
            <a:r>
              <a:rPr lang="en-US" sz="2000" dirty="0">
                <a:solidFill>
                  <a:srgbClr val="92D050"/>
                </a:solidFill>
                <a:latin typeface="Consolas" panose="020B0609020204030204" pitchFamily="49" charset="0"/>
                <a:cs typeface="Consolas" panose="020B0609020204030204" pitchFamily="49" charset="0"/>
              </a:rPr>
              <a:t>// end class </a:t>
            </a:r>
            <a:r>
              <a:rPr lang="en-US" sz="2000" dirty="0" err="1">
                <a:solidFill>
                  <a:srgbClr val="92D050"/>
                </a:solidFill>
                <a:latin typeface="Consolas" panose="020B0609020204030204" pitchFamily="49" charset="0"/>
                <a:cs typeface="Consolas" panose="020B0609020204030204" pitchFamily="49" charset="0"/>
              </a:rPr>
              <a:t>DaysBetween</a:t>
            </a:r>
            <a:endParaRPr lang="en-US" sz="2000" dirty="0">
              <a:solidFill>
                <a:srgbClr val="92D050"/>
              </a:solidFill>
              <a:latin typeface="Consolas" panose="020B0609020204030204" pitchFamily="49" charset="0"/>
              <a:cs typeface="Consolas" panose="020B0609020204030204" pitchFamily="49" charset="0"/>
            </a:endParaRPr>
          </a:p>
          <a:p>
            <a:pPr>
              <a:spcBef>
                <a:spcPct val="0"/>
              </a:spcBef>
              <a:buFont typeface="Wingdings 2" pitchFamily="18" charset="2"/>
              <a:buNone/>
            </a:pPr>
            <a:endParaRPr lang="en-US" sz="2000" dirty="0">
              <a:latin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524000" y="1"/>
            <a:ext cx="9144000" cy="701675"/>
          </a:xfrm>
        </p:spPr>
        <p:txBody>
          <a:bodyPr/>
          <a:lstStyle/>
          <a:p>
            <a:r>
              <a:rPr lang="en-US" dirty="0" err="1">
                <a:solidFill>
                  <a:srgbClr val="FFC000"/>
                </a:solidFill>
                <a:latin typeface="Consolas" panose="020B0609020204030204" pitchFamily="49" charset="0"/>
                <a:cs typeface="Consolas" panose="020B0609020204030204" pitchFamily="49" charset="0"/>
              </a:rPr>
              <a:t>DaysBetween</a:t>
            </a:r>
            <a:r>
              <a:rPr lang="en-US" dirty="0" smtClean="0"/>
              <a:t> In Operation</a:t>
            </a:r>
          </a:p>
        </p:txBody>
      </p:sp>
      <p:sp>
        <p:nvSpPr>
          <p:cNvPr id="50178" name="Content Placeholder 2"/>
          <p:cNvSpPr>
            <a:spLocks noGrp="1"/>
          </p:cNvSpPr>
          <p:nvPr>
            <p:ph idx="1"/>
          </p:nvPr>
        </p:nvSpPr>
        <p:spPr>
          <a:xfrm>
            <a:off x="1638300" y="1104901"/>
            <a:ext cx="8915400" cy="5021263"/>
          </a:xfrm>
        </p:spPr>
        <p:txBody>
          <a:bodyPr/>
          <a:lstStyle/>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Sample output:</a:t>
            </a:r>
          </a:p>
          <a:p>
            <a:pPr>
              <a:spcBef>
                <a:spcPct val="0"/>
              </a:spcBef>
              <a:buFont typeface="Wingdings 2" pitchFamily="18" charset="2"/>
              <a:buNone/>
            </a:pPr>
            <a:endParaRPr lang="en-US" sz="2000" dirty="0">
              <a:latin typeface="Consolas" panose="020B0609020204030204" pitchFamily="49" charset="0"/>
              <a:cs typeface="Consolas" panose="020B0609020204030204" pitchFamily="49" charset="0"/>
            </a:endParaRPr>
          </a:p>
          <a:p>
            <a:pPr>
              <a:spcBef>
                <a:spcPct val="0"/>
              </a:spcBef>
              <a:buFont typeface="Wingdings 2" pitchFamily="18" charset="2"/>
              <a:buNone/>
            </a:pPr>
            <a:endParaRPr lang="en-US" sz="2000" dirty="0">
              <a:latin typeface="Consolas" panose="020B0609020204030204" pitchFamily="49" charset="0"/>
              <a:cs typeface="Consolas" panose="020B0609020204030204" pitchFamily="49" charset="0"/>
            </a:endParaRP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Enter two ‘modern’ dates: </a:t>
            </a:r>
            <a:r>
              <a:rPr lang="en-US" sz="2000" dirty="0" err="1">
                <a:latin typeface="Consolas" panose="020B0609020204030204" pitchFamily="49" charset="0"/>
                <a:cs typeface="Consolas" panose="020B0609020204030204" pitchFamily="49" charset="0"/>
              </a:rPr>
              <a:t>mo</a:t>
            </a:r>
            <a:r>
              <a:rPr lang="en-US" sz="2000" dirty="0">
                <a:latin typeface="Consolas" panose="020B0609020204030204" pitchFamily="49" charset="0"/>
                <a:cs typeface="Consolas" panose="020B0609020204030204" pitchFamily="49" charset="0"/>
              </a:rPr>
              <a:t> day year </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Example: For January 15, 2008, enter 1 15 2008</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Modern dates occur after 1583.;</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Enter a date: 12 10 2007</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Enter a date: 1 15 2008</a:t>
            </a:r>
          </a:p>
          <a:p>
            <a:pPr>
              <a:spcBef>
                <a:spcPct val="0"/>
              </a:spcBef>
              <a:buFont typeface="Wingdings 2" pitchFamily="18" charset="2"/>
              <a:buNone/>
            </a:pPr>
            <a:r>
              <a:rPr lang="en-US" sz="2000" dirty="0">
                <a:latin typeface="Consolas" panose="020B0609020204030204" pitchFamily="49" charset="0"/>
                <a:cs typeface="Consolas" panose="020B0609020204030204" pitchFamily="49" charset="0"/>
              </a:rPr>
              <a:t> The number of days between 12/10/2007 and 1/15/2008 is 36</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ChangeArrowheads="1"/>
          </p:cNvSpPr>
          <p:nvPr/>
        </p:nvSpPr>
        <p:spPr bwMode="auto">
          <a:xfrm>
            <a:off x="1641475" y="2008188"/>
            <a:ext cx="8909050" cy="4724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1202" name="Title 1"/>
          <p:cNvSpPr>
            <a:spLocks noGrp="1"/>
          </p:cNvSpPr>
          <p:nvPr>
            <p:ph type="title"/>
          </p:nvPr>
        </p:nvSpPr>
        <p:spPr>
          <a:xfrm>
            <a:off x="1524000" y="1"/>
            <a:ext cx="9144000" cy="701675"/>
          </a:xfrm>
        </p:spPr>
        <p:txBody>
          <a:bodyPr/>
          <a:lstStyle/>
          <a:p>
            <a:r>
              <a:rPr lang="en-US" smtClean="0"/>
              <a:t>Objects vs Classes</a:t>
            </a:r>
          </a:p>
        </p:txBody>
      </p:sp>
      <p:sp>
        <p:nvSpPr>
          <p:cNvPr id="51203" name="Content Placeholder 2"/>
          <p:cNvSpPr>
            <a:spLocks noGrp="1"/>
          </p:cNvSpPr>
          <p:nvPr>
            <p:ph idx="1"/>
          </p:nvPr>
        </p:nvSpPr>
        <p:spPr>
          <a:xfrm>
            <a:off x="1638300" y="1104901"/>
            <a:ext cx="8915400" cy="5021263"/>
          </a:xfrm>
        </p:spPr>
        <p:txBody>
          <a:bodyPr/>
          <a:lstStyle/>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Date </a:t>
            </a:r>
            <a:r>
              <a:rPr lang="en-US" sz="1800" dirty="0" err="1">
                <a:latin typeface="Consolas" panose="020B0609020204030204" pitchFamily="49" charset="0"/>
                <a:cs typeface="Consolas" panose="020B0609020204030204" pitchFamily="49" charset="0"/>
              </a:rPr>
              <a:t>myDate</a:t>
            </a:r>
            <a:r>
              <a:rPr lang="en-US" sz="1800" dirty="0">
                <a:latin typeface="Consolas" panose="020B0609020204030204" pitchFamily="49" charset="0"/>
                <a:cs typeface="Consolas" panose="020B0609020204030204" pitchFamily="49" charset="0"/>
              </a:rPr>
              <a:t>   = new Date( 6, 24, 1951);</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Date </a:t>
            </a:r>
            <a:r>
              <a:rPr lang="en-US" sz="1800" dirty="0" err="1">
                <a:latin typeface="Consolas" panose="020B0609020204030204" pitchFamily="49" charset="0"/>
                <a:cs typeface="Consolas" panose="020B0609020204030204" pitchFamily="49" charset="0"/>
              </a:rPr>
              <a:t>yourDate</a:t>
            </a:r>
            <a:r>
              <a:rPr lang="en-US" sz="1800" dirty="0">
                <a:latin typeface="Consolas" panose="020B0609020204030204" pitchFamily="49" charset="0"/>
                <a:cs typeface="Consolas" panose="020B0609020204030204" pitchFamily="49" charset="0"/>
              </a:rPr>
              <a:t> = new Date(10, 11, 1953);</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Date </a:t>
            </a:r>
            <a:r>
              <a:rPr lang="en-US" sz="1800" dirty="0" err="1">
                <a:latin typeface="Consolas" panose="020B0609020204030204" pitchFamily="49" charset="0"/>
                <a:cs typeface="Consolas" panose="020B0609020204030204" pitchFamily="49" charset="0"/>
              </a:rPr>
              <a:t>ourDate</a:t>
            </a:r>
            <a:r>
              <a:rPr lang="en-US" sz="1800" dirty="0">
                <a:latin typeface="Consolas" panose="020B0609020204030204" pitchFamily="49" charset="0"/>
                <a:cs typeface="Consolas" panose="020B0609020204030204" pitchFamily="49" charset="0"/>
              </a:rPr>
              <a:t>  = new Date( 6, 15, 1985);</a:t>
            </a:r>
          </a:p>
        </p:txBody>
      </p:sp>
      <p:pic>
        <p:nvPicPr>
          <p:cNvPr id="51204" name="Picture 4" descr="37461_CH01_FIG0103"/>
          <p:cNvPicPr>
            <a:picLocks noChangeAspect="1" noChangeArrowheads="1"/>
          </p:cNvPicPr>
          <p:nvPr/>
        </p:nvPicPr>
        <p:blipFill>
          <a:blip r:embed="rId2"/>
          <a:srcRect/>
          <a:stretch>
            <a:fillRect/>
          </a:stretch>
        </p:blipFill>
        <p:spPr bwMode="auto">
          <a:xfrm>
            <a:off x="1717676" y="2109788"/>
            <a:ext cx="8721725"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524000" y="1"/>
            <a:ext cx="9144000" cy="701675"/>
          </a:xfrm>
        </p:spPr>
        <p:txBody>
          <a:bodyPr/>
          <a:lstStyle/>
          <a:p>
            <a:r>
              <a:rPr lang="en-US" smtClean="0"/>
              <a:t>Applications</a:t>
            </a:r>
          </a:p>
        </p:txBody>
      </p:sp>
      <p:sp>
        <p:nvSpPr>
          <p:cNvPr id="48130" name="Content Placeholder 2"/>
          <p:cNvSpPr>
            <a:spLocks noGrp="1"/>
          </p:cNvSpPr>
          <p:nvPr>
            <p:ph idx="1"/>
          </p:nvPr>
        </p:nvSpPr>
        <p:spPr>
          <a:xfrm>
            <a:off x="143225" y="932675"/>
            <a:ext cx="11905550" cy="5193489"/>
          </a:xfrm>
        </p:spPr>
        <p:txBody>
          <a:bodyPr/>
          <a:lstStyle/>
          <a:p>
            <a:pPr>
              <a:spcBef>
                <a:spcPts val="1800"/>
              </a:spcBef>
            </a:pPr>
            <a:r>
              <a:rPr lang="en-US" dirty="0" smtClean="0"/>
              <a:t>An object-oriented application is a set of objects working together, by sending each other messages, to solve a problem.</a:t>
            </a:r>
          </a:p>
          <a:p>
            <a:pPr>
              <a:spcBef>
                <a:spcPts val="1800"/>
              </a:spcBef>
            </a:pPr>
            <a:r>
              <a:rPr lang="en-US" dirty="0" smtClean="0"/>
              <a:t>In object-oriented programming, a key step is identifying the classes that can be used to help solve a problem. </a:t>
            </a:r>
          </a:p>
          <a:p>
            <a:pPr>
              <a:spcBef>
                <a:spcPts val="1800"/>
              </a:spcBef>
            </a:pPr>
            <a:endParaRPr lang="en-US" sz="18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0" y="1"/>
            <a:ext cx="9144000" cy="701675"/>
          </a:xfrm>
        </p:spPr>
        <p:txBody>
          <a:bodyPr/>
          <a:lstStyle/>
          <a:p>
            <a:r>
              <a:rPr lang="en-US" smtClean="0"/>
              <a:t>Chapter 1 Outline</a:t>
            </a:r>
          </a:p>
        </p:txBody>
      </p:sp>
      <p:sp>
        <p:nvSpPr>
          <p:cNvPr id="16386" name="Content Placeholder 2"/>
          <p:cNvSpPr>
            <a:spLocks noGrp="1"/>
          </p:cNvSpPr>
          <p:nvPr>
            <p:ph idx="1"/>
          </p:nvPr>
        </p:nvSpPr>
        <p:spPr>
          <a:xfrm>
            <a:off x="143225" y="1104901"/>
            <a:ext cx="11905550" cy="5021263"/>
          </a:xfrm>
        </p:spPr>
        <p:txBody>
          <a:bodyPr/>
          <a:lstStyle/>
          <a:p>
            <a:r>
              <a:rPr lang="en-US" dirty="0" smtClean="0"/>
              <a:t>1.1 – Software Engineering</a:t>
            </a:r>
          </a:p>
          <a:p>
            <a:r>
              <a:rPr lang="en-US" dirty="0" smtClean="0"/>
              <a:t>1.2 – Object Orientation</a:t>
            </a:r>
          </a:p>
          <a:p>
            <a:r>
              <a:rPr lang="en-US" dirty="0" smtClean="0"/>
              <a:t>1.3 – Classes, Objects, and Applications</a:t>
            </a:r>
          </a:p>
          <a:p>
            <a:r>
              <a:rPr lang="en-US" dirty="0" smtClean="0"/>
              <a:t>1.4 – Organizing Classes</a:t>
            </a:r>
          </a:p>
          <a:p>
            <a:r>
              <a:rPr lang="en-US" dirty="0" smtClean="0"/>
              <a:t>1.5 – Data Structures</a:t>
            </a:r>
          </a:p>
          <a:p>
            <a:r>
              <a:rPr lang="en-US" dirty="0" smtClean="0"/>
              <a:t>1.6 – Basic Structuring Mechanisms</a:t>
            </a:r>
          </a:p>
          <a:p>
            <a:r>
              <a:rPr lang="en-US" dirty="0" smtClean="0"/>
              <a:t>1.7 – Comparing Algorithms: Big-O Analysis</a:t>
            </a:r>
          </a:p>
          <a:p>
            <a:pPr>
              <a:buFont typeface="Wingdings 2" pitchFamily="18" charset="2"/>
              <a:buNone/>
            </a:pPr>
            <a:endParaRPr lang="en-US" dirty="0" smtClean="0"/>
          </a:p>
        </p:txBody>
      </p:sp>
      <p:cxnSp>
        <p:nvCxnSpPr>
          <p:cNvPr id="3" name="Straight Connector 2"/>
          <p:cNvCxnSpPr/>
          <p:nvPr/>
        </p:nvCxnSpPr>
        <p:spPr>
          <a:xfrm flipV="1">
            <a:off x="220035" y="3851456"/>
            <a:ext cx="8758145" cy="384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Organizing Classes</a:t>
            </a:r>
          </a:p>
        </p:txBody>
      </p:sp>
      <p:sp>
        <p:nvSpPr>
          <p:cNvPr id="5" name="Text Placeholder 4"/>
          <p:cNvSpPr>
            <a:spLocks noGrp="1"/>
          </p:cNvSpPr>
          <p:nvPr>
            <p:ph type="body" idx="1"/>
          </p:nvPr>
        </p:nvSpPr>
        <p:spPr/>
        <p:txBody>
          <a:bodyPr/>
          <a:lstStyle/>
          <a:p>
            <a:r>
              <a:rPr lang="en-US" sz="3000" dirty="0"/>
              <a:t>Section 1.4</a:t>
            </a:r>
          </a:p>
        </p:txBody>
      </p:sp>
    </p:spTree>
    <p:extLst>
      <p:ext uri="{BB962C8B-B14F-4D97-AF65-F5344CB8AC3E}">
        <p14:creationId xmlns:p14="http://schemas.microsoft.com/office/powerpoint/2010/main" val="3495407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1524000" y="1"/>
            <a:ext cx="9144000" cy="701675"/>
          </a:xfrm>
        </p:spPr>
        <p:txBody>
          <a:bodyPr/>
          <a:lstStyle/>
          <a:p>
            <a:r>
              <a:rPr lang="en-US" smtClean="0"/>
              <a:t>1.4: Organizing Classes</a:t>
            </a:r>
          </a:p>
        </p:txBody>
      </p:sp>
      <p:sp>
        <p:nvSpPr>
          <p:cNvPr id="3" name="Content Placeholder 2"/>
          <p:cNvSpPr>
            <a:spLocks noGrp="1"/>
          </p:cNvSpPr>
          <p:nvPr>
            <p:ph idx="1"/>
          </p:nvPr>
        </p:nvSpPr>
        <p:spPr>
          <a:xfrm>
            <a:off x="143225" y="932675"/>
            <a:ext cx="11905550" cy="5193489"/>
          </a:xfrm>
        </p:spPr>
        <p:txBody>
          <a:bodyPr/>
          <a:lstStyle/>
          <a:p>
            <a:pPr>
              <a:spcBef>
                <a:spcPts val="1200"/>
              </a:spcBef>
            </a:pPr>
            <a:r>
              <a:rPr lang="en-US" dirty="0" smtClean="0"/>
              <a:t>The development of a non-trivial object-oriented application can require hundreds of classes to be created (or previously written and re-used) to help build a system</a:t>
            </a:r>
          </a:p>
          <a:p>
            <a:pPr>
              <a:spcBef>
                <a:spcPts val="1200"/>
              </a:spcBef>
            </a:pPr>
            <a:r>
              <a:rPr lang="en-US" dirty="0" smtClean="0"/>
              <a:t>The task of keeping track of these classes would be impossible without organizational structure</a:t>
            </a:r>
          </a:p>
          <a:p>
            <a:pPr>
              <a:spcBef>
                <a:spcPts val="1200"/>
              </a:spcBef>
            </a:pPr>
            <a:r>
              <a:rPr lang="en-US" dirty="0" smtClean="0"/>
              <a:t>Two of the most important ways of organizing Java classes are:</a:t>
            </a:r>
          </a:p>
          <a:p>
            <a:pPr lvl="1">
              <a:spcBef>
                <a:spcPts val="1200"/>
              </a:spcBef>
            </a:pPr>
            <a:r>
              <a:rPr lang="en-US" dirty="0" smtClean="0"/>
              <a:t>Inheritance: classes organized in an “is a” hierarchy</a:t>
            </a:r>
          </a:p>
          <a:p>
            <a:pPr lvl="1">
              <a:spcBef>
                <a:spcPts val="1200"/>
              </a:spcBef>
            </a:pPr>
            <a:r>
              <a:rPr lang="en-US" dirty="0" smtClean="0"/>
              <a:t>Packages: related classes grouped into a single named unit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5"/>
          <p:cNvSpPr>
            <a:spLocks noChangeArrowheads="1"/>
          </p:cNvSpPr>
          <p:nvPr/>
        </p:nvSpPr>
        <p:spPr bwMode="auto">
          <a:xfrm>
            <a:off x="6710480" y="1278319"/>
            <a:ext cx="4762220" cy="380209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5298" name="Title 1"/>
          <p:cNvSpPr>
            <a:spLocks noGrp="1"/>
          </p:cNvSpPr>
          <p:nvPr>
            <p:ph type="title"/>
          </p:nvPr>
        </p:nvSpPr>
        <p:spPr>
          <a:xfrm>
            <a:off x="1524000" y="1"/>
            <a:ext cx="9144000" cy="701675"/>
          </a:xfrm>
        </p:spPr>
        <p:txBody>
          <a:bodyPr/>
          <a:lstStyle/>
          <a:p>
            <a:r>
              <a:rPr lang="en-US" smtClean="0"/>
              <a:t>Inheritance</a:t>
            </a:r>
          </a:p>
        </p:txBody>
      </p:sp>
      <p:sp>
        <p:nvSpPr>
          <p:cNvPr id="50179" name="Content Placeholder 2"/>
          <p:cNvSpPr>
            <a:spLocks noGrp="1"/>
          </p:cNvSpPr>
          <p:nvPr>
            <p:ph idx="1"/>
          </p:nvPr>
        </p:nvSpPr>
        <p:spPr>
          <a:xfrm>
            <a:off x="143225" y="932675"/>
            <a:ext cx="6413635" cy="5193489"/>
          </a:xfrm>
        </p:spPr>
        <p:txBody>
          <a:bodyPr/>
          <a:lstStyle/>
          <a:p>
            <a:r>
              <a:rPr lang="en-US" dirty="0" smtClean="0"/>
              <a:t>Allows programmers to create a new class that is a specialization of an existing class.</a:t>
            </a:r>
          </a:p>
          <a:p>
            <a:r>
              <a:rPr lang="en-US" dirty="0" smtClean="0"/>
              <a:t>We say that the new class is a subclass of the existing class, which in turn is the superclass of the new class.</a:t>
            </a:r>
          </a:p>
        </p:txBody>
      </p:sp>
      <p:pic>
        <p:nvPicPr>
          <p:cNvPr id="55300" name="Picture 4" descr="37461_CH01_AIT0102"/>
          <p:cNvPicPr>
            <a:picLocks noChangeAspect="1" noChangeArrowheads="1"/>
          </p:cNvPicPr>
          <p:nvPr/>
        </p:nvPicPr>
        <p:blipFill>
          <a:blip r:embed="rId2"/>
          <a:srcRect/>
          <a:stretch>
            <a:fillRect/>
          </a:stretch>
        </p:blipFill>
        <p:spPr bwMode="auto">
          <a:xfrm>
            <a:off x="6798054" y="1502159"/>
            <a:ext cx="4527008" cy="33249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524000" y="1"/>
            <a:ext cx="9144000" cy="701675"/>
          </a:xfrm>
        </p:spPr>
        <p:txBody>
          <a:bodyPr/>
          <a:lstStyle/>
          <a:p>
            <a:r>
              <a:rPr lang="en-US" smtClean="0"/>
              <a:t>Example of Inheritance</a:t>
            </a:r>
          </a:p>
        </p:txBody>
      </p:sp>
      <p:sp>
        <p:nvSpPr>
          <p:cNvPr id="56322" name="Content Placeholder 2"/>
          <p:cNvSpPr>
            <a:spLocks noGrp="1"/>
          </p:cNvSpPr>
          <p:nvPr>
            <p:ph idx="1"/>
          </p:nvPr>
        </p:nvSpPr>
        <p:spPr>
          <a:xfrm>
            <a:off x="143225" y="932675"/>
            <a:ext cx="11905550" cy="5193489"/>
          </a:xfrm>
        </p:spPr>
        <p:txBody>
          <a:bodyPr/>
          <a:lstStyle/>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public class </a:t>
            </a:r>
            <a:r>
              <a:rPr lang="en-US" sz="1800" dirty="0" err="1">
                <a:latin typeface="Consolas" panose="020B0609020204030204" pitchFamily="49" charset="0"/>
                <a:cs typeface="Consolas" panose="020B0609020204030204" pitchFamily="49" charset="0"/>
              </a:rPr>
              <a:t>IncDate</a:t>
            </a:r>
            <a:r>
              <a:rPr lang="en-US" sz="1800" dirty="0">
                <a:latin typeface="Consolas" panose="020B0609020204030204" pitchFamily="49" charset="0"/>
                <a:cs typeface="Consolas" panose="020B0609020204030204" pitchFamily="49" charset="0"/>
              </a:rPr>
              <a:t> </a:t>
            </a:r>
            <a:r>
              <a:rPr lang="en-US" sz="1800" u="sng" dirty="0">
                <a:latin typeface="Consolas" panose="020B0609020204030204" pitchFamily="49" charset="0"/>
                <a:cs typeface="Consolas" panose="020B0609020204030204" pitchFamily="49" charset="0"/>
              </a:rPr>
              <a:t>extends</a:t>
            </a:r>
            <a:r>
              <a:rPr lang="en-US" sz="1800" dirty="0">
                <a:latin typeface="Consolas" panose="020B0609020204030204" pitchFamily="49" charset="0"/>
                <a:cs typeface="Consolas" panose="020B0609020204030204" pitchFamily="49" charset="0"/>
              </a:rPr>
              <a:t> Date</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public </a:t>
            </a:r>
            <a:r>
              <a:rPr lang="en-US" sz="1800" dirty="0" err="1">
                <a:latin typeface="Consolas" panose="020B0609020204030204" pitchFamily="49" charset="0"/>
                <a:cs typeface="Consolas" panose="020B0609020204030204" pitchFamily="49" charset="0"/>
              </a:rPr>
              <a:t>IncDate</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newMonth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newDay</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newYear</a:t>
            </a:r>
            <a:r>
              <a:rPr lang="en-US" sz="18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a:t>
            </a:r>
            <a:r>
              <a:rPr lang="en-US" sz="1800" u="sng" dirty="0">
                <a:latin typeface="Consolas" panose="020B0609020204030204" pitchFamily="49" charset="0"/>
                <a:cs typeface="Consolas" panose="020B0609020204030204" pitchFamily="49" charset="0"/>
              </a:rPr>
              <a:t>super</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newMonth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newDay</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newYear</a:t>
            </a:r>
            <a:r>
              <a:rPr lang="en-US" sz="1800" dirty="0">
                <a:latin typeface="Consolas" panose="020B0609020204030204" pitchFamily="49" charset="0"/>
                <a:cs typeface="Consolas" panose="020B0609020204030204" pitchFamily="49" charset="0"/>
              </a:rPr>
              <a:t>);</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a:t>
            </a:r>
          </a:p>
          <a:p>
            <a:pPr>
              <a:spcBef>
                <a:spcPct val="0"/>
              </a:spcBef>
              <a:buFont typeface="Wingdings 2" pitchFamily="18" charset="2"/>
              <a:buNone/>
            </a:pPr>
            <a:endParaRPr lang="en-US" sz="1800" dirty="0">
              <a:latin typeface="Consolas" panose="020B0609020204030204" pitchFamily="49" charset="0"/>
              <a:cs typeface="Consolas" panose="020B0609020204030204" pitchFamily="49" charset="0"/>
            </a:endParaRP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public void increment()</a:t>
            </a:r>
          </a:p>
          <a:p>
            <a:pPr>
              <a:spcBef>
                <a:spcPct val="0"/>
              </a:spcBef>
              <a:buFont typeface="Wingdings 2" pitchFamily="18" charset="2"/>
              <a:buNone/>
            </a:pPr>
            <a:r>
              <a:rPr lang="en-US" sz="1800" dirty="0">
                <a:solidFill>
                  <a:srgbClr val="92D050"/>
                </a:solidFill>
                <a:latin typeface="Consolas" panose="020B0609020204030204" pitchFamily="49" charset="0"/>
                <a:cs typeface="Consolas" panose="020B0609020204030204" pitchFamily="49" charset="0"/>
              </a:rPr>
              <a:t>    // Increments this </a:t>
            </a:r>
            <a:r>
              <a:rPr lang="en-US" sz="1800" dirty="0" err="1">
                <a:solidFill>
                  <a:srgbClr val="92D050"/>
                </a:solidFill>
                <a:latin typeface="Consolas" panose="020B0609020204030204" pitchFamily="49" charset="0"/>
                <a:cs typeface="Consolas" panose="020B0609020204030204" pitchFamily="49" charset="0"/>
              </a:rPr>
              <a:t>IncDate</a:t>
            </a:r>
            <a:r>
              <a:rPr lang="en-US" sz="1800" dirty="0">
                <a:solidFill>
                  <a:srgbClr val="92D050"/>
                </a:solidFill>
                <a:latin typeface="Consolas" panose="020B0609020204030204" pitchFamily="49" charset="0"/>
                <a:cs typeface="Consolas" panose="020B0609020204030204" pitchFamily="49" charset="0"/>
              </a:rPr>
              <a:t> to represent the next day.</a:t>
            </a:r>
          </a:p>
          <a:p>
            <a:pPr>
              <a:spcBef>
                <a:spcPct val="0"/>
              </a:spcBef>
              <a:buFont typeface="Wingdings 2" pitchFamily="18" charset="2"/>
              <a:buNone/>
            </a:pPr>
            <a:r>
              <a:rPr lang="en-US" sz="1800" dirty="0">
                <a:solidFill>
                  <a:srgbClr val="92D050"/>
                </a:solidFill>
                <a:latin typeface="Consolas" panose="020B0609020204030204" pitchFamily="49" charset="0"/>
                <a:cs typeface="Consolas" panose="020B0609020204030204" pitchFamily="49" charset="0"/>
              </a:rPr>
              <a:t>    // For example if this = 6/30/2005 then this becomes 7/1/2005.</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 </a:t>
            </a:r>
            <a:r>
              <a:rPr lang="en-US" sz="1800" dirty="0">
                <a:solidFill>
                  <a:schemeClr val="accent2"/>
                </a:solidFill>
                <a:latin typeface="Consolas" panose="020B0609020204030204" pitchFamily="49" charset="0"/>
                <a:cs typeface="Consolas" panose="020B0609020204030204" pitchFamily="49" charset="0"/>
              </a:rPr>
              <a:t>&lt;increment algorithm goes here&gt;</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a:t>
            </a:r>
          </a:p>
          <a:p>
            <a:pPr>
              <a:spcBef>
                <a:spcPct val="0"/>
              </a:spcBef>
              <a:buFont typeface="Wingdings 2" pitchFamily="18" charset="2"/>
              <a:buNone/>
            </a:pPr>
            <a:r>
              <a:rPr lang="en-US" sz="1800" dirty="0">
                <a:latin typeface="Consolas" panose="020B0609020204030204" pitchFamily="49" charset="0"/>
                <a:cs typeface="Consolas" panose="020B0609020204030204" pitchFamily="49" charset="0"/>
              </a:rPr>
              <a:t>} </a:t>
            </a:r>
            <a:r>
              <a:rPr lang="en-US" sz="1800" dirty="0">
                <a:solidFill>
                  <a:srgbClr val="92D050"/>
                </a:solidFill>
                <a:latin typeface="Consolas" panose="020B0609020204030204" pitchFamily="49" charset="0"/>
                <a:cs typeface="Consolas" panose="020B0609020204030204" pitchFamily="49" charset="0"/>
              </a:rPr>
              <a:t>// end </a:t>
            </a:r>
            <a:r>
              <a:rPr lang="en-US" sz="1800" dirty="0" err="1">
                <a:solidFill>
                  <a:srgbClr val="92D050"/>
                </a:solidFill>
                <a:latin typeface="Consolas" panose="020B0609020204030204" pitchFamily="49" charset="0"/>
                <a:cs typeface="Consolas" panose="020B0609020204030204" pitchFamily="49" charset="0"/>
              </a:rPr>
              <a:t>IncDate</a:t>
            </a:r>
            <a:r>
              <a:rPr lang="en-US" sz="1800" dirty="0">
                <a:solidFill>
                  <a:srgbClr val="92D050"/>
                </a:solidFill>
                <a:latin typeface="Consolas" panose="020B0609020204030204" pitchFamily="49" charset="0"/>
                <a:cs typeface="Consolas" panose="020B0609020204030204" pitchFamily="49" charset="0"/>
              </a:rPr>
              <a:t> class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524000" y="1"/>
            <a:ext cx="9144000" cy="701675"/>
          </a:xfrm>
        </p:spPr>
        <p:txBody>
          <a:bodyPr/>
          <a:lstStyle/>
          <a:p>
            <a:r>
              <a:rPr lang="en-US" sz="4100"/>
              <a:t>Declaring / Using Date / IncDate Objects</a:t>
            </a:r>
          </a:p>
        </p:txBody>
      </p:sp>
      <p:sp>
        <p:nvSpPr>
          <p:cNvPr id="57346" name="Content Placeholder 2"/>
          <p:cNvSpPr>
            <a:spLocks noGrp="1"/>
          </p:cNvSpPr>
          <p:nvPr>
            <p:ph idx="1"/>
          </p:nvPr>
        </p:nvSpPr>
        <p:spPr>
          <a:xfrm>
            <a:off x="1638300" y="1104901"/>
            <a:ext cx="8915400" cy="5021263"/>
          </a:xfrm>
        </p:spPr>
        <p:txBody>
          <a:bodyPr/>
          <a:lstStyle/>
          <a:p>
            <a:pPr>
              <a:buFont typeface="Wingdings 2" pitchFamily="18" charset="2"/>
              <a:buNone/>
            </a:pPr>
            <a:r>
              <a:rPr lang="en-US" sz="2000" dirty="0">
                <a:latin typeface="Consolas" panose="020B0609020204030204" pitchFamily="49" charset="0"/>
                <a:cs typeface="Consolas" panose="020B0609020204030204" pitchFamily="49" charset="0"/>
              </a:rPr>
              <a:t>Date </a:t>
            </a:r>
            <a:r>
              <a:rPr lang="en-US" sz="2000" dirty="0" err="1">
                <a:latin typeface="Consolas" panose="020B0609020204030204" pitchFamily="49" charset="0"/>
                <a:cs typeface="Consolas" panose="020B0609020204030204" pitchFamily="49" charset="0"/>
              </a:rPr>
              <a:t>myDate</a:t>
            </a:r>
            <a:r>
              <a:rPr lang="en-US" sz="2000" dirty="0">
                <a:latin typeface="Consolas" panose="020B0609020204030204" pitchFamily="49" charset="0"/>
                <a:cs typeface="Consolas" panose="020B0609020204030204" pitchFamily="49" charset="0"/>
              </a:rPr>
              <a:t> = new Date(6, 24, 1951);</a:t>
            </a:r>
          </a:p>
          <a:p>
            <a:pPr>
              <a:buFont typeface="Wingdings 2" pitchFamily="18" charset="2"/>
              <a:buNone/>
            </a:pPr>
            <a:r>
              <a:rPr lang="en-US" sz="2000" dirty="0" err="1">
                <a:latin typeface="Consolas" panose="020B0609020204030204" pitchFamily="49" charset="0"/>
                <a:cs typeface="Consolas" panose="020B0609020204030204" pitchFamily="49" charset="0"/>
              </a:rPr>
              <a:t>IncDate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aDate</a:t>
            </a:r>
            <a:r>
              <a:rPr lang="en-US" sz="2000" dirty="0">
                <a:latin typeface="Consolas" panose="020B0609020204030204" pitchFamily="49" charset="0"/>
                <a:cs typeface="Consolas" panose="020B0609020204030204" pitchFamily="49" charset="0"/>
              </a:rPr>
              <a:t> = new </a:t>
            </a:r>
            <a:r>
              <a:rPr lang="en-US" sz="2000" dirty="0" err="1">
                <a:latin typeface="Consolas" panose="020B0609020204030204" pitchFamily="49" charset="0"/>
                <a:cs typeface="Consolas" panose="020B0609020204030204" pitchFamily="49" charset="0"/>
              </a:rPr>
              <a:t>IncDate</a:t>
            </a:r>
            <a:r>
              <a:rPr lang="en-US" sz="2000" dirty="0">
                <a:latin typeface="Consolas" panose="020B0609020204030204" pitchFamily="49" charset="0"/>
                <a:cs typeface="Consolas" panose="020B0609020204030204" pitchFamily="49" charset="0"/>
              </a:rPr>
              <a:t>(1, 11, 2001);</a:t>
            </a:r>
          </a:p>
          <a:p>
            <a:pPr>
              <a:buFont typeface="Wingdings 2" pitchFamily="18" charset="2"/>
              <a:buNone/>
            </a:pPr>
            <a:endParaRPr lang="en-US" sz="2000" dirty="0">
              <a:latin typeface="Consolas" panose="020B0609020204030204" pitchFamily="49" charset="0"/>
              <a:cs typeface="Consolas" panose="020B0609020204030204" pitchFamily="49" charset="0"/>
            </a:endParaRPr>
          </a:p>
          <a:p>
            <a:pPr>
              <a:buFont typeface="Wingdings 2" pitchFamily="18" charset="2"/>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mydate</a:t>
            </a:r>
            <a:r>
              <a:rPr lang="en-US" sz="2000" dirty="0">
                <a:latin typeface="Consolas" panose="020B0609020204030204" pitchFamily="49" charset="0"/>
                <a:cs typeface="Consolas" panose="020B0609020204030204" pitchFamily="49" charset="0"/>
              </a:rPr>
              <a:t> day is:   " + </a:t>
            </a:r>
            <a:r>
              <a:rPr lang="en-US" sz="2000" dirty="0" err="1">
                <a:latin typeface="Consolas" panose="020B0609020204030204" pitchFamily="49" charset="0"/>
                <a:cs typeface="Consolas" panose="020B0609020204030204" pitchFamily="49" charset="0"/>
              </a:rPr>
              <a:t>myDate.getDay</a:t>
            </a:r>
            <a:r>
              <a:rPr lang="en-US" sz="2000" dirty="0">
                <a:latin typeface="Consolas" panose="020B0609020204030204" pitchFamily="49" charset="0"/>
                <a:cs typeface="Consolas" panose="020B0609020204030204" pitchFamily="49" charset="0"/>
              </a:rPr>
              <a:t>());</a:t>
            </a:r>
          </a:p>
          <a:p>
            <a:pPr>
              <a:buFont typeface="Wingdings 2" pitchFamily="18" charset="2"/>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aDate</a:t>
            </a:r>
            <a:r>
              <a:rPr lang="en-US" sz="2000" dirty="0">
                <a:latin typeface="Consolas" panose="020B0609020204030204" pitchFamily="49" charset="0"/>
                <a:cs typeface="Consolas" panose="020B0609020204030204" pitchFamily="49" charset="0"/>
              </a:rPr>
              <a:t> day is:    " + </a:t>
            </a:r>
            <a:r>
              <a:rPr lang="en-US" sz="2000" dirty="0" err="1">
                <a:latin typeface="Consolas" panose="020B0609020204030204" pitchFamily="49" charset="0"/>
                <a:cs typeface="Consolas" panose="020B0609020204030204" pitchFamily="49" charset="0"/>
              </a:rPr>
              <a:t>aDate.getDay</a:t>
            </a:r>
            <a:r>
              <a:rPr lang="en-US" sz="2000" dirty="0">
                <a:latin typeface="Consolas" panose="020B0609020204030204" pitchFamily="49" charset="0"/>
                <a:cs typeface="Consolas" panose="020B0609020204030204" pitchFamily="49" charset="0"/>
              </a:rPr>
              <a:t>());</a:t>
            </a:r>
          </a:p>
          <a:p>
            <a:pPr>
              <a:buFont typeface="Wingdings 2" pitchFamily="18" charset="2"/>
              <a:buNone/>
            </a:pPr>
            <a:endParaRPr lang="en-US" sz="2000" dirty="0">
              <a:latin typeface="Consolas" panose="020B0609020204030204" pitchFamily="49" charset="0"/>
              <a:cs typeface="Consolas" panose="020B0609020204030204" pitchFamily="49" charset="0"/>
            </a:endParaRPr>
          </a:p>
          <a:p>
            <a:pPr>
              <a:buFont typeface="Wingdings 2" pitchFamily="18" charset="2"/>
              <a:buNone/>
            </a:pPr>
            <a:r>
              <a:rPr lang="en-US" sz="2000" dirty="0" err="1">
                <a:latin typeface="Consolas" panose="020B0609020204030204" pitchFamily="49" charset="0"/>
                <a:cs typeface="Consolas" panose="020B0609020204030204" pitchFamily="49" charset="0"/>
              </a:rPr>
              <a:t>aDate.increment</a:t>
            </a:r>
            <a:r>
              <a:rPr lang="en-US" sz="2000" dirty="0">
                <a:latin typeface="Consolas" panose="020B0609020204030204" pitchFamily="49" charset="0"/>
                <a:cs typeface="Consolas" panose="020B0609020204030204" pitchFamily="49" charset="0"/>
              </a:rPr>
              <a:t>();</a:t>
            </a:r>
          </a:p>
          <a:p>
            <a:pPr>
              <a:buFont typeface="Wingdings 2" pitchFamily="18" charset="2"/>
              <a:buNone/>
            </a:pPr>
            <a:endParaRPr lang="en-US" sz="2000" dirty="0">
              <a:latin typeface="Consolas" panose="020B0609020204030204" pitchFamily="49" charset="0"/>
              <a:cs typeface="Consolas" panose="020B0609020204030204" pitchFamily="49" charset="0"/>
            </a:endParaRPr>
          </a:p>
          <a:p>
            <a:pPr>
              <a:buFont typeface="Wingdings 2" pitchFamily="18" charset="2"/>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("the day after is: " + </a:t>
            </a:r>
            <a:r>
              <a:rPr lang="en-US" sz="2000" dirty="0" err="1">
                <a:latin typeface="Consolas" panose="020B0609020204030204" pitchFamily="49" charset="0"/>
                <a:cs typeface="Consolas" panose="020B0609020204030204" pitchFamily="49" charset="0"/>
              </a:rPr>
              <a:t>aDate.getDay</a:t>
            </a:r>
            <a:r>
              <a:rPr lang="en-US" sz="2000" dirty="0">
                <a:latin typeface="Consolas" panose="020B0609020204030204" pitchFamily="49" charset="0"/>
                <a:cs typeface="Consolas" panose="020B0609020204030204" pitchFamily="49" charset="0"/>
              </a:rPr>
              <a:t>());</a:t>
            </a:r>
            <a:endParaRPr lang="en-US" sz="1000" dirty="0">
              <a:solidFill>
                <a:schemeClr val="accent2"/>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524000" y="1"/>
            <a:ext cx="9144000" cy="701675"/>
          </a:xfrm>
        </p:spPr>
        <p:txBody>
          <a:bodyPr/>
          <a:lstStyle/>
          <a:p>
            <a:r>
              <a:rPr lang="en-US" sz="4200"/>
              <a:t>Extended UML Class Diagram</a:t>
            </a:r>
          </a:p>
        </p:txBody>
      </p:sp>
      <p:grpSp>
        <p:nvGrpSpPr>
          <p:cNvPr id="2" name="Group 1"/>
          <p:cNvGrpSpPr/>
          <p:nvPr/>
        </p:nvGrpSpPr>
        <p:grpSpPr>
          <a:xfrm>
            <a:off x="2409825" y="894270"/>
            <a:ext cx="7372350" cy="5722938"/>
            <a:chOff x="885825" y="1047750"/>
            <a:chExt cx="7372350" cy="5722938"/>
          </a:xfrm>
        </p:grpSpPr>
        <p:sp>
          <p:nvSpPr>
            <p:cNvPr id="58369" name="Rectangle 5"/>
            <p:cNvSpPr>
              <a:spLocks noChangeArrowheads="1"/>
            </p:cNvSpPr>
            <p:nvPr/>
          </p:nvSpPr>
          <p:spPr bwMode="auto">
            <a:xfrm>
              <a:off x="885825" y="1047750"/>
              <a:ext cx="7372350" cy="5722938"/>
            </a:xfrm>
            <a:prstGeom prst="rect">
              <a:avLst/>
            </a:prstGeom>
            <a:solidFill>
              <a:schemeClr val="tx1"/>
            </a:solidFill>
            <a:ln w="9525">
              <a:solidFill>
                <a:schemeClr val="tx1"/>
              </a:solidFill>
              <a:miter lim="800000"/>
              <a:headEnd/>
              <a:tailEnd/>
            </a:ln>
          </p:spPr>
          <p:txBody>
            <a:bodyPr wrap="none" anchor="ctr"/>
            <a:lstStyle/>
            <a:p>
              <a:endParaRPr lang="en-US"/>
            </a:p>
          </p:txBody>
        </p:sp>
        <p:pic>
          <p:nvPicPr>
            <p:cNvPr id="58371" name="Picture 4" descr="37461_CH01_FIG0104"/>
            <p:cNvPicPr>
              <a:picLocks noChangeAspect="1" noChangeArrowheads="1"/>
            </p:cNvPicPr>
            <p:nvPr/>
          </p:nvPicPr>
          <p:blipFill>
            <a:blip r:embed="rId2"/>
            <a:srcRect/>
            <a:stretch>
              <a:fillRect/>
            </a:stretch>
          </p:blipFill>
          <p:spPr bwMode="auto">
            <a:xfrm>
              <a:off x="962025" y="1103313"/>
              <a:ext cx="7219950" cy="56007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524000" y="1"/>
            <a:ext cx="9144000" cy="701675"/>
          </a:xfrm>
        </p:spPr>
        <p:txBody>
          <a:bodyPr/>
          <a:lstStyle/>
          <a:p>
            <a:r>
              <a:rPr lang="en-US" smtClean="0"/>
              <a:t>Packages</a:t>
            </a:r>
          </a:p>
        </p:txBody>
      </p:sp>
      <p:sp>
        <p:nvSpPr>
          <p:cNvPr id="54274" name="Content Placeholder 2"/>
          <p:cNvSpPr>
            <a:spLocks noGrp="1"/>
          </p:cNvSpPr>
          <p:nvPr>
            <p:ph idx="1"/>
          </p:nvPr>
        </p:nvSpPr>
        <p:spPr>
          <a:xfrm>
            <a:off x="143225" y="932675"/>
            <a:ext cx="11905550" cy="5193489"/>
          </a:xfrm>
        </p:spPr>
        <p:txBody>
          <a:bodyPr/>
          <a:lstStyle/>
          <a:p>
            <a:pPr>
              <a:spcBef>
                <a:spcPts val="1200"/>
              </a:spcBef>
            </a:pPr>
            <a:r>
              <a:rPr lang="en-US" dirty="0" smtClean="0"/>
              <a:t>Java lets us group related classes together into a unit called a </a:t>
            </a:r>
            <a:r>
              <a:rPr lang="en-US" i="1" u="sng" dirty="0" smtClean="0"/>
              <a:t>package</a:t>
            </a:r>
            <a:r>
              <a:rPr lang="en-US" dirty="0" smtClean="0"/>
              <a:t>, which provides several advantages. </a:t>
            </a:r>
          </a:p>
          <a:p>
            <a:pPr>
              <a:spcBef>
                <a:spcPts val="1200"/>
              </a:spcBef>
            </a:pPr>
            <a:r>
              <a:rPr lang="en-US" dirty="0" smtClean="0"/>
              <a:t>Packages:</a:t>
            </a:r>
          </a:p>
          <a:p>
            <a:pPr lvl="1">
              <a:spcBef>
                <a:spcPts val="1200"/>
              </a:spcBef>
            </a:pPr>
            <a:r>
              <a:rPr lang="en-US" dirty="0" smtClean="0"/>
              <a:t>let us organize our files.</a:t>
            </a:r>
          </a:p>
          <a:p>
            <a:pPr lvl="1">
              <a:spcBef>
                <a:spcPts val="1200"/>
              </a:spcBef>
            </a:pPr>
            <a:r>
              <a:rPr lang="en-US" dirty="0" smtClean="0"/>
              <a:t>can be compiled separately and imported into (re-used by) our programs.</a:t>
            </a:r>
          </a:p>
          <a:p>
            <a:pPr lvl="1">
              <a:spcBef>
                <a:spcPts val="1200"/>
              </a:spcBef>
            </a:pPr>
            <a:r>
              <a:rPr lang="en-US" dirty="0" smtClean="0"/>
              <a:t>make it easier for programs to use common class files.</a:t>
            </a:r>
          </a:p>
          <a:p>
            <a:pPr lvl="1">
              <a:spcBef>
                <a:spcPts val="1200"/>
              </a:spcBef>
            </a:pPr>
            <a:r>
              <a:rPr lang="en-US" dirty="0" smtClean="0"/>
              <a:t>help us avoid naming conflicts (two classes can have the same name if they are in different packages).</a:t>
            </a:r>
            <a:endParaRPr lang="en-US" dirty="0" smtClean="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uiExpand="1"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524000" y="1"/>
            <a:ext cx="9144000" cy="701675"/>
          </a:xfrm>
        </p:spPr>
        <p:txBody>
          <a:bodyPr/>
          <a:lstStyle/>
          <a:p>
            <a:r>
              <a:rPr lang="en-US" dirty="0" smtClean="0"/>
              <a:t>Using Packages</a:t>
            </a:r>
          </a:p>
        </p:txBody>
      </p:sp>
      <p:sp>
        <p:nvSpPr>
          <p:cNvPr id="3" name="Content Placeholder 2"/>
          <p:cNvSpPr>
            <a:spLocks noGrp="1"/>
          </p:cNvSpPr>
          <p:nvPr>
            <p:ph idx="1"/>
          </p:nvPr>
        </p:nvSpPr>
        <p:spPr>
          <a:xfrm>
            <a:off x="143225" y="932674"/>
            <a:ext cx="11905550" cy="5722345"/>
          </a:xfrm>
        </p:spPr>
        <p:txBody>
          <a:bodyPr/>
          <a:lstStyle/>
          <a:p>
            <a:pPr>
              <a:lnSpc>
                <a:spcPct val="90000"/>
              </a:lnSpc>
              <a:spcBef>
                <a:spcPts val="900"/>
              </a:spcBef>
            </a:pPr>
            <a:r>
              <a:rPr lang="en-US" dirty="0"/>
              <a:t>A Java compilation unit can consist of a file with:</a:t>
            </a:r>
          </a:p>
          <a:p>
            <a:pPr lvl="1">
              <a:lnSpc>
                <a:spcPct val="90000"/>
              </a:lnSpc>
              <a:spcBef>
                <a:spcPts val="900"/>
              </a:spcBef>
            </a:pPr>
            <a:r>
              <a:rPr lang="en-US" dirty="0"/>
              <a:t>The keyword </a:t>
            </a:r>
            <a:r>
              <a:rPr lang="en-US" dirty="0">
                <a:solidFill>
                  <a:srgbClr val="FFC000"/>
                </a:solidFill>
                <a:latin typeface="Consolas" panose="020B0609020204030204" pitchFamily="49" charset="0"/>
                <a:cs typeface="Consolas" panose="020B0609020204030204" pitchFamily="49" charset="0"/>
              </a:rPr>
              <a:t>package</a:t>
            </a:r>
            <a:r>
              <a:rPr lang="en-US" dirty="0"/>
              <a:t> followed by an identifier indicating the name of the package:</a:t>
            </a:r>
          </a:p>
          <a:p>
            <a:pPr lvl="2">
              <a:lnSpc>
                <a:spcPct val="90000"/>
              </a:lnSpc>
              <a:spcBef>
                <a:spcPts val="900"/>
              </a:spcBef>
            </a:pPr>
            <a:r>
              <a:rPr lang="en-US" dirty="0" smtClean="0">
                <a:solidFill>
                  <a:srgbClr val="FFC000"/>
                </a:solidFill>
                <a:latin typeface="Consolas" panose="020B0609020204030204" pitchFamily="49" charset="0"/>
                <a:cs typeface="Consolas" panose="020B0609020204030204" pitchFamily="49" charset="0"/>
              </a:rPr>
              <a:t>package </a:t>
            </a:r>
            <a:r>
              <a:rPr lang="en-US" dirty="0" err="1">
                <a:solidFill>
                  <a:srgbClr val="FFC000"/>
                </a:solidFill>
                <a:latin typeface="Consolas" panose="020B0609020204030204" pitchFamily="49" charset="0"/>
                <a:cs typeface="Consolas" panose="020B0609020204030204" pitchFamily="49" charset="0"/>
              </a:rPr>
              <a:t>someName</a:t>
            </a:r>
            <a:r>
              <a:rPr lang="en-US" dirty="0">
                <a:solidFill>
                  <a:srgbClr val="FFC000"/>
                </a:solidFill>
                <a:latin typeface="Consolas" panose="020B0609020204030204" pitchFamily="49" charset="0"/>
                <a:cs typeface="Consolas" panose="020B0609020204030204" pitchFamily="49" charset="0"/>
              </a:rPr>
              <a:t>;</a:t>
            </a:r>
          </a:p>
          <a:p>
            <a:pPr lvl="1">
              <a:lnSpc>
                <a:spcPct val="90000"/>
              </a:lnSpc>
              <a:spcBef>
                <a:spcPts val="900"/>
              </a:spcBef>
            </a:pPr>
            <a:r>
              <a:rPr lang="en-US" dirty="0">
                <a:solidFill>
                  <a:srgbClr val="FFC000"/>
                </a:solidFill>
                <a:latin typeface="Consolas" panose="020B0609020204030204" pitchFamily="49" charset="0"/>
                <a:cs typeface="Consolas" panose="020B0609020204030204" pitchFamily="49" charset="0"/>
              </a:rPr>
              <a:t>import</a:t>
            </a:r>
            <a:r>
              <a:rPr lang="en-US" dirty="0"/>
              <a:t> declarations, to make the contents of other packages available:</a:t>
            </a:r>
          </a:p>
          <a:p>
            <a:pPr lvl="2">
              <a:lnSpc>
                <a:spcPct val="90000"/>
              </a:lnSpc>
              <a:spcBef>
                <a:spcPts val="900"/>
              </a:spcBef>
            </a:pPr>
            <a:r>
              <a:rPr lang="en-US" dirty="0" smtClean="0">
                <a:solidFill>
                  <a:srgbClr val="FFC000"/>
                </a:solidFill>
                <a:latin typeface="Consolas" panose="020B0609020204030204" pitchFamily="49" charset="0"/>
                <a:cs typeface="Consolas" panose="020B0609020204030204" pitchFamily="49" charset="0"/>
              </a:rPr>
              <a:t>import </a:t>
            </a:r>
            <a:r>
              <a:rPr lang="en-US" dirty="0" err="1">
                <a:solidFill>
                  <a:srgbClr val="FFC000"/>
                </a:solidFill>
                <a:latin typeface="Consolas" panose="020B0609020204030204" pitchFamily="49" charset="0"/>
                <a:cs typeface="Consolas" panose="020B0609020204030204" pitchFamily="49" charset="0"/>
              </a:rPr>
              <a:t>java.util.Scanner</a:t>
            </a:r>
            <a:r>
              <a:rPr lang="en-US" dirty="0">
                <a:solidFill>
                  <a:srgbClr val="FFC000"/>
                </a:solidFill>
                <a:latin typeface="Consolas" panose="020B0609020204030204" pitchFamily="49" charset="0"/>
                <a:cs typeface="Consolas" panose="020B0609020204030204" pitchFamily="49" charset="0"/>
              </a:rPr>
              <a:t>;</a:t>
            </a:r>
          </a:p>
          <a:p>
            <a:pPr lvl="1">
              <a:lnSpc>
                <a:spcPct val="90000"/>
              </a:lnSpc>
              <a:spcBef>
                <a:spcPts val="900"/>
              </a:spcBef>
            </a:pPr>
            <a:r>
              <a:rPr lang="en-US" dirty="0"/>
              <a:t>One or more declarations of classes; </a:t>
            </a:r>
            <a:r>
              <a:rPr lang="en-US" i="1" dirty="0"/>
              <a:t>exactly</a:t>
            </a:r>
            <a:r>
              <a:rPr lang="en-US" dirty="0"/>
              <a:t> one of these classes must be declared </a:t>
            </a:r>
            <a:r>
              <a:rPr lang="en-US" dirty="0">
                <a:solidFill>
                  <a:srgbClr val="FFC000"/>
                </a:solidFill>
                <a:latin typeface="Consolas" panose="020B0609020204030204" pitchFamily="49" charset="0"/>
                <a:cs typeface="Consolas" panose="020B0609020204030204" pitchFamily="49" charset="0"/>
              </a:rPr>
              <a:t>public</a:t>
            </a:r>
          </a:p>
          <a:p>
            <a:pPr>
              <a:lnSpc>
                <a:spcPct val="90000"/>
              </a:lnSpc>
              <a:spcBef>
                <a:spcPts val="900"/>
              </a:spcBef>
            </a:pPr>
            <a:r>
              <a:rPr lang="en-US" dirty="0"/>
              <a:t>The classes defined in the file are members of the package. </a:t>
            </a:r>
          </a:p>
          <a:p>
            <a:pPr>
              <a:lnSpc>
                <a:spcPct val="90000"/>
              </a:lnSpc>
              <a:spcBef>
                <a:spcPts val="900"/>
              </a:spcBef>
            </a:pPr>
            <a:r>
              <a:rPr lang="en-US" dirty="0"/>
              <a:t>The imported classes are not members of the package.</a:t>
            </a:r>
          </a:p>
          <a:p>
            <a:pPr>
              <a:lnSpc>
                <a:spcPct val="90000"/>
              </a:lnSpc>
              <a:spcBef>
                <a:spcPts val="900"/>
              </a:spcBef>
            </a:pPr>
            <a:r>
              <a:rPr lang="en-US" dirty="0"/>
              <a:t>The name of the file containing the compilation unit must match the name of the public class within the unit.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524000" y="1"/>
            <a:ext cx="9144000" cy="701675"/>
          </a:xfrm>
        </p:spPr>
        <p:txBody>
          <a:bodyPr/>
          <a:lstStyle/>
          <a:p>
            <a:r>
              <a:rPr lang="en-US" smtClean="0"/>
              <a:t>Using Packages</a:t>
            </a:r>
          </a:p>
        </p:txBody>
      </p:sp>
      <p:sp>
        <p:nvSpPr>
          <p:cNvPr id="56322" name="Content Placeholder 2"/>
          <p:cNvSpPr>
            <a:spLocks noGrp="1"/>
          </p:cNvSpPr>
          <p:nvPr>
            <p:ph idx="1"/>
          </p:nvPr>
        </p:nvSpPr>
        <p:spPr>
          <a:xfrm>
            <a:off x="143225" y="932675"/>
            <a:ext cx="11905550" cy="5353825"/>
          </a:xfrm>
        </p:spPr>
        <p:txBody>
          <a:bodyPr/>
          <a:lstStyle/>
          <a:p>
            <a:pPr>
              <a:spcBef>
                <a:spcPts val="1200"/>
              </a:spcBef>
            </a:pPr>
            <a:r>
              <a:rPr lang="en-US" dirty="0" smtClean="0"/>
              <a:t>Each Java compilation unit resides in its own file. </a:t>
            </a:r>
          </a:p>
          <a:p>
            <a:pPr>
              <a:spcBef>
                <a:spcPts val="1200"/>
              </a:spcBef>
            </a:pPr>
            <a:r>
              <a:rPr lang="en-US" dirty="0" smtClean="0"/>
              <a:t>The Java system identifies the file using a combination of the package name and the name of the </a:t>
            </a:r>
            <a:r>
              <a:rPr lang="en-US" dirty="0" smtClean="0">
                <a:solidFill>
                  <a:srgbClr val="FFC000"/>
                </a:solidFill>
                <a:latin typeface="Consolas" panose="020B0609020204030204" pitchFamily="49" charset="0"/>
                <a:cs typeface="Consolas" panose="020B0609020204030204" pitchFamily="49" charset="0"/>
              </a:rPr>
              <a:t>public</a:t>
            </a:r>
            <a:r>
              <a:rPr lang="en-US" dirty="0" smtClean="0"/>
              <a:t> class in the compilation unit. </a:t>
            </a:r>
          </a:p>
          <a:p>
            <a:pPr>
              <a:spcBef>
                <a:spcPts val="1200"/>
              </a:spcBef>
            </a:pPr>
            <a:r>
              <a:rPr lang="en-US" dirty="0" smtClean="0"/>
              <a:t>Java restricts us to having a single </a:t>
            </a:r>
            <a:r>
              <a:rPr lang="en-US" dirty="0">
                <a:solidFill>
                  <a:srgbClr val="FFC000"/>
                </a:solidFill>
                <a:latin typeface="Consolas" panose="020B0609020204030204" pitchFamily="49" charset="0"/>
                <a:cs typeface="Consolas" panose="020B0609020204030204" pitchFamily="49" charset="0"/>
              </a:rPr>
              <a:t>public</a:t>
            </a:r>
            <a:r>
              <a:rPr lang="en-US" dirty="0" smtClean="0"/>
              <a:t> class in a file so that it can use file names to locate all </a:t>
            </a:r>
            <a:r>
              <a:rPr lang="en-US" dirty="0">
                <a:solidFill>
                  <a:srgbClr val="FFC000"/>
                </a:solidFill>
                <a:latin typeface="Consolas" panose="020B0609020204030204" pitchFamily="49" charset="0"/>
                <a:cs typeface="Consolas" panose="020B0609020204030204" pitchFamily="49" charset="0"/>
              </a:rPr>
              <a:t>public</a:t>
            </a:r>
            <a:r>
              <a:rPr lang="en-US" dirty="0" smtClean="0"/>
              <a:t> classes. </a:t>
            </a:r>
          </a:p>
          <a:p>
            <a:pPr>
              <a:spcBef>
                <a:spcPts val="1200"/>
              </a:spcBef>
            </a:pPr>
            <a:r>
              <a:rPr lang="en-US" dirty="0" smtClean="0"/>
              <a:t>Thus, a package with multiple </a:t>
            </a:r>
            <a:r>
              <a:rPr lang="en-US" dirty="0">
                <a:solidFill>
                  <a:srgbClr val="FFC000"/>
                </a:solidFill>
                <a:latin typeface="Consolas" panose="020B0609020204030204" pitchFamily="49" charset="0"/>
                <a:cs typeface="Consolas" panose="020B0609020204030204" pitchFamily="49" charset="0"/>
              </a:rPr>
              <a:t>public</a:t>
            </a:r>
            <a:r>
              <a:rPr lang="en-US" dirty="0" smtClean="0"/>
              <a:t> classes must be implemented with multiple compilation units, each in a separate file.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524000" y="11113"/>
            <a:ext cx="9144000" cy="690562"/>
          </a:xfrm>
        </p:spPr>
        <p:txBody>
          <a:bodyPr/>
          <a:lstStyle/>
          <a:p>
            <a:r>
              <a:rPr lang="en-US" smtClean="0"/>
              <a:t>Using Packages</a:t>
            </a:r>
          </a:p>
        </p:txBody>
      </p:sp>
      <p:sp>
        <p:nvSpPr>
          <p:cNvPr id="57346" name="Content Placeholder 2"/>
          <p:cNvSpPr>
            <a:spLocks noGrp="1"/>
          </p:cNvSpPr>
          <p:nvPr>
            <p:ph idx="1"/>
          </p:nvPr>
        </p:nvSpPr>
        <p:spPr>
          <a:xfrm>
            <a:off x="143225" y="932675"/>
            <a:ext cx="11905549" cy="5353825"/>
          </a:xfrm>
        </p:spPr>
        <p:txBody>
          <a:bodyPr/>
          <a:lstStyle/>
          <a:p>
            <a:pPr>
              <a:spcBef>
                <a:spcPts val="1200"/>
              </a:spcBef>
            </a:pPr>
            <a:r>
              <a:rPr lang="en-US" dirty="0" smtClean="0"/>
              <a:t>In order to access the contents of a package from within a program, you must </a:t>
            </a:r>
            <a:r>
              <a:rPr lang="en-US" dirty="0" smtClean="0">
                <a:solidFill>
                  <a:srgbClr val="FFC000"/>
                </a:solidFill>
                <a:latin typeface="Consolas" panose="020B0609020204030204" pitchFamily="49" charset="0"/>
                <a:cs typeface="Consolas" panose="020B0609020204030204" pitchFamily="49" charset="0"/>
              </a:rPr>
              <a:t>import</a:t>
            </a:r>
            <a:r>
              <a:rPr lang="en-US" dirty="0" smtClean="0"/>
              <a:t> it into your program:</a:t>
            </a:r>
          </a:p>
          <a:p>
            <a:pPr lvl="1">
              <a:spcBef>
                <a:spcPts val="1200"/>
              </a:spcBef>
            </a:pPr>
            <a:r>
              <a:rPr lang="en-US" dirty="0" smtClean="0">
                <a:solidFill>
                  <a:srgbClr val="FFC000"/>
                </a:solidFill>
                <a:latin typeface="Consolas" panose="020B0609020204030204" pitchFamily="49" charset="0"/>
                <a:cs typeface="Consolas" panose="020B0609020204030204" pitchFamily="49" charset="0"/>
              </a:rPr>
              <a:t>import </a:t>
            </a:r>
            <a:r>
              <a:rPr lang="en-US" dirty="0" err="1" smtClean="0">
                <a:solidFill>
                  <a:srgbClr val="FFC000"/>
                </a:solidFill>
                <a:latin typeface="Consolas" panose="020B0609020204030204" pitchFamily="49" charset="0"/>
                <a:cs typeface="Consolas" panose="020B0609020204030204" pitchFamily="49" charset="0"/>
              </a:rPr>
              <a:t>packagename</a:t>
            </a:r>
            <a:r>
              <a:rPr lang="en-US" dirty="0" smtClean="0">
                <a:solidFill>
                  <a:srgbClr val="FFC000"/>
                </a:solidFill>
                <a:latin typeface="Consolas" panose="020B0609020204030204" pitchFamily="49" charset="0"/>
                <a:cs typeface="Consolas" panose="020B0609020204030204" pitchFamily="49" charset="0"/>
              </a:rPr>
              <a:t>.*;</a:t>
            </a:r>
          </a:p>
          <a:p>
            <a:pPr lvl="1">
              <a:spcBef>
                <a:spcPts val="1200"/>
              </a:spcBef>
            </a:pPr>
            <a:r>
              <a:rPr lang="en-US" dirty="0" smtClean="0">
                <a:solidFill>
                  <a:srgbClr val="FFC000"/>
                </a:solidFill>
                <a:latin typeface="Consolas" panose="020B0609020204030204" pitchFamily="49" charset="0"/>
                <a:cs typeface="Consolas" panose="020B0609020204030204" pitchFamily="49" charset="0"/>
              </a:rPr>
              <a:t>import </a:t>
            </a:r>
            <a:r>
              <a:rPr lang="en-US" dirty="0" err="1" smtClean="0">
                <a:solidFill>
                  <a:srgbClr val="FFC000"/>
                </a:solidFill>
                <a:latin typeface="Consolas" panose="020B0609020204030204" pitchFamily="49" charset="0"/>
                <a:cs typeface="Consolas" panose="020B0609020204030204" pitchFamily="49" charset="0"/>
              </a:rPr>
              <a:t>packagename.Classname</a:t>
            </a:r>
            <a:r>
              <a:rPr lang="en-US" dirty="0" smtClean="0">
                <a:solidFill>
                  <a:srgbClr val="FFC000"/>
                </a:solidFill>
                <a:latin typeface="Consolas" panose="020B0609020204030204" pitchFamily="49" charset="0"/>
                <a:cs typeface="Consolas" panose="020B0609020204030204" pitchFamily="49" charset="0"/>
              </a:rPr>
              <a:t>;</a:t>
            </a:r>
          </a:p>
          <a:p>
            <a:pPr>
              <a:spcBef>
                <a:spcPts val="1200"/>
              </a:spcBef>
            </a:pPr>
            <a:r>
              <a:rPr lang="en-US" dirty="0" smtClean="0"/>
              <a:t>The Java package rules are defined to work seamlessly with hierarchical file systems:</a:t>
            </a:r>
          </a:p>
          <a:p>
            <a:pPr lvl="1">
              <a:spcBef>
                <a:spcPts val="1200"/>
              </a:spcBef>
            </a:pPr>
            <a:r>
              <a:rPr lang="en-US" dirty="0" smtClean="0">
                <a:solidFill>
                  <a:srgbClr val="FFC000"/>
                </a:solidFill>
                <a:latin typeface="Consolas" panose="020B0609020204030204" pitchFamily="49" charset="0"/>
                <a:cs typeface="Consolas" panose="020B0609020204030204" pitchFamily="49" charset="0"/>
              </a:rPr>
              <a:t>import ch03.stacks.*; </a:t>
            </a:r>
          </a:p>
          <a:p>
            <a:pPr lvl="1">
              <a:spcBef>
                <a:spcPts val="1200"/>
              </a:spcBef>
            </a:pPr>
            <a:r>
              <a:rPr lang="en-US" dirty="0" smtClean="0">
                <a:solidFill>
                  <a:srgbClr val="FFC000"/>
                </a:solidFill>
                <a:latin typeface="Consolas" panose="020B0609020204030204" pitchFamily="49" charset="0"/>
                <a:cs typeface="Consolas" panose="020B0609020204030204" pitchFamily="49" charset="0"/>
              </a:rPr>
              <a:t>Import </a:t>
            </a:r>
            <a:r>
              <a:rPr lang="en-US" dirty="0" err="1" smtClean="0">
                <a:solidFill>
                  <a:srgbClr val="FFC000"/>
                </a:solidFill>
                <a:latin typeface="Consolas" panose="020B0609020204030204" pitchFamily="49" charset="0"/>
                <a:cs typeface="Consolas" panose="020B0609020204030204" pitchFamily="49" charset="0"/>
              </a:rPr>
              <a:t>javax.Swing</a:t>
            </a:r>
            <a:r>
              <a:rPr lang="en-US" dirty="0" smtClean="0">
                <a:solidFill>
                  <a:srgbClr val="FFC000"/>
                </a:solidFill>
                <a:latin typeface="Consolas" panose="020B0609020204030204" pitchFamily="49" charset="0"/>
                <a:cs typeface="Consolas" panose="020B0609020204030204" pitchFamily="49" charset="0"/>
              </a:rPr>
              <a:t>.*;</a:t>
            </a:r>
          </a:p>
          <a:p>
            <a:pPr>
              <a:spcBef>
                <a:spcPts val="120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Software Engineering</a:t>
            </a:r>
          </a:p>
        </p:txBody>
      </p:sp>
      <p:sp>
        <p:nvSpPr>
          <p:cNvPr id="5" name="Text Placeholder 4"/>
          <p:cNvSpPr>
            <a:spLocks noGrp="1"/>
          </p:cNvSpPr>
          <p:nvPr>
            <p:ph type="body" idx="1"/>
          </p:nvPr>
        </p:nvSpPr>
        <p:spPr/>
        <p:txBody>
          <a:bodyPr/>
          <a:lstStyle/>
          <a:p>
            <a:r>
              <a:rPr lang="en-US" sz="3000" dirty="0"/>
              <a:t>Section 1.1</a:t>
            </a:r>
          </a:p>
        </p:txBody>
      </p:sp>
    </p:spTree>
    <p:extLst>
      <p:ext uri="{BB962C8B-B14F-4D97-AF65-F5344CB8AC3E}">
        <p14:creationId xmlns:p14="http://schemas.microsoft.com/office/powerpoint/2010/main" val="4819758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583838"/>
            <a:ext cx="9329340" cy="1826363"/>
          </a:xfrm>
        </p:spPr>
        <p:txBody>
          <a:bodyPr/>
          <a:lstStyle/>
          <a:p>
            <a:r>
              <a:rPr lang="en-US" sz="5400" dirty="0"/>
              <a:t>Data Structures</a:t>
            </a:r>
          </a:p>
        </p:txBody>
      </p:sp>
      <p:sp>
        <p:nvSpPr>
          <p:cNvPr id="5" name="Text Placeholder 4"/>
          <p:cNvSpPr>
            <a:spLocks noGrp="1"/>
          </p:cNvSpPr>
          <p:nvPr>
            <p:ph type="body" idx="1"/>
          </p:nvPr>
        </p:nvSpPr>
        <p:spPr/>
        <p:txBody>
          <a:bodyPr/>
          <a:lstStyle/>
          <a:p>
            <a:r>
              <a:rPr lang="en-US" sz="3000" dirty="0"/>
              <a:t>Section 1.5</a:t>
            </a:r>
          </a:p>
        </p:txBody>
      </p:sp>
    </p:spTree>
    <p:extLst>
      <p:ext uri="{BB962C8B-B14F-4D97-AF65-F5344CB8AC3E}">
        <p14:creationId xmlns:p14="http://schemas.microsoft.com/office/powerpoint/2010/main" val="3330696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524000" y="1"/>
            <a:ext cx="9144000" cy="701675"/>
          </a:xfrm>
        </p:spPr>
        <p:txBody>
          <a:bodyPr/>
          <a:lstStyle/>
          <a:p>
            <a:r>
              <a:rPr lang="en-US" dirty="0" smtClean="0"/>
              <a:t>1.5: Data Structures</a:t>
            </a:r>
          </a:p>
        </p:txBody>
      </p:sp>
      <p:sp>
        <p:nvSpPr>
          <p:cNvPr id="58370" name="Content Placeholder 2"/>
          <p:cNvSpPr>
            <a:spLocks noGrp="1"/>
          </p:cNvSpPr>
          <p:nvPr>
            <p:ph idx="1"/>
          </p:nvPr>
        </p:nvSpPr>
        <p:spPr>
          <a:xfrm>
            <a:off x="143225" y="932675"/>
            <a:ext cx="11905550" cy="5353825"/>
          </a:xfrm>
        </p:spPr>
        <p:txBody>
          <a:bodyPr/>
          <a:lstStyle/>
          <a:p>
            <a:pPr>
              <a:spcBef>
                <a:spcPts val="1200"/>
              </a:spcBef>
            </a:pPr>
            <a:r>
              <a:rPr lang="en-US" dirty="0" smtClean="0"/>
              <a:t>Enough about java itself!</a:t>
            </a:r>
          </a:p>
          <a:p>
            <a:pPr>
              <a:spcBef>
                <a:spcPts val="1200"/>
              </a:spcBef>
            </a:pPr>
            <a:r>
              <a:rPr lang="en-US" dirty="0" smtClean="0"/>
              <a:t>This course if about </a:t>
            </a:r>
            <a:r>
              <a:rPr lang="en-US" i="1" dirty="0" smtClean="0"/>
              <a:t>data structures</a:t>
            </a:r>
          </a:p>
          <a:p>
            <a:pPr>
              <a:spcBef>
                <a:spcPts val="1200"/>
              </a:spcBef>
            </a:pPr>
            <a:r>
              <a:rPr lang="en-US" dirty="0" smtClean="0"/>
              <a:t>We’ve seen a great deal about structuring your </a:t>
            </a:r>
            <a:r>
              <a:rPr lang="en-US" i="1" u="sng" dirty="0" smtClean="0"/>
              <a:t>programs</a:t>
            </a:r>
            <a:r>
              <a:rPr lang="en-US" dirty="0" smtClean="0"/>
              <a:t>:</a:t>
            </a:r>
          </a:p>
          <a:p>
            <a:pPr lvl="1">
              <a:spcBef>
                <a:spcPts val="1200"/>
              </a:spcBef>
            </a:pPr>
            <a:r>
              <a:rPr lang="en-US" dirty="0" smtClean="0">
                <a:solidFill>
                  <a:srgbClr val="FFC000"/>
                </a:solidFill>
                <a:latin typeface="Consolas" panose="020B0609020204030204" pitchFamily="49" charset="0"/>
                <a:cs typeface="Consolas" panose="020B0609020204030204" pitchFamily="49" charset="0"/>
              </a:rPr>
              <a:t>if/then</a:t>
            </a:r>
            <a:r>
              <a:rPr lang="en-US" dirty="0" smtClean="0"/>
              <a:t>, </a:t>
            </a:r>
            <a:r>
              <a:rPr lang="en-US" dirty="0" smtClean="0">
                <a:solidFill>
                  <a:srgbClr val="FFC000"/>
                </a:solidFill>
                <a:latin typeface="Consolas" panose="020B0609020204030204" pitchFamily="49" charset="0"/>
                <a:cs typeface="Consolas" panose="020B0609020204030204" pitchFamily="49" charset="0"/>
              </a:rPr>
              <a:t>do/while</a:t>
            </a:r>
            <a:r>
              <a:rPr lang="en-US" dirty="0" smtClean="0"/>
              <a:t>, </a:t>
            </a:r>
            <a:r>
              <a:rPr lang="en-US" dirty="0" smtClean="0">
                <a:solidFill>
                  <a:srgbClr val="FFC000"/>
                </a:solidFill>
                <a:latin typeface="Consolas" panose="020B0609020204030204" pitchFamily="49" charset="0"/>
                <a:cs typeface="Consolas" panose="020B0609020204030204" pitchFamily="49" charset="0"/>
              </a:rPr>
              <a:t>for</a:t>
            </a:r>
            <a:r>
              <a:rPr lang="en-US" dirty="0" smtClean="0"/>
              <a:t>, </a:t>
            </a:r>
            <a:r>
              <a:rPr lang="en-US" dirty="0" smtClean="0">
                <a:solidFill>
                  <a:srgbClr val="FFC000"/>
                </a:solidFill>
                <a:latin typeface="Consolas" panose="020B0609020204030204" pitchFamily="49" charset="0"/>
                <a:cs typeface="Consolas" panose="020B0609020204030204" pitchFamily="49" charset="0"/>
              </a:rPr>
              <a:t>try/catch</a:t>
            </a:r>
            <a:r>
              <a:rPr lang="en-US" dirty="0" smtClean="0"/>
              <a:t> blocks</a:t>
            </a:r>
          </a:p>
          <a:p>
            <a:pPr lvl="1">
              <a:spcBef>
                <a:spcPts val="1200"/>
              </a:spcBef>
            </a:pPr>
            <a:r>
              <a:rPr lang="en-US" dirty="0" smtClean="0"/>
              <a:t>Dividing our solution into packages, classes, and methods</a:t>
            </a:r>
          </a:p>
          <a:p>
            <a:pPr>
              <a:spcBef>
                <a:spcPts val="1200"/>
              </a:spcBef>
            </a:pPr>
            <a:r>
              <a:rPr lang="en-US" dirty="0" smtClean="0"/>
              <a:t>What about the structure of the </a:t>
            </a:r>
            <a:r>
              <a:rPr lang="en-US" i="1" u="sng" dirty="0" smtClean="0"/>
              <a:t>data</a:t>
            </a:r>
            <a:r>
              <a:rPr lang="en-US" dirty="0" smtClean="0"/>
              <a:t> itself?</a:t>
            </a:r>
          </a:p>
          <a:p>
            <a:pPr>
              <a:spcBef>
                <a:spcPts val="1200"/>
              </a:spcBef>
            </a:pPr>
            <a:r>
              <a:rPr lang="en-US" dirty="0" smtClean="0"/>
              <a:t>For the most part, we’ve used simple variables or arrays for all of our data.</a:t>
            </a:r>
          </a:p>
          <a:p>
            <a:pPr>
              <a:spcBef>
                <a:spcPts val="1200"/>
              </a:spcBef>
            </a:pPr>
            <a:r>
              <a:rPr lang="en-US" dirty="0" smtClean="0"/>
              <a:t>But wait, there’s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524000" y="1"/>
            <a:ext cx="9144000" cy="701675"/>
          </a:xfrm>
        </p:spPr>
        <p:txBody>
          <a:bodyPr/>
          <a:lstStyle/>
          <a:p>
            <a:r>
              <a:rPr lang="en-US" sz="5000"/>
              <a:t>Data Structures</a:t>
            </a:r>
          </a:p>
        </p:txBody>
      </p:sp>
      <p:sp>
        <p:nvSpPr>
          <p:cNvPr id="59394" name="Content Placeholder 2"/>
          <p:cNvSpPr>
            <a:spLocks noGrp="1"/>
          </p:cNvSpPr>
          <p:nvPr>
            <p:ph idx="1"/>
          </p:nvPr>
        </p:nvSpPr>
        <p:spPr>
          <a:xfrm>
            <a:off x="143225" y="932675"/>
            <a:ext cx="11905550" cy="5353825"/>
          </a:xfrm>
        </p:spPr>
        <p:txBody>
          <a:bodyPr/>
          <a:lstStyle/>
          <a:p>
            <a:pPr>
              <a:spcBef>
                <a:spcPts val="1200"/>
              </a:spcBef>
            </a:pPr>
            <a:r>
              <a:rPr lang="en-US" dirty="0" smtClean="0"/>
              <a:t>The way you view and structure the data that your programs manipulate greatly influences your success. </a:t>
            </a:r>
          </a:p>
          <a:p>
            <a:pPr>
              <a:spcBef>
                <a:spcPts val="1200"/>
              </a:spcBef>
            </a:pPr>
            <a:r>
              <a:rPr lang="en-US" dirty="0" smtClean="0"/>
              <a:t>A language's set of primitive types (Java's are </a:t>
            </a:r>
            <a:r>
              <a:rPr lang="en-US" dirty="0" smtClean="0">
                <a:solidFill>
                  <a:srgbClr val="FFC000"/>
                </a:solidFill>
                <a:latin typeface="Consolas" panose="020B0609020204030204" pitchFamily="49" charset="0"/>
                <a:cs typeface="Consolas" panose="020B0609020204030204" pitchFamily="49" charset="0"/>
              </a:rPr>
              <a:t>byte</a:t>
            </a:r>
            <a:r>
              <a:rPr lang="en-US" dirty="0" smtClean="0"/>
              <a:t>, </a:t>
            </a:r>
            <a:r>
              <a:rPr lang="en-US" dirty="0" smtClean="0">
                <a:solidFill>
                  <a:srgbClr val="FFC000"/>
                </a:solidFill>
                <a:latin typeface="Consolas" panose="020B0609020204030204" pitchFamily="49" charset="0"/>
                <a:cs typeface="Consolas" panose="020B0609020204030204" pitchFamily="49" charset="0"/>
              </a:rPr>
              <a:t>char</a:t>
            </a:r>
            <a:r>
              <a:rPr lang="en-US" dirty="0" smtClean="0"/>
              <a:t>, </a:t>
            </a:r>
            <a:r>
              <a:rPr lang="en-US" dirty="0" smtClean="0">
                <a:solidFill>
                  <a:srgbClr val="FFC000"/>
                </a:solidFill>
                <a:latin typeface="Consolas" panose="020B0609020204030204" pitchFamily="49" charset="0"/>
                <a:cs typeface="Consolas" panose="020B0609020204030204" pitchFamily="49" charset="0"/>
              </a:rPr>
              <a:t>short</a:t>
            </a:r>
            <a:r>
              <a:rPr lang="en-US" dirty="0" smtClean="0"/>
              <a:t>, </a:t>
            </a:r>
            <a:r>
              <a:rPr lang="en-US" dirty="0" err="1" smtClean="0">
                <a:solidFill>
                  <a:srgbClr val="FFC000"/>
                </a:solidFill>
                <a:latin typeface="Consolas" panose="020B0609020204030204" pitchFamily="49" charset="0"/>
                <a:cs typeface="Consolas" panose="020B0609020204030204" pitchFamily="49" charset="0"/>
              </a:rPr>
              <a:t>int</a:t>
            </a:r>
            <a:r>
              <a:rPr lang="en-US" dirty="0" smtClean="0"/>
              <a:t>, </a:t>
            </a:r>
            <a:r>
              <a:rPr lang="en-US" dirty="0" smtClean="0">
                <a:solidFill>
                  <a:srgbClr val="FFC000"/>
                </a:solidFill>
                <a:latin typeface="Consolas" panose="020B0609020204030204" pitchFamily="49" charset="0"/>
                <a:cs typeface="Consolas" panose="020B0609020204030204" pitchFamily="49" charset="0"/>
              </a:rPr>
              <a:t>long</a:t>
            </a:r>
            <a:r>
              <a:rPr lang="en-US" dirty="0" smtClean="0"/>
              <a:t>, </a:t>
            </a:r>
            <a:r>
              <a:rPr lang="en-US" dirty="0" smtClean="0">
                <a:solidFill>
                  <a:srgbClr val="FFC000"/>
                </a:solidFill>
                <a:latin typeface="Consolas" panose="020B0609020204030204" pitchFamily="49" charset="0"/>
                <a:cs typeface="Consolas" panose="020B0609020204030204" pitchFamily="49" charset="0"/>
              </a:rPr>
              <a:t>float</a:t>
            </a:r>
            <a:r>
              <a:rPr lang="en-US" dirty="0" smtClean="0"/>
              <a:t>, </a:t>
            </a:r>
            <a:r>
              <a:rPr lang="en-US" dirty="0" smtClean="0">
                <a:solidFill>
                  <a:srgbClr val="FFC000"/>
                </a:solidFill>
                <a:latin typeface="Consolas" panose="020B0609020204030204" pitchFamily="49" charset="0"/>
                <a:cs typeface="Consolas" panose="020B0609020204030204" pitchFamily="49" charset="0"/>
              </a:rPr>
              <a:t>double</a:t>
            </a:r>
            <a:r>
              <a:rPr lang="en-US" dirty="0" smtClean="0"/>
              <a:t>, and </a:t>
            </a:r>
            <a:r>
              <a:rPr lang="en-US" dirty="0" err="1" smtClean="0">
                <a:solidFill>
                  <a:srgbClr val="FFC000"/>
                </a:solidFill>
                <a:latin typeface="Consolas" panose="020B0609020204030204" pitchFamily="49" charset="0"/>
                <a:cs typeface="Consolas" panose="020B0609020204030204" pitchFamily="49" charset="0"/>
              </a:rPr>
              <a:t>boolean</a:t>
            </a:r>
            <a:r>
              <a:rPr lang="en-US" dirty="0" smtClean="0"/>
              <a:t>) are not sufficient, by themselves, for dealing with data that have many parts and complex interrelationships among those parts.</a:t>
            </a:r>
          </a:p>
          <a:p>
            <a:pPr>
              <a:spcBef>
                <a:spcPts val="1200"/>
              </a:spcBef>
            </a:pPr>
            <a:r>
              <a:rPr lang="en-US" dirty="0" smtClean="0"/>
              <a:t>Data structures provide this 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1524000" y="1"/>
            <a:ext cx="9144000" cy="701675"/>
          </a:xfrm>
        </p:spPr>
        <p:txBody>
          <a:bodyPr/>
          <a:lstStyle/>
          <a:p>
            <a:r>
              <a:rPr lang="en-US" sz="5000"/>
              <a:t>? Questions ?</a:t>
            </a:r>
          </a:p>
        </p:txBody>
      </p:sp>
      <p:sp>
        <p:nvSpPr>
          <p:cNvPr id="59394" name="Content Placeholder 2"/>
          <p:cNvSpPr>
            <a:spLocks noGrp="1"/>
          </p:cNvSpPr>
          <p:nvPr>
            <p:ph idx="1"/>
          </p:nvPr>
        </p:nvSpPr>
        <p:spPr>
          <a:xfrm>
            <a:off x="1638300" y="1104900"/>
            <a:ext cx="8915400" cy="5181600"/>
          </a:xfrm>
        </p:spPr>
        <p:txBody>
          <a:bodyPr/>
          <a:lstStyle/>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endParaRPr lang="en-US" smtClean="0"/>
          </a:p>
          <a:p>
            <a:pPr algn="ctr">
              <a:buFont typeface="Wingdings 2" pitchFamily="18" charset="2"/>
              <a:buNone/>
            </a:pPr>
            <a:r>
              <a:rPr lang="en-US" sz="6800"/>
              <a:t>? Any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524000" y="1"/>
            <a:ext cx="9144000" cy="701675"/>
          </a:xfrm>
        </p:spPr>
        <p:txBody>
          <a:bodyPr/>
          <a:lstStyle/>
          <a:p>
            <a:r>
              <a:rPr lang="en-US" sz="5000"/>
              <a:t>Next Time</a:t>
            </a:r>
          </a:p>
        </p:txBody>
      </p:sp>
      <p:sp>
        <p:nvSpPr>
          <p:cNvPr id="67586" name="Content Placeholder 2"/>
          <p:cNvSpPr>
            <a:spLocks noGrp="1"/>
          </p:cNvSpPr>
          <p:nvPr>
            <p:ph idx="1"/>
          </p:nvPr>
        </p:nvSpPr>
        <p:spPr>
          <a:xfrm>
            <a:off x="143225" y="932675"/>
            <a:ext cx="11905550" cy="5353825"/>
          </a:xfrm>
        </p:spPr>
        <p:txBody>
          <a:bodyPr/>
          <a:lstStyle/>
          <a:p>
            <a:r>
              <a:rPr lang="en-US" dirty="0" smtClean="0"/>
              <a:t>Next time, we will finish Chapter 1 (Sections 1.6 and 1.7)</a:t>
            </a:r>
          </a:p>
          <a:p>
            <a:pPr>
              <a:buFont typeface="Wingdings 2" pitchFamily="18" charset="2"/>
              <a:buNone/>
            </a:pPr>
            <a:endParaRPr lang="en-US" sz="6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524000" y="1"/>
            <a:ext cx="9144000" cy="701675"/>
          </a:xfrm>
        </p:spPr>
        <p:txBody>
          <a:bodyPr/>
          <a:lstStyle/>
          <a:p>
            <a:r>
              <a:rPr lang="en-US" dirty="0" smtClean="0">
                <a:latin typeface="Arial"/>
                <a:cs typeface="Arial"/>
              </a:rPr>
              <a:t>§</a:t>
            </a:r>
            <a:r>
              <a:rPr lang="en-US" dirty="0" smtClean="0"/>
              <a:t>1.1: Software Engineering</a:t>
            </a:r>
          </a:p>
        </p:txBody>
      </p:sp>
      <p:sp>
        <p:nvSpPr>
          <p:cNvPr id="18434" name="Content Placeholder 2"/>
          <p:cNvSpPr>
            <a:spLocks noGrp="1"/>
          </p:cNvSpPr>
          <p:nvPr>
            <p:ph idx="1"/>
          </p:nvPr>
        </p:nvSpPr>
        <p:spPr>
          <a:xfrm>
            <a:off x="143225" y="932675"/>
            <a:ext cx="11905550" cy="5193489"/>
          </a:xfrm>
        </p:spPr>
        <p:txBody>
          <a:bodyPr/>
          <a:lstStyle/>
          <a:p>
            <a:r>
              <a:rPr lang="en-US" dirty="0" smtClean="0"/>
              <a:t>“The field devoted to the specification, design, production, and maintenance of computer programs that are developed to meet specifications on time and within cost estimates, using tools that help to manage the size and complexity of the resulting software products”</a:t>
            </a:r>
          </a:p>
          <a:p>
            <a:pPr>
              <a:buFont typeface="Wingdings 2" pitchFamily="18" charset="2"/>
              <a:buNone/>
            </a:pPr>
            <a:r>
              <a:rPr lang="en-US" dirty="0" smtClean="0"/>
              <a:t>	- Textbook’s definition</a:t>
            </a:r>
          </a:p>
          <a:p>
            <a:pPr>
              <a:buFont typeface="Wingdings 2" pitchFamily="18" charset="2"/>
              <a:buNone/>
            </a:pPr>
            <a:endParaRPr lang="en-US" dirty="0" smtClean="0"/>
          </a:p>
          <a:p>
            <a:r>
              <a:rPr lang="en-US" dirty="0" smtClean="0"/>
              <a:t>See the first paragraph at </a:t>
            </a:r>
            <a:r>
              <a:rPr lang="en-US" dirty="0" smtClean="0">
                <a:hlinkClick r:id="rId2"/>
              </a:rPr>
              <a:t>http://en.wikipedia.org/wiki/Software_engineering</a:t>
            </a:r>
            <a:endParaRPr lang="en-US" dirty="0" smtClean="0"/>
          </a:p>
          <a:p>
            <a:pPr>
              <a:buFont typeface="Wingdings 2" pitchFamily="18" charset="2"/>
              <a:buNone/>
            </a:pPr>
            <a:endParaRPr lang="en-US" dirty="0" smtClean="0"/>
          </a:p>
          <a:p>
            <a:pPr lvl="1">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0" y="1"/>
            <a:ext cx="9144000" cy="701675"/>
          </a:xfrm>
        </p:spPr>
        <p:txBody>
          <a:bodyPr/>
          <a:lstStyle/>
          <a:p>
            <a:r>
              <a:rPr lang="en-US" smtClean="0"/>
              <a:t>Software Engineering</a:t>
            </a:r>
          </a:p>
        </p:txBody>
      </p:sp>
      <p:sp>
        <p:nvSpPr>
          <p:cNvPr id="17410" name="Content Placeholder 2"/>
          <p:cNvSpPr>
            <a:spLocks noGrp="1"/>
          </p:cNvSpPr>
          <p:nvPr>
            <p:ph idx="1"/>
          </p:nvPr>
        </p:nvSpPr>
        <p:spPr>
          <a:xfrm>
            <a:off x="143225" y="932675"/>
            <a:ext cx="11905549" cy="5683940"/>
          </a:xfrm>
        </p:spPr>
        <p:txBody>
          <a:bodyPr/>
          <a:lstStyle/>
          <a:p>
            <a:pPr>
              <a:spcBef>
                <a:spcPts val="1200"/>
              </a:spcBef>
            </a:pPr>
            <a:r>
              <a:rPr lang="en-US" dirty="0" smtClean="0"/>
              <a:t>Includes such activities as:</a:t>
            </a:r>
          </a:p>
          <a:p>
            <a:pPr lvl="1">
              <a:spcBef>
                <a:spcPts val="1200"/>
              </a:spcBef>
            </a:pPr>
            <a:r>
              <a:rPr lang="en-US" dirty="0" smtClean="0"/>
              <a:t>Cost estimation (and tracking)</a:t>
            </a:r>
          </a:p>
          <a:p>
            <a:pPr lvl="1">
              <a:spcBef>
                <a:spcPts val="1200"/>
              </a:spcBef>
            </a:pPr>
            <a:r>
              <a:rPr lang="en-US" dirty="0" smtClean="0"/>
              <a:t>Documentation (at all stages; not just the user’s manual at the end)</a:t>
            </a:r>
          </a:p>
          <a:p>
            <a:pPr lvl="1">
              <a:spcBef>
                <a:spcPts val="1200"/>
              </a:spcBef>
            </a:pPr>
            <a:r>
              <a:rPr lang="en-US" dirty="0" smtClean="0"/>
              <a:t>Team organization and management</a:t>
            </a:r>
          </a:p>
          <a:p>
            <a:pPr lvl="1">
              <a:spcBef>
                <a:spcPts val="1200"/>
              </a:spcBef>
            </a:pPr>
            <a:r>
              <a:rPr lang="en-US" dirty="0" smtClean="0"/>
              <a:t>Use CASE (</a:t>
            </a:r>
            <a:r>
              <a:rPr lang="en-US" i="1" u="sng" dirty="0" smtClean="0"/>
              <a:t>C</a:t>
            </a:r>
            <a:r>
              <a:rPr lang="en-US" dirty="0" smtClean="0"/>
              <a:t>omputer-</a:t>
            </a:r>
            <a:r>
              <a:rPr lang="en-US" i="1" u="sng" dirty="0" smtClean="0"/>
              <a:t>A</a:t>
            </a:r>
            <a:r>
              <a:rPr lang="en-US" dirty="0" smtClean="0"/>
              <a:t>ided </a:t>
            </a:r>
            <a:r>
              <a:rPr lang="en-US" i="1" u="sng" dirty="0" smtClean="0"/>
              <a:t>S</a:t>
            </a:r>
            <a:r>
              <a:rPr lang="en-US" dirty="0" smtClean="0"/>
              <a:t>oftware </a:t>
            </a:r>
            <a:r>
              <a:rPr lang="en-US" i="1" u="sng" dirty="0" smtClean="0"/>
              <a:t>E</a:t>
            </a:r>
            <a:r>
              <a:rPr lang="en-US" dirty="0" smtClean="0"/>
              <a:t>ngineering) tools</a:t>
            </a:r>
          </a:p>
          <a:p>
            <a:pPr lvl="1">
              <a:spcBef>
                <a:spcPts val="1200"/>
              </a:spcBef>
            </a:pPr>
            <a:r>
              <a:rPr lang="en-US" dirty="0" smtClean="0"/>
              <a:t>Project management</a:t>
            </a:r>
          </a:p>
          <a:p>
            <a:pPr marL="1143000" lvl="2" indent="-228600">
              <a:spcBef>
                <a:spcPts val="1200"/>
              </a:spcBef>
            </a:pPr>
            <a:r>
              <a:rPr lang="en-US" dirty="0" smtClean="0"/>
              <a:t>Planning and tracking project milestones</a:t>
            </a:r>
          </a:p>
          <a:p>
            <a:pPr marL="1143000" lvl="2" indent="-228600">
              <a:spcBef>
                <a:spcPts val="1200"/>
              </a:spcBef>
            </a:pPr>
            <a:r>
              <a:rPr lang="en-US" dirty="0" smtClean="0"/>
              <a:t>Dealing with issues when they (inevitably) arise;</a:t>
            </a:r>
          </a:p>
          <a:p>
            <a:pPr marL="1143000" lvl="2" indent="-228600">
              <a:spcBef>
                <a:spcPts val="1200"/>
              </a:spcBef>
            </a:pPr>
            <a:r>
              <a:rPr lang="en-US" dirty="0" smtClean="0"/>
              <a:t>Managing resources (time, money, people, hardware)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0">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10">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0" y="1"/>
            <a:ext cx="9144000" cy="701675"/>
          </a:xfrm>
        </p:spPr>
        <p:txBody>
          <a:bodyPr/>
          <a:lstStyle/>
          <a:p>
            <a:r>
              <a:rPr lang="en-US" smtClean="0"/>
              <a:t>Software Engineering</a:t>
            </a:r>
          </a:p>
        </p:txBody>
      </p:sp>
      <p:sp>
        <p:nvSpPr>
          <p:cNvPr id="18434" name="Content Placeholder 2"/>
          <p:cNvSpPr>
            <a:spLocks noGrp="1"/>
          </p:cNvSpPr>
          <p:nvPr>
            <p:ph idx="1"/>
          </p:nvPr>
        </p:nvSpPr>
        <p:spPr>
          <a:xfrm>
            <a:off x="143225" y="932675"/>
            <a:ext cx="11905550" cy="5683940"/>
          </a:xfrm>
        </p:spPr>
        <p:txBody>
          <a:bodyPr/>
          <a:lstStyle/>
          <a:p>
            <a:pPr>
              <a:spcBef>
                <a:spcPts val="1200"/>
              </a:spcBef>
            </a:pPr>
            <a:r>
              <a:rPr lang="en-US" i="1" u="sng" dirty="0" smtClean="0"/>
              <a:t>S</a:t>
            </a:r>
            <a:r>
              <a:rPr lang="en-US" dirty="0" smtClean="0"/>
              <a:t>oftware </a:t>
            </a:r>
            <a:r>
              <a:rPr lang="en-US" i="1" u="sng" dirty="0" smtClean="0"/>
              <a:t>D</a:t>
            </a:r>
            <a:r>
              <a:rPr lang="en-US" dirty="0" smtClean="0"/>
              <a:t>evelopment </a:t>
            </a:r>
            <a:r>
              <a:rPr lang="en-US" i="1" u="sng" dirty="0" smtClean="0"/>
              <a:t>L</a:t>
            </a:r>
            <a:r>
              <a:rPr lang="en-US" dirty="0" smtClean="0"/>
              <a:t>ife </a:t>
            </a:r>
            <a:r>
              <a:rPr lang="en-US" i="1" u="sng" dirty="0" smtClean="0"/>
              <a:t>C</a:t>
            </a:r>
            <a:r>
              <a:rPr lang="en-US" dirty="0" smtClean="0"/>
              <a:t>ycle (SDLC):</a:t>
            </a:r>
          </a:p>
          <a:p>
            <a:pPr lvl="1">
              <a:spcBef>
                <a:spcPts val="1200"/>
              </a:spcBef>
            </a:pPr>
            <a:r>
              <a:rPr lang="en-US" dirty="0" smtClean="0"/>
              <a:t>Problem analysis – what’s the nature of the problem?</a:t>
            </a:r>
          </a:p>
          <a:p>
            <a:pPr lvl="1">
              <a:spcBef>
                <a:spcPts val="1200"/>
              </a:spcBef>
            </a:pPr>
            <a:r>
              <a:rPr lang="en-US" dirty="0" smtClean="0"/>
              <a:t>Requirements elicitation – what must the program do?</a:t>
            </a:r>
          </a:p>
          <a:p>
            <a:pPr lvl="2">
              <a:spcBef>
                <a:spcPts val="1200"/>
              </a:spcBef>
            </a:pPr>
            <a:r>
              <a:rPr lang="en-US" dirty="0" smtClean="0"/>
              <a:t>From the customer’s standpoint</a:t>
            </a:r>
          </a:p>
          <a:p>
            <a:pPr lvl="1">
              <a:spcBef>
                <a:spcPts val="1200"/>
              </a:spcBef>
            </a:pPr>
            <a:r>
              <a:rPr lang="en-US" dirty="0" smtClean="0"/>
              <a:t>Requirements specification – what must it do (again)</a:t>
            </a:r>
          </a:p>
          <a:p>
            <a:pPr lvl="2">
              <a:spcBef>
                <a:spcPts val="1200"/>
              </a:spcBef>
            </a:pPr>
            <a:r>
              <a:rPr lang="en-US" dirty="0" smtClean="0"/>
              <a:t>From the developer’s standpoint</a:t>
            </a:r>
          </a:p>
          <a:p>
            <a:pPr lvl="1">
              <a:spcBef>
                <a:spcPts val="1200"/>
              </a:spcBef>
            </a:pPr>
            <a:r>
              <a:rPr lang="en-US" dirty="0" smtClean="0"/>
              <a:t>High- and low-level design – How will the requirements be met by the program?</a:t>
            </a:r>
          </a:p>
          <a:p>
            <a:pPr lvl="2">
              <a:spcBef>
                <a:spcPts val="1200"/>
              </a:spcBef>
            </a:pPr>
            <a:r>
              <a:rPr lang="en-US" dirty="0" smtClean="0"/>
              <a:t>High-level design is the “big picture”; low-level is how the little pieces work together to realize the high-level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0" y="1"/>
            <a:ext cx="9144000" cy="701675"/>
          </a:xfrm>
        </p:spPr>
        <p:txBody>
          <a:bodyPr/>
          <a:lstStyle/>
          <a:p>
            <a:r>
              <a:rPr lang="en-US" smtClean="0"/>
              <a:t>Software Engineering</a:t>
            </a:r>
          </a:p>
        </p:txBody>
      </p:sp>
      <p:sp>
        <p:nvSpPr>
          <p:cNvPr id="19458" name="Content Placeholder 2"/>
          <p:cNvSpPr>
            <a:spLocks noGrp="1"/>
          </p:cNvSpPr>
          <p:nvPr>
            <p:ph idx="1"/>
          </p:nvPr>
        </p:nvSpPr>
        <p:spPr>
          <a:xfrm>
            <a:off x="143225" y="932675"/>
            <a:ext cx="11905550" cy="5683940"/>
          </a:xfrm>
        </p:spPr>
        <p:txBody>
          <a:bodyPr/>
          <a:lstStyle/>
          <a:p>
            <a:pPr>
              <a:spcBef>
                <a:spcPts val="900"/>
              </a:spcBef>
            </a:pPr>
            <a:r>
              <a:rPr lang="en-US" i="1" u="sng" dirty="0" smtClean="0"/>
              <a:t>S</a:t>
            </a:r>
            <a:r>
              <a:rPr lang="en-US" dirty="0" smtClean="0"/>
              <a:t>oftware </a:t>
            </a:r>
            <a:r>
              <a:rPr lang="en-US" i="1" u="sng" dirty="0" smtClean="0"/>
              <a:t>D</a:t>
            </a:r>
            <a:r>
              <a:rPr lang="en-US" dirty="0" smtClean="0"/>
              <a:t>evelopment </a:t>
            </a:r>
            <a:r>
              <a:rPr lang="en-US" i="1" u="sng" dirty="0" smtClean="0"/>
              <a:t>L</a:t>
            </a:r>
            <a:r>
              <a:rPr lang="en-US" dirty="0" smtClean="0"/>
              <a:t>ife </a:t>
            </a:r>
            <a:r>
              <a:rPr lang="en-US" i="1" u="sng" dirty="0" smtClean="0"/>
              <a:t>C</a:t>
            </a:r>
            <a:r>
              <a:rPr lang="en-US" dirty="0" smtClean="0"/>
              <a:t>ycle (cont’d):</a:t>
            </a:r>
          </a:p>
          <a:p>
            <a:pPr lvl="1">
              <a:spcBef>
                <a:spcPts val="900"/>
              </a:spcBef>
            </a:pPr>
            <a:r>
              <a:rPr lang="en-US" dirty="0" smtClean="0"/>
              <a:t>Implementation – actually writing the code</a:t>
            </a:r>
          </a:p>
          <a:p>
            <a:pPr lvl="1">
              <a:spcBef>
                <a:spcPts val="900"/>
              </a:spcBef>
            </a:pPr>
            <a:r>
              <a:rPr lang="en-US" dirty="0" smtClean="0"/>
              <a:t>Testing and verification</a:t>
            </a:r>
          </a:p>
          <a:p>
            <a:pPr lvl="2">
              <a:spcBef>
                <a:spcPts val="900"/>
              </a:spcBef>
            </a:pPr>
            <a:r>
              <a:rPr lang="en-US" dirty="0" smtClean="0"/>
              <a:t>Sometimes called </a:t>
            </a:r>
            <a:r>
              <a:rPr lang="en-US" i="1" u="sng" dirty="0" smtClean="0"/>
              <a:t>V</a:t>
            </a:r>
            <a:r>
              <a:rPr lang="en-US" dirty="0" smtClean="0"/>
              <a:t>alidation &amp; </a:t>
            </a:r>
            <a:r>
              <a:rPr lang="en-US" i="1" u="sng" dirty="0" smtClean="0"/>
              <a:t>V</a:t>
            </a:r>
            <a:r>
              <a:rPr lang="en-US" dirty="0" smtClean="0"/>
              <a:t>erification (V&amp;V)</a:t>
            </a:r>
          </a:p>
          <a:p>
            <a:pPr lvl="2">
              <a:spcBef>
                <a:spcPts val="900"/>
              </a:spcBef>
            </a:pPr>
            <a:r>
              <a:rPr lang="en-US" dirty="0" smtClean="0"/>
              <a:t>Does what we wrote do what we designed it to do? </a:t>
            </a:r>
          </a:p>
          <a:p>
            <a:pPr lvl="2">
              <a:spcBef>
                <a:spcPts val="900"/>
              </a:spcBef>
            </a:pPr>
            <a:r>
              <a:rPr lang="en-US" dirty="0" smtClean="0"/>
              <a:t>Is what we wrote what the customer </a:t>
            </a:r>
            <a:r>
              <a:rPr lang="en-US" i="1" u="sng" dirty="0" smtClean="0"/>
              <a:t>said</a:t>
            </a:r>
            <a:r>
              <a:rPr lang="en-US" dirty="0" smtClean="0"/>
              <a:t> they wanted?</a:t>
            </a:r>
          </a:p>
          <a:p>
            <a:pPr lvl="2">
              <a:spcBef>
                <a:spcPts val="900"/>
              </a:spcBef>
            </a:pPr>
            <a:r>
              <a:rPr lang="en-US" dirty="0" smtClean="0"/>
              <a:t>Is what we wrote what the customer </a:t>
            </a:r>
            <a:r>
              <a:rPr lang="en-US" i="1" u="sng" dirty="0" smtClean="0"/>
              <a:t>really needed</a:t>
            </a:r>
            <a:r>
              <a:rPr lang="en-US" dirty="0" smtClean="0"/>
              <a:t>?</a:t>
            </a:r>
          </a:p>
          <a:p>
            <a:pPr lvl="1">
              <a:spcBef>
                <a:spcPts val="900"/>
              </a:spcBef>
            </a:pPr>
            <a:r>
              <a:rPr lang="en-US" dirty="0" smtClean="0"/>
              <a:t>Delivery – Turning the program over to the customer</a:t>
            </a:r>
          </a:p>
          <a:p>
            <a:pPr lvl="1">
              <a:spcBef>
                <a:spcPts val="900"/>
              </a:spcBef>
            </a:pPr>
            <a:r>
              <a:rPr lang="en-US" dirty="0" smtClean="0"/>
              <a:t>Operation – Actually using the program</a:t>
            </a:r>
          </a:p>
          <a:p>
            <a:pPr lvl="1">
              <a:spcBef>
                <a:spcPts val="900"/>
              </a:spcBef>
            </a:pPr>
            <a:r>
              <a:rPr lang="en-US" dirty="0" smtClean="0"/>
              <a:t>Maintenance – making changes to fix faults in the software or to add / modify the program’s functionality </a:t>
            </a:r>
          </a:p>
          <a:p>
            <a:pPr>
              <a:spcBef>
                <a:spcPts val="900"/>
              </a:spcBef>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uiExpand="1" build="p" bldLvl="2"/>
    </p:bldLst>
  </p:timing>
</p:sld>
</file>

<file path=ppt/theme/theme1.xml><?xml version="1.0" encoding="utf-8"?>
<a:theme xmlns:a="http://schemas.openxmlformats.org/drawingml/2006/main" name="EEC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Template>
  <TotalTime>3717</TotalTime>
  <Words>2725</Words>
  <Application>Microsoft Office PowerPoint</Application>
  <PresentationFormat>Custom</PresentationFormat>
  <Paragraphs>433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EECS</vt:lpstr>
      <vt:lpstr>EECS 2500  Linear Data Structures</vt:lpstr>
      <vt:lpstr>Last Time</vt:lpstr>
      <vt:lpstr>Getting Organized</vt:lpstr>
      <vt:lpstr>Chapter 1 Outline</vt:lpstr>
      <vt:lpstr>Software Engineering</vt:lpstr>
      <vt:lpstr>§1.1: Software Engineering</vt:lpstr>
      <vt:lpstr>Software Engineering</vt:lpstr>
      <vt:lpstr>Software Engineering</vt:lpstr>
      <vt:lpstr>Software Engineering</vt:lpstr>
      <vt:lpstr>Software Life Cycles</vt:lpstr>
      <vt:lpstr>Software Life Cycles</vt:lpstr>
      <vt:lpstr>Software Engineering</vt:lpstr>
      <vt:lpstr>Waterfall Life-Cycle Model</vt:lpstr>
      <vt:lpstr>Spiral Life-Cycle Model</vt:lpstr>
      <vt:lpstr>Agile Methods</vt:lpstr>
      <vt:lpstr>Agile Manifesto</vt:lpstr>
      <vt:lpstr>The Unified Process</vt:lpstr>
      <vt:lpstr>The Unified Process</vt:lpstr>
      <vt:lpstr>The Unified Process</vt:lpstr>
      <vt:lpstr>The Unified Process</vt:lpstr>
      <vt:lpstr>Some Goals of Quality Software</vt:lpstr>
      <vt:lpstr>Object Orientation</vt:lpstr>
      <vt:lpstr>1.2: Object Orientation</vt:lpstr>
      <vt:lpstr>Classes, Objects, and Applications</vt:lpstr>
      <vt:lpstr>1.3: Classes, Objects, &amp; Applications</vt:lpstr>
      <vt:lpstr>Date Class (1)</vt:lpstr>
      <vt:lpstr>Date Class (2)</vt:lpstr>
      <vt:lpstr>Date Class (3)</vt:lpstr>
      <vt:lpstr>Date Class (4)</vt:lpstr>
      <vt:lpstr>UML Class Diagram for Date Class</vt:lpstr>
      <vt:lpstr>UML Class Diagram for Date Class</vt:lpstr>
      <vt:lpstr>Java’s Access Control Modifiers</vt:lpstr>
      <vt:lpstr>Design of DaysBetween Class</vt:lpstr>
      <vt:lpstr>DaysBetween Class (1)</vt:lpstr>
      <vt:lpstr>DaysBetween Class (2)</vt:lpstr>
      <vt:lpstr>DaysBetween Class (4)</vt:lpstr>
      <vt:lpstr>DaysBetween In Operation</vt:lpstr>
      <vt:lpstr>Objects vs Classes</vt:lpstr>
      <vt:lpstr>Applications</vt:lpstr>
      <vt:lpstr>Organizing Classes</vt:lpstr>
      <vt:lpstr>1.4: Organizing Classes</vt:lpstr>
      <vt:lpstr>Inheritance</vt:lpstr>
      <vt:lpstr>Example of Inheritance</vt:lpstr>
      <vt:lpstr>Declaring / Using Date / IncDate Objects</vt:lpstr>
      <vt:lpstr>Extended UML Class Diagram</vt:lpstr>
      <vt:lpstr>Packages</vt:lpstr>
      <vt:lpstr>Using Packages</vt:lpstr>
      <vt:lpstr>Using Packages</vt:lpstr>
      <vt:lpstr>Using Packages</vt:lpstr>
      <vt:lpstr>Data Structures</vt:lpstr>
      <vt:lpstr>1.5: Data Structures</vt:lpstr>
      <vt:lpstr>Data Structures</vt:lpstr>
      <vt:lpstr>? Questions ?</vt:lpstr>
      <vt:lpstr>Next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Larry Thomas</cp:lastModifiedBy>
  <cp:revision>172</cp:revision>
  <dcterms:created xsi:type="dcterms:W3CDTF">2010-07-29T23:41:00Z</dcterms:created>
  <dcterms:modified xsi:type="dcterms:W3CDTF">2016-08-25T01:41:34Z</dcterms:modified>
</cp:coreProperties>
</file>