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360" r:id="rId4"/>
    <p:sldId id="363" r:id="rId5"/>
    <p:sldId id="317" r:id="rId6"/>
    <p:sldId id="318" r:id="rId7"/>
    <p:sldId id="319" r:id="rId8"/>
    <p:sldId id="320" r:id="rId9"/>
    <p:sldId id="364" r:id="rId10"/>
    <p:sldId id="321" r:id="rId11"/>
    <p:sldId id="322" r:id="rId12"/>
    <p:sldId id="323" r:id="rId13"/>
    <p:sldId id="324" r:id="rId14"/>
    <p:sldId id="325" r:id="rId15"/>
    <p:sldId id="326" r:id="rId16"/>
    <p:sldId id="327" r:id="rId17"/>
    <p:sldId id="328" r:id="rId18"/>
    <p:sldId id="365"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5" r:id="rId34"/>
    <p:sldId id="343" r:id="rId35"/>
    <p:sldId id="346" r:id="rId36"/>
    <p:sldId id="347" r:id="rId37"/>
    <p:sldId id="361" r:id="rId38"/>
    <p:sldId id="362" r:id="rId3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475" autoAdjust="0"/>
    <p:restoredTop sz="94660"/>
  </p:normalViewPr>
  <p:slideViewPr>
    <p:cSldViewPr>
      <p:cViewPr varScale="1">
        <p:scale>
          <a:sx n="97" d="100"/>
          <a:sy n="97" d="100"/>
        </p:scale>
        <p:origin x="-120" y="-648"/>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7FAA916A-B254-4497-84C8-E18103C31ABE}" type="datetimeFigureOut">
              <a:rPr lang="en-US"/>
              <a:pPr>
                <a:defRPr/>
              </a:pPr>
              <a:t>8/30/2016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DD8D58DA-C3B1-4EB4-9F45-C08B6BF0AF6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A01737A-73FD-4741-A25B-BE14843FCA25}" type="datetimeFigureOut">
              <a:rPr lang="en-US"/>
              <a:pPr>
                <a:defRPr/>
              </a:pPr>
              <a:t>8/30/2016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2C83BFD-5241-4386-9F11-9FF4D18668E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D7EBC8D-A161-49E2-A00C-696E6CB29687}" type="datetimeFigureOut">
              <a:rPr lang="en-US"/>
              <a:pPr>
                <a:defRPr/>
              </a:pPr>
              <a:t>8/30/2016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EED4606-3471-4213-AE1B-70A6945E15B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a:lvl1pPr>
          </a:lstStyle>
          <a:p>
            <a:pPr>
              <a:defRPr/>
            </a:pPr>
            <a:fld id="{CC8B4EAF-13B5-41EF-8146-F26108B5A284}" type="datetimeFigureOut">
              <a:rPr lang="en-US"/>
              <a:pPr>
                <a:defRPr/>
              </a:pPr>
              <a:t>8/30/2016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a:lvl1pPr>
          </a:lstStyle>
          <a:p>
            <a:pPr>
              <a:defRPr/>
            </a:pPr>
            <a:fld id="{EEFDE2A6-0DD6-48F6-96F6-16AF61F7DF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30741DB-C40E-43D3-B505-8A4A3E60463F}" type="datetimeFigureOut">
              <a:rPr lang="en-US"/>
              <a:pPr>
                <a:defRPr/>
              </a:pPr>
              <a:t>8/30/2016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0BBBAB-556D-462F-ACF9-C0ED399CCB1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50" y="692150"/>
            <a:ext cx="1219200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a:lvl1pPr>
          </a:lstStyle>
          <a:p>
            <a:pPr>
              <a:defRPr/>
            </a:pPr>
            <a:fld id="{89C9ADA1-5999-425E-AD96-2C1457FC1F12}" type="datetimeFigureOut">
              <a:rPr lang="en-US"/>
              <a:pPr>
                <a:defRPr/>
              </a:pPr>
              <a:t>8/30/2016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a:lvl1pPr>
          </a:lstStyle>
          <a:p>
            <a:pPr>
              <a:defRPr/>
            </a:pPr>
            <a:fld id="{76E115EB-694D-4832-A230-DBE76826426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665F204B-F6FF-4249-80AF-0FADF9B428D3}" type="datetimeFigureOut">
              <a:rPr lang="en-US"/>
              <a:pPr>
                <a:defRPr/>
              </a:pPr>
              <a:t>8/30/2016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086BD1B6-73E7-468B-ACCC-12111EAC5D1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a:lvl1pPr>
          </a:lstStyle>
          <a:p>
            <a:pPr>
              <a:defRPr/>
            </a:pPr>
            <a:fld id="{D520C592-2824-45BF-9FAD-890B66C3966B}" type="datetimeFigureOut">
              <a:rPr lang="en-US"/>
              <a:pPr>
                <a:defRPr/>
              </a:pPr>
              <a:t>8/30/2016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CC72E85-32D1-424C-A541-645FC429DAD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4B19598-AA74-4D32-9CD6-DF468076B26A}" type="datetimeFigureOut">
              <a:rPr lang="en-US"/>
              <a:pPr>
                <a:defRPr/>
              </a:pPr>
              <a:t>8/30/2016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F1DD51DA-1238-4725-BAE0-A6DB330499D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E6594646-ACC3-40C7-B4F3-AEEF492B9E15}" type="datetimeFigureOut">
              <a:rPr lang="en-US"/>
              <a:pPr>
                <a:defRPr/>
              </a:pPr>
              <a:t>8/30/2016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99509176-AD17-4BBD-8A1C-617395BA8E6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F116F95A-B0AD-43B2-9A0C-5BBD58ABD2F5}" type="datetimeFigureOut">
              <a:rPr lang="en-US"/>
              <a:pPr>
                <a:defRPr/>
              </a:pPr>
              <a:t>8/30/2016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B8B842D2-7A17-4E71-8A72-52D7F5635C7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92000"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867" y="1016001"/>
            <a:ext cx="11616267"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DE898510-C9C5-4483-9B9F-8E7EA1BAE9AE}" type="datetimeFigureOut">
              <a:rPr lang="en-US"/>
              <a:pPr>
                <a:defRPr/>
              </a:pPr>
              <a:t>8/30/2016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CEA1117B-F14F-4D5C-BED3-31C2E39F1991}"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9" r:id="rId7"/>
    <p:sldLayoutId id="2147483696" r:id="rId8"/>
    <p:sldLayoutId id="2147483688" r:id="rId9"/>
    <p:sldLayoutId id="2147483687" r:id="rId10"/>
    <p:sldLayoutId id="2147483686" r:id="rId11"/>
  </p:sldLayoutIdLst>
  <p:timing>
    <p:tnLst>
      <p:par>
        <p:cTn id="1" dur="indefinite" restart="never" nodeType="tmRoot"/>
      </p:par>
    </p:tnLst>
  </p:timing>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Franklin Gothic Book" pitchFamily="34" charset="0"/>
        </a:defRPr>
      </a:lvl2pPr>
      <a:lvl3pPr algn="ctr" rtl="0" eaLnBrk="0" fontAlgn="base" hangingPunct="0">
        <a:spcBef>
          <a:spcPct val="0"/>
        </a:spcBef>
        <a:spcAft>
          <a:spcPct val="0"/>
        </a:spcAft>
        <a:defRPr sz="4600">
          <a:solidFill>
            <a:schemeClr val="tx1"/>
          </a:solidFill>
          <a:latin typeface="Franklin Gothic Book" pitchFamily="34" charset="0"/>
        </a:defRPr>
      </a:lvl3pPr>
      <a:lvl4pPr algn="ctr" rtl="0" eaLnBrk="0" fontAlgn="base" hangingPunct="0">
        <a:spcBef>
          <a:spcPct val="0"/>
        </a:spcBef>
        <a:spcAft>
          <a:spcPct val="0"/>
        </a:spcAft>
        <a:defRPr sz="4600">
          <a:solidFill>
            <a:schemeClr val="tx1"/>
          </a:solidFill>
          <a:latin typeface="Franklin Gothic Book" pitchFamily="34" charset="0"/>
        </a:defRPr>
      </a:lvl4pPr>
      <a:lvl5pPr algn="ctr" rtl="0" eaLnBrk="0" fontAlgn="base" hangingPunct="0">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31" y="241385"/>
            <a:ext cx="11867144" cy="2726755"/>
          </a:xfrm>
        </p:spPr>
        <p:txBody>
          <a:bodyPr>
            <a:noAutofit/>
          </a:bodyPr>
          <a:lstStyle/>
          <a:p>
            <a:pPr algn="ctr" eaLnBrk="1" fontAlgn="auto" hangingPunct="1">
              <a:spcAft>
                <a:spcPts val="0"/>
              </a:spcAft>
              <a:defRPr/>
            </a:pPr>
            <a:r>
              <a:rPr sz="8000" dirty="0"/>
              <a:t>EECS 2500 </a:t>
            </a:r>
            <a:br>
              <a:rPr sz="8000" dirty="0"/>
            </a:br>
            <a:r>
              <a:rPr sz="8000" u="sng" dirty="0"/>
              <a:t>Linear Data Structures</a:t>
            </a:r>
          </a:p>
        </p:txBody>
      </p:sp>
      <p:sp>
        <p:nvSpPr>
          <p:cNvPr id="13314" name="Subtitle 2"/>
          <p:cNvSpPr>
            <a:spLocks noGrp="1"/>
          </p:cNvSpPr>
          <p:nvPr>
            <p:ph type="subTitle" idx="1"/>
          </p:nvPr>
        </p:nvSpPr>
        <p:spPr>
          <a:xfrm>
            <a:off x="1524000" y="3636963"/>
            <a:ext cx="9144000" cy="1558667"/>
          </a:xfrm>
        </p:spPr>
        <p:txBody>
          <a:bodyPr>
            <a:normAutofit/>
          </a:bodyPr>
          <a:lstStyle/>
          <a:p>
            <a:pPr algn="ctr" eaLnBrk="1" hangingPunct="1"/>
            <a:r>
              <a:rPr lang="en-US" sz="2400" dirty="0"/>
              <a:t>Lecture 03</a:t>
            </a:r>
          </a:p>
          <a:p>
            <a:pPr algn="ctr" eaLnBrk="1" hangingPunct="1"/>
            <a:r>
              <a:rPr lang="en-US" sz="2800" dirty="0"/>
              <a:t>Chapter 01 – </a:t>
            </a:r>
            <a:r>
              <a:rPr lang="en-US" sz="2800" i="1" dirty="0"/>
              <a:t>Getting Organized</a:t>
            </a:r>
            <a:r>
              <a:rPr lang="en-US" sz="2800" dirty="0"/>
              <a:t> (Part 2)</a:t>
            </a:r>
          </a:p>
          <a:p>
            <a:pPr algn="ctr" eaLnBrk="1" hangingPunct="1"/>
            <a:r>
              <a:rPr lang="en-US" sz="2400" dirty="0"/>
              <a:t>Fall </a:t>
            </a:r>
            <a:r>
              <a:rPr lang="en-US" sz="2400" dirty="0" smtClean="0"/>
              <a:t>2016</a:t>
            </a:r>
            <a:endParaRPr lang="en-US" sz="2400" dirty="0"/>
          </a:p>
        </p:txBody>
      </p:sp>
      <p:sp>
        <p:nvSpPr>
          <p:cNvPr id="13315"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03240" y="2963260"/>
            <a:ext cx="4034966" cy="34919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448995" y="2963260"/>
            <a:ext cx="3505200" cy="15621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1" name="Title 1"/>
          <p:cNvSpPr>
            <a:spLocks noGrp="1"/>
          </p:cNvSpPr>
          <p:nvPr>
            <p:ph type="title"/>
          </p:nvPr>
        </p:nvSpPr>
        <p:spPr>
          <a:xfrm>
            <a:off x="1524000" y="1"/>
            <a:ext cx="9144000" cy="701675"/>
          </a:xfrm>
        </p:spPr>
        <p:txBody>
          <a:bodyPr/>
          <a:lstStyle/>
          <a:p>
            <a:pPr eaLnBrk="1" hangingPunct="1"/>
            <a:r>
              <a:rPr lang="en-US" smtClean="0"/>
              <a:t>1.6: Basic Structuring Mechanisms</a:t>
            </a:r>
          </a:p>
        </p:txBody>
      </p:sp>
      <p:sp>
        <p:nvSpPr>
          <p:cNvPr id="22532" name="Content Placeholder 2"/>
          <p:cNvSpPr>
            <a:spLocks noGrp="1"/>
          </p:cNvSpPr>
          <p:nvPr>
            <p:ph idx="1"/>
          </p:nvPr>
        </p:nvSpPr>
        <p:spPr>
          <a:xfrm>
            <a:off x="143225" y="932675"/>
            <a:ext cx="11905550" cy="5353825"/>
          </a:xfrm>
        </p:spPr>
        <p:txBody>
          <a:bodyPr/>
          <a:lstStyle/>
          <a:p>
            <a:pPr eaLnBrk="1" hangingPunct="1"/>
            <a:r>
              <a:rPr lang="en-US" dirty="0" smtClean="0"/>
              <a:t>There are two basic structuring mechanisms provided in Java (and many other high level languages) – </a:t>
            </a:r>
            <a:r>
              <a:rPr lang="en-US" i="1" u="sng" dirty="0" smtClean="0"/>
              <a:t>Arrays</a:t>
            </a:r>
            <a:r>
              <a:rPr lang="en-US" dirty="0" smtClean="0"/>
              <a:t> and </a:t>
            </a:r>
            <a:r>
              <a:rPr lang="en-US" i="1" u="sng" dirty="0" smtClean="0"/>
              <a:t>References</a:t>
            </a:r>
          </a:p>
        </p:txBody>
      </p:sp>
      <p:pic>
        <p:nvPicPr>
          <p:cNvPr id="22533" name="Picture 4" descr="37461_CH01_AIT0111"/>
          <p:cNvPicPr>
            <a:picLocks noGrp="1" noChangeAspect="1" noChangeArrowheads="1"/>
          </p:cNvPicPr>
          <p:nvPr>
            <p:ph sz="quarter" idx="4294967295"/>
          </p:nvPr>
        </p:nvPicPr>
        <p:blipFill>
          <a:blip r:embed="rId2"/>
          <a:srcRect/>
          <a:stretch>
            <a:fillRect/>
          </a:stretch>
        </p:blipFill>
        <p:spPr>
          <a:xfrm>
            <a:off x="1560120" y="3039461"/>
            <a:ext cx="3352800" cy="1412875"/>
          </a:xfrm>
        </p:spPr>
      </p:pic>
      <p:pic>
        <p:nvPicPr>
          <p:cNvPr id="22534" name="Picture 8" descr="37461_CH01_FIG0108"/>
          <p:cNvPicPr>
            <a:picLocks noGrp="1" noChangeAspect="1" noChangeArrowheads="1"/>
          </p:cNvPicPr>
          <p:nvPr>
            <p:ph sz="quarter" idx="4294967295"/>
          </p:nvPr>
        </p:nvPicPr>
        <p:blipFill>
          <a:blip r:embed="rId3"/>
          <a:srcRect/>
          <a:stretch>
            <a:fillRect/>
          </a:stretch>
        </p:blipFill>
        <p:spPr>
          <a:xfrm>
            <a:off x="6482616" y="3012896"/>
            <a:ext cx="3840375" cy="3404984"/>
          </a:xfrm>
        </p:spPr>
      </p:pic>
      <p:sp>
        <p:nvSpPr>
          <p:cNvPr id="22535" name="Text Box 7"/>
          <p:cNvSpPr txBox="1">
            <a:spLocks noChangeArrowheads="1"/>
          </p:cNvSpPr>
          <p:nvPr/>
        </p:nvSpPr>
        <p:spPr bwMode="auto">
          <a:xfrm>
            <a:off x="2249096" y="2353660"/>
            <a:ext cx="1744663" cy="457200"/>
          </a:xfrm>
          <a:prstGeom prst="rect">
            <a:avLst/>
          </a:prstGeom>
          <a:noFill/>
          <a:ln w="9525">
            <a:noFill/>
            <a:miter lim="800000"/>
            <a:headEnd/>
            <a:tailEnd/>
          </a:ln>
        </p:spPr>
        <p:txBody>
          <a:bodyPr wrap="none">
            <a:spAutoFit/>
          </a:bodyPr>
          <a:lstStyle/>
          <a:p>
            <a:r>
              <a:rPr lang="en-US" sz="2400"/>
              <a:t>References</a:t>
            </a:r>
          </a:p>
        </p:txBody>
      </p:sp>
      <p:sp>
        <p:nvSpPr>
          <p:cNvPr id="22536" name="Text Box 10"/>
          <p:cNvSpPr txBox="1">
            <a:spLocks noChangeArrowheads="1"/>
          </p:cNvSpPr>
          <p:nvPr/>
        </p:nvSpPr>
        <p:spPr bwMode="auto">
          <a:xfrm>
            <a:off x="7593795" y="2353660"/>
            <a:ext cx="1065212" cy="457200"/>
          </a:xfrm>
          <a:prstGeom prst="rect">
            <a:avLst/>
          </a:prstGeom>
          <a:noFill/>
          <a:ln w="9525">
            <a:noFill/>
            <a:miter lim="800000"/>
            <a:headEnd/>
            <a:tailEnd/>
          </a:ln>
        </p:spPr>
        <p:txBody>
          <a:bodyPr wrap="none">
            <a:spAutoFit/>
          </a:bodyPr>
          <a:lstStyle/>
          <a:p>
            <a:r>
              <a:rPr lang="en-US" sz="2400" dirty="0"/>
              <a:t>Arrays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1"/>
            <a:ext cx="9144000" cy="701675"/>
          </a:xfrm>
        </p:spPr>
        <p:txBody>
          <a:bodyPr/>
          <a:lstStyle/>
          <a:p>
            <a:pPr eaLnBrk="1" hangingPunct="1"/>
            <a:r>
              <a:rPr lang="en-US" smtClean="0"/>
              <a:t>References</a:t>
            </a:r>
          </a:p>
        </p:txBody>
      </p:sp>
      <p:sp>
        <p:nvSpPr>
          <p:cNvPr id="63490" name="Content Placeholder 2"/>
          <p:cNvSpPr>
            <a:spLocks noGrp="1"/>
          </p:cNvSpPr>
          <p:nvPr>
            <p:ph idx="1"/>
          </p:nvPr>
        </p:nvSpPr>
        <p:spPr>
          <a:xfrm>
            <a:off x="143225" y="1104900"/>
            <a:ext cx="11905550" cy="5562600"/>
          </a:xfrm>
        </p:spPr>
        <p:txBody>
          <a:bodyPr/>
          <a:lstStyle/>
          <a:p>
            <a:pPr eaLnBrk="1" hangingPunct="1">
              <a:spcBef>
                <a:spcPts val="1200"/>
              </a:spcBef>
            </a:pPr>
            <a:r>
              <a:rPr lang="en-US" dirty="0" smtClean="0"/>
              <a:t>Are memory addresses (locations) </a:t>
            </a:r>
          </a:p>
          <a:p>
            <a:pPr eaLnBrk="1" hangingPunct="1">
              <a:spcBef>
                <a:spcPts val="1200"/>
              </a:spcBef>
            </a:pPr>
            <a:r>
              <a:rPr lang="en-US" dirty="0" smtClean="0"/>
              <a:t>Sometimes referred to as links, addresses, or pointers (particularly in C/C++) </a:t>
            </a:r>
          </a:p>
          <a:p>
            <a:pPr eaLnBrk="1" hangingPunct="1">
              <a:spcBef>
                <a:spcPts val="1200"/>
              </a:spcBef>
            </a:pPr>
            <a:r>
              <a:rPr lang="en-US" dirty="0" smtClean="0"/>
              <a:t>Java uses the reserved word </a:t>
            </a:r>
            <a:r>
              <a:rPr lang="en-US" dirty="0" smtClean="0">
                <a:solidFill>
                  <a:srgbClr val="FFC000"/>
                </a:solidFill>
                <a:latin typeface="Consolas" pitchFamily="49" charset="0"/>
                <a:cs typeface="Consolas" pitchFamily="49" charset="0"/>
              </a:rPr>
              <a:t>null</a:t>
            </a:r>
            <a:r>
              <a:rPr lang="en-US" dirty="0" smtClean="0"/>
              <a:t> to indicate an “absence of reference” or “this reference value doesn’t refer to </a:t>
            </a:r>
            <a:r>
              <a:rPr lang="en-US" i="1" dirty="0" smtClean="0"/>
              <a:t>anything </a:t>
            </a:r>
            <a:r>
              <a:rPr lang="en-US" dirty="0" smtClean="0"/>
              <a:t>at this time”</a:t>
            </a:r>
          </a:p>
          <a:p>
            <a:pPr eaLnBrk="1" hangingPunct="1">
              <a:spcBef>
                <a:spcPts val="1200"/>
              </a:spcBef>
            </a:pPr>
            <a:r>
              <a:rPr lang="en-US" dirty="0" smtClean="0"/>
              <a:t>A variable of a reference (non-primitive) type holds the address of the memory location that holds the value of the variable, rather than the value itself.</a:t>
            </a:r>
          </a:p>
          <a:p>
            <a:pPr eaLnBrk="1" hangingPunct="1">
              <a:spcBef>
                <a:spcPts val="1200"/>
              </a:spcBef>
            </a:pPr>
            <a:r>
              <a:rPr lang="en-US" dirty="0" smtClean="0"/>
              <a:t>This has several ramifications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95500" y="1278955"/>
            <a:ext cx="7924800" cy="4876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78" name="Title 1"/>
          <p:cNvSpPr>
            <a:spLocks noGrp="1"/>
          </p:cNvSpPr>
          <p:nvPr>
            <p:ph type="title"/>
          </p:nvPr>
        </p:nvSpPr>
        <p:spPr>
          <a:xfrm>
            <a:off x="1524000" y="1"/>
            <a:ext cx="9144000" cy="701675"/>
          </a:xfrm>
        </p:spPr>
        <p:txBody>
          <a:bodyPr/>
          <a:lstStyle/>
          <a:p>
            <a:pPr eaLnBrk="1" hangingPunct="1"/>
            <a:r>
              <a:rPr lang="en-US" smtClean="0"/>
              <a:t>Assignment Statements</a:t>
            </a:r>
          </a:p>
        </p:txBody>
      </p:sp>
      <p:pic>
        <p:nvPicPr>
          <p:cNvPr id="24579" name="Picture 5" descr="37461_CH01_FIG0105"/>
          <p:cNvPicPr>
            <a:picLocks noGrp="1" noChangeAspect="1" noChangeArrowheads="1"/>
          </p:cNvPicPr>
          <p:nvPr>
            <p:ph idx="1"/>
          </p:nvPr>
        </p:nvPicPr>
        <p:blipFill>
          <a:blip r:embed="rId2"/>
          <a:srcRect/>
          <a:stretch>
            <a:fillRect/>
          </a:stretch>
        </p:blipFill>
        <p:spPr>
          <a:xfrm>
            <a:off x="2209800" y="1380555"/>
            <a:ext cx="7696200" cy="4673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1300" y="1278320"/>
            <a:ext cx="6438900" cy="4876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2" name="Title 1"/>
          <p:cNvSpPr>
            <a:spLocks noGrp="1"/>
          </p:cNvSpPr>
          <p:nvPr>
            <p:ph type="title"/>
          </p:nvPr>
        </p:nvSpPr>
        <p:spPr>
          <a:xfrm>
            <a:off x="1524000" y="1"/>
            <a:ext cx="9144000" cy="741363"/>
          </a:xfrm>
        </p:spPr>
        <p:txBody>
          <a:bodyPr/>
          <a:lstStyle/>
          <a:p>
            <a:pPr eaLnBrk="1" hangingPunct="1"/>
            <a:r>
              <a:rPr lang="en-US" smtClean="0"/>
              <a:t>Be Aware of (Beware of) Aliases!</a:t>
            </a:r>
          </a:p>
        </p:txBody>
      </p:sp>
      <p:pic>
        <p:nvPicPr>
          <p:cNvPr id="25603" name="Picture 5" descr="37461_CH01_FIG0106"/>
          <p:cNvPicPr>
            <a:picLocks noChangeAspect="1" noChangeArrowheads="1"/>
          </p:cNvPicPr>
          <p:nvPr/>
        </p:nvPicPr>
        <p:blipFill>
          <a:blip r:embed="rId2"/>
          <a:srcRect/>
          <a:stretch>
            <a:fillRect/>
          </a:stretch>
        </p:blipFill>
        <p:spPr bwMode="auto">
          <a:xfrm>
            <a:off x="3048000" y="1495809"/>
            <a:ext cx="5943600" cy="4510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1014695"/>
            <a:ext cx="7162800" cy="5448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26" name="Title 1"/>
          <p:cNvSpPr>
            <a:spLocks noGrp="1"/>
          </p:cNvSpPr>
          <p:nvPr>
            <p:ph type="title"/>
          </p:nvPr>
        </p:nvSpPr>
        <p:spPr>
          <a:xfrm>
            <a:off x="1524000" y="1"/>
            <a:ext cx="9144000" cy="701675"/>
          </a:xfrm>
        </p:spPr>
        <p:txBody>
          <a:bodyPr/>
          <a:lstStyle/>
          <a:p>
            <a:pPr eaLnBrk="1" hangingPunct="1"/>
            <a:r>
              <a:rPr lang="en-US" smtClean="0"/>
              <a:t>Comparison Statements</a:t>
            </a:r>
          </a:p>
        </p:txBody>
      </p:sp>
      <p:pic>
        <p:nvPicPr>
          <p:cNvPr id="26627" name="Picture 5" descr="37461_CH01_FIG0107"/>
          <p:cNvPicPr>
            <a:picLocks noGrp="1" noChangeAspect="1" noChangeArrowheads="1"/>
          </p:cNvPicPr>
          <p:nvPr>
            <p:ph idx="1"/>
          </p:nvPr>
        </p:nvPicPr>
        <p:blipFill>
          <a:blip r:embed="rId2"/>
          <a:srcRect/>
          <a:stretch>
            <a:fillRect/>
          </a:stretch>
        </p:blipFill>
        <p:spPr>
          <a:xfrm>
            <a:off x="2438400" y="1106686"/>
            <a:ext cx="7010400" cy="526732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0" y="1"/>
            <a:ext cx="9144000" cy="701675"/>
          </a:xfrm>
        </p:spPr>
        <p:txBody>
          <a:bodyPr/>
          <a:lstStyle/>
          <a:p>
            <a:pPr eaLnBrk="1" hangingPunct="1"/>
            <a:r>
              <a:rPr lang="en-US" smtClean="0"/>
              <a:t>Garbage</a:t>
            </a:r>
          </a:p>
        </p:txBody>
      </p:sp>
      <p:sp>
        <p:nvSpPr>
          <p:cNvPr id="67586" name="Content Placeholder 2"/>
          <p:cNvSpPr>
            <a:spLocks noGrp="1"/>
          </p:cNvSpPr>
          <p:nvPr>
            <p:ph idx="1"/>
          </p:nvPr>
        </p:nvSpPr>
        <p:spPr>
          <a:xfrm>
            <a:off x="143225" y="894270"/>
            <a:ext cx="11905550" cy="5773230"/>
          </a:xfrm>
        </p:spPr>
        <p:txBody>
          <a:bodyPr/>
          <a:lstStyle/>
          <a:p>
            <a:pPr eaLnBrk="1" hangingPunct="1">
              <a:spcBef>
                <a:spcPts val="1200"/>
              </a:spcBef>
            </a:pPr>
            <a:r>
              <a:rPr lang="en-US" dirty="0" smtClean="0"/>
              <a:t>Reconsider this situation:</a:t>
            </a:r>
          </a:p>
          <a:p>
            <a:pPr eaLnBrk="1" hangingPunct="1">
              <a:spcBef>
                <a:spcPts val="1200"/>
              </a:spcBef>
            </a:pPr>
            <a:endParaRPr lang="en-US" dirty="0" smtClean="0"/>
          </a:p>
          <a:p>
            <a:pPr eaLnBrk="1" hangingPunct="1">
              <a:spcBef>
                <a:spcPts val="1200"/>
              </a:spcBef>
            </a:pPr>
            <a:endParaRPr lang="en-US" dirty="0" smtClean="0"/>
          </a:p>
          <a:p>
            <a:pPr eaLnBrk="1" hangingPunct="1">
              <a:spcBef>
                <a:spcPts val="1200"/>
              </a:spcBef>
            </a:pPr>
            <a:endParaRPr lang="en-US" dirty="0" smtClean="0"/>
          </a:p>
          <a:p>
            <a:pPr eaLnBrk="1" hangingPunct="1">
              <a:spcBef>
                <a:spcPts val="1200"/>
              </a:spcBef>
            </a:pPr>
            <a:endParaRPr lang="en-US" dirty="0" smtClean="0"/>
          </a:p>
          <a:p>
            <a:pPr eaLnBrk="1" hangingPunct="1">
              <a:spcBef>
                <a:spcPts val="1200"/>
              </a:spcBef>
            </a:pPr>
            <a:r>
              <a:rPr lang="en-US" dirty="0" smtClean="0"/>
              <a:t>After the assignment statement, the larger circle has nothing referencing it; therefore, there is no way to access it, so it is “floating in limbo”, just taking up (wasting) memory</a:t>
            </a:r>
          </a:p>
          <a:p>
            <a:pPr eaLnBrk="1" hangingPunct="1">
              <a:spcBef>
                <a:spcPts val="1200"/>
              </a:spcBef>
            </a:pPr>
            <a:r>
              <a:rPr lang="en-US" dirty="0" smtClean="0"/>
              <a:t>It is </a:t>
            </a:r>
            <a:r>
              <a:rPr lang="en-US" i="1" u="sng" dirty="0" smtClean="0"/>
              <a:t>garbage</a:t>
            </a:r>
            <a:r>
              <a:rPr lang="en-US" dirty="0" smtClean="0"/>
              <a:t>.</a:t>
            </a:r>
          </a:p>
        </p:txBody>
      </p:sp>
      <p:pic>
        <p:nvPicPr>
          <p:cNvPr id="27651" name="Picture 2"/>
          <p:cNvPicPr>
            <a:picLocks noChangeAspect="1" noChangeArrowheads="1"/>
          </p:cNvPicPr>
          <p:nvPr/>
        </p:nvPicPr>
        <p:blipFill>
          <a:blip r:embed="rId2"/>
          <a:srcRect/>
          <a:stretch>
            <a:fillRect/>
          </a:stretch>
        </p:blipFill>
        <p:spPr bwMode="auto">
          <a:xfrm>
            <a:off x="1828800" y="1508750"/>
            <a:ext cx="8529638" cy="2095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0" y="1"/>
            <a:ext cx="9144000" cy="701675"/>
          </a:xfrm>
        </p:spPr>
        <p:txBody>
          <a:bodyPr/>
          <a:lstStyle/>
          <a:p>
            <a:pPr eaLnBrk="1" hangingPunct="1"/>
            <a:r>
              <a:rPr lang="en-US" smtClean="0"/>
              <a:t>Garbage Management</a:t>
            </a:r>
          </a:p>
        </p:txBody>
      </p:sp>
      <p:sp>
        <p:nvSpPr>
          <p:cNvPr id="68610" name="Content Placeholder 2"/>
          <p:cNvSpPr>
            <a:spLocks noGrp="1"/>
          </p:cNvSpPr>
          <p:nvPr>
            <p:ph idx="1"/>
          </p:nvPr>
        </p:nvSpPr>
        <p:spPr>
          <a:xfrm>
            <a:off x="143225" y="932675"/>
            <a:ext cx="11905550" cy="5734825"/>
          </a:xfrm>
        </p:spPr>
        <p:txBody>
          <a:bodyPr/>
          <a:lstStyle/>
          <a:p>
            <a:pPr eaLnBrk="1" hangingPunct="1">
              <a:spcBef>
                <a:spcPts val="1200"/>
              </a:spcBef>
            </a:pPr>
            <a:r>
              <a:rPr lang="en-US" i="1" u="sng" dirty="0" smtClean="0"/>
              <a:t>Garbage</a:t>
            </a:r>
            <a:r>
              <a:rPr lang="en-US" dirty="0" smtClean="0"/>
              <a:t>: the set of currently unreachable objects</a:t>
            </a:r>
          </a:p>
          <a:p>
            <a:pPr eaLnBrk="1" hangingPunct="1">
              <a:spcBef>
                <a:spcPts val="1200"/>
              </a:spcBef>
            </a:pPr>
            <a:r>
              <a:rPr lang="en-US" i="1" u="sng" dirty="0" smtClean="0"/>
              <a:t>Garbage collection</a:t>
            </a:r>
            <a:r>
              <a:rPr lang="en-US" dirty="0" smtClean="0"/>
              <a:t>: the process of finding all unreachable objects and </a:t>
            </a:r>
            <a:r>
              <a:rPr lang="en-US" dirty="0" err="1" smtClean="0"/>
              <a:t>deallocating</a:t>
            </a:r>
            <a:r>
              <a:rPr lang="en-US" dirty="0" smtClean="0"/>
              <a:t> (reclaiming) their storage space</a:t>
            </a:r>
          </a:p>
          <a:p>
            <a:pPr eaLnBrk="1" hangingPunct="1">
              <a:spcBef>
                <a:spcPts val="1200"/>
              </a:spcBef>
            </a:pPr>
            <a:r>
              <a:rPr lang="en-US" i="1" u="sng" dirty="0" err="1" smtClean="0"/>
              <a:t>Deallocate</a:t>
            </a:r>
            <a:r>
              <a:rPr lang="en-US" dirty="0" smtClean="0"/>
              <a:t>: to return the storage space for an object to the pool of free memory so that it can be reallocated to new objects</a:t>
            </a:r>
          </a:p>
          <a:p>
            <a:pPr eaLnBrk="1" hangingPunct="1">
              <a:spcBef>
                <a:spcPts val="1200"/>
              </a:spcBef>
            </a:pPr>
            <a:r>
              <a:rPr lang="en-US" i="1" u="sng" dirty="0" smtClean="0"/>
              <a:t>Dynamic memory management</a:t>
            </a:r>
            <a:r>
              <a:rPr lang="en-US" dirty="0" smtClean="0"/>
              <a:t>: the allocation and deallocation of storage space as needed while an application is executing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0" y="1"/>
            <a:ext cx="9144000" cy="701675"/>
          </a:xfrm>
        </p:spPr>
        <p:txBody>
          <a:bodyPr/>
          <a:lstStyle/>
          <a:p>
            <a:pPr eaLnBrk="1" hangingPunct="1"/>
            <a:r>
              <a:rPr lang="en-US" smtClean="0"/>
              <a:t>Arrays</a:t>
            </a:r>
          </a:p>
        </p:txBody>
      </p:sp>
      <p:sp>
        <p:nvSpPr>
          <p:cNvPr id="69634" name="Content Placeholder 2"/>
          <p:cNvSpPr>
            <a:spLocks noGrp="1"/>
          </p:cNvSpPr>
          <p:nvPr>
            <p:ph idx="1"/>
          </p:nvPr>
        </p:nvSpPr>
        <p:spPr>
          <a:xfrm>
            <a:off x="181629" y="932675"/>
            <a:ext cx="11867145" cy="5734825"/>
          </a:xfrm>
        </p:spPr>
        <p:txBody>
          <a:bodyPr/>
          <a:lstStyle/>
          <a:p>
            <a:pPr eaLnBrk="1" hangingPunct="1">
              <a:lnSpc>
                <a:spcPct val="90000"/>
              </a:lnSpc>
              <a:spcBef>
                <a:spcPts val="1200"/>
              </a:spcBef>
            </a:pPr>
            <a:r>
              <a:rPr lang="en-US" dirty="0" smtClean="0"/>
              <a:t>I assume that you are already familiar with arrays. The subsection on pages 38 to 41 reviews some of the subtle aspects of using arrays in Java:</a:t>
            </a:r>
          </a:p>
          <a:p>
            <a:pPr lvl="1" eaLnBrk="1" hangingPunct="1">
              <a:lnSpc>
                <a:spcPct val="90000"/>
              </a:lnSpc>
              <a:spcBef>
                <a:spcPts val="1200"/>
              </a:spcBef>
            </a:pPr>
            <a:r>
              <a:rPr lang="en-US" dirty="0" smtClean="0"/>
              <a:t>They are handled “by reference”</a:t>
            </a:r>
          </a:p>
          <a:p>
            <a:pPr lvl="1" eaLnBrk="1" hangingPunct="1">
              <a:lnSpc>
                <a:spcPct val="90000"/>
              </a:lnSpc>
              <a:spcBef>
                <a:spcPts val="1200"/>
              </a:spcBef>
            </a:pPr>
            <a:r>
              <a:rPr lang="en-US" dirty="0" smtClean="0"/>
              <a:t>They must be instantiated (because they’re objects)</a:t>
            </a:r>
          </a:p>
          <a:p>
            <a:pPr lvl="1" eaLnBrk="1" hangingPunct="1">
              <a:lnSpc>
                <a:spcPct val="90000"/>
              </a:lnSpc>
              <a:spcBef>
                <a:spcPts val="1200"/>
              </a:spcBef>
            </a:pPr>
            <a:r>
              <a:rPr lang="en-US" dirty="0" smtClean="0"/>
              <a:t>Initialization lists are supported</a:t>
            </a:r>
          </a:p>
          <a:p>
            <a:pPr lvl="1" eaLnBrk="1" hangingPunct="1">
              <a:lnSpc>
                <a:spcPct val="90000"/>
              </a:lnSpc>
              <a:spcBef>
                <a:spcPts val="1200"/>
              </a:spcBef>
            </a:pPr>
            <a:r>
              <a:rPr lang="en-US" dirty="0" smtClean="0"/>
              <a:t>You can have arrays of objects (references to objects)</a:t>
            </a:r>
          </a:p>
          <a:p>
            <a:pPr lvl="1" eaLnBrk="1" hangingPunct="1">
              <a:lnSpc>
                <a:spcPct val="90000"/>
              </a:lnSpc>
              <a:spcBef>
                <a:spcPts val="1200"/>
              </a:spcBef>
            </a:pPr>
            <a:r>
              <a:rPr lang="en-US" dirty="0" smtClean="0"/>
              <a:t>You can use multi-dimensional arrays</a:t>
            </a:r>
          </a:p>
          <a:p>
            <a:pPr lvl="1" eaLnBrk="1" hangingPunct="1">
              <a:lnSpc>
                <a:spcPct val="90000"/>
              </a:lnSpc>
              <a:spcBef>
                <a:spcPts val="1200"/>
              </a:spcBef>
            </a:pPr>
            <a:r>
              <a:rPr lang="en-US" dirty="0" smtClean="0"/>
              <a:t>See chapters 6-7 of the Java text from EECS 1510</a:t>
            </a:r>
          </a:p>
          <a:p>
            <a:pPr eaLnBrk="1" hangingPunct="1">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uiExpand="1"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Comparing Algorithms </a:t>
            </a:r>
            <a:br>
              <a:rPr lang="en-US" sz="5400" dirty="0"/>
            </a:br>
            <a:r>
              <a:rPr lang="en-US" sz="5400" dirty="0"/>
              <a:t>(Big-O Analysis)</a:t>
            </a:r>
          </a:p>
        </p:txBody>
      </p:sp>
      <p:sp>
        <p:nvSpPr>
          <p:cNvPr id="5" name="Text Placeholder 4"/>
          <p:cNvSpPr>
            <a:spLocks noGrp="1"/>
          </p:cNvSpPr>
          <p:nvPr>
            <p:ph type="body" idx="1"/>
          </p:nvPr>
        </p:nvSpPr>
        <p:spPr/>
        <p:txBody>
          <a:bodyPr/>
          <a:lstStyle/>
          <a:p>
            <a:r>
              <a:rPr lang="en-US" sz="3000" dirty="0"/>
              <a:t>Section 1.7</a:t>
            </a:r>
          </a:p>
        </p:txBody>
      </p:sp>
    </p:spTree>
    <p:extLst>
      <p:ext uri="{BB962C8B-B14F-4D97-AF65-F5344CB8AC3E}">
        <p14:creationId xmlns:p14="http://schemas.microsoft.com/office/powerpoint/2010/main" val="2126174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286000"/>
            <a:ext cx="8153400" cy="4152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46" name="Title 1"/>
          <p:cNvSpPr>
            <a:spLocks noGrp="1"/>
          </p:cNvSpPr>
          <p:nvPr>
            <p:ph type="title"/>
          </p:nvPr>
        </p:nvSpPr>
        <p:spPr>
          <a:xfrm>
            <a:off x="1524000" y="1"/>
            <a:ext cx="9144000" cy="701675"/>
          </a:xfrm>
        </p:spPr>
        <p:txBody>
          <a:bodyPr/>
          <a:lstStyle/>
          <a:p>
            <a:pPr eaLnBrk="1" hangingPunct="1"/>
            <a:r>
              <a:rPr lang="en-US" sz="4500"/>
              <a:t>Comparing Algorithms: Big-O Analysis</a:t>
            </a:r>
          </a:p>
        </p:txBody>
      </p:sp>
      <p:sp>
        <p:nvSpPr>
          <p:cNvPr id="31747" name="Content Placeholder 2"/>
          <p:cNvSpPr>
            <a:spLocks noGrp="1"/>
          </p:cNvSpPr>
          <p:nvPr>
            <p:ph idx="1"/>
          </p:nvPr>
        </p:nvSpPr>
        <p:spPr>
          <a:xfrm>
            <a:off x="143225" y="932675"/>
            <a:ext cx="11905550" cy="5734825"/>
          </a:xfrm>
        </p:spPr>
        <p:txBody>
          <a:bodyPr/>
          <a:lstStyle/>
          <a:p>
            <a:pPr eaLnBrk="1" hangingPunct="1"/>
            <a:r>
              <a:rPr lang="en-US" dirty="0" smtClean="0"/>
              <a:t>There can be more than one algorithm that will solve a problem. “How to get to Joe’s Diner?”</a:t>
            </a:r>
          </a:p>
        </p:txBody>
      </p:sp>
      <p:pic>
        <p:nvPicPr>
          <p:cNvPr id="31748" name="Picture 4" descr="37461_CH01_FIG0111"/>
          <p:cNvPicPr>
            <a:picLocks noGrp="1" noChangeAspect="1" noChangeArrowheads="1"/>
          </p:cNvPicPr>
          <p:nvPr>
            <p:ph sz="half" idx="4294967295"/>
          </p:nvPr>
        </p:nvPicPr>
        <p:blipFill>
          <a:blip r:embed="rId2"/>
          <a:srcRect/>
          <a:stretch>
            <a:fillRect/>
          </a:stretch>
        </p:blipFill>
        <p:spPr>
          <a:xfrm>
            <a:off x="2063750" y="2362201"/>
            <a:ext cx="8001000" cy="3973513"/>
          </a:xfrm>
          <a:solidFill>
            <a:schemeClr val="tx1"/>
          </a:solid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524000" y="1"/>
            <a:ext cx="9144000" cy="701675"/>
          </a:xfrm>
        </p:spPr>
        <p:txBody>
          <a:bodyPr/>
          <a:lstStyle/>
          <a:p>
            <a:pPr eaLnBrk="1" hangingPunct="1"/>
            <a:r>
              <a:rPr lang="en-US" smtClean="0"/>
              <a:t>Last Time</a:t>
            </a:r>
          </a:p>
        </p:txBody>
      </p:sp>
      <p:sp>
        <p:nvSpPr>
          <p:cNvPr id="14338" name="Content Placeholder 2"/>
          <p:cNvSpPr>
            <a:spLocks noGrp="1"/>
          </p:cNvSpPr>
          <p:nvPr>
            <p:ph idx="1"/>
          </p:nvPr>
        </p:nvSpPr>
        <p:spPr>
          <a:xfrm>
            <a:off x="181629" y="932675"/>
            <a:ext cx="11867145" cy="5722345"/>
          </a:xfrm>
        </p:spPr>
        <p:txBody>
          <a:bodyPr/>
          <a:lstStyle/>
          <a:p>
            <a:pPr eaLnBrk="1" hangingPunct="1">
              <a:spcBef>
                <a:spcPts val="900"/>
              </a:spcBef>
            </a:pPr>
            <a:r>
              <a:rPr lang="en-US" dirty="0" smtClean="0"/>
              <a:t>Software Engineering</a:t>
            </a:r>
          </a:p>
          <a:p>
            <a:pPr marL="742950" lvl="1" indent="-285750" eaLnBrk="1" hangingPunct="1">
              <a:spcBef>
                <a:spcPts val="900"/>
              </a:spcBef>
            </a:pPr>
            <a:r>
              <a:rPr lang="en-US" dirty="0" smtClean="0"/>
              <a:t>Definitions / Activities</a:t>
            </a:r>
          </a:p>
          <a:p>
            <a:pPr marL="742950" lvl="1" indent="-285750" eaLnBrk="1" hangingPunct="1">
              <a:spcBef>
                <a:spcPts val="900"/>
              </a:spcBef>
            </a:pPr>
            <a:r>
              <a:rPr lang="en-US" i="1" u="sng" dirty="0" smtClean="0"/>
              <a:t>S</a:t>
            </a:r>
            <a:r>
              <a:rPr lang="en-US" dirty="0" smtClean="0"/>
              <a:t>oftware </a:t>
            </a:r>
            <a:r>
              <a:rPr lang="en-US" i="1" u="sng" dirty="0" smtClean="0"/>
              <a:t>D</a:t>
            </a:r>
            <a:r>
              <a:rPr lang="en-US" dirty="0" smtClean="0"/>
              <a:t>evelopment </a:t>
            </a:r>
            <a:r>
              <a:rPr lang="en-US" i="1" u="sng" dirty="0" smtClean="0"/>
              <a:t>L</a:t>
            </a:r>
            <a:r>
              <a:rPr lang="en-US" dirty="0" smtClean="0"/>
              <a:t>ife </a:t>
            </a:r>
            <a:r>
              <a:rPr lang="en-US" i="1" u="sng" dirty="0" smtClean="0"/>
              <a:t>C</a:t>
            </a:r>
            <a:r>
              <a:rPr lang="en-US" dirty="0" smtClean="0"/>
              <a:t>ycles</a:t>
            </a:r>
          </a:p>
          <a:p>
            <a:pPr marL="1143000" lvl="2" indent="-228600" eaLnBrk="1" hangingPunct="1">
              <a:spcBef>
                <a:spcPts val="900"/>
              </a:spcBef>
            </a:pPr>
            <a:r>
              <a:rPr lang="en-US" dirty="0" smtClean="0"/>
              <a:t>Waterfall, Spiral, Agile, Unified</a:t>
            </a:r>
          </a:p>
          <a:p>
            <a:pPr marL="1143000" lvl="2" indent="-228600" eaLnBrk="1" hangingPunct="1">
              <a:spcBef>
                <a:spcPts val="900"/>
              </a:spcBef>
            </a:pPr>
            <a:r>
              <a:rPr lang="en-US" dirty="0" smtClean="0"/>
              <a:t>Requirements, Design (hi/lo), coding, testing, delivery, operation, maintenance</a:t>
            </a:r>
          </a:p>
          <a:p>
            <a:pPr eaLnBrk="1" hangingPunct="1">
              <a:spcBef>
                <a:spcPts val="900"/>
              </a:spcBef>
            </a:pPr>
            <a:r>
              <a:rPr lang="en-US" dirty="0" smtClean="0"/>
              <a:t>Object Orientation (review)</a:t>
            </a:r>
          </a:p>
          <a:p>
            <a:pPr marL="742950" lvl="1" indent="-285750" eaLnBrk="1" hangingPunct="1">
              <a:spcBef>
                <a:spcPts val="900"/>
              </a:spcBef>
            </a:pPr>
            <a:r>
              <a:rPr lang="en-US" dirty="0" smtClean="0"/>
              <a:t>Classes &amp; Objects</a:t>
            </a:r>
          </a:p>
          <a:p>
            <a:pPr marL="1143000" lvl="2" indent="-228600" eaLnBrk="1" hangingPunct="1">
              <a:spcBef>
                <a:spcPts val="900"/>
              </a:spcBef>
            </a:pPr>
            <a:r>
              <a:rPr lang="en-US" dirty="0" smtClean="0"/>
              <a:t>Data (attributes / variables) &amp; Behavior (methods)</a:t>
            </a:r>
          </a:p>
          <a:p>
            <a:pPr marL="1143000" lvl="2" indent="-228600" eaLnBrk="1" hangingPunct="1">
              <a:spcBef>
                <a:spcPts val="900"/>
              </a:spcBef>
            </a:pPr>
            <a:r>
              <a:rPr lang="en-US" dirty="0" smtClean="0"/>
              <a:t>UML Diagrams</a:t>
            </a:r>
          </a:p>
          <a:p>
            <a:pPr marL="1143000" lvl="2" indent="-228600" eaLnBrk="1" hangingPunct="1">
              <a:spcBef>
                <a:spcPts val="900"/>
              </a:spcBef>
            </a:pPr>
            <a:r>
              <a:rPr lang="en-US" dirty="0" smtClean="0"/>
              <a:t>The </a:t>
            </a:r>
            <a:r>
              <a:rPr lang="en-US" dirty="0" smtClean="0">
                <a:solidFill>
                  <a:srgbClr val="FFC000"/>
                </a:solidFill>
                <a:latin typeface="Consolas" panose="020B0609020204030204" pitchFamily="49" charset="0"/>
                <a:cs typeface="Consolas" panose="020B0609020204030204" pitchFamily="49" charset="0"/>
              </a:rPr>
              <a:t>Date</a:t>
            </a:r>
            <a:r>
              <a:rPr lang="en-US" dirty="0" smtClean="0"/>
              <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1675"/>
          </a:xfrm>
        </p:spPr>
        <p:txBody>
          <a:bodyPr/>
          <a:lstStyle/>
          <a:p>
            <a:pPr eaLnBrk="1" hangingPunct="1"/>
            <a:r>
              <a:rPr lang="en-US" smtClean="0"/>
              <a:t>Algorithm Analysis</a:t>
            </a:r>
          </a:p>
        </p:txBody>
      </p:sp>
      <p:sp>
        <p:nvSpPr>
          <p:cNvPr id="71682" name="Content Placeholder 2"/>
          <p:cNvSpPr>
            <a:spLocks noGrp="1"/>
          </p:cNvSpPr>
          <p:nvPr>
            <p:ph idx="1"/>
          </p:nvPr>
        </p:nvSpPr>
        <p:spPr>
          <a:xfrm>
            <a:off x="143225" y="932675"/>
            <a:ext cx="11905550" cy="5734825"/>
          </a:xfrm>
        </p:spPr>
        <p:txBody>
          <a:bodyPr/>
          <a:lstStyle/>
          <a:p>
            <a:pPr eaLnBrk="1" hangingPunct="1">
              <a:spcBef>
                <a:spcPts val="1200"/>
              </a:spcBef>
            </a:pPr>
            <a:r>
              <a:rPr lang="en-US" dirty="0" smtClean="0"/>
              <a:t>Just as there can be more than one algorithm that will solve a problem, there are multiple ways to analyze an algorithm:</a:t>
            </a:r>
          </a:p>
          <a:p>
            <a:pPr lvl="1" eaLnBrk="1" hangingPunct="1">
              <a:spcBef>
                <a:spcPts val="1200"/>
              </a:spcBef>
            </a:pPr>
            <a:r>
              <a:rPr lang="en-US" dirty="0" smtClean="0"/>
              <a:t>How long (Wall Clock time) will it require to run?</a:t>
            </a:r>
          </a:p>
          <a:p>
            <a:pPr lvl="2" eaLnBrk="1" hangingPunct="1">
              <a:spcBef>
                <a:spcPts val="1200"/>
              </a:spcBef>
            </a:pPr>
            <a:r>
              <a:rPr lang="en-US" dirty="0" smtClean="0"/>
              <a:t>Depends on clock speed, what else is running, </a:t>
            </a:r>
            <a:r>
              <a:rPr lang="en-US" dirty="0" err="1" smtClean="0"/>
              <a:t>etc</a:t>
            </a:r>
            <a:r>
              <a:rPr lang="en-US" dirty="0" smtClean="0"/>
              <a:t> – factors that have nothing to do with the algorithm itself</a:t>
            </a:r>
          </a:p>
          <a:p>
            <a:pPr lvl="1" eaLnBrk="1" hangingPunct="1">
              <a:spcBef>
                <a:spcPts val="1200"/>
              </a:spcBef>
            </a:pPr>
            <a:r>
              <a:rPr lang="en-US" dirty="0" smtClean="0"/>
              <a:t>How long (CPU time) will it require to run?</a:t>
            </a:r>
          </a:p>
          <a:p>
            <a:pPr lvl="2" eaLnBrk="1" hangingPunct="1">
              <a:spcBef>
                <a:spcPts val="1200"/>
              </a:spcBef>
            </a:pPr>
            <a:r>
              <a:rPr lang="en-US" dirty="0" smtClean="0"/>
              <a:t>Doesn’t depend on what else is running, but still depends on the CPU clock speed, instruction set, compiler, etc.</a:t>
            </a:r>
          </a:p>
          <a:p>
            <a:pPr lvl="1" eaLnBrk="1" hangingPunct="1">
              <a:spcBef>
                <a:spcPts val="1200"/>
              </a:spcBef>
            </a:pPr>
            <a:r>
              <a:rPr lang="en-US" dirty="0" smtClean="0"/>
              <a:t>What other resources (disk, memory, etc.) will it require to run?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68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uiExpand="1"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0" y="1"/>
            <a:ext cx="9144000" cy="701675"/>
          </a:xfrm>
        </p:spPr>
        <p:txBody>
          <a:bodyPr/>
          <a:lstStyle/>
          <a:p>
            <a:pPr eaLnBrk="1" hangingPunct="1"/>
            <a:r>
              <a:rPr lang="en-US" smtClean="0"/>
              <a:t>Counting Operations</a:t>
            </a:r>
          </a:p>
        </p:txBody>
      </p:sp>
      <p:sp>
        <p:nvSpPr>
          <p:cNvPr id="72706" name="Content Placeholder 2"/>
          <p:cNvSpPr>
            <a:spLocks noGrp="1"/>
          </p:cNvSpPr>
          <p:nvPr>
            <p:ph idx="1"/>
          </p:nvPr>
        </p:nvSpPr>
        <p:spPr>
          <a:xfrm>
            <a:off x="143225" y="932675"/>
            <a:ext cx="11905549" cy="5734825"/>
          </a:xfrm>
        </p:spPr>
        <p:txBody>
          <a:bodyPr/>
          <a:lstStyle/>
          <a:p>
            <a:pPr eaLnBrk="1" hangingPunct="1">
              <a:spcBef>
                <a:spcPts val="1200"/>
              </a:spcBef>
            </a:pPr>
            <a:r>
              <a:rPr lang="en-US" dirty="0" smtClean="0"/>
              <a:t>Typically, we analyze (theoretical) run time by isolating the fundamental operations that occur in the algorithm, and counting those.</a:t>
            </a:r>
          </a:p>
          <a:p>
            <a:pPr eaLnBrk="1" hangingPunct="1">
              <a:spcBef>
                <a:spcPts val="1200"/>
              </a:spcBef>
            </a:pPr>
            <a:r>
              <a:rPr lang="en-US" dirty="0" smtClean="0"/>
              <a:t>To measure the </a:t>
            </a:r>
            <a:r>
              <a:rPr lang="en-US" i="1" u="sng" dirty="0" smtClean="0"/>
              <a:t>complexity</a:t>
            </a:r>
            <a:r>
              <a:rPr lang="en-US" dirty="0" smtClean="0"/>
              <a:t> of an algorithm we attempt to count the number of basic operations required to complete the algorithm</a:t>
            </a:r>
          </a:p>
          <a:p>
            <a:pPr eaLnBrk="1" hangingPunct="1">
              <a:spcBef>
                <a:spcPts val="1200"/>
              </a:spcBef>
            </a:pPr>
            <a:r>
              <a:rPr lang="en-US" dirty="0" smtClean="0"/>
              <a:t>To make our count generally usable, we express it as a function of (in terms of) the </a:t>
            </a:r>
            <a:r>
              <a:rPr lang="en-US" i="1" dirty="0" smtClean="0"/>
              <a:t>size</a:t>
            </a:r>
            <a:r>
              <a:rPr lang="en-US" dirty="0" smtClean="0"/>
              <a:t> of the problem.</a:t>
            </a:r>
          </a:p>
          <a:p>
            <a:pPr eaLnBrk="1" hangingPunct="1">
              <a:spcBef>
                <a:spcPts val="1200"/>
              </a:spcBef>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1675"/>
          </a:xfrm>
        </p:spPr>
        <p:txBody>
          <a:bodyPr/>
          <a:lstStyle/>
          <a:p>
            <a:pPr eaLnBrk="1" hangingPunct="1"/>
            <a:r>
              <a:rPr lang="en-US" smtClean="0"/>
              <a:t>Counting Operations - Example</a:t>
            </a:r>
          </a:p>
        </p:txBody>
      </p:sp>
      <p:sp>
        <p:nvSpPr>
          <p:cNvPr id="4" name="Rectangle 5"/>
          <p:cNvSpPr txBox="1">
            <a:spLocks noChangeArrowheads="1"/>
          </p:cNvSpPr>
          <p:nvPr/>
        </p:nvSpPr>
        <p:spPr>
          <a:xfrm>
            <a:off x="642490" y="1393535"/>
            <a:ext cx="4191000" cy="4525963"/>
          </a:xfrm>
          <a:prstGeom prst="rect">
            <a:avLst/>
          </a:prstGeom>
        </p:spPr>
        <p:txBody>
          <a:bodyPr/>
          <a:lstStyle/>
          <a:p>
            <a:pPr eaLnBrk="0" hangingPunct="0">
              <a:spcBef>
                <a:spcPts val="720"/>
              </a:spcBef>
              <a:buClr>
                <a:schemeClr val="accent1"/>
              </a:buClr>
              <a:buSzPct val="80000"/>
              <a:defRPr/>
            </a:pPr>
            <a:r>
              <a:rPr lang="en-US" sz="2400" dirty="0">
                <a:latin typeface="+mn-lt"/>
              </a:rPr>
              <a:t>Problem: return </a:t>
            </a:r>
            <a:r>
              <a:rPr lang="en-US" sz="2400" dirty="0">
                <a:solidFill>
                  <a:srgbClr val="FFC000"/>
                </a:solidFill>
                <a:latin typeface="Consolas" pitchFamily="49" charset="0"/>
                <a:cs typeface="Consolas" pitchFamily="49" charset="0"/>
              </a:rPr>
              <a:t>true</a:t>
            </a:r>
            <a:r>
              <a:rPr lang="en-US" sz="2400" dirty="0">
                <a:latin typeface="+mn-lt"/>
              </a:rPr>
              <a:t> if sum of numbers in array is &gt; 0, </a:t>
            </a:r>
            <a:r>
              <a:rPr lang="en-US" sz="2400" dirty="0">
                <a:solidFill>
                  <a:srgbClr val="FFC000"/>
                </a:solidFill>
                <a:latin typeface="Consolas" pitchFamily="49" charset="0"/>
                <a:cs typeface="Consolas" pitchFamily="49" charset="0"/>
              </a:rPr>
              <a:t>false</a:t>
            </a:r>
            <a:r>
              <a:rPr lang="en-US" sz="2400" dirty="0">
                <a:solidFill>
                  <a:srgbClr val="FFC000"/>
                </a:solidFill>
                <a:latin typeface="+mn-lt"/>
              </a:rPr>
              <a:t> </a:t>
            </a:r>
            <a:r>
              <a:rPr lang="en-US" sz="2400" dirty="0">
                <a:latin typeface="+mn-lt"/>
              </a:rPr>
              <a:t>otherwise</a:t>
            </a:r>
            <a:endParaRPr lang="en-US" sz="2000" dirty="0">
              <a:latin typeface="Courier New" pitchFamily="49" charset="0"/>
            </a:endParaRPr>
          </a:p>
          <a:p>
            <a:pPr eaLnBrk="0" hangingPunct="0">
              <a:lnSpc>
                <a:spcPct val="80000"/>
              </a:lnSpc>
              <a:spcBef>
                <a:spcPct val="20000"/>
              </a:spcBef>
              <a:buClr>
                <a:schemeClr val="accent1"/>
              </a:buClr>
              <a:buSzPct val="80000"/>
              <a:defRPr/>
            </a:pPr>
            <a:endParaRPr lang="en-US" sz="2000" dirty="0">
              <a:latin typeface="Courier New" pitchFamily="49" charset="0"/>
            </a:endParaRPr>
          </a:p>
          <a:p>
            <a:pPr eaLnBrk="0" hangingPunct="0">
              <a:spcBef>
                <a:spcPts val="0"/>
              </a:spcBef>
              <a:buClr>
                <a:schemeClr val="accent1"/>
              </a:buClr>
              <a:buSzPct val="80000"/>
              <a:defRPr/>
            </a:pPr>
            <a:r>
              <a:rPr lang="en-US" sz="2000" dirty="0">
                <a:solidFill>
                  <a:srgbClr val="FFC000"/>
                </a:solidFill>
                <a:latin typeface="Consolas" pitchFamily="49" charset="0"/>
                <a:cs typeface="Consolas" pitchFamily="49" charset="0"/>
              </a:rPr>
              <a:t>set sum to zero</a:t>
            </a:r>
          </a:p>
          <a:p>
            <a:pPr eaLnBrk="0" hangingPunct="0">
              <a:spcBef>
                <a:spcPts val="0"/>
              </a:spcBef>
              <a:buClr>
                <a:schemeClr val="accent1"/>
              </a:buClr>
              <a:buSzPct val="80000"/>
              <a:defRPr/>
            </a:pPr>
            <a:endParaRPr lang="en-US" sz="2000" dirty="0">
              <a:solidFill>
                <a:srgbClr val="FFC000"/>
              </a:solidFill>
              <a:latin typeface="Consolas" pitchFamily="49" charset="0"/>
              <a:cs typeface="Consolas" pitchFamily="49" charset="0"/>
            </a:endParaRPr>
          </a:p>
          <a:p>
            <a:pPr eaLnBrk="0" hangingPunct="0">
              <a:spcBef>
                <a:spcPts val="0"/>
              </a:spcBef>
              <a:buClr>
                <a:schemeClr val="accent1"/>
              </a:buClr>
              <a:buSzPct val="80000"/>
              <a:defRPr/>
            </a:pPr>
            <a:r>
              <a:rPr lang="en-US" sz="2000" dirty="0">
                <a:solidFill>
                  <a:srgbClr val="FFC000"/>
                </a:solidFill>
                <a:latin typeface="Consolas" pitchFamily="49" charset="0"/>
                <a:cs typeface="Consolas" pitchFamily="49" charset="0"/>
              </a:rPr>
              <a:t>while more integers</a:t>
            </a:r>
          </a:p>
          <a:p>
            <a:pPr eaLnBrk="0" hangingPunct="0">
              <a:spcBef>
                <a:spcPts val="0"/>
              </a:spcBef>
              <a:buClr>
                <a:schemeClr val="accent1"/>
              </a:buClr>
              <a:buSzPct val="80000"/>
              <a:defRPr/>
            </a:pPr>
            <a:r>
              <a:rPr lang="en-US" sz="2000" dirty="0">
                <a:solidFill>
                  <a:srgbClr val="FFC000"/>
                </a:solidFill>
                <a:latin typeface="Consolas" pitchFamily="49" charset="0"/>
                <a:cs typeface="Consolas" pitchFamily="49" charset="0"/>
              </a:rPr>
              <a:t>  set sum to </a:t>
            </a:r>
          </a:p>
          <a:p>
            <a:pPr eaLnBrk="0" hangingPunct="0">
              <a:spcBef>
                <a:spcPts val="0"/>
              </a:spcBef>
              <a:buClr>
                <a:schemeClr val="accent1"/>
              </a:buClr>
              <a:buSzPct val="80000"/>
              <a:defRPr/>
            </a:pPr>
            <a:r>
              <a:rPr lang="en-US" sz="2000" dirty="0">
                <a:solidFill>
                  <a:srgbClr val="FFC000"/>
                </a:solidFill>
                <a:latin typeface="Consolas" pitchFamily="49" charset="0"/>
                <a:cs typeface="Consolas" pitchFamily="49" charset="0"/>
              </a:rPr>
              <a:t>      sum + next integer</a:t>
            </a:r>
          </a:p>
          <a:p>
            <a:pPr eaLnBrk="0" hangingPunct="0">
              <a:spcBef>
                <a:spcPts val="0"/>
              </a:spcBef>
              <a:buClr>
                <a:schemeClr val="accent1"/>
              </a:buClr>
              <a:buSzPct val="80000"/>
              <a:defRPr/>
            </a:pPr>
            <a:endParaRPr lang="en-US" sz="2000" dirty="0">
              <a:solidFill>
                <a:srgbClr val="FFC000"/>
              </a:solidFill>
              <a:latin typeface="Consolas" pitchFamily="49" charset="0"/>
              <a:cs typeface="Consolas" pitchFamily="49" charset="0"/>
            </a:endParaRPr>
          </a:p>
          <a:p>
            <a:pPr eaLnBrk="0" hangingPunct="0">
              <a:spcBef>
                <a:spcPts val="0"/>
              </a:spcBef>
              <a:buClr>
                <a:schemeClr val="accent1"/>
              </a:buClr>
              <a:buSzPct val="80000"/>
              <a:defRPr/>
            </a:pPr>
            <a:r>
              <a:rPr lang="en-US" sz="2000" dirty="0">
                <a:solidFill>
                  <a:srgbClr val="FFC000"/>
                </a:solidFill>
                <a:latin typeface="Consolas" pitchFamily="49" charset="0"/>
                <a:cs typeface="Consolas" pitchFamily="49" charset="0"/>
              </a:rPr>
              <a:t>if sum &gt; 0 </a:t>
            </a:r>
          </a:p>
          <a:p>
            <a:pPr eaLnBrk="0" hangingPunct="0">
              <a:spcBef>
                <a:spcPts val="0"/>
              </a:spcBef>
              <a:buClr>
                <a:schemeClr val="accent1"/>
              </a:buClr>
              <a:buSzPct val="80000"/>
              <a:defRPr/>
            </a:pP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return</a:t>
            </a:r>
            <a:r>
              <a:rPr lang="en-US" sz="2000" dirty="0">
                <a:solidFill>
                  <a:srgbClr val="FFC000"/>
                </a:solidFill>
                <a:latin typeface="Consolas" pitchFamily="49" charset="0"/>
                <a:cs typeface="Consolas" pitchFamily="49" charset="0"/>
              </a:rPr>
              <a:t> true</a:t>
            </a:r>
          </a:p>
          <a:p>
            <a:pPr eaLnBrk="0" hangingPunct="0">
              <a:spcBef>
                <a:spcPts val="0"/>
              </a:spcBef>
              <a:buClr>
                <a:schemeClr val="accent1"/>
              </a:buClr>
              <a:buSzPct val="80000"/>
              <a:defRPr/>
            </a:pPr>
            <a:r>
              <a:rPr lang="en-US" sz="2000" dirty="0">
                <a:solidFill>
                  <a:srgbClr val="FFC000"/>
                </a:solidFill>
                <a:latin typeface="Consolas" pitchFamily="49" charset="0"/>
                <a:cs typeface="Consolas" pitchFamily="49" charset="0"/>
              </a:rPr>
              <a:t>else</a:t>
            </a:r>
          </a:p>
          <a:p>
            <a:pPr eaLnBrk="0" hangingPunct="0">
              <a:spcBef>
                <a:spcPts val="0"/>
              </a:spcBef>
              <a:buClr>
                <a:schemeClr val="accent1"/>
              </a:buClr>
              <a:buSzPct val="80000"/>
              <a:defRPr/>
            </a:pPr>
            <a:r>
              <a:rPr lang="en-US" sz="2000" dirty="0">
                <a:solidFill>
                  <a:srgbClr val="FFC000"/>
                </a:solidFill>
                <a:latin typeface="Consolas" pitchFamily="49" charset="0"/>
                <a:cs typeface="Consolas" pitchFamily="49" charset="0"/>
              </a:rPr>
              <a:t>  r</a:t>
            </a:r>
            <a:r>
              <a:rPr lang="en-US" sz="2000" dirty="0" err="1">
                <a:solidFill>
                  <a:srgbClr val="FFC000"/>
                </a:solidFill>
                <a:latin typeface="Consolas" pitchFamily="49" charset="0"/>
                <a:cs typeface="Consolas" pitchFamily="49" charset="0"/>
              </a:rPr>
              <a:t>eturn</a:t>
            </a:r>
            <a:r>
              <a:rPr lang="en-US" sz="2000" dirty="0">
                <a:solidFill>
                  <a:srgbClr val="FFC000"/>
                </a:solidFill>
                <a:latin typeface="Consolas" pitchFamily="49" charset="0"/>
                <a:cs typeface="Consolas" pitchFamily="49" charset="0"/>
              </a:rPr>
              <a:t> false</a:t>
            </a:r>
          </a:p>
        </p:txBody>
      </p:sp>
      <p:sp>
        <p:nvSpPr>
          <p:cNvPr id="5" name="Rectangle 4"/>
          <p:cNvSpPr txBox="1">
            <a:spLocks noChangeArrowheads="1"/>
          </p:cNvSpPr>
          <p:nvPr/>
        </p:nvSpPr>
        <p:spPr bwMode="auto">
          <a:xfrm>
            <a:off x="5750355" y="1393535"/>
            <a:ext cx="5991180" cy="4525963"/>
          </a:xfrm>
          <a:prstGeom prst="rect">
            <a:avLst/>
          </a:prstGeom>
          <a:noFill/>
          <a:ln w="9525">
            <a:noFill/>
            <a:miter lim="800000"/>
            <a:headEnd/>
            <a:tailEnd/>
          </a:ln>
        </p:spPr>
        <p:txBody>
          <a:bodyPr/>
          <a:lstStyle/>
          <a:p>
            <a:pPr marL="419100" indent="-382588" eaLnBrk="0" hangingPunct="0">
              <a:spcBef>
                <a:spcPts val="725"/>
              </a:spcBef>
              <a:buClr>
                <a:schemeClr val="accent1"/>
              </a:buClr>
              <a:buSzPct val="80000"/>
              <a:buFont typeface="Wingdings 2" pitchFamily="18" charset="2"/>
              <a:buChar char=""/>
            </a:pPr>
            <a:r>
              <a:rPr lang="en-US" sz="3000" dirty="0" smtClean="0"/>
              <a:t>If </a:t>
            </a:r>
            <a:r>
              <a:rPr lang="en-US" sz="3000" i="1" dirty="0">
                <a:latin typeface="Times New Roman" pitchFamily="18" charset="0"/>
                <a:cs typeface="Times New Roman" pitchFamily="18" charset="0"/>
              </a:rPr>
              <a:t>N</a:t>
            </a:r>
            <a:r>
              <a:rPr lang="en-US" sz="3000" dirty="0"/>
              <a:t> = size of array, then the number of operations required is </a:t>
            </a:r>
            <a:r>
              <a:rPr lang="en-US" sz="3000" dirty="0" smtClean="0"/>
              <a:t>(</a:t>
            </a:r>
            <a:r>
              <a:rPr lang="en-US" sz="3000" dirty="0" smtClean="0">
                <a:latin typeface="Times New Roman" pitchFamily="18" charset="0"/>
                <a:cs typeface="Times New Roman" pitchFamily="18" charset="0"/>
              </a:rPr>
              <a:t>2</a:t>
            </a:r>
            <a:r>
              <a:rPr lang="en-US" sz="3000" i="1" dirty="0" smtClean="0">
                <a:latin typeface="Times New Roman" pitchFamily="18" charset="0"/>
                <a:cs typeface="Times New Roman" pitchFamily="18" charset="0"/>
              </a:rPr>
              <a:t>N – </a:t>
            </a:r>
            <a:r>
              <a:rPr lang="en-US" sz="3000" dirty="0" smtClean="0">
                <a:latin typeface="Times New Roman" pitchFamily="18" charset="0"/>
                <a:cs typeface="Times New Roman" pitchFamily="18" charset="0"/>
              </a:rPr>
              <a:t>1</a:t>
            </a:r>
            <a:r>
              <a:rPr lang="en-US" sz="3000" i="1"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 </a:t>
            </a: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3</a:t>
            </a:r>
            <a:r>
              <a:rPr lang="en-US" sz="3000" dirty="0" smtClean="0">
                <a:latin typeface="+mn-lt"/>
                <a:cs typeface="Times New Roman" pitchFamily="18" charset="0"/>
              </a:rPr>
              <a:t>, or </a:t>
            </a:r>
            <a:r>
              <a:rPr lang="en-US" sz="3000" dirty="0" smtClean="0">
                <a:latin typeface="Times New Roman" pitchFamily="18" charset="0"/>
                <a:cs typeface="Times New Roman" pitchFamily="18" charset="0"/>
              </a:rPr>
              <a:t>2</a:t>
            </a:r>
            <a:r>
              <a:rPr lang="en-US" sz="3000" i="1" dirty="0" smtClean="0">
                <a:latin typeface="Times New Roman" pitchFamily="18" charset="0"/>
                <a:cs typeface="Times New Roman" pitchFamily="18" charset="0"/>
              </a:rPr>
              <a:t>N</a:t>
            </a:r>
            <a:r>
              <a:rPr lang="en-US" sz="3000" dirty="0" smtClean="0">
                <a:latin typeface="Times New Roman" pitchFamily="18" charset="0"/>
                <a:cs typeface="Times New Roman" pitchFamily="18" charset="0"/>
              </a:rPr>
              <a:t>+2</a:t>
            </a:r>
            <a:endParaRPr lang="en-US" sz="3000" dirty="0">
              <a:latin typeface="Times New Roman" pitchFamily="18" charset="0"/>
              <a:cs typeface="Times New Roman" pitchFamily="18" charset="0"/>
            </a:endParaRPr>
          </a:p>
          <a:p>
            <a:pPr marL="419100" indent="-382588" eaLnBrk="0" hangingPunct="0">
              <a:spcBef>
                <a:spcPts val="725"/>
              </a:spcBef>
              <a:buClr>
                <a:schemeClr val="accent1"/>
              </a:buClr>
              <a:buSzPct val="80000"/>
            </a:pPr>
            <a:endParaRPr lang="en-US" sz="2400" dirty="0"/>
          </a:p>
          <a:p>
            <a:pPr marL="419100" indent="-382588" eaLnBrk="0" hangingPunct="0">
              <a:spcBef>
                <a:spcPts val="725"/>
              </a:spcBef>
              <a:buClr>
                <a:schemeClr val="accent1"/>
              </a:buClr>
              <a:buSzPct val="80000"/>
              <a:buFont typeface="Wingdings 2" pitchFamily="18" charset="2"/>
              <a:buChar char=""/>
            </a:pPr>
            <a:r>
              <a:rPr lang="en-US" sz="3000" dirty="0"/>
              <a:t>But:</a:t>
            </a:r>
          </a:p>
          <a:p>
            <a:pPr marL="722313" lvl="1" indent="-273050" eaLnBrk="0" hangingPunct="0">
              <a:spcBef>
                <a:spcPts val="725"/>
              </a:spcBef>
              <a:buClr>
                <a:schemeClr val="accent1"/>
              </a:buClr>
              <a:buSzPct val="90000"/>
              <a:buFont typeface="Wingdings 2" pitchFamily="18" charset="2"/>
              <a:buChar char=""/>
            </a:pPr>
            <a:r>
              <a:rPr lang="en-US" sz="2600" dirty="0" smtClean="0"/>
              <a:t>Too </a:t>
            </a:r>
            <a:r>
              <a:rPr lang="en-US" sz="2600" dirty="0"/>
              <a:t>dependent on programming language and counting approach</a:t>
            </a:r>
          </a:p>
          <a:p>
            <a:pPr marL="722313" lvl="1" indent="-273050" eaLnBrk="0" hangingPunct="0">
              <a:spcBef>
                <a:spcPts val="725"/>
              </a:spcBef>
              <a:buClr>
                <a:schemeClr val="accent1"/>
              </a:buClr>
              <a:buSzPct val="90000"/>
              <a:buFont typeface="Wingdings 2" pitchFamily="18" charset="2"/>
              <a:buChar char=""/>
            </a:pPr>
            <a:r>
              <a:rPr lang="en-US" sz="2600" dirty="0"/>
              <a:t>D</a:t>
            </a:r>
            <a:r>
              <a:rPr lang="en-US" sz="2600" dirty="0" smtClean="0"/>
              <a:t>ifficult </a:t>
            </a:r>
            <a:r>
              <a:rPr lang="en-US" sz="2600" dirty="0"/>
              <a:t>if problem / algorithm is more complicated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0" y="1"/>
            <a:ext cx="9144000" cy="701675"/>
          </a:xfrm>
        </p:spPr>
        <p:txBody>
          <a:bodyPr/>
          <a:lstStyle/>
          <a:p>
            <a:pPr eaLnBrk="1" hangingPunct="1"/>
            <a:r>
              <a:rPr lang="en-US" smtClean="0"/>
              <a:t>Isolate a Fundamental Operation</a:t>
            </a:r>
          </a:p>
        </p:txBody>
      </p:sp>
      <p:sp>
        <p:nvSpPr>
          <p:cNvPr id="74754" name="Content Placeholder 2"/>
          <p:cNvSpPr>
            <a:spLocks noGrp="1"/>
          </p:cNvSpPr>
          <p:nvPr>
            <p:ph idx="1"/>
          </p:nvPr>
        </p:nvSpPr>
        <p:spPr>
          <a:xfrm>
            <a:off x="143225" y="932675"/>
            <a:ext cx="11905550" cy="5734825"/>
          </a:xfrm>
        </p:spPr>
        <p:txBody>
          <a:bodyPr/>
          <a:lstStyle/>
          <a:p>
            <a:pPr eaLnBrk="1" hangingPunct="1">
              <a:spcBef>
                <a:spcPts val="1200"/>
              </a:spcBef>
            </a:pPr>
            <a:r>
              <a:rPr lang="en-US" dirty="0" smtClean="0"/>
              <a:t>Rather than count </a:t>
            </a:r>
            <a:r>
              <a:rPr lang="en-US" i="1" u="sng" dirty="0" smtClean="0"/>
              <a:t>all</a:t>
            </a:r>
            <a:r>
              <a:rPr lang="en-US" dirty="0" smtClean="0"/>
              <a:t> operations, select a fundamental operation, an operation that is performed “the most”, and count it.</a:t>
            </a:r>
          </a:p>
          <a:p>
            <a:pPr eaLnBrk="1" hangingPunct="1">
              <a:spcBef>
                <a:spcPts val="1200"/>
              </a:spcBef>
            </a:pPr>
            <a:r>
              <a:rPr lang="en-US" dirty="0" smtClean="0"/>
              <a:t>Example: If the problem is to sort the elements of an array, count the number of times one element is compared to another element, i.e., only count comparison operations when comparing sorting algorithms.</a:t>
            </a:r>
          </a:p>
          <a:p>
            <a:pPr eaLnBrk="1" hangingPunct="1">
              <a:spcBef>
                <a:spcPts val="1200"/>
              </a:spcBef>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524000" y="1"/>
            <a:ext cx="9144000" cy="701675"/>
          </a:xfrm>
        </p:spPr>
        <p:txBody>
          <a:bodyPr/>
          <a:lstStyle/>
          <a:p>
            <a:pPr eaLnBrk="1" hangingPunct="1"/>
            <a:r>
              <a:rPr lang="en-US" sz="4300"/>
              <a:t>A Further Simplification: Big-O Notation</a:t>
            </a:r>
          </a:p>
        </p:txBody>
      </p:sp>
      <p:sp>
        <p:nvSpPr>
          <p:cNvPr id="75778" name="Content Placeholder 2"/>
          <p:cNvSpPr>
            <a:spLocks noGrp="1"/>
          </p:cNvSpPr>
          <p:nvPr>
            <p:ph idx="1"/>
          </p:nvPr>
        </p:nvSpPr>
        <p:spPr>
          <a:xfrm>
            <a:off x="143225" y="932675"/>
            <a:ext cx="11905549" cy="5734825"/>
          </a:xfrm>
        </p:spPr>
        <p:txBody>
          <a:bodyPr/>
          <a:lstStyle/>
          <a:p>
            <a:pPr eaLnBrk="1" hangingPunct="1">
              <a:spcBef>
                <a:spcPts val="1200"/>
              </a:spcBef>
            </a:pPr>
            <a:r>
              <a:rPr lang="en-US" dirty="0" smtClean="0"/>
              <a:t>We measure the complexity of an algorithm as the number of times a fundamental operation is performed, represented as a function of the size of the problem. </a:t>
            </a:r>
          </a:p>
          <a:p>
            <a:pPr eaLnBrk="1" hangingPunct="1">
              <a:spcBef>
                <a:spcPts val="1200"/>
              </a:spcBef>
            </a:pPr>
            <a:r>
              <a:rPr lang="en-US" dirty="0" smtClean="0"/>
              <a:t>For example, a sorting algorithm performed on an </a:t>
            </a:r>
            <a:r>
              <a:rPr lang="en-US" i="1" dirty="0" smtClean="0">
                <a:latin typeface="Times New Roman" pitchFamily="18" charset="0"/>
                <a:cs typeface="Times New Roman" pitchFamily="18" charset="0"/>
              </a:rPr>
              <a:t>N</a:t>
            </a:r>
            <a:r>
              <a:rPr lang="en-US" dirty="0" smtClean="0"/>
              <a:t>-element array may require </a:t>
            </a:r>
            <a:r>
              <a:rPr lang="en-US"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N</a:t>
            </a:r>
            <a:r>
              <a:rPr lang="en-US" i="1"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+ 4</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+ 3</a:t>
            </a:r>
            <a:r>
              <a:rPr lang="en-US" dirty="0" smtClean="0"/>
              <a:t> comparisons.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0" y="1"/>
            <a:ext cx="9144000" cy="701675"/>
          </a:xfrm>
        </p:spPr>
        <p:txBody>
          <a:bodyPr/>
          <a:lstStyle/>
          <a:p>
            <a:pPr eaLnBrk="1" hangingPunct="1"/>
            <a:r>
              <a:rPr lang="en-US" sz="4300"/>
              <a:t>A Further Simplification: Big-O Notation</a:t>
            </a:r>
          </a:p>
        </p:txBody>
      </p:sp>
      <p:sp>
        <p:nvSpPr>
          <p:cNvPr id="76802" name="Content Placeholder 2"/>
          <p:cNvSpPr>
            <a:spLocks noGrp="1"/>
          </p:cNvSpPr>
          <p:nvPr>
            <p:ph idx="1"/>
          </p:nvPr>
        </p:nvSpPr>
        <p:spPr>
          <a:xfrm>
            <a:off x="143225" y="932675"/>
            <a:ext cx="11905550" cy="5734825"/>
          </a:xfrm>
        </p:spPr>
        <p:txBody>
          <a:bodyPr/>
          <a:lstStyle/>
          <a:p>
            <a:pPr eaLnBrk="1" hangingPunct="1">
              <a:spcBef>
                <a:spcPts val="1200"/>
              </a:spcBef>
            </a:pPr>
            <a:r>
              <a:rPr lang="en-US" dirty="0" smtClean="0"/>
              <a:t>Big-O notation expresses computing time (complexity) as the term in the function that increases most rapidly relative to the size of a problem. </a:t>
            </a:r>
          </a:p>
          <a:p>
            <a:pPr eaLnBrk="1" hangingPunct="1">
              <a:spcBef>
                <a:spcPts val="1200"/>
              </a:spcBef>
            </a:pPr>
            <a:r>
              <a:rPr lang="en-US" dirty="0" smtClean="0"/>
              <a:t>In our example, rather than saying the complexity is </a:t>
            </a:r>
            <a:r>
              <a:rPr lang="en-US"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N</a:t>
            </a:r>
            <a:r>
              <a:rPr lang="en-US" i="1"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+ 4</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+ 3</a:t>
            </a:r>
            <a:r>
              <a:rPr lang="en-US" dirty="0" smtClean="0"/>
              <a:t>, we say it is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i="1"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t>.</a:t>
            </a:r>
          </a:p>
          <a:p>
            <a:pPr lvl="1" eaLnBrk="1" hangingPunct="1">
              <a:spcBef>
                <a:spcPts val="1200"/>
              </a:spcBef>
            </a:pPr>
            <a:r>
              <a:rPr lang="en-US" dirty="0" smtClean="0"/>
              <a:t>Pronounced “Order-N-Squared” or “Big-O of N-Squared”</a:t>
            </a:r>
          </a:p>
          <a:p>
            <a:pPr eaLnBrk="1" hangingPunct="1">
              <a:spcBef>
                <a:spcPts val="1200"/>
              </a:spcBef>
            </a:pPr>
            <a:r>
              <a:rPr lang="en-US" dirty="0" smtClean="0"/>
              <a:t>This works just as well for most purposes and simplifies the analysis and use of the complexity measure.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0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8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524000" y="1"/>
            <a:ext cx="9144000" cy="701675"/>
          </a:xfrm>
        </p:spPr>
        <p:txBody>
          <a:bodyPr/>
          <a:lstStyle/>
          <a:p>
            <a:pPr eaLnBrk="1" hangingPunct="1"/>
            <a:r>
              <a:rPr lang="en-US" smtClean="0"/>
              <a:t>Common Orders of Magnitude (1)</a:t>
            </a:r>
          </a:p>
        </p:txBody>
      </p:sp>
      <p:sp>
        <p:nvSpPr>
          <p:cNvPr id="38914" name="Content Placeholder 2"/>
          <p:cNvSpPr>
            <a:spLocks noGrp="1"/>
          </p:cNvSpPr>
          <p:nvPr>
            <p:ph idx="1"/>
          </p:nvPr>
        </p:nvSpPr>
        <p:spPr>
          <a:xfrm>
            <a:off x="143225" y="932675"/>
            <a:ext cx="11905549" cy="5734825"/>
          </a:xfrm>
        </p:spPr>
        <p:txBody>
          <a:bodyPr/>
          <a:lstStyle/>
          <a:p>
            <a:pPr eaLnBrk="1" hangingPunct="1">
              <a:spcBef>
                <a:spcPts val="1800"/>
              </a:spcBef>
            </a:pP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(1)</a:t>
            </a:r>
            <a:r>
              <a:rPr lang="en-US" dirty="0" smtClean="0"/>
              <a:t> is called </a:t>
            </a:r>
            <a:r>
              <a:rPr lang="en-US" i="1" u="sng" dirty="0" smtClean="0"/>
              <a:t>bounded time</a:t>
            </a:r>
            <a:r>
              <a:rPr lang="en-US" dirty="0" smtClean="0"/>
              <a:t> or </a:t>
            </a:r>
            <a:r>
              <a:rPr lang="en-US" i="1" u="sng" dirty="0" smtClean="0"/>
              <a:t>constant time</a:t>
            </a:r>
            <a:r>
              <a:rPr lang="en-US" dirty="0" smtClean="0"/>
              <a:t>. The amount of work is not dependent on the size of the problem, and is bounded by (no greater than) some constant.</a:t>
            </a:r>
          </a:p>
          <a:p>
            <a:pPr eaLnBrk="1" hangingPunct="1">
              <a:spcBef>
                <a:spcPts val="1800"/>
              </a:spcBef>
            </a:pP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(log</a:t>
            </a:r>
            <a:r>
              <a:rPr lang="en-US"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is called </a:t>
            </a:r>
            <a:r>
              <a:rPr lang="en-US" i="1" u="sng" dirty="0" smtClean="0"/>
              <a:t>logarithmic time</a:t>
            </a:r>
            <a:r>
              <a:rPr lang="en-US" dirty="0" smtClean="0"/>
              <a:t>. Algorithms that successively cut the amount of data to be processed in half at each step typically fall into this category</a:t>
            </a:r>
            <a:r>
              <a:rPr lang="en-US" dirty="0"/>
              <a:t> </a:t>
            </a:r>
            <a:r>
              <a:rPr lang="en-US" dirty="0" smtClean="0"/>
              <a:t>(Price Is Right’s “Hi-Lo Game”)</a:t>
            </a:r>
          </a:p>
          <a:p>
            <a:pPr eaLnBrk="1" hangingPunct="1">
              <a:spcBef>
                <a:spcPts val="1800"/>
              </a:spcBef>
            </a:pP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is called </a:t>
            </a:r>
            <a:r>
              <a:rPr lang="en-US" i="1" u="sng" dirty="0" smtClean="0"/>
              <a:t>linear time</a:t>
            </a:r>
            <a:r>
              <a:rPr lang="en-US" dirty="0" smtClean="0"/>
              <a:t>: If the problem gets twice as large, it takes twice as long to solve. Summing the elements of an array is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524000" y="1"/>
            <a:ext cx="9144000" cy="701675"/>
          </a:xfrm>
        </p:spPr>
        <p:txBody>
          <a:bodyPr/>
          <a:lstStyle/>
          <a:p>
            <a:pPr eaLnBrk="1" hangingPunct="1"/>
            <a:r>
              <a:rPr lang="en-US" smtClean="0"/>
              <a:t>Common Orders of Magnitude (2)</a:t>
            </a:r>
          </a:p>
        </p:txBody>
      </p:sp>
      <p:sp>
        <p:nvSpPr>
          <p:cNvPr id="78850" name="Content Placeholder 2"/>
          <p:cNvSpPr>
            <a:spLocks noGrp="1"/>
          </p:cNvSpPr>
          <p:nvPr>
            <p:ph idx="1"/>
          </p:nvPr>
        </p:nvSpPr>
        <p:spPr>
          <a:xfrm>
            <a:off x="143225" y="1104900"/>
            <a:ext cx="11905550" cy="5562600"/>
          </a:xfrm>
        </p:spPr>
        <p:txBody>
          <a:bodyPr/>
          <a:lstStyle/>
          <a:p>
            <a:pPr eaLnBrk="1" hangingPunct="1">
              <a:spcBef>
                <a:spcPts val="1800"/>
              </a:spcBef>
            </a:pP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log</a:t>
            </a:r>
            <a:r>
              <a:rPr lang="en-US" baseline="-30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is called </a:t>
            </a:r>
            <a:r>
              <a:rPr lang="en-US" i="1" u="sng" dirty="0" smtClean="0">
                <a:latin typeface="Times New Roman" pitchFamily="18" charset="0"/>
                <a:cs typeface="Times New Roman" pitchFamily="18" charset="0"/>
              </a:rPr>
              <a:t>N </a:t>
            </a:r>
            <a:r>
              <a:rPr lang="en-US" u="sng" dirty="0" smtClean="0">
                <a:latin typeface="Times New Roman" pitchFamily="18" charset="0"/>
                <a:cs typeface="Times New Roman" pitchFamily="18" charset="0"/>
              </a:rPr>
              <a:t>log</a:t>
            </a:r>
            <a:r>
              <a:rPr lang="en-US" i="1" u="sng" dirty="0" smtClean="0">
                <a:latin typeface="Times New Roman" pitchFamily="18" charset="0"/>
                <a:cs typeface="Times New Roman" pitchFamily="18" charset="0"/>
              </a:rPr>
              <a:t> N</a:t>
            </a:r>
            <a:r>
              <a:rPr lang="en-US" i="1" u="sng" dirty="0" smtClean="0"/>
              <a:t> time</a:t>
            </a:r>
            <a:r>
              <a:rPr lang="en-US" dirty="0" smtClean="0"/>
              <a:t>. Good sorting algorithms, such as Quicksort, </a:t>
            </a:r>
            <a:r>
              <a:rPr lang="en-US" dirty="0" err="1" smtClean="0"/>
              <a:t>Heapsort</a:t>
            </a:r>
            <a:r>
              <a:rPr lang="en-US" dirty="0" smtClean="0"/>
              <a:t>, and </a:t>
            </a:r>
            <a:r>
              <a:rPr lang="en-US" dirty="0" err="1" smtClean="0"/>
              <a:t>Mergesort</a:t>
            </a:r>
            <a:r>
              <a:rPr lang="en-US" dirty="0" smtClean="0"/>
              <a:t> presented in Chapter 10, have </a:t>
            </a:r>
            <a:r>
              <a:rPr lang="en-US" i="1" dirty="0" smtClean="0">
                <a:latin typeface="Times New Roman" pitchFamily="18" charset="0"/>
                <a:cs typeface="Times New Roman" pitchFamily="18" charset="0"/>
              </a:rPr>
              <a:t>N </a:t>
            </a:r>
            <a:r>
              <a:rPr lang="en-US" dirty="0" smtClean="0">
                <a:latin typeface="Times New Roman" pitchFamily="18" charset="0"/>
                <a:cs typeface="Times New Roman" pitchFamily="18" charset="0"/>
              </a:rPr>
              <a:t>log</a:t>
            </a:r>
            <a:r>
              <a:rPr lang="en-US" i="1" dirty="0" smtClean="0">
                <a:latin typeface="Times New Roman" pitchFamily="18" charset="0"/>
                <a:cs typeface="Times New Roman" pitchFamily="18" charset="0"/>
              </a:rPr>
              <a:t> N</a:t>
            </a:r>
            <a:r>
              <a:rPr lang="en-US" dirty="0" smtClean="0"/>
              <a:t> complexity. Most of these are covered in depth in EECS 2510.</a:t>
            </a:r>
          </a:p>
          <a:p>
            <a:pPr eaLnBrk="1" hangingPunct="1">
              <a:spcBef>
                <a:spcPts val="1800"/>
              </a:spcBef>
            </a:pP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t> is called </a:t>
            </a:r>
            <a:r>
              <a:rPr lang="en-US" i="1" u="sng" dirty="0" smtClean="0"/>
              <a:t>quadratic time</a:t>
            </a:r>
            <a:r>
              <a:rPr lang="en-US" dirty="0" smtClean="0"/>
              <a:t>. Most of the simple sorting algorithms are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t> algorithms. When the problem becomes twice as large, it takes 4 times as long to solve (10 x size </a:t>
            </a:r>
            <a:r>
              <a:rPr lang="en-US" dirty="0" smtClean="0">
                <a:sym typeface="Wingdings" pitchFamily="2" charset="2"/>
              </a:rPr>
              <a:t> 100 x time)</a:t>
            </a:r>
            <a:endParaRPr lang="en-US" dirty="0" smtClean="0"/>
          </a:p>
          <a:p>
            <a:pPr eaLnBrk="1" hangingPunct="1">
              <a:spcBef>
                <a:spcPts val="1800"/>
              </a:spcBef>
            </a:pP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(2</a:t>
            </a:r>
            <a:r>
              <a:rPr lang="en-US" i="1" baseline="40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is called </a:t>
            </a:r>
            <a:r>
              <a:rPr lang="en-US" i="1" u="sng" dirty="0" smtClean="0"/>
              <a:t>exponential time</a:t>
            </a:r>
            <a:r>
              <a:rPr lang="en-US" dirty="0" smtClean="0"/>
              <a:t>. These algorithms are extremely costly (cf. </a:t>
            </a:r>
            <a:r>
              <a:rPr lang="en-US" i="1" dirty="0">
                <a:latin typeface="Times New Roman" pitchFamily="18" charset="0"/>
                <a:cs typeface="Times New Roman" pitchFamily="18" charset="0"/>
              </a:rPr>
              <a:t>O</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baseline="40000" dirty="0">
                <a:latin typeface="Times New Roman" pitchFamily="18" charset="0"/>
                <a:cs typeface="Times New Roman" pitchFamily="18" charset="0"/>
              </a:rPr>
              <a:t>2</a:t>
            </a:r>
            <a:r>
              <a:rPr lang="en-US" dirty="0">
                <a:latin typeface="Times New Roman" pitchFamily="18" charset="0"/>
                <a:cs typeface="Times New Roman" pitchFamily="18" charset="0"/>
              </a:rPr>
              <a:t>)</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
            <a:ext cx="9144000" cy="701675"/>
          </a:xfrm>
        </p:spPr>
        <p:txBody>
          <a:bodyPr/>
          <a:lstStyle/>
          <a:p>
            <a:pPr eaLnBrk="1" hangingPunct="1"/>
            <a:r>
              <a:rPr lang="en-US" smtClean="0"/>
              <a:t>Comparison of Growth Rates</a:t>
            </a:r>
          </a:p>
        </p:txBody>
      </p:sp>
      <p:sp>
        <p:nvSpPr>
          <p:cNvPr id="40962" name="Content Placeholder 2"/>
          <p:cNvSpPr>
            <a:spLocks noGrp="1"/>
          </p:cNvSpPr>
          <p:nvPr>
            <p:ph idx="1"/>
          </p:nvPr>
        </p:nvSpPr>
        <p:spPr>
          <a:xfrm>
            <a:off x="1638300" y="1104900"/>
            <a:ext cx="8915400" cy="5562600"/>
          </a:xfrm>
        </p:spPr>
        <p:txBody>
          <a:bodyPr/>
          <a:lstStyle/>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spcBef>
                <a:spcPts val="300"/>
              </a:spcBef>
              <a:buNone/>
            </a:pPr>
            <a:r>
              <a:rPr lang="en-US" sz="2400"/>
              <a:t>One day	= 86,400 seconds (5 digits)</a:t>
            </a:r>
          </a:p>
          <a:p>
            <a:pPr eaLnBrk="1" hangingPunct="1">
              <a:spcBef>
                <a:spcPts val="300"/>
              </a:spcBef>
              <a:buNone/>
            </a:pPr>
            <a:r>
              <a:rPr lang="en-US" sz="2400"/>
              <a:t>One week	= 604,800 seconds (6 digits)</a:t>
            </a:r>
          </a:p>
          <a:p>
            <a:pPr eaLnBrk="1" hangingPunct="1">
              <a:spcBef>
                <a:spcPts val="300"/>
              </a:spcBef>
              <a:buNone/>
            </a:pPr>
            <a:r>
              <a:rPr lang="en-US" sz="2400"/>
              <a:t>One year	= 31,557,600 seconds (8 digits)</a:t>
            </a:r>
          </a:p>
          <a:p>
            <a:pPr eaLnBrk="1" hangingPunct="1">
              <a:spcBef>
                <a:spcPts val="300"/>
              </a:spcBef>
              <a:buNone/>
            </a:pPr>
            <a:r>
              <a:rPr lang="en-US" sz="2400"/>
              <a:t>One century	= 3,155,760,000 seconds (10 digits)</a:t>
            </a:r>
          </a:p>
        </p:txBody>
      </p:sp>
      <p:graphicFrame>
        <p:nvGraphicFramePr>
          <p:cNvPr id="4" name="Group 132"/>
          <p:cNvGraphicFramePr>
            <a:graphicFrameLocks noGrp="1"/>
          </p:cNvGraphicFramePr>
          <p:nvPr>
            <p:extLst>
              <p:ext uri="{D42A27DB-BD31-4B8C-83A1-F6EECF244321}">
                <p14:modId xmlns:p14="http://schemas.microsoft.com/office/powerpoint/2010/main" val="2380606026"/>
              </p:ext>
            </p:extLst>
          </p:nvPr>
        </p:nvGraphicFramePr>
        <p:xfrm>
          <a:off x="1981200" y="1095375"/>
          <a:ext cx="8077200" cy="3667124"/>
        </p:xfrm>
        <a:graphic>
          <a:graphicData uri="http://schemas.openxmlformats.org/drawingml/2006/table">
            <a:tbl>
              <a:tblPr/>
              <a:tblGrid>
                <a:gridCol w="723900"/>
                <a:gridCol w="952500"/>
                <a:gridCol w="1181100"/>
                <a:gridCol w="1143000"/>
                <a:gridCol w="1752600"/>
                <a:gridCol w="2324100"/>
              </a:tblGrid>
              <a:tr h="4667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log</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2</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N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log</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2</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N</a:t>
                      </a:r>
                      <a:r>
                        <a:rPr kumimoji="0" lang="en-US" sz="2400" b="0" i="0" u="none" strike="noStrike" cap="none" normalizeH="0" baseline="40000" dirty="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N</a:t>
                      </a:r>
                      <a:r>
                        <a:rPr kumimoji="0" lang="en-US" sz="2400" b="0" i="0" u="none" strike="noStrike" cap="none" normalizeH="0" baseline="40000" dirty="0" smtClean="0">
                          <a:ln>
                            <a:noFill/>
                          </a:ln>
                          <a:solidFill>
                            <a:schemeClr val="tx1"/>
                          </a:solidFill>
                          <a:effectLst/>
                          <a:latin typeface="Times New Roman" pitchFamily="18" charset="0"/>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a:t>
                      </a:r>
                      <a:r>
                        <a:rPr kumimoji="0" lang="en-US" sz="2400" b="0" i="1" u="none" strike="noStrike" cap="none" normalizeH="0" baseline="40000" dirty="0" smtClean="0">
                          <a:ln>
                            <a:noFill/>
                          </a:ln>
                          <a:solidFill>
                            <a:schemeClr val="tx1"/>
                          </a:solidFill>
                          <a:effectLst/>
                          <a:latin typeface="Times New Roman" pitchFamily="18"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4,096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65,536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262,144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20 digits long</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16,384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2,097,152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39 digits long</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2,048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65,536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16,777,216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78 digits long</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524000" y="1"/>
            <a:ext cx="9144000" cy="701675"/>
          </a:xfrm>
        </p:spPr>
        <p:txBody>
          <a:bodyPr/>
          <a:lstStyle/>
          <a:p>
            <a:pPr eaLnBrk="1" hangingPunct="1"/>
            <a:r>
              <a:rPr lang="en-US" smtClean="0"/>
              <a:t>Three Complexity Cases</a:t>
            </a:r>
          </a:p>
        </p:txBody>
      </p:sp>
      <p:sp>
        <p:nvSpPr>
          <p:cNvPr id="80898" name="Content Placeholder 2"/>
          <p:cNvSpPr>
            <a:spLocks noGrp="1"/>
          </p:cNvSpPr>
          <p:nvPr>
            <p:ph idx="1"/>
          </p:nvPr>
        </p:nvSpPr>
        <p:spPr>
          <a:xfrm>
            <a:off x="143225" y="932675"/>
            <a:ext cx="11905550" cy="5734825"/>
          </a:xfrm>
        </p:spPr>
        <p:txBody>
          <a:bodyPr/>
          <a:lstStyle/>
          <a:p>
            <a:pPr eaLnBrk="1" hangingPunct="1">
              <a:lnSpc>
                <a:spcPct val="90000"/>
              </a:lnSpc>
              <a:spcBef>
                <a:spcPts val="1200"/>
              </a:spcBef>
            </a:pPr>
            <a:r>
              <a:rPr lang="en-US" i="1" u="sng" dirty="0" smtClean="0"/>
              <a:t>Best case complexity</a:t>
            </a:r>
            <a:r>
              <a:rPr lang="en-US" dirty="0" smtClean="0"/>
              <a:t>: Related to the </a:t>
            </a:r>
            <a:r>
              <a:rPr lang="en-US" i="1" dirty="0" smtClean="0"/>
              <a:t>minimum</a:t>
            </a:r>
            <a:r>
              <a:rPr lang="en-US" dirty="0" smtClean="0"/>
              <a:t> number of steps required by an algorithm, given an ideal set of input values in terms of efficiency</a:t>
            </a:r>
            <a:endParaRPr lang="en-US" b="1" dirty="0" smtClean="0"/>
          </a:p>
          <a:p>
            <a:pPr eaLnBrk="1" hangingPunct="1">
              <a:lnSpc>
                <a:spcPct val="90000"/>
              </a:lnSpc>
              <a:spcBef>
                <a:spcPts val="1200"/>
              </a:spcBef>
            </a:pPr>
            <a:r>
              <a:rPr lang="en-US" i="1" u="sng" dirty="0" smtClean="0"/>
              <a:t>Average case complexity</a:t>
            </a:r>
            <a:r>
              <a:rPr lang="en-US" dirty="0" smtClean="0"/>
              <a:t>: Related to the </a:t>
            </a:r>
            <a:r>
              <a:rPr lang="en-US" i="1" dirty="0" smtClean="0"/>
              <a:t>average</a:t>
            </a:r>
            <a:r>
              <a:rPr lang="en-US" dirty="0" smtClean="0"/>
              <a:t> number of steps required by an algorithm, calculated across all possible sets of input values</a:t>
            </a:r>
            <a:endParaRPr lang="en-US" b="1" dirty="0" smtClean="0"/>
          </a:p>
          <a:p>
            <a:pPr eaLnBrk="1" hangingPunct="1">
              <a:lnSpc>
                <a:spcPct val="90000"/>
              </a:lnSpc>
              <a:spcBef>
                <a:spcPts val="1200"/>
              </a:spcBef>
            </a:pPr>
            <a:r>
              <a:rPr lang="en-US" i="1" u="sng" dirty="0" smtClean="0"/>
              <a:t>Worst case complexity</a:t>
            </a:r>
            <a:r>
              <a:rPr lang="en-US" dirty="0" smtClean="0"/>
              <a:t>: Related to the </a:t>
            </a:r>
            <a:r>
              <a:rPr lang="en-US" i="1" dirty="0" smtClean="0"/>
              <a:t>maximum</a:t>
            </a:r>
            <a:r>
              <a:rPr lang="en-US" dirty="0" smtClean="0"/>
              <a:t> number of steps required by an algorithm, given the worst possible set of input values in terms of efficiency</a:t>
            </a:r>
          </a:p>
          <a:p>
            <a:pPr eaLnBrk="1" hangingPunct="1">
              <a:lnSpc>
                <a:spcPct val="90000"/>
              </a:lnSpc>
              <a:spcBef>
                <a:spcPts val="1200"/>
              </a:spcBef>
            </a:pPr>
            <a:r>
              <a:rPr lang="en-US" dirty="0" smtClean="0"/>
              <a:t>To simplify analysis yet still provide a useful approach, we </a:t>
            </a:r>
            <a:r>
              <a:rPr lang="en-US" i="1" dirty="0" smtClean="0"/>
              <a:t>usually</a:t>
            </a:r>
            <a:r>
              <a:rPr lang="en-US" dirty="0" smtClean="0"/>
              <a:t> use </a:t>
            </a:r>
            <a:r>
              <a:rPr lang="en-US" i="1" u="sng" dirty="0" smtClean="0"/>
              <a:t>worst case complexity</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1675"/>
          </a:xfrm>
        </p:spPr>
        <p:txBody>
          <a:bodyPr/>
          <a:lstStyle/>
          <a:p>
            <a:pPr eaLnBrk="1" hangingPunct="1"/>
            <a:r>
              <a:rPr lang="en-US" smtClean="0"/>
              <a:t>Last Time, cont’d</a:t>
            </a:r>
          </a:p>
        </p:txBody>
      </p:sp>
      <p:sp>
        <p:nvSpPr>
          <p:cNvPr id="104451" name="Content Placeholder 2"/>
          <p:cNvSpPr>
            <a:spLocks noGrp="1"/>
          </p:cNvSpPr>
          <p:nvPr>
            <p:ph idx="1"/>
          </p:nvPr>
        </p:nvSpPr>
        <p:spPr>
          <a:xfrm>
            <a:off x="181629" y="932675"/>
            <a:ext cx="11867145" cy="5491939"/>
          </a:xfrm>
        </p:spPr>
        <p:txBody>
          <a:bodyPr/>
          <a:lstStyle/>
          <a:p>
            <a:pPr eaLnBrk="1" hangingPunct="1"/>
            <a:r>
              <a:rPr lang="en-US" dirty="0" smtClean="0"/>
              <a:t>Organizing Classes</a:t>
            </a:r>
          </a:p>
          <a:p>
            <a:pPr marL="742950" lvl="1" indent="-285750" eaLnBrk="1" hangingPunct="1"/>
            <a:r>
              <a:rPr lang="en-US" dirty="0" smtClean="0"/>
              <a:t>Inheritance hierarchy (degrees of specialization)</a:t>
            </a:r>
          </a:p>
          <a:p>
            <a:pPr marL="742950" lvl="1" indent="-285750" eaLnBrk="1" hangingPunct="1"/>
            <a:r>
              <a:rPr lang="en-US" dirty="0" smtClean="0"/>
              <a:t>Packages (related by subject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uiExpand="1"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524000" y="1"/>
            <a:ext cx="9144000" cy="701675"/>
          </a:xfrm>
        </p:spPr>
        <p:txBody>
          <a:bodyPr/>
          <a:lstStyle/>
          <a:p>
            <a:pPr eaLnBrk="1" hangingPunct="1"/>
            <a:r>
              <a:rPr lang="en-US" smtClean="0"/>
              <a:t>Algorithm Analysis</a:t>
            </a:r>
          </a:p>
        </p:txBody>
      </p:sp>
      <p:sp>
        <p:nvSpPr>
          <p:cNvPr id="81922" name="Content Placeholder 2"/>
          <p:cNvSpPr>
            <a:spLocks noGrp="1"/>
          </p:cNvSpPr>
          <p:nvPr>
            <p:ph idx="1"/>
          </p:nvPr>
        </p:nvSpPr>
        <p:spPr>
          <a:xfrm>
            <a:off x="143225" y="932675"/>
            <a:ext cx="11905550" cy="5734825"/>
          </a:xfrm>
        </p:spPr>
        <p:txBody>
          <a:bodyPr/>
          <a:lstStyle/>
          <a:p>
            <a:pPr eaLnBrk="1" hangingPunct="1">
              <a:spcBef>
                <a:spcPts val="1200"/>
              </a:spcBef>
              <a:buFont typeface="Wingdings 2" pitchFamily="18" charset="2"/>
              <a:buNone/>
            </a:pPr>
            <a:r>
              <a:rPr lang="en-US" sz="3200" dirty="0"/>
              <a:t>Ways to simplify analysis of algorithms:</a:t>
            </a:r>
          </a:p>
          <a:p>
            <a:pPr eaLnBrk="1" hangingPunct="1">
              <a:spcBef>
                <a:spcPts val="1200"/>
              </a:spcBef>
            </a:pPr>
            <a:r>
              <a:rPr lang="en-US" dirty="0" smtClean="0"/>
              <a:t>Consider worst case only</a:t>
            </a:r>
          </a:p>
          <a:p>
            <a:pPr lvl="1" eaLnBrk="1" hangingPunct="1">
              <a:spcBef>
                <a:spcPts val="1200"/>
              </a:spcBef>
            </a:pPr>
            <a:r>
              <a:rPr lang="en-US" dirty="0" smtClean="0"/>
              <a:t>but average case can also be important</a:t>
            </a:r>
          </a:p>
          <a:p>
            <a:pPr lvl="2" eaLnBrk="1" hangingPunct="1">
              <a:spcBef>
                <a:spcPts val="1200"/>
              </a:spcBef>
            </a:pPr>
            <a:r>
              <a:rPr lang="en-US" dirty="0" smtClean="0"/>
              <a:t>Depending on the values to be sorted, Quicksort CAN perform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t>, but its average is </a:t>
            </a:r>
            <a:r>
              <a:rPr lang="en-US" dirty="0" smtClean="0">
                <a:latin typeface="Times New Roman" pitchFamily="18" charset="0"/>
                <a:cs typeface="Times New Roman" pitchFamily="18" charset="0"/>
              </a:rPr>
              <a:t>O(</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log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eaLnBrk="1" hangingPunct="1">
              <a:spcBef>
                <a:spcPts val="1200"/>
              </a:spcBef>
            </a:pPr>
            <a:r>
              <a:rPr lang="en-US" dirty="0" smtClean="0"/>
              <a:t>Count a fundamental operation</a:t>
            </a:r>
          </a:p>
          <a:p>
            <a:pPr lvl="1" eaLnBrk="1" hangingPunct="1">
              <a:spcBef>
                <a:spcPts val="1200"/>
              </a:spcBef>
            </a:pPr>
            <a:r>
              <a:rPr lang="en-US" dirty="0" smtClean="0"/>
              <a:t>But be careful; make sure it is the </a:t>
            </a:r>
            <a:r>
              <a:rPr lang="en-US" i="1" u="sng" dirty="0" smtClean="0"/>
              <a:t>most used</a:t>
            </a:r>
            <a:r>
              <a:rPr lang="en-US" dirty="0" smtClean="0"/>
              <a:t> operation within the algorithm</a:t>
            </a:r>
          </a:p>
          <a:p>
            <a:pPr eaLnBrk="1" hangingPunct="1">
              <a:spcBef>
                <a:spcPts val="1200"/>
              </a:spcBef>
            </a:pPr>
            <a:r>
              <a:rPr lang="en-US" dirty="0" smtClean="0"/>
              <a:t>Use Big-O complexity</a:t>
            </a:r>
          </a:p>
          <a:p>
            <a:pPr lvl="1" eaLnBrk="1" hangingPunct="1">
              <a:spcBef>
                <a:spcPts val="1200"/>
              </a:spcBef>
            </a:pPr>
            <a:r>
              <a:rPr lang="en-US" dirty="0" smtClean="0"/>
              <a:t>especially when interested in “large” problems</a:t>
            </a:r>
          </a:p>
          <a:p>
            <a:pPr eaLnBrk="1" hangingPunct="1">
              <a:spcBef>
                <a:spcPts val="1200"/>
              </a:spcBef>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2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524000" y="1"/>
            <a:ext cx="9144000" cy="701675"/>
          </a:xfrm>
        </p:spPr>
        <p:txBody>
          <a:bodyPr/>
          <a:lstStyle/>
          <a:p>
            <a:pPr eaLnBrk="1" hangingPunct="1"/>
            <a:r>
              <a:rPr lang="en-US" sz="4400"/>
              <a:t>Two Algorithms for the Same Problem</a:t>
            </a:r>
          </a:p>
        </p:txBody>
      </p:sp>
      <p:sp>
        <p:nvSpPr>
          <p:cNvPr id="44034" name="Content Placeholder 2"/>
          <p:cNvSpPr>
            <a:spLocks noGrp="1"/>
          </p:cNvSpPr>
          <p:nvPr>
            <p:ph idx="1"/>
          </p:nvPr>
        </p:nvSpPr>
        <p:spPr>
          <a:xfrm>
            <a:off x="143225" y="932675"/>
            <a:ext cx="11905550" cy="5734825"/>
          </a:xfrm>
        </p:spPr>
        <p:txBody>
          <a:bodyPr/>
          <a:lstStyle/>
          <a:p>
            <a:pPr eaLnBrk="1" hangingPunct="1">
              <a:buFont typeface="Wingdings 2" pitchFamily="18" charset="2"/>
              <a:buNone/>
            </a:pPr>
            <a:r>
              <a:rPr lang="en-US" dirty="0" smtClean="0"/>
              <a:t>Problem: Sum the numbers from </a:t>
            </a:r>
            <a:r>
              <a:rPr lang="en-US" dirty="0" smtClean="0">
                <a:latin typeface="Times New Roman" pitchFamily="18" charset="0"/>
                <a:cs typeface="Times New Roman" pitchFamily="18" charset="0"/>
              </a:rPr>
              <a:t>1</a:t>
            </a:r>
            <a:r>
              <a:rPr lang="en-US" dirty="0" smtClean="0"/>
              <a:t> </a:t>
            </a:r>
            <a:r>
              <a:rPr lang="en-US" dirty="0" smtClean="0"/>
              <a:t>through </a:t>
            </a:r>
            <a:r>
              <a:rPr lang="en-US" i="1" dirty="0" smtClean="0">
                <a:latin typeface="Times New Roman" pitchFamily="18" charset="0"/>
                <a:cs typeface="Times New Roman" pitchFamily="18" charset="0"/>
              </a:rPr>
              <a:t>N</a:t>
            </a:r>
            <a:r>
              <a:rPr lang="en-US" dirty="0" smtClean="0"/>
              <a:t>, for some given value of </a:t>
            </a:r>
            <a:r>
              <a:rPr lang="en-US" i="1" dirty="0" smtClean="0">
                <a:latin typeface="Times New Roman" pitchFamily="18" charset="0"/>
                <a:cs typeface="Times New Roman" pitchFamily="18" charset="0"/>
              </a:rPr>
              <a:t>N</a:t>
            </a:r>
            <a:r>
              <a:rPr lang="en-US" dirty="0" smtClean="0"/>
              <a:t>:</a:t>
            </a:r>
          </a:p>
          <a:p>
            <a:pPr eaLnBrk="1" hangingPunct="1">
              <a:buFont typeface="Wingdings 2" pitchFamily="18" charset="2"/>
              <a:buNone/>
            </a:pPr>
            <a:endParaRPr lang="en-US" dirty="0" smtClean="0"/>
          </a:p>
          <a:p>
            <a:pPr eaLnBrk="1" hangingPunct="1">
              <a:buFont typeface="Wingdings 2" pitchFamily="18" charset="2"/>
              <a:buNone/>
            </a:pPr>
            <a:r>
              <a:rPr lang="en-US" dirty="0" smtClean="0"/>
              <a:t>	</a:t>
            </a:r>
            <a:r>
              <a:rPr lang="en-US" u="sng" dirty="0" smtClean="0"/>
              <a:t>Algorithm </a:t>
            </a:r>
            <a:r>
              <a:rPr lang="en-US" u="sng" dirty="0" smtClean="0">
                <a:solidFill>
                  <a:srgbClr val="FFC000"/>
                </a:solidFill>
                <a:latin typeface="Consolas" panose="020B0609020204030204" pitchFamily="49" charset="0"/>
                <a:cs typeface="Consolas" panose="020B0609020204030204" pitchFamily="49" charset="0"/>
              </a:rPr>
              <a:t>sum1</a:t>
            </a:r>
            <a:r>
              <a:rPr lang="en-US" u="sng" dirty="0" smtClean="0">
                <a:solidFill>
                  <a:srgbClr val="FFC000"/>
                </a:solidFill>
              </a:rPr>
              <a:t>:</a:t>
            </a:r>
          </a:p>
          <a:p>
            <a:pPr eaLnBrk="1" hangingPunct="1">
              <a:buFont typeface="Wingdings 2" pitchFamily="18" charset="2"/>
              <a:buNone/>
            </a:pPr>
            <a:r>
              <a:rPr lang="en-US" dirty="0" smtClean="0">
                <a:solidFill>
                  <a:srgbClr val="FFC000"/>
                </a:solidFill>
                <a:latin typeface="Consolas" pitchFamily="49" charset="0"/>
                <a:cs typeface="Consolas" pitchFamily="49" charset="0"/>
              </a:rPr>
              <a:t>		</a:t>
            </a:r>
            <a:r>
              <a:rPr lang="en-US" dirty="0" err="1" smtClean="0">
                <a:solidFill>
                  <a:srgbClr val="FFC000"/>
                </a:solidFill>
                <a:latin typeface="Consolas" pitchFamily="49" charset="0"/>
                <a:cs typeface="Consolas" pitchFamily="49" charset="0"/>
              </a:rPr>
              <a:t>int</a:t>
            </a:r>
            <a:r>
              <a:rPr lang="en-US" dirty="0" smtClean="0">
                <a:solidFill>
                  <a:srgbClr val="FFC000"/>
                </a:solidFill>
                <a:latin typeface="Consolas" pitchFamily="49" charset="0"/>
                <a:cs typeface="Consolas" pitchFamily="49" charset="0"/>
              </a:rPr>
              <a:t> sum = 0;</a:t>
            </a:r>
          </a:p>
          <a:p>
            <a:pPr eaLnBrk="1" hangingPunct="1">
              <a:buFont typeface="Wingdings 2" pitchFamily="18" charset="2"/>
              <a:buNone/>
            </a:pPr>
            <a:r>
              <a:rPr lang="en-US" dirty="0" smtClean="0">
                <a:solidFill>
                  <a:srgbClr val="FFC000"/>
                </a:solidFill>
                <a:latin typeface="Consolas" pitchFamily="49" charset="0"/>
                <a:cs typeface="Consolas" pitchFamily="49" charset="0"/>
              </a:rPr>
              <a:t>		for (i=1; i&lt;=N; i++)</a:t>
            </a:r>
          </a:p>
          <a:p>
            <a:pPr eaLnBrk="1" hangingPunct="1">
              <a:buFont typeface="Wingdings 2" pitchFamily="18" charset="2"/>
              <a:buNone/>
            </a:pPr>
            <a:r>
              <a:rPr lang="en-US" dirty="0" smtClean="0">
                <a:solidFill>
                  <a:srgbClr val="FFC000"/>
                </a:solidFill>
                <a:latin typeface="Consolas" pitchFamily="49" charset="0"/>
                <a:cs typeface="Consolas" pitchFamily="49" charset="0"/>
              </a:rPr>
              <a:t>		    sum += i;</a:t>
            </a:r>
          </a:p>
          <a:p>
            <a:pPr eaLnBrk="1" hangingPunct="1">
              <a:buFont typeface="Wingdings 2" pitchFamily="18" charset="2"/>
              <a:buNone/>
            </a:pPr>
            <a:r>
              <a:rPr lang="en-US" dirty="0" smtClean="0">
                <a:solidFill>
                  <a:srgbClr val="FFC000"/>
                </a:solidFill>
                <a:latin typeface="Consolas" pitchFamily="49" charset="0"/>
                <a:cs typeface="Consolas" pitchFamily="49" charset="0"/>
              </a:rPr>
              <a:t>		return sum;</a:t>
            </a:r>
          </a:p>
          <a:p>
            <a:pPr eaLnBrk="1" hangingPunct="1">
              <a:buFont typeface="Wingdings 2" pitchFamily="18" charset="2"/>
              <a:buNone/>
            </a:pPr>
            <a:endParaRPr lang="en-US" dirty="0" smtClean="0">
              <a:latin typeface="Courier New" pitchFamily="49" charset="0"/>
              <a:cs typeface="Courier New" pitchFamily="49" charset="0"/>
            </a:endParaRPr>
          </a:p>
          <a:p>
            <a:pPr eaLnBrk="1" hangingPunct="1">
              <a:buNone/>
            </a:pPr>
            <a:r>
              <a:rPr lang="en-US" dirty="0" smtClean="0">
                <a:cs typeface="Courier New" pitchFamily="49" charset="0"/>
              </a:rPr>
              <a:t>	Algorithm </a:t>
            </a:r>
            <a:r>
              <a:rPr lang="en-US" dirty="0">
                <a:solidFill>
                  <a:srgbClr val="FFC000"/>
                </a:solidFill>
                <a:latin typeface="Consolas" panose="020B0609020204030204" pitchFamily="49" charset="0"/>
                <a:cs typeface="Consolas" panose="020B0609020204030204" pitchFamily="49" charset="0"/>
              </a:rPr>
              <a:t>sum1</a:t>
            </a:r>
            <a:r>
              <a:rPr lang="en-US" dirty="0" smtClean="0">
                <a:cs typeface="Courier New" pitchFamily="49" charset="0"/>
              </a:rPr>
              <a:t> runs in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a:t>
            </a:r>
            <a:r>
              <a:rPr lang="en-US" dirty="0" smtClean="0">
                <a:cs typeface="Times New Roman" pitchFamily="18" charset="0"/>
              </a:rPr>
              <a:t>Linear Time</a:t>
            </a:r>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1"/>
            <a:ext cx="9144000" cy="701675"/>
          </a:xfrm>
        </p:spPr>
        <p:txBody>
          <a:bodyPr/>
          <a:lstStyle/>
          <a:p>
            <a:pPr eaLnBrk="1" hangingPunct="1"/>
            <a:r>
              <a:rPr lang="en-US" sz="4400"/>
              <a:t>An Aside (1)</a:t>
            </a:r>
          </a:p>
        </p:txBody>
      </p:sp>
      <p:sp>
        <p:nvSpPr>
          <p:cNvPr id="3" name="Content Placeholder 2"/>
          <p:cNvSpPr>
            <a:spLocks noGrp="1"/>
          </p:cNvSpPr>
          <p:nvPr>
            <p:ph idx="1"/>
          </p:nvPr>
        </p:nvSpPr>
        <p:spPr>
          <a:xfrm>
            <a:off x="143225" y="932675"/>
            <a:ext cx="11905550" cy="5734825"/>
          </a:xfrm>
        </p:spPr>
        <p:txBody>
          <a:bodyPr>
            <a:noAutofit/>
          </a:bodyPr>
          <a:lstStyle/>
          <a:p>
            <a:pPr marL="0" indent="0" eaLnBrk="1" hangingPunct="1">
              <a:spcBef>
                <a:spcPts val="2400"/>
              </a:spcBef>
              <a:buNone/>
              <a:defRPr/>
            </a:pPr>
            <a:r>
              <a:rPr lang="en-US" dirty="0" smtClean="0"/>
              <a:t>Legend has it that the elementary school teacher of famed German mathematician Carl Friedrich Gauss wanted to occupy the class for a while for some reason, and asked them to calculate the sum of the numbers from 1 to 100</a:t>
            </a:r>
          </a:p>
          <a:p>
            <a:pPr marL="0" indent="0" eaLnBrk="1" hangingPunct="1">
              <a:spcBef>
                <a:spcPts val="2400"/>
              </a:spcBef>
              <a:buNone/>
              <a:defRPr/>
            </a:pPr>
            <a:r>
              <a:rPr lang="en-US" dirty="0" smtClean="0"/>
              <a:t>While </a:t>
            </a:r>
            <a:r>
              <a:rPr lang="en-US" dirty="0"/>
              <a:t>his classmates toiled away on computing</a:t>
            </a:r>
            <a:br>
              <a:rPr lang="en-US" dirty="0"/>
            </a:br>
            <a:r>
              <a:rPr lang="en-US" dirty="0"/>
              <a:t>1 + 2 + 3 + 4 + 5 + 6…, Gauss thought for a moment and then started working from both ends at once, rather than starting at 1.  </a:t>
            </a:r>
          </a:p>
          <a:p>
            <a:pPr marL="0" indent="0" eaLnBrk="1" hangingPunct="1">
              <a:spcBef>
                <a:spcPts val="2400"/>
              </a:spcBef>
              <a:buNone/>
              <a:defRPr/>
            </a:pPr>
            <a:r>
              <a:rPr lang="en-US" dirty="0"/>
              <a:t>He realized that 1 and 100 formed a pair with a sum of 101, 2 and 99 form a pair with a sum of 101, 3 and 98 form a pair with a sum of 101</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0" y="1"/>
            <a:ext cx="9144000" cy="701675"/>
          </a:xfrm>
        </p:spPr>
        <p:txBody>
          <a:bodyPr/>
          <a:lstStyle/>
          <a:p>
            <a:pPr eaLnBrk="1" hangingPunct="1"/>
            <a:r>
              <a:rPr lang="en-US" sz="4400" dirty="0"/>
              <a:t>An Aside </a:t>
            </a:r>
            <a:r>
              <a:rPr lang="en-US" sz="4400" dirty="0" smtClean="0"/>
              <a:t>(2)</a:t>
            </a:r>
            <a:endParaRPr lang="en-US" sz="4400" dirty="0"/>
          </a:p>
        </p:txBody>
      </p:sp>
      <p:sp>
        <p:nvSpPr>
          <p:cNvPr id="3" name="Content Placeholder 2"/>
          <p:cNvSpPr>
            <a:spLocks noGrp="1"/>
          </p:cNvSpPr>
          <p:nvPr>
            <p:ph idx="1"/>
          </p:nvPr>
        </p:nvSpPr>
        <p:spPr>
          <a:xfrm>
            <a:off x="143225" y="932675"/>
            <a:ext cx="11905550" cy="5734825"/>
          </a:xfrm>
        </p:spPr>
        <p:txBody>
          <a:bodyPr/>
          <a:lstStyle/>
          <a:p>
            <a:pPr marL="0" indent="0" eaLnBrk="1" hangingPunct="1">
              <a:buNone/>
            </a:pPr>
            <a:r>
              <a:rPr lang="en-US" dirty="0" smtClean="0"/>
              <a:t>Since he was taking the numbers from 1 to 100 in pairs, there must be 50 pairs, and each pair has a sum of 101, so the sum of the 50 pairs must be</a:t>
            </a:r>
            <a:br>
              <a:rPr lang="en-US" dirty="0" smtClean="0"/>
            </a:br>
            <a:r>
              <a:rPr lang="en-US" sz="1600" dirty="0"/>
              <a:t/>
            </a:r>
            <a:br>
              <a:rPr lang="en-US" sz="1600" dirty="0"/>
            </a:br>
            <a:r>
              <a:rPr lang="en-US" sz="1600" dirty="0" smtClean="0"/>
              <a:t>	</a:t>
            </a:r>
            <a:r>
              <a:rPr lang="en-US" dirty="0" smtClean="0"/>
              <a:t>101 * 50 = 5050</a:t>
            </a:r>
          </a:p>
          <a:p>
            <a:pPr marL="0" indent="0" eaLnBrk="1" hangingPunct="1">
              <a:buNone/>
            </a:pPr>
            <a:endParaRPr lang="en-US" sz="1600" dirty="0"/>
          </a:p>
          <a:p>
            <a:pPr marL="0" indent="0" eaLnBrk="1" hangingPunct="1">
              <a:buNone/>
            </a:pPr>
            <a:r>
              <a:rPr lang="en-US" dirty="0" smtClean="0"/>
              <a:t>To his teacher’s astonishment, his answer, calculated in less than a minute, was correct</a:t>
            </a:r>
          </a:p>
          <a:p>
            <a:pPr marL="0" indent="0" eaLnBrk="1" hangingPunct="1">
              <a:buNone/>
            </a:pPr>
            <a:endParaRPr lang="en-US" sz="1600" dirty="0"/>
          </a:p>
          <a:p>
            <a:pPr marL="0" indent="0" eaLnBrk="1" hangingPunct="1">
              <a:buNone/>
            </a:pPr>
            <a:r>
              <a:rPr lang="en-US" dirty="0" smtClean="0"/>
              <a:t>In general, the sum of the integers from </a:t>
            </a:r>
            <a:r>
              <a:rPr lang="en-US" dirty="0" smtClean="0">
                <a:latin typeface="Times New Roman" panose="02020603050405020304" pitchFamily="18" charset="0"/>
                <a:cs typeface="Times New Roman" panose="02020603050405020304" pitchFamily="18" charset="0"/>
              </a:rPr>
              <a:t>1</a:t>
            </a:r>
            <a:r>
              <a:rPr lang="en-US" dirty="0" smtClean="0"/>
              <a:t> to </a:t>
            </a:r>
            <a:r>
              <a:rPr lang="en-US" i="1" dirty="0">
                <a:latin typeface="Times New Roman" pitchFamily="18" charset="0"/>
                <a:cs typeface="Times New Roman" pitchFamily="18" charset="0"/>
              </a:rPr>
              <a:t>N</a:t>
            </a:r>
            <a:r>
              <a:rPr lang="en-US" dirty="0" smtClean="0"/>
              <a:t> is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/2)</a:t>
            </a:r>
            <a:r>
              <a:rPr lang="en-US" dirty="0" smtClean="0"/>
              <a:t>, </a:t>
            </a:r>
            <a:br>
              <a:rPr lang="en-US" dirty="0" smtClean="0"/>
            </a:br>
            <a:r>
              <a:rPr lang="en-US" dirty="0" smtClean="0"/>
              <a:t>or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)/2, or ½(</a:t>
            </a:r>
            <a:r>
              <a:rPr lang="en-US" i="1"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a:t> </a:t>
            </a:r>
            <a:r>
              <a:rPr lang="en-US" dirty="0" smtClean="0"/>
              <a:t>– this expression comes up a </a:t>
            </a:r>
            <a:r>
              <a:rPr lang="en-US" i="1" u="sng" dirty="0" smtClean="0"/>
              <a:t>lot</a:t>
            </a:r>
            <a:r>
              <a:rPr lang="en-US" dirty="0" smtClean="0"/>
              <a:t> in computing</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1524000" y="1"/>
            <a:ext cx="9144000" cy="701675"/>
          </a:xfrm>
        </p:spPr>
        <p:txBody>
          <a:bodyPr/>
          <a:lstStyle/>
          <a:p>
            <a:pPr eaLnBrk="1" hangingPunct="1"/>
            <a:r>
              <a:rPr lang="en-US" sz="4400"/>
              <a:t>Two Algorithms for the Same Problem</a:t>
            </a:r>
          </a:p>
        </p:txBody>
      </p:sp>
      <p:sp>
        <p:nvSpPr>
          <p:cNvPr id="95234" name="Content Placeholder 2"/>
          <p:cNvSpPr>
            <a:spLocks noGrp="1"/>
          </p:cNvSpPr>
          <p:nvPr>
            <p:ph idx="1"/>
          </p:nvPr>
        </p:nvSpPr>
        <p:spPr>
          <a:xfrm>
            <a:off x="143225" y="932675"/>
            <a:ext cx="11905550" cy="5734825"/>
          </a:xfrm>
        </p:spPr>
        <p:txBody>
          <a:bodyPr/>
          <a:lstStyle/>
          <a:p>
            <a:pPr eaLnBrk="1" hangingPunct="1">
              <a:buFont typeface="Wingdings 2" pitchFamily="18" charset="2"/>
              <a:buNone/>
            </a:pPr>
            <a:r>
              <a:rPr lang="en-US" dirty="0" smtClean="0"/>
              <a:t>Problem (revisited): Sum the numbers from </a:t>
            </a:r>
            <a:r>
              <a:rPr lang="en-US" dirty="0" smtClean="0">
                <a:latin typeface="Times New Roman" pitchFamily="18" charset="0"/>
                <a:cs typeface="Times New Roman" pitchFamily="18" charset="0"/>
              </a:rPr>
              <a:t>1</a:t>
            </a:r>
            <a:r>
              <a:rPr lang="en-US" dirty="0" smtClean="0"/>
              <a:t> </a:t>
            </a:r>
            <a:r>
              <a:rPr lang="en-US" dirty="0" smtClean="0"/>
              <a:t>through </a:t>
            </a:r>
            <a:r>
              <a:rPr lang="en-US" i="1" dirty="0" smtClean="0">
                <a:latin typeface="Times New Roman" pitchFamily="18" charset="0"/>
                <a:cs typeface="Times New Roman" pitchFamily="18" charset="0"/>
              </a:rPr>
              <a:t>N</a:t>
            </a:r>
            <a:r>
              <a:rPr lang="en-US" dirty="0" smtClean="0"/>
              <a:t>, for some given value of </a:t>
            </a:r>
            <a:r>
              <a:rPr lang="en-US" i="1" dirty="0" smtClean="0">
                <a:latin typeface="Times New Roman" pitchFamily="18" charset="0"/>
                <a:cs typeface="Times New Roman" pitchFamily="18" charset="0"/>
              </a:rPr>
              <a:t>N</a:t>
            </a:r>
            <a:r>
              <a:rPr lang="en-US" dirty="0" smtClean="0"/>
              <a:t>:</a:t>
            </a:r>
          </a:p>
          <a:p>
            <a:pPr eaLnBrk="1" hangingPunct="1">
              <a:buFont typeface="Wingdings 2" pitchFamily="18" charset="2"/>
              <a:buNone/>
            </a:pPr>
            <a:endParaRPr lang="en-US" dirty="0" smtClean="0"/>
          </a:p>
          <a:p>
            <a:pPr eaLnBrk="1" hangingPunct="1">
              <a:buNone/>
            </a:pPr>
            <a:r>
              <a:rPr lang="en-US" dirty="0" smtClean="0"/>
              <a:t>	</a:t>
            </a:r>
            <a:r>
              <a:rPr lang="en-US" u="sng" dirty="0" smtClean="0"/>
              <a:t>Algorithm </a:t>
            </a:r>
            <a:r>
              <a:rPr lang="en-US" u="sng" dirty="0" smtClean="0">
                <a:solidFill>
                  <a:srgbClr val="FFC000"/>
                </a:solidFill>
                <a:latin typeface="Consolas" panose="020B0609020204030204" pitchFamily="49" charset="0"/>
                <a:cs typeface="Consolas" panose="020B0609020204030204" pitchFamily="49" charset="0"/>
              </a:rPr>
              <a:t>sum2:</a:t>
            </a:r>
            <a:endParaRPr lang="en-US" u="sng" dirty="0" smtClean="0"/>
          </a:p>
          <a:p>
            <a:pPr eaLnBrk="1" hangingPunct="1">
              <a:buFont typeface="Wingdings 2" pitchFamily="18" charset="2"/>
              <a:buNone/>
            </a:pPr>
            <a:r>
              <a:rPr lang="en-US" dirty="0" smtClean="0">
                <a:latin typeface="Courier New" pitchFamily="49" charset="0"/>
                <a:cs typeface="Courier New" pitchFamily="49" charset="0"/>
              </a:rPr>
              <a:t>		</a:t>
            </a:r>
            <a:r>
              <a:rPr lang="en-US" dirty="0" smtClean="0">
                <a:solidFill>
                  <a:srgbClr val="FFC000"/>
                </a:solidFill>
                <a:latin typeface="Consolas" pitchFamily="49" charset="0"/>
                <a:cs typeface="Consolas" pitchFamily="49" charset="0"/>
              </a:rPr>
              <a:t>return (N+1)*N/2;</a:t>
            </a:r>
          </a:p>
          <a:p>
            <a:pPr eaLnBrk="1" hangingPunct="1">
              <a:buFont typeface="Wingdings 2" pitchFamily="18" charset="2"/>
              <a:buNone/>
            </a:pPr>
            <a:endParaRPr lang="en-US" dirty="0" smtClean="0">
              <a:cs typeface="Courier New" pitchFamily="49" charset="0"/>
            </a:endParaRPr>
          </a:p>
          <a:p>
            <a:pPr eaLnBrk="1" hangingPunct="1">
              <a:buNone/>
            </a:pPr>
            <a:r>
              <a:rPr lang="en-US" dirty="0" smtClean="0">
                <a:cs typeface="Courier New" pitchFamily="49" charset="0"/>
              </a:rPr>
              <a:t>	Note: NO </a:t>
            </a:r>
            <a:r>
              <a:rPr lang="en-US" dirty="0" smtClean="0">
                <a:solidFill>
                  <a:srgbClr val="FFC000"/>
                </a:solidFill>
                <a:latin typeface="Consolas" panose="020B0609020204030204" pitchFamily="49" charset="0"/>
                <a:cs typeface="Consolas" panose="020B0609020204030204" pitchFamily="49" charset="0"/>
              </a:rPr>
              <a:t>for</a:t>
            </a:r>
            <a:r>
              <a:rPr lang="en-US" dirty="0" smtClean="0">
                <a:cs typeface="Courier New" pitchFamily="49" charset="0"/>
              </a:rPr>
              <a:t> loop – just three calculations, </a:t>
            </a:r>
            <a:r>
              <a:rPr lang="en-US" i="1" u="sng" dirty="0" smtClean="0">
                <a:cs typeface="Courier New" pitchFamily="49" charset="0"/>
              </a:rPr>
              <a:t>regardless of how </a:t>
            </a:r>
            <a:br>
              <a:rPr lang="en-US" i="1" u="sng" dirty="0" smtClean="0">
                <a:cs typeface="Courier New" pitchFamily="49" charset="0"/>
              </a:rPr>
            </a:br>
            <a:r>
              <a:rPr lang="en-US" i="1" u="sng" dirty="0" smtClean="0">
                <a:cs typeface="Courier New" pitchFamily="49" charset="0"/>
              </a:rPr>
              <a:t>big </a:t>
            </a:r>
            <a:r>
              <a:rPr lang="en-US" i="1" u="sng" dirty="0">
                <a:latin typeface="Times New Roman" pitchFamily="18" charset="0"/>
                <a:cs typeface="Times New Roman" pitchFamily="18" charset="0"/>
              </a:rPr>
              <a:t>N</a:t>
            </a:r>
            <a:r>
              <a:rPr lang="en-US" i="1" u="sng" dirty="0" smtClean="0">
                <a:cs typeface="Courier New" pitchFamily="49" charset="0"/>
              </a:rPr>
              <a:t> </a:t>
            </a:r>
            <a:r>
              <a:rPr lang="en-US" i="1" u="sng" dirty="0" smtClean="0">
                <a:cs typeface="Courier New" pitchFamily="49" charset="0"/>
              </a:rPr>
              <a:t>is</a:t>
            </a:r>
          </a:p>
          <a:p>
            <a:pPr eaLnBrk="1" hangingPunct="1">
              <a:buFont typeface="Wingdings 2" pitchFamily="18" charset="2"/>
              <a:buNone/>
            </a:pPr>
            <a:endParaRPr lang="en-US" dirty="0" smtClean="0">
              <a:cs typeface="Courier New" pitchFamily="49" charset="0"/>
            </a:endParaRPr>
          </a:p>
          <a:p>
            <a:pPr eaLnBrk="1" hangingPunct="1">
              <a:buFont typeface="Wingdings 2" pitchFamily="18" charset="2"/>
              <a:buNone/>
            </a:pPr>
            <a:r>
              <a:rPr lang="en-US" dirty="0" smtClean="0">
                <a:cs typeface="Courier New" pitchFamily="49" charset="0"/>
              </a:rPr>
              <a:t>	Algorithm </a:t>
            </a:r>
            <a:r>
              <a:rPr lang="en-US" dirty="0" smtClean="0">
                <a:solidFill>
                  <a:srgbClr val="FFC000"/>
                </a:solidFill>
                <a:latin typeface="Consolas" panose="020B0609020204030204" pitchFamily="49" charset="0"/>
                <a:cs typeface="Consolas" panose="020B0609020204030204" pitchFamily="49" charset="0"/>
              </a:rPr>
              <a:t>sum2</a:t>
            </a:r>
            <a:r>
              <a:rPr lang="en-US" dirty="0" smtClean="0">
                <a:cs typeface="Courier New" pitchFamily="49" charset="0"/>
              </a:rPr>
              <a:t> is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(1) – </a:t>
            </a:r>
            <a:r>
              <a:rPr lang="en-US" dirty="0" smtClean="0">
                <a:cs typeface="Times New Roman" pitchFamily="18" charset="0"/>
              </a:rPr>
              <a:t>Constant Time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524000" y="1"/>
            <a:ext cx="9144000" cy="701675"/>
          </a:xfrm>
        </p:spPr>
        <p:txBody>
          <a:bodyPr/>
          <a:lstStyle/>
          <a:p>
            <a:pPr eaLnBrk="1" hangingPunct="1"/>
            <a:r>
              <a:rPr lang="en-US" sz="4400"/>
              <a:t>Two Algorithms for the Same Problem</a:t>
            </a:r>
          </a:p>
        </p:txBody>
      </p:sp>
      <p:sp>
        <p:nvSpPr>
          <p:cNvPr id="49154" name="Content Placeholder 2"/>
          <p:cNvSpPr>
            <a:spLocks noGrp="1"/>
          </p:cNvSpPr>
          <p:nvPr>
            <p:ph idx="1"/>
          </p:nvPr>
        </p:nvSpPr>
        <p:spPr>
          <a:xfrm>
            <a:off x="143225" y="932675"/>
            <a:ext cx="11905550" cy="5734825"/>
          </a:xfrm>
        </p:spPr>
        <p:txBody>
          <a:bodyPr/>
          <a:lstStyle/>
          <a:p>
            <a:pPr eaLnBrk="1" hangingPunct="1">
              <a:buFont typeface="Wingdings 2" pitchFamily="18" charset="2"/>
              <a:buNone/>
            </a:pPr>
            <a:r>
              <a:rPr lang="en-US" sz="2800" dirty="0"/>
              <a:t>Problem: Finding a number in a phone book containing </a:t>
            </a:r>
            <a:r>
              <a:rPr lang="en-US" sz="2800" i="1" dirty="0">
                <a:latin typeface="Times New Roman" pitchFamily="18" charset="0"/>
                <a:cs typeface="Times New Roman" pitchFamily="18" charset="0"/>
              </a:rPr>
              <a:t>N</a:t>
            </a:r>
            <a:r>
              <a:rPr lang="en-US" sz="2800" dirty="0"/>
              <a:t> entries</a:t>
            </a:r>
            <a:r>
              <a:rPr lang="en-US" sz="2800" dirty="0" smtClean="0"/>
              <a:t>:</a:t>
            </a:r>
          </a:p>
          <a:p>
            <a:pPr eaLnBrk="1" hangingPunct="1">
              <a:buFont typeface="Wingdings 2" pitchFamily="18" charset="2"/>
              <a:buNone/>
            </a:pPr>
            <a:endParaRPr lang="en-US" sz="2800" dirty="0"/>
          </a:p>
          <a:p>
            <a:pPr eaLnBrk="1" hangingPunct="1">
              <a:buFont typeface="Wingdings 2" pitchFamily="18" charset="2"/>
              <a:buNone/>
            </a:pPr>
            <a:r>
              <a:rPr lang="en-US" sz="2800" u="sng" dirty="0"/>
              <a:t>Algorithm </a:t>
            </a:r>
            <a:r>
              <a:rPr lang="en-US" sz="2800" u="sng" dirty="0">
                <a:solidFill>
                  <a:srgbClr val="FFC000"/>
                </a:solidFill>
                <a:latin typeface="Consolas" panose="020B0609020204030204" pitchFamily="49" charset="0"/>
                <a:cs typeface="Consolas" panose="020B0609020204030204" pitchFamily="49" charset="0"/>
              </a:rPr>
              <a:t>Lookup1</a:t>
            </a:r>
            <a:r>
              <a:rPr lang="en-US" sz="2800" u="sng" dirty="0"/>
              <a:t>:</a:t>
            </a:r>
          </a:p>
          <a:p>
            <a:pPr eaLnBrk="1" hangingPunct="1">
              <a:buFont typeface="Wingdings 2" pitchFamily="18" charset="2"/>
              <a:buNone/>
            </a:pPr>
            <a:r>
              <a:rPr lang="en-US" dirty="0" smtClean="0">
                <a:solidFill>
                  <a:srgbClr val="FFC000"/>
                </a:solidFill>
                <a:latin typeface="Consolas" pitchFamily="49" charset="0"/>
                <a:cs typeface="Consolas" pitchFamily="49" charset="0"/>
              </a:rPr>
              <a:t>Check First name</a:t>
            </a:r>
          </a:p>
          <a:p>
            <a:pPr eaLnBrk="1" hangingPunct="1">
              <a:buFont typeface="Wingdings 2" pitchFamily="18" charset="2"/>
              <a:buNone/>
            </a:pPr>
            <a:r>
              <a:rPr lang="en-US" dirty="0" smtClean="0">
                <a:solidFill>
                  <a:srgbClr val="FFC000"/>
                </a:solidFill>
                <a:latin typeface="Consolas" pitchFamily="49" charset="0"/>
                <a:cs typeface="Consolas" pitchFamily="49" charset="0"/>
              </a:rPr>
              <a:t>while (not successful)</a:t>
            </a:r>
          </a:p>
          <a:p>
            <a:pPr eaLnBrk="1" hangingPunct="1">
              <a:buFont typeface="Wingdings 2" pitchFamily="18" charset="2"/>
              <a:buNone/>
            </a:pPr>
            <a:r>
              <a:rPr lang="en-US" dirty="0" smtClean="0">
                <a:solidFill>
                  <a:srgbClr val="FFC000"/>
                </a:solidFill>
                <a:latin typeface="Consolas" pitchFamily="49" charset="0"/>
                <a:cs typeface="Consolas" pitchFamily="49" charset="0"/>
              </a:rPr>
              <a:t>   check next name</a:t>
            </a:r>
          </a:p>
          <a:p>
            <a:pPr eaLnBrk="1" hangingPunct="1">
              <a:buFont typeface="Wingdings 2" pitchFamily="18" charset="2"/>
              <a:buNone/>
            </a:pPr>
            <a:endParaRPr lang="en-US" dirty="0" smtClean="0">
              <a:cs typeface="Courier New" pitchFamily="49" charset="0"/>
            </a:endParaRPr>
          </a:p>
          <a:p>
            <a:pPr eaLnBrk="1" hangingPunct="1">
              <a:buFont typeface="Wingdings 2" pitchFamily="18" charset="2"/>
              <a:buNone/>
            </a:pPr>
            <a:endParaRPr lang="en-US" dirty="0" smtClean="0">
              <a:cs typeface="Courier New" pitchFamily="49" charset="0"/>
            </a:endParaRPr>
          </a:p>
          <a:p>
            <a:pPr eaLnBrk="1" hangingPunct="1">
              <a:buFont typeface="Wingdings 2" pitchFamily="18" charset="2"/>
              <a:buNone/>
            </a:pPr>
            <a:endParaRPr lang="en-US" dirty="0" smtClean="0">
              <a:cs typeface="Courier New" pitchFamily="49" charset="0"/>
            </a:endParaRPr>
          </a:p>
          <a:p>
            <a:pPr eaLnBrk="1" hangingPunct="1">
              <a:buNone/>
            </a:pPr>
            <a:r>
              <a:rPr lang="en-US" sz="2800" dirty="0">
                <a:cs typeface="Courier New" pitchFamily="49" charset="0"/>
              </a:rPr>
              <a:t>Algorithm </a:t>
            </a:r>
            <a:r>
              <a:rPr lang="en-US" sz="2800" dirty="0">
                <a:solidFill>
                  <a:srgbClr val="FFC000"/>
                </a:solidFill>
                <a:latin typeface="Consolas" panose="020B0609020204030204" pitchFamily="49" charset="0"/>
                <a:cs typeface="Consolas" panose="020B0609020204030204" pitchFamily="49" charset="0"/>
              </a:rPr>
              <a:t>Lookup1</a:t>
            </a:r>
            <a:r>
              <a:rPr lang="en-US" sz="2800" dirty="0">
                <a:cs typeface="Courier New" pitchFamily="49" charset="0"/>
              </a:rPr>
              <a:t> is </a:t>
            </a:r>
            <a:r>
              <a:rPr lang="en-US" sz="2800" i="1" dirty="0">
                <a:latin typeface="Times New Roman" pitchFamily="18" charset="0"/>
                <a:cs typeface="Times New Roman" pitchFamily="18" charset="0"/>
              </a:rPr>
              <a:t>O</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N</a:t>
            </a:r>
            <a:r>
              <a:rPr lang="en-US" sz="2800" dirty="0">
                <a:latin typeface="Times New Roman" pitchFamily="18" charset="0"/>
                <a:cs typeface="Times New Roman" pitchFamily="18" charset="0"/>
              </a:rPr>
              <a:t>) – </a:t>
            </a:r>
            <a:r>
              <a:rPr lang="en-US" sz="2800" dirty="0">
                <a:cs typeface="Times New Roman" pitchFamily="18" charset="0"/>
              </a:rPr>
              <a:t>Linear Time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5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524000" y="1"/>
            <a:ext cx="9144000" cy="701675"/>
          </a:xfrm>
        </p:spPr>
        <p:txBody>
          <a:bodyPr/>
          <a:lstStyle/>
          <a:p>
            <a:pPr eaLnBrk="1" hangingPunct="1"/>
            <a:r>
              <a:rPr lang="en-US" sz="4400"/>
              <a:t>Two Algorithms for the Same Problem</a:t>
            </a:r>
          </a:p>
        </p:txBody>
      </p:sp>
      <p:sp>
        <p:nvSpPr>
          <p:cNvPr id="50178" name="Content Placeholder 2"/>
          <p:cNvSpPr>
            <a:spLocks noGrp="1"/>
          </p:cNvSpPr>
          <p:nvPr>
            <p:ph idx="1"/>
          </p:nvPr>
        </p:nvSpPr>
        <p:spPr>
          <a:xfrm>
            <a:off x="143225" y="932675"/>
            <a:ext cx="11905549" cy="5734825"/>
          </a:xfrm>
        </p:spPr>
        <p:txBody>
          <a:bodyPr/>
          <a:lstStyle/>
          <a:p>
            <a:pPr eaLnBrk="1" hangingPunct="1">
              <a:buFont typeface="Wingdings 2" pitchFamily="18" charset="2"/>
              <a:buNone/>
            </a:pPr>
            <a:r>
              <a:rPr lang="en-US" sz="2800" dirty="0"/>
              <a:t>Problem: Finding a number in a phone book containing </a:t>
            </a:r>
            <a:r>
              <a:rPr lang="en-US" sz="2800" i="1" dirty="0">
                <a:latin typeface="Times New Roman" pitchFamily="18" charset="0"/>
                <a:cs typeface="Times New Roman" pitchFamily="18" charset="0"/>
              </a:rPr>
              <a:t>N</a:t>
            </a:r>
            <a:r>
              <a:rPr lang="en-US" sz="2800" dirty="0"/>
              <a:t> entries</a:t>
            </a:r>
            <a:r>
              <a:rPr lang="en-US" sz="2800" dirty="0" smtClean="0"/>
              <a:t>:</a:t>
            </a:r>
            <a:endParaRPr lang="en-US" sz="2800" u="sng" dirty="0" smtClean="0"/>
          </a:p>
          <a:p>
            <a:pPr eaLnBrk="1" hangingPunct="1">
              <a:spcBef>
                <a:spcPts val="1800"/>
              </a:spcBef>
              <a:buFont typeface="Wingdings 2" pitchFamily="18" charset="2"/>
              <a:buNone/>
            </a:pPr>
            <a:r>
              <a:rPr lang="en-US" sz="2800" u="sng" dirty="0" smtClean="0"/>
              <a:t>Algorithm </a:t>
            </a:r>
            <a:r>
              <a:rPr lang="en-US" sz="2800" u="sng" dirty="0">
                <a:solidFill>
                  <a:srgbClr val="FFC000"/>
                </a:solidFill>
                <a:latin typeface="Consolas" panose="020B0609020204030204" pitchFamily="49" charset="0"/>
                <a:cs typeface="Consolas" panose="020B0609020204030204" pitchFamily="49" charset="0"/>
              </a:rPr>
              <a:t>Lookup2</a:t>
            </a:r>
            <a:r>
              <a:rPr lang="en-US" sz="2800" u="sng" dirty="0"/>
              <a:t> (binary search):</a:t>
            </a:r>
          </a:p>
          <a:p>
            <a:pPr eaLnBrk="1" hangingPunct="1">
              <a:spcBef>
                <a:spcPts val="400"/>
              </a:spcBef>
              <a:buNone/>
            </a:pPr>
            <a:r>
              <a:rPr lang="en-US" sz="2200" dirty="0">
                <a:solidFill>
                  <a:srgbClr val="FFC000"/>
                </a:solidFill>
                <a:latin typeface="Consolas" pitchFamily="49" charset="0"/>
                <a:cs typeface="Consolas" pitchFamily="49" charset="0"/>
              </a:rPr>
              <a:t>current search area = whole book</a:t>
            </a:r>
          </a:p>
          <a:p>
            <a:pPr eaLnBrk="1" hangingPunct="1">
              <a:spcBef>
                <a:spcPts val="400"/>
              </a:spcBef>
              <a:buNone/>
            </a:pPr>
            <a:r>
              <a:rPr lang="en-US" sz="2200" dirty="0">
                <a:solidFill>
                  <a:srgbClr val="FFC000"/>
                </a:solidFill>
                <a:latin typeface="Consolas" pitchFamily="49" charset="0"/>
                <a:cs typeface="Consolas" pitchFamily="49" charset="0"/>
              </a:rPr>
              <a:t>check middle name in current search area</a:t>
            </a:r>
          </a:p>
          <a:p>
            <a:pPr eaLnBrk="1" hangingPunct="1">
              <a:spcBef>
                <a:spcPts val="400"/>
              </a:spcBef>
              <a:buNone/>
            </a:pPr>
            <a:r>
              <a:rPr lang="en-US" sz="2200" dirty="0">
                <a:solidFill>
                  <a:srgbClr val="FFC000"/>
                </a:solidFill>
                <a:latin typeface="Consolas" pitchFamily="49" charset="0"/>
                <a:cs typeface="Consolas" pitchFamily="49" charset="0"/>
              </a:rPr>
              <a:t>while (</a:t>
            </a:r>
            <a:r>
              <a:rPr lang="en-US" sz="2200" dirty="0" err="1">
                <a:solidFill>
                  <a:srgbClr val="FFC000"/>
                </a:solidFill>
                <a:latin typeface="Consolas" pitchFamily="49" charset="0"/>
                <a:cs typeface="Consolas" pitchFamily="49" charset="0"/>
              </a:rPr>
              <a:t>unsuccesful</a:t>
            </a:r>
            <a:r>
              <a:rPr lang="en-US" sz="2200" dirty="0">
                <a:solidFill>
                  <a:srgbClr val="FFC000"/>
                </a:solidFill>
                <a:latin typeface="Consolas" pitchFamily="49" charset="0"/>
                <a:cs typeface="Consolas" pitchFamily="49" charset="0"/>
              </a:rPr>
              <a:t>)</a:t>
            </a:r>
          </a:p>
          <a:p>
            <a:pPr eaLnBrk="1" hangingPunct="1">
              <a:spcBef>
                <a:spcPts val="400"/>
              </a:spcBef>
              <a:buNone/>
            </a:pPr>
            <a:r>
              <a:rPr lang="en-US" sz="2200" dirty="0">
                <a:solidFill>
                  <a:srgbClr val="FFC000"/>
                </a:solidFill>
                <a:latin typeface="Consolas" pitchFamily="49" charset="0"/>
                <a:cs typeface="Consolas" pitchFamily="49" charset="0"/>
              </a:rPr>
              <a:t>   if current search area’s middle name &gt; target name</a:t>
            </a:r>
          </a:p>
          <a:p>
            <a:pPr eaLnBrk="1" hangingPunct="1">
              <a:spcBef>
                <a:spcPts val="200"/>
              </a:spcBef>
              <a:buNone/>
            </a:pPr>
            <a:r>
              <a:rPr lang="en-US" sz="2200" dirty="0">
                <a:solidFill>
                  <a:srgbClr val="FFC000"/>
                </a:solidFill>
                <a:latin typeface="Consolas" pitchFamily="49" charset="0"/>
                <a:cs typeface="Consolas" pitchFamily="49" charset="0"/>
              </a:rPr>
              <a:t>       new search area is first half of </a:t>
            </a:r>
            <a:r>
              <a:rPr lang="en-US" sz="2200" dirty="0" smtClean="0">
                <a:solidFill>
                  <a:srgbClr val="FFC000"/>
                </a:solidFill>
                <a:latin typeface="Consolas" pitchFamily="49" charset="0"/>
                <a:cs typeface="Consolas" pitchFamily="49" charset="0"/>
              </a:rPr>
              <a:t>current search </a:t>
            </a:r>
            <a:r>
              <a:rPr lang="en-US" sz="2200" dirty="0">
                <a:solidFill>
                  <a:srgbClr val="FFC000"/>
                </a:solidFill>
                <a:latin typeface="Consolas" pitchFamily="49" charset="0"/>
                <a:cs typeface="Consolas" pitchFamily="49" charset="0"/>
              </a:rPr>
              <a:t>area</a:t>
            </a:r>
          </a:p>
          <a:p>
            <a:pPr eaLnBrk="1" hangingPunct="1">
              <a:spcBef>
                <a:spcPts val="400"/>
              </a:spcBef>
              <a:buNone/>
            </a:pPr>
            <a:r>
              <a:rPr lang="en-US" sz="2200" dirty="0">
                <a:solidFill>
                  <a:srgbClr val="FFC000"/>
                </a:solidFill>
                <a:latin typeface="Consolas" pitchFamily="49" charset="0"/>
                <a:cs typeface="Consolas" pitchFamily="49" charset="0"/>
              </a:rPr>
              <a:t>   else if middle name &lt; target name</a:t>
            </a:r>
          </a:p>
          <a:p>
            <a:pPr eaLnBrk="1" hangingPunct="1">
              <a:spcBef>
                <a:spcPts val="200"/>
              </a:spcBef>
              <a:buNone/>
            </a:pPr>
            <a:r>
              <a:rPr lang="en-US" sz="2200" dirty="0">
                <a:solidFill>
                  <a:srgbClr val="FFC000"/>
                </a:solidFill>
                <a:latin typeface="Consolas" pitchFamily="49" charset="0"/>
                <a:cs typeface="Consolas" pitchFamily="49" charset="0"/>
              </a:rPr>
              <a:t>       new search area is last half of </a:t>
            </a:r>
            <a:r>
              <a:rPr lang="en-US" sz="2200" dirty="0" smtClean="0">
                <a:solidFill>
                  <a:srgbClr val="FFC000"/>
                </a:solidFill>
                <a:latin typeface="Consolas" pitchFamily="49" charset="0"/>
                <a:cs typeface="Consolas" pitchFamily="49" charset="0"/>
              </a:rPr>
              <a:t>current search </a:t>
            </a:r>
            <a:r>
              <a:rPr lang="en-US" sz="2200" dirty="0">
                <a:solidFill>
                  <a:srgbClr val="FFC000"/>
                </a:solidFill>
                <a:latin typeface="Consolas" pitchFamily="49" charset="0"/>
                <a:cs typeface="Consolas" pitchFamily="49" charset="0"/>
              </a:rPr>
              <a:t>area</a:t>
            </a:r>
          </a:p>
          <a:p>
            <a:pPr eaLnBrk="1" hangingPunct="1">
              <a:spcBef>
                <a:spcPts val="400"/>
              </a:spcBef>
              <a:buNone/>
            </a:pPr>
            <a:r>
              <a:rPr lang="en-US" sz="2200" dirty="0">
                <a:solidFill>
                  <a:srgbClr val="FFC000"/>
                </a:solidFill>
                <a:latin typeface="Consolas" pitchFamily="49" charset="0"/>
                <a:cs typeface="Consolas" pitchFamily="49" charset="0"/>
              </a:rPr>
              <a:t>   else </a:t>
            </a:r>
          </a:p>
          <a:p>
            <a:pPr eaLnBrk="1" hangingPunct="1">
              <a:spcBef>
                <a:spcPts val="400"/>
              </a:spcBef>
              <a:buNone/>
            </a:pPr>
            <a:r>
              <a:rPr lang="en-US" sz="2200" dirty="0">
                <a:solidFill>
                  <a:srgbClr val="FFC000"/>
                </a:solidFill>
                <a:latin typeface="Consolas" pitchFamily="49" charset="0"/>
                <a:cs typeface="Consolas" pitchFamily="49" charset="0"/>
              </a:rPr>
              <a:t>       return number from middle name</a:t>
            </a:r>
          </a:p>
          <a:p>
            <a:pPr eaLnBrk="1" hangingPunct="1">
              <a:buFont typeface="Wingdings 2" pitchFamily="18" charset="2"/>
              <a:buNone/>
            </a:pPr>
            <a:endParaRPr lang="en-US" sz="1600" dirty="0">
              <a:cs typeface="Courier New" pitchFamily="49" charset="0"/>
            </a:endParaRPr>
          </a:p>
          <a:p>
            <a:pPr eaLnBrk="1" hangingPunct="1">
              <a:buNone/>
            </a:pPr>
            <a:r>
              <a:rPr lang="en-US" sz="2800" dirty="0">
                <a:cs typeface="Courier New" pitchFamily="49" charset="0"/>
              </a:rPr>
              <a:t>Algorithm </a:t>
            </a:r>
            <a:r>
              <a:rPr lang="en-US" sz="2800" dirty="0">
                <a:solidFill>
                  <a:srgbClr val="FFC000"/>
                </a:solidFill>
                <a:latin typeface="Consolas" panose="020B0609020204030204" pitchFamily="49" charset="0"/>
                <a:cs typeface="Consolas" panose="020B0609020204030204" pitchFamily="49" charset="0"/>
              </a:rPr>
              <a:t>Lookup2</a:t>
            </a:r>
            <a:r>
              <a:rPr lang="en-US" sz="2800" dirty="0">
                <a:cs typeface="Courier New" pitchFamily="49" charset="0"/>
              </a:rPr>
              <a:t> is </a:t>
            </a:r>
            <a:r>
              <a:rPr lang="en-US" sz="2800" i="1" dirty="0">
                <a:latin typeface="Times New Roman" pitchFamily="18" charset="0"/>
                <a:cs typeface="Times New Roman" pitchFamily="18" charset="0"/>
              </a:rPr>
              <a:t>O</a:t>
            </a:r>
            <a:r>
              <a:rPr lang="en-US" sz="2800" dirty="0">
                <a:latin typeface="Times New Roman" pitchFamily="18" charset="0"/>
                <a:cs typeface="Times New Roman" pitchFamily="18" charset="0"/>
              </a:rPr>
              <a:t>(log</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rPr>
              <a:t>N</a:t>
            </a:r>
            <a:r>
              <a:rPr lang="en-US" sz="2800" dirty="0">
                <a:latin typeface="Times New Roman" pitchFamily="18" charset="0"/>
                <a:cs typeface="Times New Roman" pitchFamily="18" charset="0"/>
              </a:rPr>
              <a:t>) – </a:t>
            </a:r>
            <a:r>
              <a:rPr lang="en-US" sz="2800" dirty="0">
                <a:cs typeface="Times New Roman" pitchFamily="18" charset="0"/>
              </a:rPr>
              <a:t>Logarithmic Time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17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8">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178">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178">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17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1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524000" y="1"/>
            <a:ext cx="9144000" cy="701675"/>
          </a:xfrm>
        </p:spPr>
        <p:txBody>
          <a:bodyPr/>
          <a:lstStyle/>
          <a:p>
            <a:pPr eaLnBrk="1" hangingPunct="1"/>
            <a:r>
              <a:rPr lang="en-US" sz="4400"/>
              <a:t>End of Chapter 1</a:t>
            </a:r>
          </a:p>
        </p:txBody>
      </p:sp>
      <p:sp>
        <p:nvSpPr>
          <p:cNvPr id="51202" name="Content Placeholder 2"/>
          <p:cNvSpPr>
            <a:spLocks noGrp="1"/>
          </p:cNvSpPr>
          <p:nvPr>
            <p:ph idx="1"/>
          </p:nvPr>
        </p:nvSpPr>
        <p:spPr>
          <a:xfrm>
            <a:off x="143225" y="932675"/>
            <a:ext cx="11905550" cy="5734825"/>
          </a:xfrm>
        </p:spPr>
        <p:txBody>
          <a:bodyPr/>
          <a:lstStyle/>
          <a:p>
            <a:pPr eaLnBrk="1" hangingPunct="1">
              <a:spcBef>
                <a:spcPts val="1400"/>
              </a:spcBef>
            </a:pPr>
            <a:r>
              <a:rPr lang="en-US" dirty="0" smtClean="0"/>
              <a:t>End of Chapter 1</a:t>
            </a:r>
          </a:p>
          <a:p>
            <a:pPr eaLnBrk="1" hangingPunct="1">
              <a:spcBef>
                <a:spcPts val="1400"/>
              </a:spcBef>
            </a:pPr>
            <a:r>
              <a:rPr lang="en-US" dirty="0" smtClean="0"/>
              <a:t>Next </a:t>
            </a:r>
            <a:r>
              <a:rPr lang="en-US" dirty="0" smtClean="0"/>
              <a:t>time (Thursday), </a:t>
            </a:r>
            <a:r>
              <a:rPr lang="en-US" dirty="0" smtClean="0"/>
              <a:t>we’ll start Chapter 2 (ADT’s - Abstract Data Types</a:t>
            </a:r>
            <a:r>
              <a:rPr lang="en-US" dirty="0" smtClean="0"/>
              <a:t>)</a:t>
            </a:r>
          </a:p>
          <a:p>
            <a:pPr eaLnBrk="1" hangingPunct="1">
              <a:spcBef>
                <a:spcPts val="1400"/>
              </a:spcBef>
            </a:pPr>
            <a:r>
              <a:rPr lang="en-US" dirty="0" smtClean="0"/>
              <a:t>We will implement our stacks, queues, and linked lists as ADTs</a:t>
            </a:r>
          </a:p>
          <a:p>
            <a:pPr eaLnBrk="1" hangingPunct="1">
              <a:spcBef>
                <a:spcPts val="1400"/>
              </a:spcBef>
            </a:pPr>
            <a:r>
              <a:rPr lang="en-US" dirty="0" smtClean="0"/>
              <a:t>Read this chapter </a:t>
            </a:r>
            <a:r>
              <a:rPr lang="en-US" i="1" u="sng" dirty="0" smtClean="0"/>
              <a:t>carefully</a:t>
            </a:r>
            <a:endParaRPr lang="en-US" i="1" u="sng"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524000" y="1"/>
            <a:ext cx="9144000" cy="701675"/>
          </a:xfrm>
        </p:spPr>
        <p:txBody>
          <a:bodyPr/>
          <a:lstStyle/>
          <a:p>
            <a:pPr eaLnBrk="1" hangingPunct="1"/>
            <a:r>
              <a:rPr lang="en-US" sz="4400"/>
              <a:t>? Questions ?</a:t>
            </a:r>
          </a:p>
        </p:txBody>
      </p:sp>
      <p:sp>
        <p:nvSpPr>
          <p:cNvPr id="52226" name="Content Placeholder 2"/>
          <p:cNvSpPr>
            <a:spLocks noGrp="1"/>
          </p:cNvSpPr>
          <p:nvPr>
            <p:ph idx="1"/>
          </p:nvPr>
        </p:nvSpPr>
        <p:spPr>
          <a:xfrm>
            <a:off x="1638300" y="1104900"/>
            <a:ext cx="8915400" cy="5562600"/>
          </a:xfrm>
        </p:spPr>
        <p:txBody>
          <a:bodyPr/>
          <a:lstStyle/>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buFont typeface="Wingdings 2" pitchFamily="18" charset="2"/>
              <a:buNone/>
            </a:pPr>
            <a:endParaRPr lang="en-US" smtClean="0"/>
          </a:p>
          <a:p>
            <a:pPr algn="ctr" eaLnBrk="1" hangingPunct="1">
              <a:buFont typeface="Wingdings 2" pitchFamily="18" charset="2"/>
              <a:buNone/>
            </a:pPr>
            <a:r>
              <a:rPr lang="en-US" sz="6800"/>
              <a:t>?? Any Questions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Data Structures</a:t>
            </a:r>
          </a:p>
        </p:txBody>
      </p:sp>
      <p:sp>
        <p:nvSpPr>
          <p:cNvPr id="5" name="Text Placeholder 4"/>
          <p:cNvSpPr>
            <a:spLocks noGrp="1"/>
          </p:cNvSpPr>
          <p:nvPr>
            <p:ph type="body" idx="1"/>
          </p:nvPr>
        </p:nvSpPr>
        <p:spPr/>
        <p:txBody>
          <a:bodyPr/>
          <a:lstStyle/>
          <a:p>
            <a:r>
              <a:rPr lang="en-US" sz="3000" dirty="0"/>
              <a:t>Section 1.5</a:t>
            </a:r>
          </a:p>
        </p:txBody>
      </p:sp>
    </p:spTree>
    <p:extLst>
      <p:ext uri="{BB962C8B-B14F-4D97-AF65-F5344CB8AC3E}">
        <p14:creationId xmlns:p14="http://schemas.microsoft.com/office/powerpoint/2010/main" val="68404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0" y="1"/>
            <a:ext cx="9144000" cy="701675"/>
          </a:xfrm>
        </p:spPr>
        <p:txBody>
          <a:bodyPr/>
          <a:lstStyle/>
          <a:p>
            <a:pPr eaLnBrk="1" hangingPunct="1"/>
            <a:r>
              <a:rPr lang="en-US" dirty="0" smtClean="0"/>
              <a:t>1.5: Data Structures</a:t>
            </a:r>
          </a:p>
        </p:txBody>
      </p:sp>
      <p:sp>
        <p:nvSpPr>
          <p:cNvPr id="58370" name="Content Placeholder 2"/>
          <p:cNvSpPr>
            <a:spLocks noGrp="1"/>
          </p:cNvSpPr>
          <p:nvPr>
            <p:ph idx="1"/>
          </p:nvPr>
        </p:nvSpPr>
        <p:spPr>
          <a:xfrm>
            <a:off x="143225" y="932675"/>
            <a:ext cx="11905550" cy="5453510"/>
          </a:xfrm>
        </p:spPr>
        <p:txBody>
          <a:bodyPr/>
          <a:lstStyle/>
          <a:p>
            <a:pPr eaLnBrk="1" hangingPunct="1">
              <a:spcBef>
                <a:spcPts val="1200"/>
              </a:spcBef>
            </a:pPr>
            <a:r>
              <a:rPr lang="en-US" dirty="0" smtClean="0"/>
              <a:t>Enough about java itself!</a:t>
            </a:r>
          </a:p>
          <a:p>
            <a:pPr eaLnBrk="1" hangingPunct="1">
              <a:spcBef>
                <a:spcPts val="1200"/>
              </a:spcBef>
            </a:pPr>
            <a:r>
              <a:rPr lang="en-US" dirty="0" smtClean="0"/>
              <a:t>This course if about </a:t>
            </a:r>
            <a:r>
              <a:rPr lang="en-US" i="1" dirty="0" smtClean="0"/>
              <a:t>data structures</a:t>
            </a:r>
          </a:p>
          <a:p>
            <a:pPr eaLnBrk="1" hangingPunct="1">
              <a:spcBef>
                <a:spcPts val="1200"/>
              </a:spcBef>
            </a:pPr>
            <a:r>
              <a:rPr lang="en-US" dirty="0" smtClean="0"/>
              <a:t>We’ve seen a great deal about structuring your </a:t>
            </a:r>
            <a:r>
              <a:rPr lang="en-US" i="1" u="sng" dirty="0" smtClean="0"/>
              <a:t>programs</a:t>
            </a:r>
            <a:r>
              <a:rPr lang="en-US" dirty="0" smtClean="0"/>
              <a:t>:</a:t>
            </a:r>
          </a:p>
          <a:p>
            <a:pPr lvl="1" eaLnBrk="1" hangingPunct="1">
              <a:spcBef>
                <a:spcPts val="1200"/>
              </a:spcBef>
            </a:pPr>
            <a:r>
              <a:rPr lang="en-US" dirty="0" smtClean="0">
                <a:solidFill>
                  <a:srgbClr val="FFC000"/>
                </a:solidFill>
                <a:latin typeface="Consolas" pitchFamily="49" charset="0"/>
                <a:cs typeface="Consolas" pitchFamily="49" charset="0"/>
              </a:rPr>
              <a:t>if/then</a:t>
            </a:r>
            <a:r>
              <a:rPr lang="en-US" dirty="0" smtClean="0"/>
              <a:t>, </a:t>
            </a:r>
            <a:r>
              <a:rPr lang="en-US" dirty="0" smtClean="0">
                <a:solidFill>
                  <a:srgbClr val="FFC000"/>
                </a:solidFill>
                <a:latin typeface="Consolas" pitchFamily="49" charset="0"/>
                <a:cs typeface="Consolas" pitchFamily="49" charset="0"/>
              </a:rPr>
              <a:t>do/while</a:t>
            </a:r>
            <a:r>
              <a:rPr lang="en-US" dirty="0" smtClean="0"/>
              <a:t>, </a:t>
            </a:r>
            <a:r>
              <a:rPr lang="en-US" dirty="0" smtClean="0">
                <a:solidFill>
                  <a:srgbClr val="FFC000"/>
                </a:solidFill>
                <a:latin typeface="Consolas" pitchFamily="49" charset="0"/>
                <a:cs typeface="Consolas" pitchFamily="49" charset="0"/>
              </a:rPr>
              <a:t>for</a:t>
            </a:r>
            <a:r>
              <a:rPr lang="en-US" dirty="0" smtClean="0"/>
              <a:t>, </a:t>
            </a:r>
            <a:r>
              <a:rPr lang="en-US" dirty="0" smtClean="0">
                <a:solidFill>
                  <a:srgbClr val="FFC000"/>
                </a:solidFill>
                <a:latin typeface="Consolas" pitchFamily="49" charset="0"/>
                <a:cs typeface="Consolas" pitchFamily="49" charset="0"/>
              </a:rPr>
              <a:t>try/catch</a:t>
            </a:r>
            <a:r>
              <a:rPr lang="en-US" dirty="0" smtClean="0"/>
              <a:t> blocks</a:t>
            </a:r>
          </a:p>
          <a:p>
            <a:pPr lvl="1" eaLnBrk="1" hangingPunct="1">
              <a:spcBef>
                <a:spcPts val="1200"/>
              </a:spcBef>
            </a:pPr>
            <a:r>
              <a:rPr lang="en-US" dirty="0" smtClean="0"/>
              <a:t>Dividing our solution into classes and methods</a:t>
            </a:r>
          </a:p>
          <a:p>
            <a:pPr eaLnBrk="1" hangingPunct="1">
              <a:spcBef>
                <a:spcPts val="1200"/>
              </a:spcBef>
            </a:pPr>
            <a:r>
              <a:rPr lang="en-US" dirty="0" smtClean="0"/>
              <a:t>What about the structure of the </a:t>
            </a:r>
            <a:r>
              <a:rPr lang="en-US" i="1" u="sng" dirty="0" smtClean="0"/>
              <a:t>data</a:t>
            </a:r>
            <a:r>
              <a:rPr lang="en-US" dirty="0" smtClean="0"/>
              <a:t> itself?</a:t>
            </a:r>
          </a:p>
          <a:p>
            <a:pPr eaLnBrk="1" hangingPunct="1">
              <a:spcBef>
                <a:spcPts val="1200"/>
              </a:spcBef>
            </a:pPr>
            <a:r>
              <a:rPr lang="en-US" dirty="0" smtClean="0"/>
              <a:t>For the most part, we’ve used simple variables or arrays for all of our data.</a:t>
            </a:r>
          </a:p>
          <a:p>
            <a:pPr eaLnBrk="1" hangingPunct="1">
              <a:spcBef>
                <a:spcPts val="1200"/>
              </a:spcBef>
            </a:pPr>
            <a:r>
              <a:rPr lang="en-US" dirty="0" smtClean="0"/>
              <a:t>But wait, there’s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a:lstStyle/>
          <a:p>
            <a:pPr eaLnBrk="1" hangingPunct="1"/>
            <a:r>
              <a:rPr lang="en-US" smtClean="0"/>
              <a:t>Data Structures</a:t>
            </a:r>
          </a:p>
        </p:txBody>
      </p:sp>
      <p:sp>
        <p:nvSpPr>
          <p:cNvPr id="59394" name="Content Placeholder 2"/>
          <p:cNvSpPr>
            <a:spLocks noGrp="1"/>
          </p:cNvSpPr>
          <p:nvPr>
            <p:ph idx="1"/>
          </p:nvPr>
        </p:nvSpPr>
        <p:spPr>
          <a:xfrm>
            <a:off x="143225" y="932675"/>
            <a:ext cx="11905550" cy="5353825"/>
          </a:xfrm>
        </p:spPr>
        <p:txBody>
          <a:bodyPr/>
          <a:lstStyle/>
          <a:p>
            <a:pPr eaLnBrk="1" hangingPunct="1">
              <a:spcBef>
                <a:spcPts val="1200"/>
              </a:spcBef>
            </a:pPr>
            <a:r>
              <a:rPr lang="en-US" dirty="0" smtClean="0"/>
              <a:t>The way you view and structure the data that your programs manipulate greatly influences your success. </a:t>
            </a:r>
          </a:p>
          <a:p>
            <a:pPr eaLnBrk="1" hangingPunct="1">
              <a:spcBef>
                <a:spcPts val="1200"/>
              </a:spcBef>
            </a:pPr>
            <a:r>
              <a:rPr lang="en-US" dirty="0" smtClean="0"/>
              <a:t>A language's set of primitive types (Java's are </a:t>
            </a:r>
            <a:r>
              <a:rPr lang="en-US" dirty="0" smtClean="0">
                <a:solidFill>
                  <a:srgbClr val="FFC000"/>
                </a:solidFill>
                <a:latin typeface="Consolas" pitchFamily="49" charset="0"/>
                <a:cs typeface="Consolas" pitchFamily="49" charset="0"/>
              </a:rPr>
              <a:t>byte</a:t>
            </a:r>
            <a:r>
              <a:rPr lang="en-US" dirty="0" smtClean="0"/>
              <a:t>, </a:t>
            </a:r>
            <a:r>
              <a:rPr lang="en-US" dirty="0" smtClean="0">
                <a:solidFill>
                  <a:srgbClr val="FFC000"/>
                </a:solidFill>
                <a:latin typeface="Consolas" pitchFamily="49" charset="0"/>
                <a:cs typeface="Consolas" pitchFamily="49" charset="0"/>
              </a:rPr>
              <a:t>char</a:t>
            </a:r>
            <a:r>
              <a:rPr lang="en-US" dirty="0" smtClean="0"/>
              <a:t>, </a:t>
            </a:r>
            <a:r>
              <a:rPr lang="en-US" dirty="0" smtClean="0">
                <a:solidFill>
                  <a:srgbClr val="FFC000"/>
                </a:solidFill>
                <a:latin typeface="Consolas" pitchFamily="49" charset="0"/>
                <a:cs typeface="Consolas" pitchFamily="49" charset="0"/>
              </a:rPr>
              <a:t>short</a:t>
            </a:r>
            <a:r>
              <a:rPr lang="en-US" dirty="0" smtClean="0"/>
              <a:t>, </a:t>
            </a:r>
            <a:r>
              <a:rPr lang="en-US" dirty="0" err="1" smtClean="0">
                <a:solidFill>
                  <a:srgbClr val="FFC000"/>
                </a:solidFill>
                <a:latin typeface="Consolas" pitchFamily="49" charset="0"/>
                <a:cs typeface="Consolas" pitchFamily="49" charset="0"/>
              </a:rPr>
              <a:t>int</a:t>
            </a:r>
            <a:r>
              <a:rPr lang="en-US" dirty="0" smtClean="0"/>
              <a:t>, </a:t>
            </a:r>
            <a:r>
              <a:rPr lang="en-US" dirty="0" smtClean="0">
                <a:solidFill>
                  <a:srgbClr val="FFC000"/>
                </a:solidFill>
                <a:latin typeface="Consolas" pitchFamily="49" charset="0"/>
                <a:cs typeface="Consolas" pitchFamily="49" charset="0"/>
              </a:rPr>
              <a:t>long</a:t>
            </a:r>
            <a:r>
              <a:rPr lang="en-US" dirty="0" smtClean="0"/>
              <a:t>, </a:t>
            </a:r>
            <a:r>
              <a:rPr lang="en-US" dirty="0" smtClean="0">
                <a:solidFill>
                  <a:srgbClr val="FFC000"/>
                </a:solidFill>
                <a:latin typeface="Consolas" pitchFamily="49" charset="0"/>
                <a:cs typeface="Consolas" pitchFamily="49" charset="0"/>
              </a:rPr>
              <a:t>float</a:t>
            </a:r>
            <a:r>
              <a:rPr lang="en-US" dirty="0" smtClean="0"/>
              <a:t>, </a:t>
            </a:r>
            <a:r>
              <a:rPr lang="en-US" dirty="0" smtClean="0">
                <a:solidFill>
                  <a:srgbClr val="FFC000"/>
                </a:solidFill>
                <a:latin typeface="Consolas" pitchFamily="49" charset="0"/>
                <a:cs typeface="Consolas" pitchFamily="49" charset="0"/>
              </a:rPr>
              <a:t>double</a:t>
            </a:r>
            <a:r>
              <a:rPr lang="en-US" dirty="0" smtClean="0"/>
              <a:t>, and </a:t>
            </a:r>
            <a:r>
              <a:rPr lang="en-US" dirty="0" err="1" smtClean="0">
                <a:solidFill>
                  <a:srgbClr val="FFC000"/>
                </a:solidFill>
                <a:latin typeface="Consolas" pitchFamily="49" charset="0"/>
                <a:cs typeface="Consolas" pitchFamily="49" charset="0"/>
              </a:rPr>
              <a:t>boolean</a:t>
            </a:r>
            <a:r>
              <a:rPr lang="en-US" dirty="0" smtClean="0"/>
              <a:t>) are not sufficient, by themselves, for dealing with data that have many parts and complex interrelationships among those parts.</a:t>
            </a:r>
          </a:p>
          <a:p>
            <a:pPr eaLnBrk="1" hangingPunct="1">
              <a:spcBef>
                <a:spcPts val="1200"/>
              </a:spcBef>
            </a:pPr>
            <a:r>
              <a:rPr lang="en-US" dirty="0" smtClean="0"/>
              <a:t>Data structures provide this 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9000" y="2019300"/>
            <a:ext cx="1447800" cy="3276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3314700" y="1981200"/>
            <a:ext cx="1371600" cy="3390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59" name="Title 1"/>
          <p:cNvSpPr>
            <a:spLocks noGrp="1"/>
          </p:cNvSpPr>
          <p:nvPr>
            <p:ph type="title"/>
          </p:nvPr>
        </p:nvSpPr>
        <p:spPr>
          <a:xfrm>
            <a:off x="1524000" y="1"/>
            <a:ext cx="9144000" cy="701675"/>
          </a:xfrm>
        </p:spPr>
        <p:txBody>
          <a:bodyPr/>
          <a:lstStyle/>
          <a:p>
            <a:pPr eaLnBrk="1" hangingPunct="1"/>
            <a:r>
              <a:rPr lang="en-US" sz="4300"/>
              <a:t>Implementation-Dependent Structures</a:t>
            </a:r>
          </a:p>
        </p:txBody>
      </p:sp>
      <p:pic>
        <p:nvPicPr>
          <p:cNvPr id="19460" name="Picture 6" descr="37461_CH01_AIT0104"/>
          <p:cNvPicPr>
            <a:picLocks noGrp="1" noChangeAspect="1" noChangeArrowheads="1"/>
          </p:cNvPicPr>
          <p:nvPr>
            <p:ph idx="1"/>
          </p:nvPr>
        </p:nvPicPr>
        <p:blipFill>
          <a:blip r:embed="rId2"/>
          <a:srcRect/>
          <a:stretch>
            <a:fillRect/>
          </a:stretch>
        </p:blipFill>
        <p:spPr>
          <a:xfrm>
            <a:off x="3417888" y="2057400"/>
            <a:ext cx="1192212" cy="3244850"/>
          </a:xfrm>
        </p:spPr>
      </p:pic>
      <p:sp>
        <p:nvSpPr>
          <p:cNvPr id="19461" name="Content Placeholder 2"/>
          <p:cNvSpPr>
            <a:spLocks noGrp="1"/>
          </p:cNvSpPr>
          <p:nvPr>
            <p:ph idx="4294967295"/>
          </p:nvPr>
        </p:nvSpPr>
        <p:spPr>
          <a:xfrm>
            <a:off x="1524000" y="1104900"/>
            <a:ext cx="8915400" cy="5181600"/>
          </a:xfrm>
        </p:spPr>
        <p:txBody>
          <a:bodyPr/>
          <a:lstStyle/>
          <a:p>
            <a:pPr eaLnBrk="1" hangingPunct="1">
              <a:buFont typeface="Wingdings 2" pitchFamily="18" charset="2"/>
              <a:buNone/>
            </a:pPr>
            <a:r>
              <a:rPr lang="en-US" smtClean="0"/>
              <a:t>			Array				Linked List</a:t>
            </a:r>
          </a:p>
        </p:txBody>
      </p:sp>
      <p:pic>
        <p:nvPicPr>
          <p:cNvPr id="19462" name="Picture 7" descr="37461_CH01_AIT0105"/>
          <p:cNvPicPr>
            <a:picLocks noChangeAspect="1" noChangeArrowheads="1"/>
          </p:cNvPicPr>
          <p:nvPr/>
        </p:nvPicPr>
        <p:blipFill>
          <a:blip r:embed="rId3"/>
          <a:srcRect/>
          <a:stretch>
            <a:fillRect/>
          </a:stretch>
        </p:blipFill>
        <p:spPr bwMode="auto">
          <a:xfrm>
            <a:off x="7275513" y="2057400"/>
            <a:ext cx="13589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590774" y="1447800"/>
            <a:ext cx="1485900" cy="23241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5059065" y="1431940"/>
            <a:ext cx="3429000" cy="9525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2171674" y="4648200"/>
            <a:ext cx="2171700" cy="1485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8041744" y="3086100"/>
            <a:ext cx="2781300" cy="838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6400800" y="4648200"/>
            <a:ext cx="2057400" cy="1866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86" name="Title 1"/>
          <p:cNvSpPr>
            <a:spLocks noGrp="1"/>
          </p:cNvSpPr>
          <p:nvPr>
            <p:ph type="title"/>
          </p:nvPr>
        </p:nvSpPr>
        <p:spPr>
          <a:xfrm>
            <a:off x="1524000" y="1"/>
            <a:ext cx="9144000" cy="701675"/>
          </a:xfrm>
        </p:spPr>
        <p:txBody>
          <a:bodyPr/>
          <a:lstStyle/>
          <a:p>
            <a:pPr eaLnBrk="1" hangingPunct="1"/>
            <a:r>
              <a:rPr lang="en-US" sz="4200"/>
              <a:t>Implementation-Independent Structures</a:t>
            </a:r>
          </a:p>
        </p:txBody>
      </p:sp>
      <p:pic>
        <p:nvPicPr>
          <p:cNvPr id="20487" name="Picture 8" descr="37461_CH01_AIT0106"/>
          <p:cNvPicPr>
            <a:picLocks noChangeAspect="1" noChangeArrowheads="1"/>
          </p:cNvPicPr>
          <p:nvPr/>
        </p:nvPicPr>
        <p:blipFill>
          <a:blip r:embed="rId2"/>
          <a:srcRect/>
          <a:stretch>
            <a:fillRect/>
          </a:stretch>
        </p:blipFill>
        <p:spPr bwMode="auto">
          <a:xfrm>
            <a:off x="2644750" y="1485901"/>
            <a:ext cx="1382713" cy="2220913"/>
          </a:xfrm>
          <a:prstGeom prst="rect">
            <a:avLst/>
          </a:prstGeom>
          <a:noFill/>
          <a:ln w="9525">
            <a:noFill/>
            <a:miter lim="800000"/>
            <a:headEnd/>
            <a:tailEnd/>
          </a:ln>
        </p:spPr>
      </p:pic>
      <p:pic>
        <p:nvPicPr>
          <p:cNvPr id="20488" name="Picture 9" descr="37461_CH01_AIT0107"/>
          <p:cNvPicPr>
            <a:picLocks noChangeAspect="1" noChangeArrowheads="1"/>
          </p:cNvPicPr>
          <p:nvPr/>
        </p:nvPicPr>
        <p:blipFill>
          <a:blip r:embed="rId3"/>
          <a:srcRect/>
          <a:stretch>
            <a:fillRect/>
          </a:stretch>
        </p:blipFill>
        <p:spPr bwMode="auto">
          <a:xfrm>
            <a:off x="5135265" y="1470041"/>
            <a:ext cx="3276600" cy="862013"/>
          </a:xfrm>
          <a:prstGeom prst="rect">
            <a:avLst/>
          </a:prstGeom>
          <a:noFill/>
          <a:ln w="9525">
            <a:noFill/>
            <a:miter lim="800000"/>
            <a:headEnd/>
            <a:tailEnd/>
          </a:ln>
        </p:spPr>
      </p:pic>
      <p:pic>
        <p:nvPicPr>
          <p:cNvPr id="20489" name="Picture 10" descr="37461_CH01_AIT0108"/>
          <p:cNvPicPr>
            <a:picLocks noChangeAspect="1" noChangeArrowheads="1"/>
          </p:cNvPicPr>
          <p:nvPr/>
        </p:nvPicPr>
        <p:blipFill>
          <a:blip r:embed="rId4"/>
          <a:srcRect/>
          <a:stretch>
            <a:fillRect/>
          </a:stretch>
        </p:blipFill>
        <p:spPr bwMode="auto">
          <a:xfrm>
            <a:off x="8079845" y="3162300"/>
            <a:ext cx="2651125" cy="681038"/>
          </a:xfrm>
          <a:prstGeom prst="rect">
            <a:avLst/>
          </a:prstGeom>
          <a:noFill/>
          <a:ln w="9525">
            <a:noFill/>
            <a:miter lim="800000"/>
            <a:headEnd/>
            <a:tailEnd/>
          </a:ln>
        </p:spPr>
      </p:pic>
      <p:pic>
        <p:nvPicPr>
          <p:cNvPr id="20490" name="Picture 11" descr="37461_CH01_AIT0109"/>
          <p:cNvPicPr>
            <a:picLocks noChangeAspect="1" noChangeArrowheads="1"/>
          </p:cNvPicPr>
          <p:nvPr/>
        </p:nvPicPr>
        <p:blipFill>
          <a:blip r:embed="rId5"/>
          <a:srcRect/>
          <a:stretch>
            <a:fillRect/>
          </a:stretch>
        </p:blipFill>
        <p:spPr bwMode="auto">
          <a:xfrm>
            <a:off x="2247874" y="4724401"/>
            <a:ext cx="2019300" cy="1336675"/>
          </a:xfrm>
          <a:prstGeom prst="rect">
            <a:avLst/>
          </a:prstGeom>
          <a:noFill/>
          <a:ln w="9525">
            <a:noFill/>
            <a:miter lim="800000"/>
            <a:headEnd/>
            <a:tailEnd/>
          </a:ln>
        </p:spPr>
      </p:pic>
      <p:pic>
        <p:nvPicPr>
          <p:cNvPr id="20491" name="Picture 12" descr="37461_CH01_AIT0110"/>
          <p:cNvPicPr>
            <a:picLocks noChangeAspect="1" noChangeArrowheads="1"/>
          </p:cNvPicPr>
          <p:nvPr/>
        </p:nvPicPr>
        <p:blipFill>
          <a:blip r:embed="rId6"/>
          <a:srcRect/>
          <a:stretch>
            <a:fillRect/>
          </a:stretch>
        </p:blipFill>
        <p:spPr bwMode="auto">
          <a:xfrm>
            <a:off x="6477000" y="4724401"/>
            <a:ext cx="1905000" cy="1681163"/>
          </a:xfrm>
          <a:prstGeom prst="rect">
            <a:avLst/>
          </a:prstGeom>
          <a:noFill/>
          <a:ln w="9525">
            <a:noFill/>
            <a:miter lim="800000"/>
            <a:headEnd/>
            <a:tailEnd/>
          </a:ln>
        </p:spPr>
      </p:pic>
      <p:sp>
        <p:nvSpPr>
          <p:cNvPr id="20492" name="Text Box 13"/>
          <p:cNvSpPr txBox="1">
            <a:spLocks noChangeArrowheads="1"/>
          </p:cNvSpPr>
          <p:nvPr/>
        </p:nvSpPr>
        <p:spPr bwMode="auto">
          <a:xfrm>
            <a:off x="9984845" y="3886200"/>
            <a:ext cx="1641475" cy="457200"/>
          </a:xfrm>
          <a:prstGeom prst="rect">
            <a:avLst/>
          </a:prstGeom>
          <a:noFill/>
          <a:ln w="9525">
            <a:noFill/>
            <a:miter lim="800000"/>
            <a:headEnd/>
            <a:tailEnd/>
          </a:ln>
        </p:spPr>
        <p:txBody>
          <a:bodyPr wrap="none">
            <a:spAutoFit/>
          </a:bodyPr>
          <a:lstStyle/>
          <a:p>
            <a:r>
              <a:rPr lang="en-US" sz="2400"/>
              <a:t>Sorted List</a:t>
            </a:r>
          </a:p>
        </p:txBody>
      </p:sp>
      <p:sp>
        <p:nvSpPr>
          <p:cNvPr id="20493" name="Text Box 14"/>
          <p:cNvSpPr txBox="1">
            <a:spLocks noChangeArrowheads="1"/>
          </p:cNvSpPr>
          <p:nvPr/>
        </p:nvSpPr>
        <p:spPr bwMode="auto">
          <a:xfrm>
            <a:off x="1295375" y="5029200"/>
            <a:ext cx="811213" cy="457200"/>
          </a:xfrm>
          <a:prstGeom prst="rect">
            <a:avLst/>
          </a:prstGeom>
          <a:noFill/>
          <a:ln w="9525">
            <a:noFill/>
            <a:miter lim="800000"/>
            <a:headEnd/>
            <a:tailEnd/>
          </a:ln>
        </p:spPr>
        <p:txBody>
          <a:bodyPr wrap="none">
            <a:spAutoFit/>
          </a:bodyPr>
          <a:lstStyle/>
          <a:p>
            <a:r>
              <a:rPr lang="en-US" sz="2400"/>
              <a:t>Tree</a:t>
            </a:r>
          </a:p>
        </p:txBody>
      </p:sp>
      <p:sp>
        <p:nvSpPr>
          <p:cNvPr id="20494" name="Text Box 15"/>
          <p:cNvSpPr txBox="1">
            <a:spLocks noChangeArrowheads="1"/>
          </p:cNvSpPr>
          <p:nvPr/>
        </p:nvSpPr>
        <p:spPr bwMode="auto">
          <a:xfrm>
            <a:off x="1562074" y="2135188"/>
            <a:ext cx="946150" cy="457200"/>
          </a:xfrm>
          <a:prstGeom prst="rect">
            <a:avLst/>
          </a:prstGeom>
          <a:noFill/>
          <a:ln w="9525">
            <a:noFill/>
            <a:miter lim="800000"/>
            <a:headEnd/>
            <a:tailEnd/>
          </a:ln>
        </p:spPr>
        <p:txBody>
          <a:bodyPr wrap="none">
            <a:spAutoFit/>
          </a:bodyPr>
          <a:lstStyle/>
          <a:p>
            <a:r>
              <a:rPr lang="en-US" sz="2400"/>
              <a:t>Stack</a:t>
            </a:r>
          </a:p>
        </p:txBody>
      </p:sp>
      <p:sp>
        <p:nvSpPr>
          <p:cNvPr id="20495" name="Text Box 16"/>
          <p:cNvSpPr txBox="1">
            <a:spLocks noChangeArrowheads="1"/>
          </p:cNvSpPr>
          <p:nvPr/>
        </p:nvSpPr>
        <p:spPr bwMode="auto">
          <a:xfrm>
            <a:off x="8526165" y="1622440"/>
            <a:ext cx="1100138" cy="457200"/>
          </a:xfrm>
          <a:prstGeom prst="rect">
            <a:avLst/>
          </a:prstGeom>
          <a:noFill/>
          <a:ln w="9525">
            <a:noFill/>
            <a:miter lim="800000"/>
            <a:headEnd/>
            <a:tailEnd/>
          </a:ln>
        </p:spPr>
        <p:txBody>
          <a:bodyPr wrap="none">
            <a:spAutoFit/>
          </a:bodyPr>
          <a:lstStyle/>
          <a:p>
            <a:r>
              <a:rPr lang="en-US" sz="2400"/>
              <a:t>Queue</a:t>
            </a:r>
          </a:p>
        </p:txBody>
      </p:sp>
      <p:sp>
        <p:nvSpPr>
          <p:cNvPr id="20496" name="Text Box 17"/>
          <p:cNvSpPr txBox="1">
            <a:spLocks noChangeArrowheads="1"/>
          </p:cNvSpPr>
          <p:nvPr/>
        </p:nvSpPr>
        <p:spPr bwMode="auto">
          <a:xfrm>
            <a:off x="8534401" y="5448300"/>
            <a:ext cx="1031875" cy="457200"/>
          </a:xfrm>
          <a:prstGeom prst="rect">
            <a:avLst/>
          </a:prstGeom>
          <a:noFill/>
          <a:ln w="9525">
            <a:noFill/>
            <a:miter lim="800000"/>
            <a:headEnd/>
            <a:tailEnd/>
          </a:ln>
        </p:spPr>
        <p:txBody>
          <a:bodyPr wrap="none">
            <a:spAutoFit/>
          </a:bodyPr>
          <a:lstStyle/>
          <a:p>
            <a:r>
              <a:rPr lang="en-US" sz="2400"/>
              <a:t>Graph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Basic Structuring Mechanisms</a:t>
            </a:r>
          </a:p>
        </p:txBody>
      </p:sp>
      <p:sp>
        <p:nvSpPr>
          <p:cNvPr id="5" name="Text Placeholder 4"/>
          <p:cNvSpPr>
            <a:spLocks noGrp="1"/>
          </p:cNvSpPr>
          <p:nvPr>
            <p:ph type="body" idx="1"/>
          </p:nvPr>
        </p:nvSpPr>
        <p:spPr/>
        <p:txBody>
          <a:bodyPr/>
          <a:lstStyle/>
          <a:p>
            <a:r>
              <a:rPr lang="en-US" sz="3000" dirty="0"/>
              <a:t>Section 1.6</a:t>
            </a:r>
          </a:p>
        </p:txBody>
      </p:sp>
    </p:spTree>
    <p:extLst>
      <p:ext uri="{BB962C8B-B14F-4D97-AF65-F5344CB8AC3E}">
        <p14:creationId xmlns:p14="http://schemas.microsoft.com/office/powerpoint/2010/main" val="2126174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EEC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Template>
  <TotalTime>3637</TotalTime>
  <Words>1877</Words>
  <Application>Microsoft Office PowerPoint</Application>
  <PresentationFormat>Custom</PresentationFormat>
  <Paragraphs>270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EECS</vt:lpstr>
      <vt:lpstr>EECS 2500  Linear Data Structures</vt:lpstr>
      <vt:lpstr>Last Time</vt:lpstr>
      <vt:lpstr>Last Time, cont’d</vt:lpstr>
      <vt:lpstr>Data Structures</vt:lpstr>
      <vt:lpstr>1.5: Data Structures</vt:lpstr>
      <vt:lpstr>Data Structures</vt:lpstr>
      <vt:lpstr>Implementation-Dependent Structures</vt:lpstr>
      <vt:lpstr>Implementation-Independent Structures</vt:lpstr>
      <vt:lpstr>Basic Structuring Mechanisms</vt:lpstr>
      <vt:lpstr>1.6: Basic Structuring Mechanisms</vt:lpstr>
      <vt:lpstr>References</vt:lpstr>
      <vt:lpstr>Assignment Statements</vt:lpstr>
      <vt:lpstr>Be Aware of (Beware of) Aliases!</vt:lpstr>
      <vt:lpstr>Comparison Statements</vt:lpstr>
      <vt:lpstr>Garbage</vt:lpstr>
      <vt:lpstr>Garbage Management</vt:lpstr>
      <vt:lpstr>Arrays</vt:lpstr>
      <vt:lpstr>Comparing Algorithms  (Big-O Analysis)</vt:lpstr>
      <vt:lpstr>Comparing Algorithms: Big-O Analysis</vt:lpstr>
      <vt:lpstr>Algorithm Analysis</vt:lpstr>
      <vt:lpstr>Counting Operations</vt:lpstr>
      <vt:lpstr>Counting Operations - Example</vt:lpstr>
      <vt:lpstr>Isolate a Fundamental Operation</vt:lpstr>
      <vt:lpstr>A Further Simplification: Big-O Notation</vt:lpstr>
      <vt:lpstr>A Further Simplification: Big-O Notation</vt:lpstr>
      <vt:lpstr>Common Orders of Magnitude (1)</vt:lpstr>
      <vt:lpstr>Common Orders of Magnitude (2)</vt:lpstr>
      <vt:lpstr>Comparison of Growth Rates</vt:lpstr>
      <vt:lpstr>Three Complexity Cases</vt:lpstr>
      <vt:lpstr>Algorithm Analysis</vt:lpstr>
      <vt:lpstr>Two Algorithms for the Same Problem</vt:lpstr>
      <vt:lpstr>An Aside (1)</vt:lpstr>
      <vt:lpstr>An Aside (2)</vt:lpstr>
      <vt:lpstr>Two Algorithms for the Same Problem</vt:lpstr>
      <vt:lpstr>Two Algorithms for the Same Problem</vt:lpstr>
      <vt:lpstr>Two Algorithms for the Same Problem</vt:lpstr>
      <vt:lpstr>End of Chapter 1</vt:lpstr>
      <vt:lpstr>?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Larry Thomas</cp:lastModifiedBy>
  <cp:revision>177</cp:revision>
  <dcterms:created xsi:type="dcterms:W3CDTF">2010-07-29T23:41:00Z</dcterms:created>
  <dcterms:modified xsi:type="dcterms:W3CDTF">2016-08-30T14:30:06Z</dcterms:modified>
</cp:coreProperties>
</file>