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321" r:id="rId5"/>
    <p:sldId id="259" r:id="rId6"/>
    <p:sldId id="260" r:id="rId7"/>
    <p:sldId id="261" r:id="rId8"/>
    <p:sldId id="264" r:id="rId9"/>
    <p:sldId id="262" r:id="rId10"/>
    <p:sldId id="263" r:id="rId11"/>
    <p:sldId id="265" r:id="rId12"/>
    <p:sldId id="266" r:id="rId13"/>
    <p:sldId id="267" r:id="rId14"/>
    <p:sldId id="268" r:id="rId15"/>
    <p:sldId id="269" r:id="rId16"/>
    <p:sldId id="270" r:id="rId17"/>
    <p:sldId id="271" r:id="rId18"/>
    <p:sldId id="272" r:id="rId19"/>
    <p:sldId id="273" r:id="rId20"/>
    <p:sldId id="322" r:id="rId21"/>
    <p:sldId id="274" r:id="rId22"/>
    <p:sldId id="275" r:id="rId23"/>
    <p:sldId id="276" r:id="rId24"/>
    <p:sldId id="277" r:id="rId25"/>
    <p:sldId id="278" r:id="rId26"/>
    <p:sldId id="279" r:id="rId27"/>
    <p:sldId id="280" r:id="rId28"/>
    <p:sldId id="281" r:id="rId29"/>
    <p:sldId id="283" r:id="rId30"/>
    <p:sldId id="284" r:id="rId31"/>
    <p:sldId id="323" r:id="rId32"/>
    <p:sldId id="285" r:id="rId33"/>
    <p:sldId id="286" r:id="rId34"/>
    <p:sldId id="287" r:id="rId35"/>
    <p:sldId id="288" r:id="rId36"/>
    <p:sldId id="289" r:id="rId37"/>
    <p:sldId id="290" r:id="rId38"/>
    <p:sldId id="291" r:id="rId39"/>
    <p:sldId id="317" r:id="rId40"/>
    <p:sldId id="292" r:id="rId41"/>
    <p:sldId id="293" r:id="rId42"/>
    <p:sldId id="294" r:id="rId43"/>
    <p:sldId id="295" r:id="rId44"/>
    <p:sldId id="296" r:id="rId45"/>
    <p:sldId id="300" r:id="rId46"/>
    <p:sldId id="297" r:id="rId47"/>
    <p:sldId id="299" r:id="rId48"/>
    <p:sldId id="298" r:id="rId49"/>
    <p:sldId id="319" r:id="rId50"/>
    <p:sldId id="320" r:id="rId51"/>
    <p:sldId id="301" r:id="rId52"/>
    <p:sldId id="318" r:id="rId53"/>
    <p:sldId id="316" r:id="rId5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1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475" autoAdjust="0"/>
    <p:restoredTop sz="94660"/>
  </p:normalViewPr>
  <p:slideViewPr>
    <p:cSldViewPr>
      <p:cViewPr varScale="1">
        <p:scale>
          <a:sx n="72" d="100"/>
          <a:sy n="72" d="100"/>
        </p:scale>
        <p:origin x="-120" y="-396"/>
      </p:cViewPr>
      <p:guideLst>
        <p:guide orient="horz" pos="2160"/>
        <p:guide pos="3840"/>
      </p:guideLst>
    </p:cSldViewPr>
  </p:slideViewPr>
  <p:notesTextViewPr>
    <p:cViewPr>
      <p:scale>
        <a:sx n="100" d="100"/>
        <a:sy n="100" d="100"/>
      </p:scale>
      <p:origin x="0" y="0"/>
    </p:cViewPr>
  </p:notesTextViewPr>
  <p:sorterViewPr>
    <p:cViewPr>
      <p:scale>
        <a:sx n="88" d="100"/>
        <a:sy n="88"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4A1A0211-DBDB-45C5-9593-1AC806B05B81}" type="datetimeFigureOut">
              <a:rPr lang="en-US" smtClean="0"/>
              <a:pPr>
                <a:defRPr/>
              </a:pPr>
              <a:t>8/31/2016</a:t>
            </a:fld>
            <a:endParaRPr lang="en-US"/>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pPr>
              <a:defRPr/>
            </a:pPr>
            <a:fld id="{0411EBEE-21AA-4E4A-A3BD-0F91AEBFDD23}"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C18CCF5-7271-4114-9B91-74F9D98083C6}" type="datetimeFigureOut">
              <a:rPr lang="en-US" smtClean="0"/>
              <a:pPr>
                <a:defRPr/>
              </a:pPr>
              <a:t>8/31/2016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61E66D4-2FA0-4ECF-B475-4AB0A3ACCC9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3F02A16-A7B1-4950-A5C9-4266B1ADB786}" type="datetimeFigureOut">
              <a:rPr lang="en-US" smtClean="0"/>
              <a:pPr>
                <a:defRPr/>
              </a:pPr>
              <a:t>8/31/2016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B1561EA-50DA-424E-A00E-9EED1FFFAB5B}"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7"/>
          <p:cNvCxnSpPr/>
          <p:nvPr/>
        </p:nvCxnSpPr>
        <p:spPr>
          <a:xfrm>
            <a:off x="0" y="692696"/>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01600" y="908720"/>
            <a:ext cx="11938000" cy="5606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609600" y="6553200"/>
            <a:ext cx="2844800" cy="228600"/>
          </a:xfrm>
        </p:spPr>
        <p:txBody>
          <a:bodyPr/>
          <a:lstStyle>
            <a:lvl1pPr>
              <a:defRPr/>
            </a:lvl1pPr>
          </a:lstStyle>
          <a:p>
            <a:pPr>
              <a:defRPr/>
            </a:pPr>
            <a:fld id="{1415CCF1-B668-4EF6-9A95-C3C208BC3CE1}" type="datetimeFigureOut">
              <a:rPr lang="en-US" smtClean="0"/>
              <a:pPr>
                <a:defRPr/>
              </a:pPr>
              <a:t>8/31/2016</a:t>
            </a:fld>
            <a:endParaRPr lang="en-US"/>
          </a:p>
        </p:txBody>
      </p:sp>
      <p:sp>
        <p:nvSpPr>
          <p:cNvPr id="6" name="Footer Placeholder 4"/>
          <p:cNvSpPr>
            <a:spLocks noGrp="1"/>
          </p:cNvSpPr>
          <p:nvPr>
            <p:ph type="ftr" sz="quarter" idx="11"/>
          </p:nvPr>
        </p:nvSpPr>
        <p:spPr>
          <a:xfrm>
            <a:off x="4165600" y="6591301"/>
            <a:ext cx="3860800" cy="195263"/>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71200" y="6591301"/>
            <a:ext cx="1016000" cy="195263"/>
          </a:xfrm>
        </p:spPr>
        <p:txBody>
          <a:bodyPr/>
          <a:lstStyle>
            <a:lvl1pPr>
              <a:defRPr/>
            </a:lvl1pPr>
          </a:lstStyle>
          <a:p>
            <a:pPr>
              <a:defRPr/>
            </a:pPr>
            <a:fld id="{DEC49537-C783-4EDE-AD5E-757280CA0164}"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9BB5C932-CDA5-4146-9FF4-042DB4F42337}" type="datetimeFigureOut">
              <a:rPr lang="en-US" smtClean="0"/>
              <a:pPr>
                <a:defRPr/>
              </a:pPr>
              <a:t>8/31/2016</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114A3ACA-7083-4C6F-A693-D8A18EDEA960}"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7355" y="836712"/>
            <a:ext cx="571263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0" y="836712"/>
            <a:ext cx="580864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9"/>
          <p:cNvSpPr>
            <a:spLocks noGrp="1"/>
          </p:cNvSpPr>
          <p:nvPr>
            <p:ph type="dt" sz="half" idx="10"/>
          </p:nvPr>
        </p:nvSpPr>
        <p:spPr/>
        <p:txBody>
          <a:bodyPr/>
          <a:lstStyle>
            <a:lvl1pPr>
              <a:defRPr/>
            </a:lvl1pPr>
          </a:lstStyle>
          <a:p>
            <a:pPr>
              <a:defRPr/>
            </a:pPr>
            <a:fld id="{8504D57C-3B45-4B6E-8073-382311A63424}" type="datetimeFigureOut">
              <a:rPr lang="en-US" smtClean="0"/>
              <a:pPr>
                <a:defRPr/>
              </a:pPr>
              <a:t>8/31/2016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81FB1B2-2AB9-426A-9DCA-15F7679AA0CA}" type="slidenum">
              <a:rPr lang="en-US" smtClean="0"/>
              <a:pPr>
                <a:defRPr/>
              </a:pPr>
              <a:t>‹#›</a:t>
            </a:fld>
            <a:endParaRPr lang="en-US" dirty="0"/>
          </a:p>
        </p:txBody>
      </p:sp>
      <p:cxnSp>
        <p:nvCxnSpPr>
          <p:cNvPr id="9" name="Straight Connector 8"/>
          <p:cNvCxnSpPr/>
          <p:nvPr/>
        </p:nvCxnSpPr>
        <p:spPr>
          <a:xfrm>
            <a:off x="-6627" y="692696"/>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Text Placeholder 2"/>
          <p:cNvSpPr>
            <a:spLocks noGrp="1"/>
          </p:cNvSpPr>
          <p:nvPr>
            <p:ph type="body" idx="1"/>
          </p:nvPr>
        </p:nvSpPr>
        <p:spPr>
          <a:xfrm>
            <a:off x="335360" y="5486400"/>
            <a:ext cx="5661157"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7" y="5486400"/>
            <a:ext cx="5711279"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35360" y="980729"/>
            <a:ext cx="5661157"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3367" y="980729"/>
            <a:ext cx="5711279"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92FE1D6D-F6D6-4F0D-9BB4-0F5FB086390B}" type="datetimeFigureOut">
              <a:rPr lang="en-US" smtClean="0"/>
              <a:pPr>
                <a:defRPr/>
              </a:pPr>
              <a:t>8/31/2016</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D4065B2D-2ADA-4944-9BAD-923E989F8DE5}" type="slidenum">
              <a:rPr lang="en-US" smtClean="0"/>
              <a:pPr>
                <a:defRPr/>
              </a:pPr>
              <a:t>‹#›</a:t>
            </a:fld>
            <a:endParaRPr lang="en-US"/>
          </a:p>
        </p:txBody>
      </p:sp>
      <p:cxnSp>
        <p:nvCxnSpPr>
          <p:cNvPr id="11" name="Straight Connector 7"/>
          <p:cNvCxnSpPr/>
          <p:nvPr/>
        </p:nvCxnSpPr>
        <p:spPr>
          <a:xfrm>
            <a:off x="0" y="692696"/>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2696"/>
          </a:xfrm>
        </p:spPr>
        <p:txBody>
          <a:bodyPr/>
          <a:lstStyle>
            <a:lvl1pPr algn="ctr">
              <a:defRPr sz="4600"/>
            </a:lvl1pPr>
          </a:lstStyle>
          <a:p>
            <a:r>
              <a:rPr lang="en-US" smtClean="0"/>
              <a:t>Click to edit Master title style</a:t>
            </a:r>
            <a:endParaRPr lang="en-US" dirty="0"/>
          </a:p>
        </p:txBody>
      </p:sp>
      <p:sp>
        <p:nvSpPr>
          <p:cNvPr id="3" name="Date Placeholder 9"/>
          <p:cNvSpPr>
            <a:spLocks noGrp="1"/>
          </p:cNvSpPr>
          <p:nvPr>
            <p:ph type="dt" sz="half" idx="10"/>
          </p:nvPr>
        </p:nvSpPr>
        <p:spPr/>
        <p:txBody>
          <a:bodyPr/>
          <a:lstStyle>
            <a:lvl1pPr>
              <a:defRPr/>
            </a:lvl1pPr>
          </a:lstStyle>
          <a:p>
            <a:pPr>
              <a:defRPr/>
            </a:pPr>
            <a:fld id="{2089AEAD-C85C-43AE-8CD1-9582180DCF58}" type="datetimeFigureOut">
              <a:rPr lang="en-US" smtClean="0"/>
              <a:pPr>
                <a:defRPr/>
              </a:pPr>
              <a:t>8/31/2016</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0E448CF7-97AA-46CA-A66E-3464AA9D2C8A}" type="slidenum">
              <a:rPr lang="en-US" smtClean="0"/>
              <a:pPr>
                <a:defRPr/>
              </a:pPr>
              <a:t>‹#›</a:t>
            </a:fld>
            <a:endParaRPr lang="en-US" dirty="0"/>
          </a:p>
        </p:txBody>
      </p:sp>
      <p:cxnSp>
        <p:nvCxnSpPr>
          <p:cNvPr id="7" name="Straight Connector 7"/>
          <p:cNvCxnSpPr/>
          <p:nvPr/>
        </p:nvCxnSpPr>
        <p:spPr>
          <a:xfrm>
            <a:off x="0" y="692696"/>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298575E-DAEB-497E-B2D0-A64C8CCE8F2E}" type="datetimeFigureOut">
              <a:rPr lang="en-US" smtClean="0"/>
              <a:pPr>
                <a:defRPr/>
              </a:pPr>
              <a:t>8/31/2016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F5C91E9C-CF7E-4D42-8468-6CDA8111C932}"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2BD11972-E472-414E-9EC7-D61AF4A9F9C2}" type="datetimeFigureOut">
              <a:rPr lang="en-US" smtClean="0"/>
              <a:pPr>
                <a:defRPr/>
              </a:pPr>
              <a:t>8/31/2016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0875433" y="6421439"/>
            <a:ext cx="1016000" cy="365125"/>
          </a:xfrm>
        </p:spPr>
        <p:txBody>
          <a:bodyPr/>
          <a:lstStyle>
            <a:lvl1pPr>
              <a:defRPr/>
            </a:lvl1pPr>
          </a:lstStyle>
          <a:p>
            <a:pPr>
              <a:defRPr/>
            </a:pPr>
            <a:fld id="{313FBC43-3753-424F-84F1-91C4D9912E9E}"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105044E4-F4AF-4858-95AC-4D9F1F211307}" type="datetimeFigureOut">
              <a:rPr lang="en-US" smtClean="0"/>
              <a:pPr>
                <a:defRPr/>
              </a:pPr>
              <a:t>8/31/2016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325BF0C-77CE-4922-8DE2-3CB870F6871B}"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100000">
              <a:srgbClr val="505050"/>
            </a:gs>
          </a:gsLst>
          <a:lin ang="5400000" scaled="1"/>
          <a:tileRect/>
        </a:gradFill>
        <a:effectLst/>
      </p:bgPr>
    </p:bg>
    <p:spTree>
      <p:nvGrpSpPr>
        <p:cNvPr id="1" name=""/>
        <p:cNvGrpSpPr/>
        <p:nvPr/>
      </p:nvGrpSpPr>
      <p:grpSpPr>
        <a:xfrm>
          <a:off x="0" y="0"/>
          <a:ext cx="0" cy="0"/>
          <a:chOff x="0" y="0"/>
          <a:chExt cx="0" cy="0"/>
        </a:xfrm>
      </p:grpSpPr>
      <p:sp>
        <p:nvSpPr>
          <p:cNvPr id="25604" name="Title Placeholder 8"/>
          <p:cNvSpPr>
            <a:spLocks noGrp="1"/>
          </p:cNvSpPr>
          <p:nvPr>
            <p:ph type="title"/>
          </p:nvPr>
        </p:nvSpPr>
        <p:spPr bwMode="auto">
          <a:xfrm>
            <a:off x="0" y="0"/>
            <a:ext cx="12192000" cy="692696"/>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endParaRPr lang="en-US" dirty="0" smtClean="0"/>
          </a:p>
        </p:txBody>
      </p:sp>
      <p:sp>
        <p:nvSpPr>
          <p:cNvPr id="25605" name="Text Placeholder 29"/>
          <p:cNvSpPr>
            <a:spLocks noGrp="1"/>
          </p:cNvSpPr>
          <p:nvPr>
            <p:ph type="body" idx="1"/>
          </p:nvPr>
        </p:nvSpPr>
        <p:spPr bwMode="auto">
          <a:xfrm>
            <a:off x="287355" y="1016733"/>
            <a:ext cx="11617291" cy="51094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Date Placeholder 9"/>
          <p:cNvSpPr>
            <a:spLocks noGrp="1"/>
          </p:cNvSpPr>
          <p:nvPr>
            <p:ph type="dt" sz="half" idx="2"/>
          </p:nvPr>
        </p:nvSpPr>
        <p:spPr>
          <a:xfrm>
            <a:off x="609600" y="6421439"/>
            <a:ext cx="28448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defRPr>
            </a:lvl1pPr>
          </a:lstStyle>
          <a:p>
            <a:pPr>
              <a:defRPr/>
            </a:pPr>
            <a:fld id="{42906B20-CC8D-4AEC-951E-705AEDFCC2BB}" type="datetimeFigureOut">
              <a:rPr lang="en-US" smtClean="0"/>
              <a:pPr>
                <a:defRPr/>
              </a:pPr>
              <a:t>8/31/2016</a:t>
            </a:fld>
            <a:endParaRPr lang="en-US"/>
          </a:p>
        </p:txBody>
      </p:sp>
      <p:sp>
        <p:nvSpPr>
          <p:cNvPr id="22" name="Footer Placeholder 21"/>
          <p:cNvSpPr>
            <a:spLocks noGrp="1"/>
          </p:cNvSpPr>
          <p:nvPr>
            <p:ph type="ftr" sz="quarter" idx="3"/>
          </p:nvPr>
        </p:nvSpPr>
        <p:spPr>
          <a:xfrm>
            <a:off x="4165600" y="6421439"/>
            <a:ext cx="38608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10871200" y="6421439"/>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defRPr>
            </a:lvl1pPr>
          </a:lstStyle>
          <a:p>
            <a:pPr>
              <a:defRPr/>
            </a:pPr>
            <a:fld id="{600C881E-C320-4A39-B2A6-BA4EB2FCB9B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txStyles>
    <p:titleStyle>
      <a:lvl1pPr algn="ctr" rtl="0" eaLnBrk="1" fontAlgn="base" hangingPunct="1">
        <a:spcBef>
          <a:spcPct val="0"/>
        </a:spcBef>
        <a:spcAft>
          <a:spcPct val="0"/>
        </a:spcAft>
        <a:defRPr sz="4600" kern="1200">
          <a:solidFill>
            <a:schemeClr val="tx1"/>
          </a:solidFill>
          <a:latin typeface="+mj-lt"/>
          <a:ea typeface="+mj-ea"/>
          <a:cs typeface="+mj-cs"/>
        </a:defRPr>
      </a:lvl1pPr>
      <a:lvl2pPr algn="l" rtl="0" eaLnBrk="1" fontAlgn="base" hangingPunct="1">
        <a:spcBef>
          <a:spcPct val="0"/>
        </a:spcBef>
        <a:spcAft>
          <a:spcPct val="0"/>
        </a:spcAft>
        <a:defRPr sz="4600">
          <a:solidFill>
            <a:schemeClr val="tx1"/>
          </a:solidFill>
          <a:latin typeface="Franklin Gothic Book" pitchFamily="34" charset="0"/>
        </a:defRPr>
      </a:lvl2pPr>
      <a:lvl3pPr algn="l" rtl="0" eaLnBrk="1" fontAlgn="base" hangingPunct="1">
        <a:spcBef>
          <a:spcPct val="0"/>
        </a:spcBef>
        <a:spcAft>
          <a:spcPct val="0"/>
        </a:spcAft>
        <a:defRPr sz="4600">
          <a:solidFill>
            <a:schemeClr val="tx1"/>
          </a:solidFill>
          <a:latin typeface="Franklin Gothic Book" pitchFamily="34" charset="0"/>
        </a:defRPr>
      </a:lvl3pPr>
      <a:lvl4pPr algn="l" rtl="0" eaLnBrk="1" fontAlgn="base" hangingPunct="1">
        <a:spcBef>
          <a:spcPct val="0"/>
        </a:spcBef>
        <a:spcAft>
          <a:spcPct val="0"/>
        </a:spcAft>
        <a:defRPr sz="4600">
          <a:solidFill>
            <a:schemeClr val="tx1"/>
          </a:solidFill>
          <a:latin typeface="Franklin Gothic Book" pitchFamily="34" charset="0"/>
        </a:defRPr>
      </a:lvl4pPr>
      <a:lvl5pPr algn="l" rtl="0" eaLnBrk="1" fontAlgn="base" hangingPunct="1">
        <a:spcBef>
          <a:spcPct val="0"/>
        </a:spcBef>
        <a:spcAft>
          <a:spcPct val="0"/>
        </a:spcAft>
        <a:defRPr sz="4600">
          <a:solidFill>
            <a:schemeClr val="tx1"/>
          </a:solidFill>
          <a:latin typeface="Franklin Gothic Book" pitchFamily="34" charset="0"/>
        </a:defRPr>
      </a:lvl5pPr>
      <a:lvl6pPr marL="457200" algn="l" rtl="0" eaLnBrk="1" fontAlgn="base" hangingPunct="1">
        <a:spcBef>
          <a:spcPct val="0"/>
        </a:spcBef>
        <a:spcAft>
          <a:spcPct val="0"/>
        </a:spcAft>
        <a:defRPr sz="4600">
          <a:solidFill>
            <a:schemeClr val="tx1"/>
          </a:solidFill>
          <a:latin typeface="Franklin Gothic Book" pitchFamily="34" charset="0"/>
        </a:defRPr>
      </a:lvl6pPr>
      <a:lvl7pPr marL="914400" algn="l" rtl="0" eaLnBrk="1" fontAlgn="base" hangingPunct="1">
        <a:spcBef>
          <a:spcPct val="0"/>
        </a:spcBef>
        <a:spcAft>
          <a:spcPct val="0"/>
        </a:spcAft>
        <a:defRPr sz="4600">
          <a:solidFill>
            <a:schemeClr val="tx1"/>
          </a:solidFill>
          <a:latin typeface="Franklin Gothic Book" pitchFamily="34" charset="0"/>
        </a:defRPr>
      </a:lvl7pPr>
      <a:lvl8pPr marL="1371600" algn="l" rtl="0" eaLnBrk="1" fontAlgn="base" hangingPunct="1">
        <a:spcBef>
          <a:spcPct val="0"/>
        </a:spcBef>
        <a:spcAft>
          <a:spcPct val="0"/>
        </a:spcAft>
        <a:defRPr sz="4600">
          <a:solidFill>
            <a:schemeClr val="tx1"/>
          </a:solidFill>
          <a:latin typeface="Franklin Gothic Book" pitchFamily="34" charset="0"/>
        </a:defRPr>
      </a:lvl8pPr>
      <a:lvl9pPr marL="1828800" algn="l" rtl="0" eaLnBrk="1" fontAlgn="base" hangingPunct="1">
        <a:spcBef>
          <a:spcPct val="0"/>
        </a:spcBef>
        <a:spcAft>
          <a:spcPct val="0"/>
        </a:spcAft>
        <a:defRPr sz="4600">
          <a:solidFill>
            <a:schemeClr val="tx1"/>
          </a:solidFill>
          <a:latin typeface="Franklin Gothic Book" pitchFamily="34" charset="0"/>
        </a:defRPr>
      </a:lvl9pPr>
    </p:titleStyle>
    <p:bodyStyle>
      <a:lvl1pPr marL="419100" indent="-382588" algn="l" rtl="0" eaLnBrk="1" fontAlgn="base" hangingPunct="1">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1" fontAlgn="base" hangingPunct="1">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1" fontAlgn="base" hangingPunct="1">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1" fontAlgn="base" hangingPunct="1">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1" fontAlgn="base" hangingPunct="1">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1385"/>
            <a:ext cx="12192000" cy="2726755"/>
          </a:xfrm>
        </p:spPr>
        <p:txBody>
          <a:bodyPr>
            <a:normAutofit/>
          </a:bodyPr>
          <a:lstStyle/>
          <a:p>
            <a:pPr algn="ctr" fontAlgn="auto">
              <a:spcAft>
                <a:spcPts val="0"/>
              </a:spcAft>
              <a:defRPr/>
            </a:pPr>
            <a:r>
              <a:rPr sz="8000" dirty="0"/>
              <a:t>EECS 2500 </a:t>
            </a:r>
            <a:br>
              <a:rPr sz="8000" dirty="0"/>
            </a:br>
            <a:r>
              <a:rPr sz="8000" u="sng" dirty="0"/>
              <a:t>Linear Data Structures</a:t>
            </a:r>
          </a:p>
        </p:txBody>
      </p:sp>
      <p:sp>
        <p:nvSpPr>
          <p:cNvPr id="13314" name="Subtitle 2"/>
          <p:cNvSpPr>
            <a:spLocks noGrp="1"/>
          </p:cNvSpPr>
          <p:nvPr>
            <p:ph type="subTitle" idx="1"/>
          </p:nvPr>
        </p:nvSpPr>
        <p:spPr>
          <a:xfrm>
            <a:off x="1524000" y="4043480"/>
            <a:ext cx="9144000" cy="1305770"/>
          </a:xfrm>
        </p:spPr>
        <p:txBody>
          <a:bodyPr>
            <a:normAutofit/>
          </a:bodyPr>
          <a:lstStyle/>
          <a:p>
            <a:pPr algn="ctr" eaLnBrk="1" hangingPunct="1"/>
            <a:r>
              <a:rPr lang="en-US" dirty="0" smtClean="0"/>
              <a:t>Lecture 04</a:t>
            </a:r>
          </a:p>
          <a:p>
            <a:pPr algn="ctr" eaLnBrk="1" hangingPunct="1"/>
            <a:r>
              <a:rPr lang="en-US" sz="2800" dirty="0"/>
              <a:t>Chapter 02 – Abstract Data Types – Part 1</a:t>
            </a:r>
          </a:p>
          <a:p>
            <a:pPr algn="ctr" eaLnBrk="1" hangingPunct="1"/>
            <a:r>
              <a:rPr lang="en-US" dirty="0" smtClean="0"/>
              <a:t>Fall 2016</a:t>
            </a:r>
          </a:p>
        </p:txBody>
      </p:sp>
      <p:sp>
        <p:nvSpPr>
          <p:cNvPr id="13315" name="Subtitle 2"/>
          <p:cNvSpPr txBox="1">
            <a:spLocks/>
          </p:cNvSpPr>
          <p:nvPr/>
        </p:nvSpPr>
        <p:spPr bwMode="auto">
          <a:xfrm>
            <a:off x="1905000" y="6019800"/>
            <a:ext cx="8610600" cy="609600"/>
          </a:xfrm>
          <a:prstGeom prst="rect">
            <a:avLst/>
          </a:prstGeom>
          <a:noFill/>
          <a:ln w="9525">
            <a:noFill/>
            <a:miter lim="800000"/>
            <a:headEnd/>
            <a:tailEnd/>
          </a:ln>
        </p:spPr>
        <p:txBody>
          <a:bodyPr tIns="0" rIns="45720" bIns="0" anchor="b"/>
          <a:lstStyle/>
          <a:p>
            <a:pPr algn="r">
              <a:spcBef>
                <a:spcPct val="20000"/>
              </a:spcBef>
              <a:buClr>
                <a:schemeClr val="accent1"/>
              </a:buClr>
              <a:buSzPct val="80000"/>
              <a:buFont typeface="Wingdings 2" pitchFamily="18" charset="2"/>
              <a:buNone/>
            </a:pPr>
            <a:r>
              <a:rPr lang="en-US"/>
              <a:t>Dr. Larry G. Thomas – University of Toledo/LCCC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0" y="1"/>
            <a:ext cx="9144000" cy="702245"/>
          </a:xfrm>
        </p:spPr>
        <p:txBody>
          <a:bodyPr/>
          <a:lstStyle/>
          <a:p>
            <a:pPr algn="ctr" eaLnBrk="1" hangingPunct="1"/>
            <a:r>
              <a:rPr lang="en-US" dirty="0" smtClean="0"/>
              <a:t>ADT Perspectives or Levels</a:t>
            </a:r>
          </a:p>
        </p:txBody>
      </p:sp>
      <p:sp>
        <p:nvSpPr>
          <p:cNvPr id="14338" name="Content Placeholder 2"/>
          <p:cNvSpPr>
            <a:spLocks noGrp="1"/>
          </p:cNvSpPr>
          <p:nvPr>
            <p:ph idx="1"/>
          </p:nvPr>
        </p:nvSpPr>
        <p:spPr>
          <a:xfrm>
            <a:off x="143225" y="932675"/>
            <a:ext cx="11905549" cy="5722125"/>
          </a:xfrm>
        </p:spPr>
        <p:txBody>
          <a:bodyPr/>
          <a:lstStyle/>
          <a:p>
            <a:pPr>
              <a:spcBef>
                <a:spcPts val="1200"/>
              </a:spcBef>
            </a:pPr>
            <a:r>
              <a:rPr lang="en-US" i="1" u="sng" dirty="0" smtClean="0"/>
              <a:t>Implementation</a:t>
            </a:r>
            <a:r>
              <a:rPr lang="en-US" i="1" dirty="0" smtClean="0"/>
              <a:t> (or concrete) level</a:t>
            </a:r>
            <a:r>
              <a:rPr lang="en-US" dirty="0" smtClean="0"/>
              <a:t>: Provides a specific representation of the structure to hold the data and the implementation of the operations. Here we deal with the “</a:t>
            </a:r>
            <a:r>
              <a:rPr lang="en-US" i="1" dirty="0" smtClean="0"/>
              <a:t>how</a:t>
            </a:r>
            <a:r>
              <a:rPr lang="en-US" dirty="0" smtClean="0"/>
              <a:t>” questions. </a:t>
            </a:r>
          </a:p>
          <a:p>
            <a:pPr marL="742950" lvl="1" indent="-285750">
              <a:spcBef>
                <a:spcPts val="1200"/>
              </a:spcBef>
            </a:pPr>
            <a:r>
              <a:rPr lang="en-US" dirty="0" smtClean="0"/>
              <a:t>How it works (how the methods do what they do)</a:t>
            </a:r>
          </a:p>
          <a:p>
            <a:pPr marL="742950" lvl="1" indent="-285750">
              <a:spcBef>
                <a:spcPts val="1200"/>
              </a:spcBef>
            </a:pPr>
            <a:r>
              <a:rPr lang="en-US" dirty="0" smtClean="0"/>
              <a:t>How the data is stored and represented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0" y="1"/>
            <a:ext cx="9144000" cy="702245"/>
          </a:xfrm>
        </p:spPr>
        <p:txBody>
          <a:bodyPr/>
          <a:lstStyle/>
          <a:p>
            <a:pPr algn="ctr" eaLnBrk="1" hangingPunct="1"/>
            <a:r>
              <a:rPr lang="en-US" dirty="0" smtClean="0"/>
              <a:t>Pre- and Post-Conditions</a:t>
            </a:r>
          </a:p>
        </p:txBody>
      </p:sp>
      <p:sp>
        <p:nvSpPr>
          <p:cNvPr id="14338" name="Content Placeholder 2"/>
          <p:cNvSpPr>
            <a:spLocks noGrp="1"/>
          </p:cNvSpPr>
          <p:nvPr>
            <p:ph idx="1"/>
          </p:nvPr>
        </p:nvSpPr>
        <p:spPr>
          <a:xfrm>
            <a:off x="143225" y="932675"/>
            <a:ext cx="11905549" cy="5722125"/>
          </a:xfrm>
        </p:spPr>
        <p:txBody>
          <a:bodyPr/>
          <a:lstStyle/>
          <a:p>
            <a:pPr>
              <a:spcBef>
                <a:spcPts val="1200"/>
              </a:spcBef>
            </a:pPr>
            <a:r>
              <a:rPr lang="en-US" b="1" i="1" u="sng" dirty="0" smtClean="0"/>
              <a:t>Preconditions</a:t>
            </a:r>
            <a:r>
              <a:rPr lang="en-US" b="1" dirty="0" smtClean="0"/>
              <a:t>:  </a:t>
            </a:r>
            <a:r>
              <a:rPr lang="en-US" dirty="0" smtClean="0"/>
              <a:t>Assumptions that must be true on entry into a method for it to work correctly</a:t>
            </a:r>
          </a:p>
          <a:p>
            <a:pPr marL="742950" lvl="1" indent="-285750">
              <a:spcBef>
                <a:spcPts val="1200"/>
              </a:spcBef>
            </a:pPr>
            <a:r>
              <a:rPr lang="en-US" dirty="0" smtClean="0"/>
              <a:t>Square root function assumes its argument is </a:t>
            </a:r>
            <a:r>
              <a:rPr lang="en-US" dirty="0" smtClean="0">
                <a:cs typeface="Arial" charset="0"/>
              </a:rPr>
              <a:t>≥</a:t>
            </a:r>
            <a:r>
              <a:rPr lang="en-US" dirty="0" smtClean="0"/>
              <a:t> 0</a:t>
            </a:r>
          </a:p>
          <a:p>
            <a:pPr marL="742950" lvl="1" indent="-285750">
              <a:spcBef>
                <a:spcPts val="720"/>
              </a:spcBef>
            </a:pPr>
            <a:r>
              <a:rPr lang="en-US" dirty="0" smtClean="0"/>
              <a:t>A lookup module in a database program may assume the user has already entered a valid ID/Password</a:t>
            </a:r>
          </a:p>
          <a:p>
            <a:pPr marL="742950" lvl="1" indent="-285750">
              <a:spcBef>
                <a:spcPts val="720"/>
              </a:spcBef>
            </a:pPr>
            <a:r>
              <a:rPr lang="en-US" dirty="0" smtClean="0"/>
              <a:t>Prerequisite for a class</a:t>
            </a:r>
          </a:p>
          <a:p>
            <a:pPr>
              <a:spcBef>
                <a:spcPts val="1200"/>
              </a:spcBef>
            </a:pPr>
            <a:r>
              <a:rPr lang="en-US" b="1" i="1" u="sng" dirty="0" err="1" smtClean="0"/>
              <a:t>Postconditions</a:t>
            </a:r>
            <a:r>
              <a:rPr lang="en-US" b="1" dirty="0" smtClean="0"/>
              <a:t> or </a:t>
            </a:r>
            <a:r>
              <a:rPr lang="en-US" b="1" i="1" u="sng" dirty="0" smtClean="0"/>
              <a:t>Effects</a:t>
            </a:r>
            <a:r>
              <a:rPr lang="en-US" b="1" dirty="0" smtClean="0"/>
              <a:t>:  </a:t>
            </a:r>
            <a:r>
              <a:rPr lang="en-US" dirty="0" smtClean="0"/>
              <a:t>The results expected at the exit of a method, assuming that the preconditions are true before the method call </a:t>
            </a:r>
          </a:p>
          <a:p>
            <a:pPr>
              <a:spcBef>
                <a:spcPts val="1200"/>
              </a:spcBef>
            </a:pPr>
            <a:r>
              <a:rPr lang="en-US" dirty="0" smtClean="0"/>
              <a:t>We specify pre- and </a:t>
            </a:r>
            <a:r>
              <a:rPr lang="en-US" dirty="0" err="1" smtClean="0"/>
              <a:t>postconditions</a:t>
            </a:r>
            <a:r>
              <a:rPr lang="en-US" dirty="0" smtClean="0"/>
              <a:t> for a method in a comment at the beginning of the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0" y="1"/>
            <a:ext cx="9144000" cy="702245"/>
          </a:xfrm>
        </p:spPr>
        <p:txBody>
          <a:bodyPr/>
          <a:lstStyle/>
          <a:p>
            <a:pPr algn="ctr" eaLnBrk="1" hangingPunct="1"/>
            <a:r>
              <a:rPr lang="en-US" dirty="0" smtClean="0"/>
              <a:t>Pre- and Post-Conditions</a:t>
            </a:r>
          </a:p>
        </p:txBody>
      </p:sp>
      <p:sp>
        <p:nvSpPr>
          <p:cNvPr id="14338" name="Content Placeholder 2"/>
          <p:cNvSpPr>
            <a:spLocks noGrp="1"/>
          </p:cNvSpPr>
          <p:nvPr>
            <p:ph idx="1"/>
          </p:nvPr>
        </p:nvSpPr>
        <p:spPr>
          <a:xfrm>
            <a:off x="143225" y="932675"/>
            <a:ext cx="11905550" cy="5722125"/>
          </a:xfrm>
        </p:spPr>
        <p:txBody>
          <a:bodyPr/>
          <a:lstStyle/>
          <a:p>
            <a:pPr>
              <a:spcBef>
                <a:spcPts val="1200"/>
              </a:spcBef>
            </a:pPr>
            <a:r>
              <a:rPr lang="en-US" dirty="0" smtClean="0"/>
              <a:t>In effect, specifying the pre- and post-conditions creates a </a:t>
            </a:r>
            <a:r>
              <a:rPr lang="en-US" b="1" dirty="0" smtClean="0"/>
              <a:t>contract</a:t>
            </a:r>
            <a:r>
              <a:rPr lang="en-US" dirty="0" smtClean="0"/>
              <a:t> between the </a:t>
            </a:r>
            <a:r>
              <a:rPr lang="en-US" i="1" u="sng" dirty="0" smtClean="0"/>
              <a:t>programmer</a:t>
            </a:r>
            <a:r>
              <a:rPr lang="en-US" dirty="0" smtClean="0"/>
              <a:t> of an ADT and the </a:t>
            </a:r>
            <a:r>
              <a:rPr lang="en-US" i="1" u="sng" dirty="0" smtClean="0"/>
              <a:t>user</a:t>
            </a:r>
            <a:r>
              <a:rPr lang="en-US" dirty="0" smtClean="0"/>
              <a:t> of the ADT</a:t>
            </a:r>
          </a:p>
          <a:p>
            <a:pPr>
              <a:spcBef>
                <a:spcPts val="1200"/>
              </a:spcBef>
            </a:pPr>
            <a:r>
              <a:rPr lang="en-US" dirty="0" smtClean="0"/>
              <a:t>The programmer certifies that, as long as the pre-conditions are met, the module will take its input and produce the appropriate effect, output, or post-condition</a:t>
            </a:r>
          </a:p>
          <a:p>
            <a:pPr>
              <a:spcBef>
                <a:spcPts val="1200"/>
              </a:spcBef>
            </a:pPr>
            <a:r>
              <a:rPr lang="en-US" dirty="0" smtClean="0"/>
              <a:t>Documenting the assumptions helps with development and debugging</a:t>
            </a:r>
          </a:p>
          <a:p>
            <a:pPr>
              <a:spcBef>
                <a:spcPts val="120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0" y="1"/>
            <a:ext cx="9144000" cy="702245"/>
          </a:xfrm>
        </p:spPr>
        <p:txBody>
          <a:bodyPr/>
          <a:lstStyle/>
          <a:p>
            <a:pPr algn="ctr" eaLnBrk="1" hangingPunct="1"/>
            <a:r>
              <a:rPr lang="en-US" dirty="0" smtClean="0"/>
              <a:t>Java: Abstract Method</a:t>
            </a:r>
          </a:p>
        </p:txBody>
      </p:sp>
      <p:sp>
        <p:nvSpPr>
          <p:cNvPr id="14338" name="Content Placeholder 2"/>
          <p:cNvSpPr>
            <a:spLocks noGrp="1"/>
          </p:cNvSpPr>
          <p:nvPr>
            <p:ph idx="1"/>
          </p:nvPr>
        </p:nvSpPr>
        <p:spPr>
          <a:xfrm>
            <a:off x="143225" y="932675"/>
            <a:ext cx="11905549" cy="5722125"/>
          </a:xfrm>
        </p:spPr>
        <p:txBody>
          <a:bodyPr/>
          <a:lstStyle/>
          <a:p>
            <a:pPr>
              <a:spcBef>
                <a:spcPts val="700"/>
              </a:spcBef>
            </a:pPr>
            <a:r>
              <a:rPr lang="en-US" dirty="0" smtClean="0"/>
              <a:t>Only includes a description of its parameters</a:t>
            </a:r>
          </a:p>
          <a:p>
            <a:pPr marL="742950" lvl="1" indent="-285750">
              <a:spcBef>
                <a:spcPts val="700"/>
              </a:spcBef>
            </a:pPr>
            <a:r>
              <a:rPr lang="en-US" dirty="0" smtClean="0"/>
              <a:t>In C/C++, it’s a “Function Prototype”</a:t>
            </a:r>
          </a:p>
          <a:p>
            <a:pPr>
              <a:spcBef>
                <a:spcPts val="700"/>
              </a:spcBef>
            </a:pPr>
            <a:r>
              <a:rPr lang="en-US" dirty="0" smtClean="0"/>
              <a:t>No method bodies or implementations are allowed. </a:t>
            </a:r>
          </a:p>
          <a:p>
            <a:pPr>
              <a:spcBef>
                <a:spcPts val="700"/>
              </a:spcBef>
            </a:pPr>
            <a:r>
              <a:rPr lang="en-US" dirty="0" smtClean="0"/>
              <a:t>In other words, only the </a:t>
            </a:r>
            <a:r>
              <a:rPr lang="en-US" i="1" dirty="0" smtClean="0"/>
              <a:t>interface</a:t>
            </a:r>
            <a:r>
              <a:rPr lang="en-US" dirty="0" smtClean="0"/>
              <a:t> of the (single) method is included.</a:t>
            </a:r>
          </a:p>
          <a:p>
            <a:pPr marL="742950" lvl="1" indent="-285750">
              <a:spcBef>
                <a:spcPts val="700"/>
              </a:spcBef>
            </a:pPr>
            <a:r>
              <a:rPr lang="en-US" dirty="0" smtClean="0"/>
              <a:t>“Three-prong 110 Volt AC Outlet” is an interface</a:t>
            </a:r>
          </a:p>
          <a:p>
            <a:pPr marL="742950" lvl="1" indent="-285750">
              <a:spcBef>
                <a:spcPts val="700"/>
              </a:spcBef>
            </a:pPr>
            <a:r>
              <a:rPr lang="en-US" dirty="0" smtClean="0"/>
              <a:t>I don’t care who built the outlet</a:t>
            </a:r>
          </a:p>
          <a:p>
            <a:pPr marL="742950" lvl="1" indent="-285750">
              <a:spcBef>
                <a:spcPts val="700"/>
              </a:spcBef>
            </a:pPr>
            <a:r>
              <a:rPr lang="en-US" dirty="0" smtClean="0"/>
              <a:t>I don’t care what it’s made out of</a:t>
            </a:r>
          </a:p>
          <a:p>
            <a:pPr marL="742950" lvl="1" indent="-285750">
              <a:spcBef>
                <a:spcPts val="700"/>
              </a:spcBef>
            </a:pPr>
            <a:r>
              <a:rPr lang="en-US" dirty="0" smtClean="0"/>
              <a:t>I don’t care whether the wire is solid or stranded</a:t>
            </a:r>
          </a:p>
          <a:p>
            <a:pPr marL="742950" lvl="1" indent="-285750">
              <a:spcBef>
                <a:spcPts val="700"/>
              </a:spcBef>
            </a:pPr>
            <a:r>
              <a:rPr lang="en-US" dirty="0" smtClean="0"/>
              <a:t>I just need to know that my cord will plug into that socket, and that it will deliver 110 volts AC.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0" y="1"/>
            <a:ext cx="9144000" cy="702245"/>
          </a:xfrm>
        </p:spPr>
        <p:txBody>
          <a:bodyPr/>
          <a:lstStyle/>
          <a:p>
            <a:pPr algn="ctr" eaLnBrk="1" hangingPunct="1"/>
            <a:r>
              <a:rPr lang="en-US" dirty="0" smtClean="0"/>
              <a:t>Java: Interfaces</a:t>
            </a:r>
          </a:p>
        </p:txBody>
      </p:sp>
      <p:sp>
        <p:nvSpPr>
          <p:cNvPr id="14338" name="Content Placeholder 2"/>
          <p:cNvSpPr>
            <a:spLocks noGrp="1"/>
          </p:cNvSpPr>
          <p:nvPr>
            <p:ph idx="1"/>
          </p:nvPr>
        </p:nvSpPr>
        <p:spPr>
          <a:xfrm>
            <a:off x="143225" y="932675"/>
            <a:ext cx="11905550" cy="5722125"/>
          </a:xfrm>
        </p:spPr>
        <p:txBody>
          <a:bodyPr/>
          <a:lstStyle/>
          <a:p>
            <a:pPr>
              <a:spcBef>
                <a:spcPts val="1200"/>
              </a:spcBef>
            </a:pPr>
            <a:r>
              <a:rPr lang="en-US" dirty="0" smtClean="0"/>
              <a:t>Similar to a Java </a:t>
            </a:r>
            <a:r>
              <a:rPr lang="en-US" dirty="0" smtClean="0">
                <a:solidFill>
                  <a:srgbClr val="FFC000"/>
                </a:solidFill>
                <a:latin typeface="Consolas" pitchFamily="49" charset="0"/>
                <a:cs typeface="Consolas" pitchFamily="49" charset="0"/>
              </a:rPr>
              <a:t>class</a:t>
            </a:r>
          </a:p>
          <a:p>
            <a:pPr marL="742950" lvl="1" indent="-285750">
              <a:spcBef>
                <a:spcPts val="1200"/>
              </a:spcBef>
            </a:pPr>
            <a:r>
              <a:rPr lang="en-US" dirty="0" smtClean="0"/>
              <a:t>can include variable declarations </a:t>
            </a:r>
          </a:p>
          <a:p>
            <a:pPr marL="742950" lvl="1" indent="-285750">
              <a:spcBef>
                <a:spcPts val="1200"/>
              </a:spcBef>
            </a:pPr>
            <a:r>
              <a:rPr lang="en-US" dirty="0" smtClean="0"/>
              <a:t>can include methods</a:t>
            </a:r>
          </a:p>
          <a:p>
            <a:pPr>
              <a:spcBef>
                <a:spcPts val="1200"/>
              </a:spcBef>
            </a:pPr>
            <a:r>
              <a:rPr lang="en-US" dirty="0" smtClean="0"/>
              <a:t>However</a:t>
            </a:r>
          </a:p>
          <a:p>
            <a:pPr marL="742950" lvl="1" indent="-285750">
              <a:spcBef>
                <a:spcPts val="1200"/>
              </a:spcBef>
            </a:pPr>
            <a:r>
              <a:rPr lang="en-US" dirty="0" smtClean="0"/>
              <a:t>Variables must be constants (</a:t>
            </a:r>
            <a:r>
              <a:rPr lang="en-US" dirty="0" smtClean="0">
                <a:solidFill>
                  <a:srgbClr val="FFC000"/>
                </a:solidFill>
                <a:latin typeface="Consolas" pitchFamily="49" charset="0"/>
                <a:cs typeface="Consolas" pitchFamily="49" charset="0"/>
              </a:rPr>
              <a:t>final</a:t>
            </a:r>
            <a:r>
              <a:rPr lang="en-US" dirty="0" smtClean="0"/>
              <a:t>)</a:t>
            </a:r>
          </a:p>
          <a:p>
            <a:pPr marL="742950" lvl="1" indent="-285750">
              <a:spcBef>
                <a:spcPts val="1200"/>
              </a:spcBef>
            </a:pPr>
            <a:r>
              <a:rPr lang="en-US" dirty="0" smtClean="0"/>
              <a:t>Methods must be abstract (no code) </a:t>
            </a:r>
          </a:p>
          <a:p>
            <a:pPr marL="742950" lvl="1" indent="-285750">
              <a:spcBef>
                <a:spcPts val="1200"/>
              </a:spcBef>
            </a:pPr>
            <a:r>
              <a:rPr lang="en-US" dirty="0" smtClean="0"/>
              <a:t>A Java interface cannot be instantiated.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0" y="1"/>
            <a:ext cx="9144000" cy="702245"/>
          </a:xfrm>
        </p:spPr>
        <p:txBody>
          <a:bodyPr/>
          <a:lstStyle/>
          <a:p>
            <a:pPr algn="ctr" eaLnBrk="1" hangingPunct="1"/>
            <a:r>
              <a:rPr lang="en-US" dirty="0" smtClean="0"/>
              <a:t>Java: Interfaces</a:t>
            </a:r>
          </a:p>
        </p:txBody>
      </p:sp>
      <p:sp>
        <p:nvSpPr>
          <p:cNvPr id="14338" name="Content Placeholder 2"/>
          <p:cNvSpPr>
            <a:spLocks noGrp="1"/>
          </p:cNvSpPr>
          <p:nvPr>
            <p:ph idx="1"/>
          </p:nvPr>
        </p:nvSpPr>
        <p:spPr>
          <a:xfrm>
            <a:off x="181631" y="932675"/>
            <a:ext cx="11867144" cy="5722125"/>
          </a:xfrm>
        </p:spPr>
        <p:txBody>
          <a:bodyPr/>
          <a:lstStyle/>
          <a:p>
            <a:pPr>
              <a:spcBef>
                <a:spcPts val="1200"/>
              </a:spcBef>
            </a:pPr>
            <a:r>
              <a:rPr lang="en-US" dirty="0" smtClean="0"/>
              <a:t>We can use an interface to formally specify the logical level of an ADT: </a:t>
            </a:r>
          </a:p>
          <a:p>
            <a:pPr marL="742950" lvl="1" indent="-285750">
              <a:spcBef>
                <a:spcPts val="1200"/>
              </a:spcBef>
            </a:pPr>
            <a:r>
              <a:rPr lang="en-US" dirty="0" smtClean="0"/>
              <a:t>It provides a template for classes to fill. </a:t>
            </a:r>
          </a:p>
          <a:p>
            <a:pPr marL="742950" lvl="1" indent="-285750">
              <a:spcBef>
                <a:spcPts val="1200"/>
              </a:spcBef>
            </a:pPr>
            <a:r>
              <a:rPr lang="en-US" dirty="0" smtClean="0"/>
              <a:t>A separate class then "implements" it.</a:t>
            </a:r>
          </a:p>
          <a:p>
            <a:pPr>
              <a:spcBef>
                <a:spcPts val="1200"/>
              </a:spcBef>
            </a:pPr>
            <a:r>
              <a:rPr lang="en-US" dirty="0" smtClean="0"/>
              <a:t>For example, see the </a:t>
            </a:r>
            <a:r>
              <a:rPr lang="en-US" dirty="0" err="1" smtClean="0">
                <a:solidFill>
                  <a:srgbClr val="FFC000"/>
                </a:solidFill>
                <a:latin typeface="Consolas" pitchFamily="49" charset="0"/>
                <a:cs typeface="Consolas" pitchFamily="49" charset="0"/>
              </a:rPr>
              <a:t>FigureGeometry</a:t>
            </a:r>
            <a:r>
              <a:rPr lang="en-US" dirty="0" smtClean="0">
                <a:solidFill>
                  <a:srgbClr val="FFC000"/>
                </a:solidFill>
              </a:rPr>
              <a:t> </a:t>
            </a:r>
            <a:r>
              <a:rPr lang="en-US" dirty="0" smtClean="0"/>
              <a:t>interface (next slide) and the </a:t>
            </a:r>
            <a:r>
              <a:rPr lang="en-US" dirty="0" smtClean="0">
                <a:solidFill>
                  <a:srgbClr val="FFC000"/>
                </a:solidFill>
                <a:latin typeface="Consolas" pitchFamily="49" charset="0"/>
                <a:cs typeface="Consolas" pitchFamily="49" charset="0"/>
              </a:rPr>
              <a:t>Circle</a:t>
            </a:r>
            <a:r>
              <a:rPr lang="en-US" dirty="0" smtClean="0">
                <a:solidFill>
                  <a:srgbClr val="FFC000"/>
                </a:solidFill>
              </a:rPr>
              <a:t> </a:t>
            </a:r>
            <a:r>
              <a:rPr lang="en-US" dirty="0" smtClean="0"/>
              <a:t>class that implements it (following slide)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0" y="1"/>
            <a:ext cx="9144000" cy="702245"/>
          </a:xfrm>
        </p:spPr>
        <p:txBody>
          <a:bodyPr/>
          <a:lstStyle/>
          <a:p>
            <a:pPr algn="ctr" eaLnBrk="1" hangingPunct="1"/>
            <a:r>
              <a:rPr lang="en-US" dirty="0" smtClean="0"/>
              <a:t>Java: Interfaces</a:t>
            </a:r>
          </a:p>
        </p:txBody>
      </p:sp>
      <p:sp>
        <p:nvSpPr>
          <p:cNvPr id="14338" name="Content Placeholder 2"/>
          <p:cNvSpPr>
            <a:spLocks noGrp="1"/>
          </p:cNvSpPr>
          <p:nvPr>
            <p:ph idx="1"/>
          </p:nvPr>
        </p:nvSpPr>
        <p:spPr>
          <a:xfrm>
            <a:off x="143225" y="932675"/>
            <a:ext cx="11905550" cy="5722125"/>
          </a:xfrm>
        </p:spPr>
        <p:txBody>
          <a:bodyPr/>
          <a:lstStyle/>
          <a:p>
            <a:pPr>
              <a:lnSpc>
                <a:spcPct val="95000"/>
              </a:lnSpc>
              <a:spcBef>
                <a:spcPts val="0"/>
              </a:spcBef>
              <a:buNone/>
            </a:pPr>
            <a:r>
              <a:rPr lang="en-US" sz="2000" dirty="0">
                <a:latin typeface="Consolas" pitchFamily="49" charset="0"/>
                <a:cs typeface="Consolas" pitchFamily="49" charset="0"/>
              </a:rPr>
              <a:t>public interface </a:t>
            </a:r>
            <a:r>
              <a:rPr lang="en-US" sz="2000" dirty="0" err="1">
                <a:latin typeface="Consolas" pitchFamily="49" charset="0"/>
                <a:cs typeface="Consolas" pitchFamily="49" charset="0"/>
              </a:rPr>
              <a:t>FigureGeometry</a:t>
            </a:r>
            <a:endParaRPr lang="en-US" sz="2000" dirty="0">
              <a:latin typeface="Consolas" pitchFamily="49" charset="0"/>
              <a:cs typeface="Consolas" pitchFamily="49" charset="0"/>
            </a:endParaRPr>
          </a:p>
          <a:p>
            <a:pPr>
              <a:lnSpc>
                <a:spcPct val="95000"/>
              </a:lnSpc>
              <a:spcBef>
                <a:spcPts val="0"/>
              </a:spcBef>
              <a:buNone/>
            </a:pPr>
            <a:r>
              <a:rPr lang="en-US" sz="2000" dirty="0">
                <a:latin typeface="Consolas" pitchFamily="49" charset="0"/>
                <a:cs typeface="Consolas" pitchFamily="49" charset="0"/>
              </a:rPr>
              <a:t>{</a:t>
            </a:r>
          </a:p>
          <a:p>
            <a:pPr>
              <a:lnSpc>
                <a:spcPct val="95000"/>
              </a:lnSpc>
              <a:spcBef>
                <a:spcPts val="0"/>
              </a:spcBef>
              <a:buNone/>
            </a:pPr>
            <a:r>
              <a:rPr lang="en-US" sz="2000" dirty="0">
                <a:latin typeface="Consolas" pitchFamily="49" charset="0"/>
                <a:cs typeface="Consolas" pitchFamily="49" charset="0"/>
              </a:rPr>
              <a:t>  final float PI = 3.14f;</a:t>
            </a:r>
          </a:p>
          <a:p>
            <a:pPr>
              <a:lnSpc>
                <a:spcPct val="95000"/>
              </a:lnSpc>
              <a:spcBef>
                <a:spcPts val="0"/>
              </a:spcBef>
              <a:buNone/>
            </a:pPr>
            <a:endParaRPr lang="en-US" sz="2000" dirty="0">
              <a:latin typeface="Consolas" pitchFamily="49" charset="0"/>
              <a:cs typeface="Consolas" pitchFamily="49" charset="0"/>
            </a:endParaRPr>
          </a:p>
          <a:p>
            <a:pPr>
              <a:lnSpc>
                <a:spcPct val="95000"/>
              </a:lnSpc>
              <a:spcBef>
                <a:spcPts val="0"/>
              </a:spcBef>
              <a:buNone/>
            </a:pPr>
            <a:r>
              <a:rPr lang="en-US" sz="2000" dirty="0">
                <a:latin typeface="Consolas" pitchFamily="49" charset="0"/>
                <a:cs typeface="Consolas" pitchFamily="49" charset="0"/>
              </a:rPr>
              <a:t>  float perimeter();</a:t>
            </a:r>
          </a:p>
          <a:p>
            <a:pPr>
              <a:lnSpc>
                <a:spcPct val="95000"/>
              </a:lnSpc>
              <a:spcBef>
                <a:spcPts val="0"/>
              </a:spcBef>
              <a:buNone/>
            </a:pPr>
            <a:r>
              <a:rPr lang="en-US" sz="2000" dirty="0">
                <a:solidFill>
                  <a:srgbClr val="92D050"/>
                </a:solidFill>
                <a:latin typeface="Consolas" pitchFamily="49" charset="0"/>
                <a:cs typeface="Consolas" pitchFamily="49" charset="0"/>
              </a:rPr>
              <a:t>  // Returns perimeter of this figure.</a:t>
            </a:r>
          </a:p>
          <a:p>
            <a:pPr>
              <a:lnSpc>
                <a:spcPct val="95000"/>
              </a:lnSpc>
              <a:spcBef>
                <a:spcPts val="0"/>
              </a:spcBef>
              <a:buNone/>
            </a:pPr>
            <a:r>
              <a:rPr lang="en-US" sz="2000" dirty="0">
                <a:latin typeface="Consolas" pitchFamily="49" charset="0"/>
                <a:cs typeface="Consolas" pitchFamily="49" charset="0"/>
              </a:rPr>
              <a:t>   </a:t>
            </a:r>
          </a:p>
          <a:p>
            <a:pPr>
              <a:lnSpc>
                <a:spcPct val="95000"/>
              </a:lnSpc>
              <a:spcBef>
                <a:spcPts val="0"/>
              </a:spcBef>
              <a:buNone/>
            </a:pPr>
            <a:r>
              <a:rPr lang="en-US" sz="2000" dirty="0">
                <a:latin typeface="Consolas" pitchFamily="49" charset="0"/>
                <a:cs typeface="Consolas" pitchFamily="49" charset="0"/>
              </a:rPr>
              <a:t>  float area();</a:t>
            </a:r>
          </a:p>
          <a:p>
            <a:pPr>
              <a:lnSpc>
                <a:spcPct val="95000"/>
              </a:lnSpc>
              <a:spcBef>
                <a:spcPts val="0"/>
              </a:spcBef>
              <a:buNone/>
            </a:pPr>
            <a:r>
              <a:rPr lang="en-US" sz="2000" dirty="0">
                <a:solidFill>
                  <a:srgbClr val="92D050"/>
                </a:solidFill>
                <a:latin typeface="Consolas" pitchFamily="49" charset="0"/>
                <a:cs typeface="Consolas" pitchFamily="49" charset="0"/>
              </a:rPr>
              <a:t>  // Returns area of this figure.</a:t>
            </a:r>
          </a:p>
          <a:p>
            <a:pPr>
              <a:lnSpc>
                <a:spcPct val="95000"/>
              </a:lnSpc>
              <a:spcBef>
                <a:spcPts val="0"/>
              </a:spcBef>
              <a:buNone/>
            </a:pPr>
            <a:r>
              <a:rPr lang="en-US" sz="2000" dirty="0">
                <a:latin typeface="Consolas" pitchFamily="49" charset="0"/>
                <a:cs typeface="Consolas" pitchFamily="49" charset="0"/>
              </a:rPr>
              <a:t>      </a:t>
            </a:r>
          </a:p>
          <a:p>
            <a:pPr>
              <a:lnSpc>
                <a:spcPct val="95000"/>
              </a:lnSpc>
              <a:spcBef>
                <a:spcPts val="0"/>
              </a:spcBef>
              <a:buNone/>
            </a:pPr>
            <a:r>
              <a:rPr lang="en-US" sz="2000" dirty="0">
                <a:latin typeface="Consolas" pitchFamily="49" charset="0"/>
                <a:cs typeface="Consolas" pitchFamily="49" charset="0"/>
              </a:rPr>
              <a:t>  void </a:t>
            </a:r>
            <a:r>
              <a:rPr lang="en-US" sz="2000" dirty="0" err="1">
                <a:latin typeface="Consolas" pitchFamily="49" charset="0"/>
                <a:cs typeface="Consolas" pitchFamily="49" charset="0"/>
              </a:rPr>
              <a:t>setScale</a:t>
            </a:r>
            <a:r>
              <a:rPr lang="en-US" sz="2000" dirty="0">
                <a:latin typeface="Consolas" pitchFamily="49" charset="0"/>
                <a:cs typeface="Consolas" pitchFamily="49" charset="0"/>
              </a:rPr>
              <a:t>(</a:t>
            </a:r>
            <a:r>
              <a:rPr lang="en-US" sz="2000" dirty="0" err="1">
                <a:latin typeface="Consolas" pitchFamily="49" charset="0"/>
                <a:cs typeface="Consolas" pitchFamily="49" charset="0"/>
              </a:rPr>
              <a:t>int</a:t>
            </a:r>
            <a:r>
              <a:rPr lang="en-US" sz="2000" dirty="0">
                <a:latin typeface="Consolas" pitchFamily="49" charset="0"/>
                <a:cs typeface="Consolas" pitchFamily="49" charset="0"/>
              </a:rPr>
              <a:t> scale);</a:t>
            </a:r>
          </a:p>
          <a:p>
            <a:pPr>
              <a:lnSpc>
                <a:spcPct val="95000"/>
              </a:lnSpc>
              <a:spcBef>
                <a:spcPts val="0"/>
              </a:spcBef>
              <a:buNone/>
            </a:pPr>
            <a:r>
              <a:rPr lang="en-US" sz="2000" dirty="0">
                <a:solidFill>
                  <a:srgbClr val="92D050"/>
                </a:solidFill>
                <a:latin typeface="Consolas" pitchFamily="49" charset="0"/>
                <a:cs typeface="Consolas" pitchFamily="49" charset="0"/>
              </a:rPr>
              <a:t>  // Scale of this figure is set to "scale".</a:t>
            </a:r>
          </a:p>
          <a:p>
            <a:pPr>
              <a:lnSpc>
                <a:spcPct val="95000"/>
              </a:lnSpc>
              <a:spcBef>
                <a:spcPts val="0"/>
              </a:spcBef>
              <a:buNone/>
            </a:pPr>
            <a:r>
              <a:rPr lang="en-US" sz="2000" dirty="0">
                <a:latin typeface="Consolas" pitchFamily="49" charset="0"/>
                <a:cs typeface="Consolas" pitchFamily="49" charset="0"/>
              </a:rPr>
              <a:t>      </a:t>
            </a:r>
          </a:p>
          <a:p>
            <a:pPr>
              <a:lnSpc>
                <a:spcPct val="95000"/>
              </a:lnSpc>
              <a:spcBef>
                <a:spcPts val="0"/>
              </a:spcBef>
              <a:buNone/>
            </a:pPr>
            <a:r>
              <a:rPr lang="en-US" sz="2000" dirty="0">
                <a:latin typeface="Consolas" pitchFamily="49" charset="0"/>
                <a:cs typeface="Consolas" pitchFamily="49" charset="0"/>
              </a:rPr>
              <a:t>  float weight();</a:t>
            </a:r>
          </a:p>
          <a:p>
            <a:pPr>
              <a:lnSpc>
                <a:spcPct val="95000"/>
              </a:lnSpc>
              <a:spcBef>
                <a:spcPts val="0"/>
              </a:spcBef>
              <a:buNone/>
            </a:pPr>
            <a:r>
              <a:rPr lang="en-US" sz="2000" dirty="0">
                <a:solidFill>
                  <a:srgbClr val="92D050"/>
                </a:solidFill>
                <a:latin typeface="Consolas" pitchFamily="49" charset="0"/>
                <a:cs typeface="Consolas" pitchFamily="49" charset="0"/>
              </a:rPr>
              <a:t>  // Precondition: Scale of this figure has been set.</a:t>
            </a:r>
          </a:p>
          <a:p>
            <a:pPr>
              <a:lnSpc>
                <a:spcPct val="95000"/>
              </a:lnSpc>
              <a:spcBef>
                <a:spcPts val="0"/>
              </a:spcBef>
              <a:buNone/>
            </a:pPr>
            <a:r>
              <a:rPr lang="en-US" sz="2000" dirty="0">
                <a:solidFill>
                  <a:srgbClr val="92D050"/>
                </a:solidFill>
                <a:latin typeface="Consolas" pitchFamily="49" charset="0"/>
                <a:cs typeface="Consolas" pitchFamily="49" charset="0"/>
              </a:rPr>
              <a:t>  //</a:t>
            </a:r>
          </a:p>
          <a:p>
            <a:pPr>
              <a:lnSpc>
                <a:spcPct val="95000"/>
              </a:lnSpc>
              <a:spcBef>
                <a:spcPts val="0"/>
              </a:spcBef>
              <a:buNone/>
            </a:pPr>
            <a:r>
              <a:rPr lang="en-US" sz="2000" dirty="0">
                <a:solidFill>
                  <a:srgbClr val="92D050"/>
                </a:solidFill>
                <a:latin typeface="Consolas" pitchFamily="49" charset="0"/>
                <a:cs typeface="Consolas" pitchFamily="49" charset="0"/>
              </a:rPr>
              <a:t>  // Returns weight of this figure. Weight = area X scale.</a:t>
            </a:r>
          </a:p>
          <a:p>
            <a:pPr>
              <a:lnSpc>
                <a:spcPct val="95000"/>
              </a:lnSpc>
              <a:spcBef>
                <a:spcPts val="0"/>
              </a:spcBef>
              <a:buNone/>
            </a:pPr>
            <a:r>
              <a:rPr lang="en-US" sz="2000" dirty="0">
                <a:latin typeface="Consolas" pitchFamily="49" charset="0"/>
                <a:cs typeface="Consolas"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6" end="1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0" y="1"/>
            <a:ext cx="9144000" cy="702245"/>
          </a:xfrm>
        </p:spPr>
        <p:txBody>
          <a:bodyPr/>
          <a:lstStyle/>
          <a:p>
            <a:pPr algn="ctr" eaLnBrk="1" hangingPunct="1"/>
            <a:r>
              <a:rPr lang="en-US" dirty="0" smtClean="0"/>
              <a:t>Java: Interfaces</a:t>
            </a:r>
          </a:p>
        </p:txBody>
      </p:sp>
      <p:sp>
        <p:nvSpPr>
          <p:cNvPr id="28674" name="Text Box 4"/>
          <p:cNvSpPr txBox="1">
            <a:spLocks noChangeArrowheads="1"/>
          </p:cNvSpPr>
          <p:nvPr/>
        </p:nvSpPr>
        <p:spPr bwMode="auto">
          <a:xfrm>
            <a:off x="143226" y="1066801"/>
            <a:ext cx="5453509" cy="4967514"/>
          </a:xfrm>
          <a:prstGeom prst="rect">
            <a:avLst/>
          </a:prstGeom>
          <a:noFill/>
          <a:ln w="9525">
            <a:solidFill>
              <a:schemeClr val="tx1"/>
            </a:solidFill>
            <a:miter lim="800000"/>
            <a:headEnd/>
            <a:tailEnd/>
          </a:ln>
        </p:spPr>
        <p:txBody>
          <a:bodyPr wrap="square">
            <a:spAutoFit/>
          </a:bodyPr>
          <a:lstStyle/>
          <a:p>
            <a:pPr>
              <a:lnSpc>
                <a:spcPct val="90000"/>
              </a:lnSpc>
            </a:pPr>
            <a:r>
              <a:rPr lang="en-US" sz="1600" dirty="0">
                <a:latin typeface="Consolas" pitchFamily="49" charset="0"/>
                <a:cs typeface="Consolas" pitchFamily="49" charset="0"/>
              </a:rPr>
              <a:t>public class Circle implements </a:t>
            </a:r>
            <a:r>
              <a:rPr lang="en-US" sz="1600" dirty="0" err="1">
                <a:latin typeface="Consolas" pitchFamily="49" charset="0"/>
                <a:cs typeface="Consolas" pitchFamily="49" charset="0"/>
              </a:rPr>
              <a:t>FigureGeometry</a:t>
            </a:r>
            <a:endParaRPr lang="en-US" sz="1600" dirty="0">
              <a:latin typeface="Consolas" pitchFamily="49" charset="0"/>
              <a:cs typeface="Consolas" pitchFamily="49" charset="0"/>
            </a:endParaRPr>
          </a:p>
          <a:p>
            <a:pPr>
              <a:lnSpc>
                <a:spcPct val="90000"/>
              </a:lnSpc>
            </a:pPr>
            <a:r>
              <a:rPr lang="en-US" sz="1600" dirty="0">
                <a:latin typeface="Consolas" pitchFamily="49" charset="0"/>
                <a:cs typeface="Consolas" pitchFamily="49" charset="0"/>
              </a:rPr>
              <a:t>{</a:t>
            </a:r>
          </a:p>
          <a:p>
            <a:pPr>
              <a:lnSpc>
                <a:spcPct val="90000"/>
              </a:lnSpc>
            </a:pPr>
            <a:r>
              <a:rPr lang="en-US" sz="1600" dirty="0">
                <a:latin typeface="Consolas" pitchFamily="49" charset="0"/>
                <a:cs typeface="Consolas" pitchFamily="49" charset="0"/>
              </a:rPr>
              <a:t>  protected float radius;</a:t>
            </a:r>
          </a:p>
          <a:p>
            <a:pPr>
              <a:lnSpc>
                <a:spcPct val="90000"/>
              </a:lnSpc>
            </a:pPr>
            <a:r>
              <a:rPr lang="en-US" sz="1600" dirty="0">
                <a:latin typeface="Consolas" pitchFamily="49" charset="0"/>
                <a:cs typeface="Consolas" pitchFamily="49" charset="0"/>
              </a:rPr>
              <a:t>  protected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scale;</a:t>
            </a:r>
          </a:p>
          <a:p>
            <a:pPr>
              <a:lnSpc>
                <a:spcPct val="90000"/>
              </a:lnSpc>
            </a:pPr>
            <a:r>
              <a:rPr lang="en-US" sz="1600" dirty="0">
                <a:latin typeface="Consolas" pitchFamily="49" charset="0"/>
                <a:cs typeface="Consolas" pitchFamily="49" charset="0"/>
              </a:rPr>
              <a:t>      </a:t>
            </a:r>
          </a:p>
          <a:p>
            <a:pPr>
              <a:lnSpc>
                <a:spcPct val="90000"/>
              </a:lnSpc>
            </a:pPr>
            <a:r>
              <a:rPr lang="en-US" sz="1600" dirty="0">
                <a:latin typeface="Consolas" pitchFamily="49" charset="0"/>
                <a:cs typeface="Consolas" pitchFamily="49" charset="0"/>
              </a:rPr>
              <a:t>  public Circle(float radius)</a:t>
            </a:r>
          </a:p>
          <a:p>
            <a:pPr>
              <a:lnSpc>
                <a:spcPct val="90000"/>
              </a:lnSpc>
            </a:pPr>
            <a:r>
              <a:rPr lang="en-US" sz="1600" dirty="0">
                <a:latin typeface="Consolas" pitchFamily="49" charset="0"/>
                <a:cs typeface="Consolas" pitchFamily="49" charset="0"/>
              </a:rPr>
              <a:t>  {</a:t>
            </a:r>
          </a:p>
          <a:p>
            <a:pPr>
              <a:lnSpc>
                <a:spcPct val="90000"/>
              </a:lnSpc>
            </a:pPr>
            <a:r>
              <a:rPr lang="en-US" sz="1600" dirty="0">
                <a:latin typeface="Consolas" pitchFamily="49" charset="0"/>
                <a:cs typeface="Consolas" pitchFamily="49" charset="0"/>
              </a:rPr>
              <a:t>    </a:t>
            </a:r>
            <a:r>
              <a:rPr lang="en-US" sz="1600" dirty="0" err="1">
                <a:latin typeface="Consolas" pitchFamily="49" charset="0"/>
                <a:cs typeface="Consolas" pitchFamily="49" charset="0"/>
              </a:rPr>
              <a:t>this.radius</a:t>
            </a:r>
            <a:r>
              <a:rPr lang="en-US" sz="1600" dirty="0">
                <a:latin typeface="Consolas" pitchFamily="49" charset="0"/>
                <a:cs typeface="Consolas" pitchFamily="49" charset="0"/>
              </a:rPr>
              <a:t> = radius;</a:t>
            </a:r>
          </a:p>
          <a:p>
            <a:pPr>
              <a:lnSpc>
                <a:spcPct val="90000"/>
              </a:lnSpc>
            </a:pPr>
            <a:r>
              <a:rPr lang="en-US" sz="1600" dirty="0">
                <a:latin typeface="Consolas" pitchFamily="49" charset="0"/>
                <a:cs typeface="Consolas" pitchFamily="49" charset="0"/>
              </a:rPr>
              <a:t>  }    </a:t>
            </a:r>
          </a:p>
          <a:p>
            <a:pPr>
              <a:lnSpc>
                <a:spcPct val="90000"/>
              </a:lnSpc>
            </a:pPr>
            <a:r>
              <a:rPr lang="en-US" sz="1600" dirty="0">
                <a:latin typeface="Consolas" pitchFamily="49" charset="0"/>
                <a:cs typeface="Consolas" pitchFamily="49" charset="0"/>
              </a:rPr>
              <a:t>       </a:t>
            </a:r>
          </a:p>
          <a:p>
            <a:pPr>
              <a:lnSpc>
                <a:spcPct val="90000"/>
              </a:lnSpc>
            </a:pPr>
            <a:r>
              <a:rPr lang="en-US" sz="1600" dirty="0">
                <a:latin typeface="Consolas" pitchFamily="49" charset="0"/>
                <a:cs typeface="Consolas" pitchFamily="49" charset="0"/>
              </a:rPr>
              <a:t>  public float perimeter()</a:t>
            </a:r>
          </a:p>
          <a:p>
            <a:pPr>
              <a:lnSpc>
                <a:spcPct val="90000"/>
              </a:lnSpc>
            </a:pPr>
            <a:r>
              <a:rPr lang="en-US" sz="1600" dirty="0">
                <a:solidFill>
                  <a:srgbClr val="92D050"/>
                </a:solidFill>
                <a:latin typeface="Consolas" pitchFamily="49" charset="0"/>
                <a:cs typeface="Consolas" pitchFamily="49" charset="0"/>
              </a:rPr>
              <a:t>  // Returns perimeter of </a:t>
            </a:r>
            <a:r>
              <a:rPr lang="en-US" sz="1600" dirty="0" smtClean="0">
                <a:solidFill>
                  <a:srgbClr val="92D050"/>
                </a:solidFill>
                <a:latin typeface="Consolas" pitchFamily="49" charset="0"/>
                <a:cs typeface="Consolas" pitchFamily="49" charset="0"/>
              </a:rPr>
              <a:t>this </a:t>
            </a:r>
            <a:r>
              <a:rPr lang="en-US" sz="1600" dirty="0">
                <a:solidFill>
                  <a:srgbClr val="92D050"/>
                </a:solidFill>
                <a:latin typeface="Consolas" pitchFamily="49" charset="0"/>
                <a:cs typeface="Consolas" pitchFamily="49" charset="0"/>
              </a:rPr>
              <a:t>figure.</a:t>
            </a:r>
          </a:p>
          <a:p>
            <a:pPr>
              <a:lnSpc>
                <a:spcPct val="90000"/>
              </a:lnSpc>
            </a:pPr>
            <a:r>
              <a:rPr lang="en-US" sz="1600" dirty="0">
                <a:latin typeface="Consolas" pitchFamily="49" charset="0"/>
                <a:cs typeface="Consolas" pitchFamily="49" charset="0"/>
              </a:rPr>
              <a:t>  {</a:t>
            </a:r>
          </a:p>
          <a:p>
            <a:pPr>
              <a:lnSpc>
                <a:spcPct val="90000"/>
              </a:lnSpc>
            </a:pPr>
            <a:r>
              <a:rPr lang="en-US" sz="1600" dirty="0">
                <a:latin typeface="Consolas" pitchFamily="49" charset="0"/>
                <a:cs typeface="Consolas" pitchFamily="49" charset="0"/>
              </a:rPr>
              <a:t>    return(2 * PI * radius);</a:t>
            </a:r>
          </a:p>
          <a:p>
            <a:pPr>
              <a:lnSpc>
                <a:spcPct val="90000"/>
              </a:lnSpc>
            </a:pPr>
            <a:r>
              <a:rPr lang="en-US" sz="1600" dirty="0">
                <a:latin typeface="Consolas" pitchFamily="49" charset="0"/>
                <a:cs typeface="Consolas" pitchFamily="49" charset="0"/>
              </a:rPr>
              <a:t>  }</a:t>
            </a:r>
          </a:p>
          <a:p>
            <a:pPr>
              <a:lnSpc>
                <a:spcPct val="90000"/>
              </a:lnSpc>
            </a:pPr>
            <a:r>
              <a:rPr lang="en-US" sz="1600" dirty="0">
                <a:latin typeface="Consolas" pitchFamily="49" charset="0"/>
                <a:cs typeface="Consolas" pitchFamily="49" charset="0"/>
              </a:rPr>
              <a:t>   </a:t>
            </a:r>
          </a:p>
          <a:p>
            <a:pPr>
              <a:lnSpc>
                <a:spcPct val="90000"/>
              </a:lnSpc>
            </a:pPr>
            <a:r>
              <a:rPr lang="en-US" sz="1600" dirty="0">
                <a:latin typeface="Consolas" pitchFamily="49" charset="0"/>
                <a:cs typeface="Consolas" pitchFamily="49" charset="0"/>
              </a:rPr>
              <a:t>  public float area()</a:t>
            </a:r>
          </a:p>
          <a:p>
            <a:pPr>
              <a:lnSpc>
                <a:spcPct val="90000"/>
              </a:lnSpc>
            </a:pPr>
            <a:r>
              <a:rPr lang="en-US" sz="1600" dirty="0">
                <a:solidFill>
                  <a:srgbClr val="92D050"/>
                </a:solidFill>
                <a:latin typeface="Consolas" pitchFamily="49" charset="0"/>
                <a:cs typeface="Consolas" pitchFamily="49" charset="0"/>
              </a:rPr>
              <a:t>  // Returns area of this figure.</a:t>
            </a:r>
          </a:p>
          <a:p>
            <a:pPr>
              <a:lnSpc>
                <a:spcPct val="90000"/>
              </a:lnSpc>
            </a:pPr>
            <a:r>
              <a:rPr lang="en-US" sz="1600" dirty="0">
                <a:latin typeface="Consolas" pitchFamily="49" charset="0"/>
                <a:cs typeface="Consolas" pitchFamily="49" charset="0"/>
              </a:rPr>
              <a:t>  {</a:t>
            </a:r>
          </a:p>
          <a:p>
            <a:pPr>
              <a:lnSpc>
                <a:spcPct val="90000"/>
              </a:lnSpc>
            </a:pPr>
            <a:r>
              <a:rPr lang="en-US" sz="1600" dirty="0">
                <a:latin typeface="Consolas" pitchFamily="49" charset="0"/>
                <a:cs typeface="Consolas" pitchFamily="49" charset="0"/>
              </a:rPr>
              <a:t>    return(PI * radius * radius);</a:t>
            </a:r>
          </a:p>
          <a:p>
            <a:pPr>
              <a:lnSpc>
                <a:spcPct val="90000"/>
              </a:lnSpc>
            </a:pPr>
            <a:r>
              <a:rPr lang="en-US" sz="1600" dirty="0">
                <a:latin typeface="Consolas" pitchFamily="49" charset="0"/>
                <a:cs typeface="Consolas" pitchFamily="49" charset="0"/>
              </a:rPr>
              <a:t>  }</a:t>
            </a:r>
          </a:p>
          <a:p>
            <a:pPr>
              <a:lnSpc>
                <a:spcPct val="90000"/>
              </a:lnSpc>
            </a:pPr>
            <a:r>
              <a:rPr lang="en-US" sz="16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28675" name="Text Box 5"/>
          <p:cNvSpPr txBox="1">
            <a:spLocks noChangeArrowheads="1"/>
          </p:cNvSpPr>
          <p:nvPr/>
        </p:nvSpPr>
        <p:spPr bwMode="auto">
          <a:xfrm>
            <a:off x="6556861" y="1470345"/>
            <a:ext cx="5223080" cy="4493538"/>
          </a:xfrm>
          <a:prstGeom prst="rect">
            <a:avLst/>
          </a:prstGeom>
          <a:noFill/>
          <a:ln w="9525">
            <a:solidFill>
              <a:schemeClr val="tx1"/>
            </a:solidFill>
            <a:miter lim="800000"/>
            <a:headEnd/>
            <a:tailEnd/>
          </a:ln>
        </p:spPr>
        <p:txBody>
          <a:bodyPr wrap="square">
            <a:spAutoFit/>
          </a:bodyPr>
          <a:lstStyle/>
          <a:p>
            <a:r>
              <a:rPr lang="en-US" sz="1600" dirty="0">
                <a:latin typeface="Consolas" pitchFamily="49" charset="0"/>
                <a:cs typeface="Consolas" pitchFamily="49" charset="0"/>
              </a:rPr>
              <a:t>...</a:t>
            </a:r>
          </a:p>
          <a:p>
            <a:r>
              <a:rPr lang="en-US" sz="1600" dirty="0">
                <a:latin typeface="Consolas" pitchFamily="49" charset="0"/>
                <a:cs typeface="Consolas" pitchFamily="49" charset="0"/>
              </a:rPr>
              <a:t>public void </a:t>
            </a:r>
            <a:r>
              <a:rPr lang="en-US" sz="1600" dirty="0" err="1">
                <a:latin typeface="Consolas" pitchFamily="49" charset="0"/>
                <a:cs typeface="Consolas" pitchFamily="49" charset="0"/>
              </a:rPr>
              <a:t>setScale</a:t>
            </a:r>
            <a:r>
              <a:rPr lang="en-US" sz="1600" dirty="0">
                <a:latin typeface="Consolas" pitchFamily="49" charset="0"/>
                <a:cs typeface="Consolas" pitchFamily="49" charset="0"/>
              </a:rPr>
              <a:t>(</a:t>
            </a:r>
            <a:r>
              <a:rPr lang="en-US" sz="1600" dirty="0" err="1">
                <a:latin typeface="Consolas" pitchFamily="49" charset="0"/>
                <a:cs typeface="Consolas" pitchFamily="49" charset="0"/>
              </a:rPr>
              <a:t>int</a:t>
            </a:r>
            <a:r>
              <a:rPr lang="en-US" sz="1600" dirty="0">
                <a:latin typeface="Consolas" pitchFamily="49" charset="0"/>
                <a:cs typeface="Consolas" pitchFamily="49" charset="0"/>
              </a:rPr>
              <a:t> scale)</a:t>
            </a:r>
          </a:p>
          <a:p>
            <a:r>
              <a:rPr lang="en-US" sz="1600" dirty="0">
                <a:solidFill>
                  <a:srgbClr val="92D050"/>
                </a:solidFill>
                <a:latin typeface="Consolas" pitchFamily="49" charset="0"/>
                <a:cs typeface="Consolas" pitchFamily="49" charset="0"/>
              </a:rPr>
              <a:t>  // Scale of this figure </a:t>
            </a:r>
            <a:r>
              <a:rPr lang="en-US" sz="1600" dirty="0" smtClean="0">
                <a:solidFill>
                  <a:srgbClr val="92D050"/>
                </a:solidFill>
                <a:latin typeface="Consolas" pitchFamily="49" charset="0"/>
                <a:cs typeface="Consolas" pitchFamily="49" charset="0"/>
              </a:rPr>
              <a:t>is set to "</a:t>
            </a:r>
            <a:r>
              <a:rPr lang="en-US" sz="1600" dirty="0">
                <a:solidFill>
                  <a:srgbClr val="92D050"/>
                </a:solidFill>
                <a:latin typeface="Consolas" pitchFamily="49" charset="0"/>
                <a:cs typeface="Consolas" pitchFamily="49" charset="0"/>
              </a:rPr>
              <a:t>scale".</a:t>
            </a:r>
          </a:p>
          <a:p>
            <a:r>
              <a:rPr lang="en-US" sz="1600" dirty="0">
                <a:latin typeface="Consolas" pitchFamily="49" charset="0"/>
                <a:cs typeface="Consolas" pitchFamily="49" charset="0"/>
              </a:rPr>
              <a:t>  {</a:t>
            </a:r>
          </a:p>
          <a:p>
            <a:r>
              <a:rPr lang="en-US" sz="1600" dirty="0">
                <a:latin typeface="Consolas" pitchFamily="49" charset="0"/>
                <a:cs typeface="Consolas" pitchFamily="49" charset="0"/>
              </a:rPr>
              <a:t>    </a:t>
            </a:r>
            <a:r>
              <a:rPr lang="en-US" sz="1600" dirty="0" err="1">
                <a:latin typeface="Consolas" pitchFamily="49" charset="0"/>
                <a:cs typeface="Consolas" pitchFamily="49" charset="0"/>
              </a:rPr>
              <a:t>this.scale</a:t>
            </a:r>
            <a:r>
              <a:rPr lang="en-US" sz="1600" dirty="0">
                <a:latin typeface="Consolas" pitchFamily="49" charset="0"/>
                <a:cs typeface="Consolas" pitchFamily="49" charset="0"/>
              </a:rPr>
              <a:t> = scale;</a:t>
            </a:r>
          </a:p>
          <a:p>
            <a:r>
              <a:rPr lang="en-US" sz="1600" dirty="0">
                <a:latin typeface="Consolas" pitchFamily="49" charset="0"/>
                <a:cs typeface="Consolas" pitchFamily="49" charset="0"/>
              </a:rPr>
              <a:t>  }</a:t>
            </a:r>
          </a:p>
          <a:p>
            <a:r>
              <a:rPr lang="en-US" sz="1600" dirty="0">
                <a:latin typeface="Consolas" pitchFamily="49" charset="0"/>
                <a:cs typeface="Consolas" pitchFamily="49" charset="0"/>
              </a:rPr>
              <a:t>            </a:t>
            </a:r>
          </a:p>
          <a:p>
            <a:r>
              <a:rPr lang="en-US" sz="1600" dirty="0">
                <a:latin typeface="Consolas" pitchFamily="49" charset="0"/>
                <a:cs typeface="Consolas" pitchFamily="49" charset="0"/>
              </a:rPr>
              <a:t>  public float weight()</a:t>
            </a:r>
          </a:p>
          <a:p>
            <a:r>
              <a:rPr lang="en-US" sz="1600" dirty="0">
                <a:solidFill>
                  <a:srgbClr val="92D050"/>
                </a:solidFill>
                <a:latin typeface="Consolas" pitchFamily="49" charset="0"/>
                <a:cs typeface="Consolas" pitchFamily="49" charset="0"/>
              </a:rPr>
              <a:t>  // Precondition: Scale of </a:t>
            </a:r>
            <a:r>
              <a:rPr lang="en-US" sz="1600" dirty="0" smtClean="0">
                <a:solidFill>
                  <a:srgbClr val="92D050"/>
                </a:solidFill>
                <a:latin typeface="Consolas" pitchFamily="49" charset="0"/>
                <a:cs typeface="Consolas" pitchFamily="49" charset="0"/>
              </a:rPr>
              <a:t>this figure has</a:t>
            </a:r>
            <a:endParaRPr lang="en-US" sz="1600" dirty="0">
              <a:solidFill>
                <a:srgbClr val="92D050"/>
              </a:solidFill>
              <a:latin typeface="Consolas" pitchFamily="49" charset="0"/>
              <a:cs typeface="Consolas" pitchFamily="49" charset="0"/>
            </a:endParaRPr>
          </a:p>
          <a:p>
            <a:r>
              <a:rPr lang="en-US" sz="1600" dirty="0">
                <a:solidFill>
                  <a:srgbClr val="92D050"/>
                </a:solidFill>
                <a:latin typeface="Consolas" pitchFamily="49" charset="0"/>
                <a:cs typeface="Consolas" pitchFamily="49" charset="0"/>
              </a:rPr>
              <a:t>  // </a:t>
            </a:r>
            <a:r>
              <a:rPr lang="en-US" sz="1600" dirty="0" smtClean="0">
                <a:solidFill>
                  <a:srgbClr val="92D050"/>
                </a:solidFill>
                <a:latin typeface="Consolas" pitchFamily="49" charset="0"/>
                <a:cs typeface="Consolas" pitchFamily="49" charset="0"/>
              </a:rPr>
              <a:t>been </a:t>
            </a:r>
            <a:r>
              <a:rPr lang="en-US" sz="1600" dirty="0">
                <a:solidFill>
                  <a:srgbClr val="92D050"/>
                </a:solidFill>
                <a:latin typeface="Consolas" pitchFamily="49" charset="0"/>
                <a:cs typeface="Consolas" pitchFamily="49" charset="0"/>
              </a:rPr>
              <a:t>set.</a:t>
            </a:r>
          </a:p>
          <a:p>
            <a:r>
              <a:rPr lang="en-US" sz="1600" dirty="0">
                <a:solidFill>
                  <a:srgbClr val="92D050"/>
                </a:solidFill>
                <a:latin typeface="Consolas" pitchFamily="49" charset="0"/>
                <a:cs typeface="Consolas" pitchFamily="49" charset="0"/>
              </a:rPr>
              <a:t>  //</a:t>
            </a:r>
          </a:p>
          <a:p>
            <a:r>
              <a:rPr lang="en-US" sz="1600" dirty="0">
                <a:solidFill>
                  <a:srgbClr val="92D050"/>
                </a:solidFill>
                <a:latin typeface="Consolas" pitchFamily="49" charset="0"/>
                <a:cs typeface="Consolas" pitchFamily="49" charset="0"/>
              </a:rPr>
              <a:t>  // Returns weight of this figure.</a:t>
            </a:r>
          </a:p>
          <a:p>
            <a:r>
              <a:rPr lang="en-US" sz="1600" dirty="0">
                <a:solidFill>
                  <a:srgbClr val="92D050"/>
                </a:solidFill>
                <a:latin typeface="Consolas" pitchFamily="49" charset="0"/>
                <a:cs typeface="Consolas" pitchFamily="49" charset="0"/>
              </a:rPr>
              <a:t>  // Weight = area X scale.</a:t>
            </a:r>
          </a:p>
          <a:p>
            <a:r>
              <a:rPr lang="en-US" sz="1600" dirty="0">
                <a:latin typeface="Consolas" pitchFamily="49" charset="0"/>
                <a:cs typeface="Consolas" pitchFamily="49" charset="0"/>
              </a:rPr>
              <a:t>  {</a:t>
            </a:r>
          </a:p>
          <a:p>
            <a:r>
              <a:rPr lang="en-US" sz="1600" dirty="0">
                <a:latin typeface="Consolas" pitchFamily="49" charset="0"/>
                <a:cs typeface="Consolas" pitchFamily="49" charset="0"/>
              </a:rPr>
              <a:t>    return(</a:t>
            </a:r>
            <a:r>
              <a:rPr lang="en-US" sz="1600" dirty="0" err="1">
                <a:latin typeface="Consolas" pitchFamily="49" charset="0"/>
                <a:cs typeface="Consolas" pitchFamily="49" charset="0"/>
              </a:rPr>
              <a:t>this.area</a:t>
            </a:r>
            <a:r>
              <a:rPr lang="en-US" sz="1600" dirty="0">
                <a:latin typeface="Consolas" pitchFamily="49" charset="0"/>
                <a:cs typeface="Consolas" pitchFamily="49" charset="0"/>
              </a:rPr>
              <a:t>() * scale);</a:t>
            </a:r>
          </a:p>
          <a:p>
            <a:r>
              <a:rPr lang="en-US" sz="1600" dirty="0">
                <a:latin typeface="Consolas" pitchFamily="49" charset="0"/>
                <a:cs typeface="Consolas" pitchFamily="49" charset="0"/>
              </a:rPr>
              <a:t>  }</a:t>
            </a:r>
          </a:p>
          <a:p>
            <a:r>
              <a:rPr lang="en-US" sz="1600" dirty="0">
                <a:latin typeface="Consolas" pitchFamily="49" charset="0"/>
                <a:cs typeface="Consolas" pitchFamily="49" charset="0"/>
              </a:rPr>
              <a:t>}</a:t>
            </a:r>
          </a:p>
          <a:p>
            <a:endParaRPr lang="en-US" sz="1400"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0" y="1"/>
            <a:ext cx="9144000" cy="702245"/>
          </a:xfrm>
        </p:spPr>
        <p:txBody>
          <a:bodyPr/>
          <a:lstStyle/>
          <a:p>
            <a:pPr algn="ctr" eaLnBrk="1" hangingPunct="1"/>
            <a:r>
              <a:rPr lang="en-US" dirty="0" smtClean="0"/>
              <a:t>Interfaces and UML Diagrams</a:t>
            </a:r>
          </a:p>
        </p:txBody>
      </p:sp>
      <p:sp>
        <p:nvSpPr>
          <p:cNvPr id="29698" name="Rectangle 5"/>
          <p:cNvSpPr>
            <a:spLocks noChangeArrowheads="1"/>
          </p:cNvSpPr>
          <p:nvPr/>
        </p:nvSpPr>
        <p:spPr bwMode="auto">
          <a:xfrm>
            <a:off x="2908300" y="1047750"/>
            <a:ext cx="6337300" cy="5530850"/>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29699" name="Picture 4" descr="37461_CH02_FIG0202"/>
          <p:cNvPicPr>
            <a:picLocks noChangeAspect="1" noChangeArrowheads="1"/>
          </p:cNvPicPr>
          <p:nvPr/>
        </p:nvPicPr>
        <p:blipFill>
          <a:blip r:embed="rId2"/>
          <a:srcRect/>
          <a:stretch>
            <a:fillRect/>
          </a:stretch>
        </p:blipFill>
        <p:spPr bwMode="auto">
          <a:xfrm>
            <a:off x="3062289" y="1123951"/>
            <a:ext cx="6105525" cy="536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0" y="1"/>
            <a:ext cx="9144000" cy="702245"/>
          </a:xfrm>
        </p:spPr>
        <p:txBody>
          <a:bodyPr/>
          <a:lstStyle/>
          <a:p>
            <a:pPr algn="ctr" eaLnBrk="1" hangingPunct="1"/>
            <a:r>
              <a:rPr lang="en-US" dirty="0" smtClean="0"/>
              <a:t>Benefits of Using Interfaces</a:t>
            </a:r>
          </a:p>
        </p:txBody>
      </p:sp>
      <p:sp>
        <p:nvSpPr>
          <p:cNvPr id="14338" name="Content Placeholder 2"/>
          <p:cNvSpPr>
            <a:spLocks noGrp="1"/>
          </p:cNvSpPr>
          <p:nvPr>
            <p:ph idx="1"/>
          </p:nvPr>
        </p:nvSpPr>
        <p:spPr>
          <a:xfrm>
            <a:off x="143225" y="932675"/>
            <a:ext cx="11905549" cy="5722125"/>
          </a:xfrm>
        </p:spPr>
        <p:txBody>
          <a:bodyPr/>
          <a:lstStyle/>
          <a:p>
            <a:pPr>
              <a:spcBef>
                <a:spcPts val="1800"/>
              </a:spcBef>
            </a:pPr>
            <a:r>
              <a:rPr lang="en-US" sz="2800" dirty="0"/>
              <a:t>We can formally check the syntax of our specification. When we compile the interface, the compiler uncovers any syntactical errors in the method interface definitions.</a:t>
            </a:r>
            <a:endParaRPr lang="en-US" sz="2800" b="1" dirty="0"/>
          </a:p>
          <a:p>
            <a:pPr>
              <a:spcBef>
                <a:spcPts val="1800"/>
              </a:spcBef>
            </a:pPr>
            <a:r>
              <a:rPr lang="en-US" sz="2800" dirty="0"/>
              <a:t>We can formally verify that the interface “contract” is met by the implementation. When we compile the implementation, the compiler </a:t>
            </a:r>
            <a:r>
              <a:rPr lang="en-US" sz="2800" i="1" u="sng" dirty="0"/>
              <a:t>ensures</a:t>
            </a:r>
            <a:r>
              <a:rPr lang="en-US" sz="2800" dirty="0"/>
              <a:t> that the method names, parameters, and return types match what was defined in the interface.</a:t>
            </a:r>
            <a:endParaRPr lang="en-US" sz="2800" b="1" dirty="0"/>
          </a:p>
          <a:p>
            <a:pPr>
              <a:spcBef>
                <a:spcPts val="1800"/>
              </a:spcBef>
            </a:pPr>
            <a:r>
              <a:rPr lang="en-US" sz="2800" dirty="0"/>
              <a:t>We can provide a consistent interface to applications from among alternate implementations of the ADT.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524000" y="1"/>
            <a:ext cx="9144000" cy="702245"/>
          </a:xfrm>
        </p:spPr>
        <p:txBody>
          <a:bodyPr/>
          <a:lstStyle/>
          <a:p>
            <a:pPr eaLnBrk="1" hangingPunct="1"/>
            <a:r>
              <a:rPr lang="en-US" dirty="0" smtClean="0"/>
              <a:t>Last Time</a:t>
            </a:r>
          </a:p>
        </p:txBody>
      </p:sp>
      <p:sp>
        <p:nvSpPr>
          <p:cNvPr id="14338" name="Content Placeholder 2"/>
          <p:cNvSpPr>
            <a:spLocks noGrp="1"/>
          </p:cNvSpPr>
          <p:nvPr>
            <p:ph idx="1"/>
          </p:nvPr>
        </p:nvSpPr>
        <p:spPr>
          <a:xfrm>
            <a:off x="181629" y="932675"/>
            <a:ext cx="11867145" cy="5722125"/>
          </a:xfrm>
        </p:spPr>
        <p:txBody>
          <a:bodyPr/>
          <a:lstStyle/>
          <a:p>
            <a:pPr eaLnBrk="1" hangingPunct="1">
              <a:spcBef>
                <a:spcPts val="500"/>
              </a:spcBef>
            </a:pPr>
            <a:r>
              <a:rPr lang="en-US" dirty="0" smtClean="0"/>
              <a:t>Basic Structuring Mechanisms (1.6)</a:t>
            </a:r>
          </a:p>
          <a:p>
            <a:pPr marL="742950" lvl="1" indent="-285750">
              <a:spcBef>
                <a:spcPts val="500"/>
              </a:spcBef>
            </a:pPr>
            <a:r>
              <a:rPr lang="en-US" dirty="0" smtClean="0"/>
              <a:t>References</a:t>
            </a:r>
          </a:p>
          <a:p>
            <a:pPr marL="1143000" lvl="2" indent="-228600">
              <a:spcBef>
                <a:spcPts val="500"/>
              </a:spcBef>
            </a:pPr>
            <a:r>
              <a:rPr lang="en-US" dirty="0" smtClean="0"/>
              <a:t>Aliasing</a:t>
            </a:r>
          </a:p>
          <a:p>
            <a:pPr marL="742950" lvl="1" indent="-285750">
              <a:spcBef>
                <a:spcPts val="500"/>
              </a:spcBef>
            </a:pPr>
            <a:r>
              <a:rPr lang="en-US" dirty="0" smtClean="0"/>
              <a:t>Arrays (reference variables)</a:t>
            </a:r>
          </a:p>
          <a:p>
            <a:pPr eaLnBrk="1" hangingPunct="1">
              <a:spcBef>
                <a:spcPts val="500"/>
              </a:spcBef>
            </a:pPr>
            <a:r>
              <a:rPr lang="en-US" dirty="0" smtClean="0"/>
              <a:t>Garbage</a:t>
            </a:r>
          </a:p>
          <a:p>
            <a:pPr marL="742950" lvl="1" indent="-285750">
              <a:spcBef>
                <a:spcPts val="500"/>
              </a:spcBef>
            </a:pPr>
            <a:r>
              <a:rPr lang="en-US" dirty="0" smtClean="0"/>
              <a:t>Garbage collection</a:t>
            </a:r>
          </a:p>
          <a:p>
            <a:pPr eaLnBrk="1" hangingPunct="1">
              <a:spcBef>
                <a:spcPts val="500"/>
              </a:spcBef>
            </a:pPr>
            <a:r>
              <a:rPr lang="en-US" dirty="0" smtClean="0"/>
              <a:t>Algorithm Analysis</a:t>
            </a:r>
          </a:p>
          <a:p>
            <a:pPr marL="742950" lvl="1" indent="-285750">
              <a:spcBef>
                <a:spcPts val="500"/>
              </a:spcBef>
            </a:pPr>
            <a:r>
              <a:rPr lang="en-US" dirty="0" smtClean="0"/>
              <a:t>Big-O Analysis: highest-order term; discard constants</a:t>
            </a:r>
          </a:p>
          <a:p>
            <a:pPr marL="742950" lvl="1" indent="-285750">
              <a:spcBef>
                <a:spcPts val="500"/>
              </a:spcBef>
            </a:pPr>
            <a:r>
              <a:rPr lang="en-US" dirty="0" smtClean="0"/>
              <a:t>Orders of Magnitude: Constant (bounded), Logarithmic, Linear, N </a:t>
            </a:r>
            <a:r>
              <a:rPr lang="en-US" dirty="0" err="1" smtClean="0"/>
              <a:t>lg</a:t>
            </a:r>
            <a:r>
              <a:rPr lang="en-US" dirty="0" smtClean="0"/>
              <a:t> N, Quadratic, Exponential</a:t>
            </a:r>
          </a:p>
          <a:p>
            <a:pPr marL="742950" lvl="1" indent="-285750">
              <a:spcBef>
                <a:spcPts val="500"/>
              </a:spcBef>
            </a:pPr>
            <a:r>
              <a:rPr lang="en-US" dirty="0" smtClean="0"/>
              <a:t>Best, Average, Worst-case complexity</a:t>
            </a:r>
          </a:p>
          <a:p>
            <a:pPr eaLnBrk="1" hangingPunct="1">
              <a:spcBef>
                <a:spcPts val="500"/>
              </a:spcBef>
            </a:pPr>
            <a:r>
              <a:rPr lang="en-US" dirty="0" smtClean="0"/>
              <a:t>Multiple algorithms to solve the same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smtClean="0"/>
              <a:t>The ADT </a:t>
            </a:r>
            <a:r>
              <a:rPr lang="en-US" sz="5400" dirty="0" smtClean="0">
                <a:ln w="5000" cmpd="sng">
                  <a:noFill/>
                  <a:prstDash val="solid"/>
                </a:ln>
                <a:solidFill>
                  <a:srgbClr val="FFC000"/>
                </a:solidFill>
                <a:effectLst>
                  <a:outerShdw blurRad="38100" dist="38100" dir="2700000" algn="tl">
                    <a:srgbClr val="000000">
                      <a:alpha val="43137"/>
                    </a:srgbClr>
                  </a:outerShdw>
                </a:effectLst>
                <a:latin typeface="Consolas" panose="020B0609020204030204" pitchFamily="49" charset="0"/>
              </a:rPr>
              <a:t>StringLog</a:t>
            </a:r>
            <a:r>
              <a:rPr lang="en-US" sz="5400" dirty="0" smtClean="0"/>
              <a:t> Specification</a:t>
            </a:r>
            <a:endParaRPr lang="en-US" sz="5400" dirty="0"/>
          </a:p>
        </p:txBody>
      </p:sp>
      <p:sp>
        <p:nvSpPr>
          <p:cNvPr id="5" name="Text Placeholder 4"/>
          <p:cNvSpPr>
            <a:spLocks noGrp="1"/>
          </p:cNvSpPr>
          <p:nvPr>
            <p:ph type="body" idx="1"/>
          </p:nvPr>
        </p:nvSpPr>
        <p:spPr/>
        <p:txBody>
          <a:bodyPr/>
          <a:lstStyle/>
          <a:p>
            <a:r>
              <a:rPr lang="en-US" sz="3000" dirty="0"/>
              <a:t>Section </a:t>
            </a:r>
            <a:r>
              <a:rPr lang="en-US" sz="3000" dirty="0" smtClean="0"/>
              <a:t>2.2</a:t>
            </a:r>
            <a:endParaRPr lang="en-US" sz="3000" dirty="0"/>
          </a:p>
        </p:txBody>
      </p:sp>
    </p:spTree>
    <p:extLst>
      <p:ext uri="{BB962C8B-B14F-4D97-AF65-F5344CB8AC3E}">
        <p14:creationId xmlns:p14="http://schemas.microsoft.com/office/powerpoint/2010/main" val="701510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0" y="1"/>
            <a:ext cx="9144000" cy="702245"/>
          </a:xfrm>
        </p:spPr>
        <p:txBody>
          <a:bodyPr/>
          <a:lstStyle/>
          <a:p>
            <a:r>
              <a:rPr lang="en-US" dirty="0" smtClean="0"/>
              <a:t>2.2: The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Specification</a:t>
            </a:r>
          </a:p>
        </p:txBody>
      </p:sp>
      <p:sp>
        <p:nvSpPr>
          <p:cNvPr id="14338" name="Content Placeholder 2"/>
          <p:cNvSpPr>
            <a:spLocks noGrp="1"/>
          </p:cNvSpPr>
          <p:nvPr>
            <p:ph idx="1"/>
          </p:nvPr>
        </p:nvSpPr>
        <p:spPr>
          <a:xfrm>
            <a:off x="181631" y="932675"/>
            <a:ext cx="11867144" cy="5722125"/>
          </a:xfrm>
        </p:spPr>
        <p:txBody>
          <a:bodyPr/>
          <a:lstStyle/>
          <a:p>
            <a:pPr>
              <a:spcBef>
                <a:spcPts val="1800"/>
              </a:spcBef>
            </a:pPr>
            <a:r>
              <a:rPr lang="en-US" dirty="0" smtClean="0"/>
              <a:t>The primary responsibility of the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ADT is to remember all the strings that have been inserted into it and, when presented with any given String, indicate whether or not an identical string has already been inserted. </a:t>
            </a:r>
          </a:p>
          <a:p>
            <a:pPr>
              <a:spcBef>
                <a:spcPts val="1800"/>
              </a:spcBef>
            </a:pPr>
            <a:r>
              <a:rPr lang="en-US" dirty="0" smtClean="0"/>
              <a:t>A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client uses a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to record strings and later check to see if a particular string has been recorded.</a:t>
            </a:r>
          </a:p>
          <a:p>
            <a:pPr>
              <a:spcBef>
                <a:spcPts val="1800"/>
              </a:spcBef>
            </a:pPr>
            <a:r>
              <a:rPr lang="en-US" dirty="0" smtClean="0"/>
              <a:t>Every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must have a “name”.</a:t>
            </a:r>
          </a:p>
          <a:p>
            <a:pPr>
              <a:spcBef>
                <a:spcPts val="180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0" y="1"/>
            <a:ext cx="9144000" cy="702245"/>
          </a:xfrm>
        </p:spPr>
        <p:txBody>
          <a:bodyPr/>
          <a:lstStyle/>
          <a:p>
            <a:pPr algn="ctr" eaLnBrk="1" hangingPunct="1"/>
            <a:r>
              <a:rPr lang="en-US" dirty="0" smtClean="0">
                <a:solidFill>
                  <a:srgbClr val="FFC000"/>
                </a:solidFill>
                <a:latin typeface="Consolas" pitchFamily="49" charset="0"/>
                <a:cs typeface="Consolas" pitchFamily="49" charset="0"/>
              </a:rPr>
              <a:t>StringLog</a:t>
            </a:r>
            <a:r>
              <a:rPr lang="en-US" dirty="0" smtClean="0">
                <a:solidFill>
                  <a:srgbClr val="FFC000"/>
                </a:solidFill>
              </a:rPr>
              <a:t> </a:t>
            </a:r>
            <a:r>
              <a:rPr lang="en-US" dirty="0" smtClean="0"/>
              <a:t>Methods</a:t>
            </a:r>
          </a:p>
        </p:txBody>
      </p:sp>
      <p:sp>
        <p:nvSpPr>
          <p:cNvPr id="14338" name="Content Placeholder 2"/>
          <p:cNvSpPr>
            <a:spLocks noGrp="1"/>
          </p:cNvSpPr>
          <p:nvPr>
            <p:ph idx="1"/>
          </p:nvPr>
        </p:nvSpPr>
        <p:spPr>
          <a:xfrm>
            <a:off x="143225" y="932675"/>
            <a:ext cx="11905549" cy="5722125"/>
          </a:xfrm>
        </p:spPr>
        <p:txBody>
          <a:bodyPr/>
          <a:lstStyle/>
          <a:p>
            <a:pPr>
              <a:spcBef>
                <a:spcPts val="1200"/>
              </a:spcBef>
            </a:pPr>
            <a:r>
              <a:rPr lang="en-US" dirty="0" smtClean="0"/>
              <a:t>Constructors</a:t>
            </a:r>
          </a:p>
          <a:p>
            <a:pPr marL="742950" lvl="1" indent="-285750">
              <a:spcBef>
                <a:spcPts val="1200"/>
              </a:spcBef>
            </a:pPr>
            <a:r>
              <a:rPr lang="en-US" dirty="0" smtClean="0"/>
              <a:t>A constructor creates a new instance of the ADT. It is up to the implementer of the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to decide how many, and what kind, of constructors to provide.</a:t>
            </a:r>
          </a:p>
          <a:p>
            <a:pPr>
              <a:spcBef>
                <a:spcPts val="1200"/>
              </a:spcBef>
            </a:pPr>
            <a:r>
              <a:rPr lang="en-US" dirty="0" smtClean="0"/>
              <a:t>Transformers (</a:t>
            </a:r>
            <a:r>
              <a:rPr lang="en-US" dirty="0" err="1" smtClean="0"/>
              <a:t>mutators</a:t>
            </a:r>
            <a:r>
              <a:rPr lang="en-US" dirty="0" smtClean="0"/>
              <a:t>)</a:t>
            </a:r>
          </a:p>
          <a:p>
            <a:pPr marL="742950" lvl="1" indent="-285750">
              <a:spcBef>
                <a:spcPts val="1200"/>
              </a:spcBef>
            </a:pPr>
            <a:r>
              <a:rPr lang="en-US" dirty="0" smtClean="0">
                <a:solidFill>
                  <a:srgbClr val="FFC000"/>
                </a:solidFill>
                <a:latin typeface="Consolas" pitchFamily="49" charset="0"/>
                <a:cs typeface="Consolas" pitchFamily="49" charset="0"/>
              </a:rPr>
              <a:t>insert(String element)</a:t>
            </a:r>
            <a:r>
              <a:rPr lang="en-US" dirty="0" smtClean="0"/>
              <a:t>: assumes the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is not full; adds element to the log of strings.</a:t>
            </a:r>
            <a:endParaRPr lang="en-US" i="1" dirty="0" smtClean="0"/>
          </a:p>
          <a:p>
            <a:pPr marL="742950" lvl="1" indent="-285750">
              <a:spcBef>
                <a:spcPts val="1200"/>
              </a:spcBef>
            </a:pPr>
            <a:r>
              <a:rPr lang="en-US" dirty="0" smtClean="0">
                <a:solidFill>
                  <a:srgbClr val="FFC000"/>
                </a:solidFill>
                <a:latin typeface="Consolas" pitchFamily="49" charset="0"/>
                <a:cs typeface="Consolas" pitchFamily="49" charset="0"/>
              </a:rPr>
              <a:t>clear()</a:t>
            </a:r>
            <a:r>
              <a:rPr lang="en-US" dirty="0" smtClean="0"/>
              <a:t>: resets the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to the empty state; the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retains its 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0" y="1"/>
            <a:ext cx="9144000" cy="702245"/>
          </a:xfrm>
        </p:spPr>
        <p:txBody>
          <a:bodyPr/>
          <a:lstStyle/>
          <a:p>
            <a:pPr algn="ctr" eaLnBrk="1" hangingPunct="1"/>
            <a:r>
              <a:rPr lang="en-US" dirty="0" smtClean="0">
                <a:solidFill>
                  <a:srgbClr val="FFC000"/>
                </a:solidFill>
                <a:latin typeface="Consolas" pitchFamily="49" charset="0"/>
                <a:cs typeface="Consolas" pitchFamily="49" charset="0"/>
              </a:rPr>
              <a:t>StringLog</a:t>
            </a:r>
            <a:r>
              <a:rPr lang="en-US" dirty="0" smtClean="0">
                <a:solidFill>
                  <a:srgbClr val="FFC000"/>
                </a:solidFill>
              </a:rPr>
              <a:t> </a:t>
            </a:r>
            <a:r>
              <a:rPr lang="en-US" dirty="0" smtClean="0"/>
              <a:t>Methods</a:t>
            </a:r>
          </a:p>
        </p:txBody>
      </p:sp>
      <p:sp>
        <p:nvSpPr>
          <p:cNvPr id="14338" name="Content Placeholder 2"/>
          <p:cNvSpPr>
            <a:spLocks noGrp="1"/>
          </p:cNvSpPr>
          <p:nvPr>
            <p:ph idx="1"/>
          </p:nvPr>
        </p:nvSpPr>
        <p:spPr>
          <a:xfrm>
            <a:off x="143225" y="932675"/>
            <a:ext cx="11905550" cy="5722125"/>
          </a:xfrm>
        </p:spPr>
        <p:txBody>
          <a:bodyPr/>
          <a:lstStyle/>
          <a:p>
            <a:pPr>
              <a:spcBef>
                <a:spcPts val="1200"/>
              </a:spcBef>
            </a:pPr>
            <a:r>
              <a:rPr lang="en-US" dirty="0" smtClean="0"/>
              <a:t>Observers (</a:t>
            </a:r>
            <a:r>
              <a:rPr lang="en-US" dirty="0" err="1" smtClean="0"/>
              <a:t>accessors</a:t>
            </a:r>
            <a:r>
              <a:rPr lang="en-US" dirty="0" smtClean="0"/>
              <a:t>)</a:t>
            </a:r>
          </a:p>
          <a:p>
            <a:pPr marL="742950" lvl="1" indent="-285750">
              <a:spcBef>
                <a:spcPts val="1200"/>
              </a:spcBef>
            </a:pPr>
            <a:r>
              <a:rPr lang="en-US" dirty="0" smtClean="0">
                <a:solidFill>
                  <a:srgbClr val="FFC000"/>
                </a:solidFill>
                <a:latin typeface="Consolas" pitchFamily="49" charset="0"/>
                <a:cs typeface="Consolas" pitchFamily="49" charset="0"/>
              </a:rPr>
              <a:t>contains(String element)</a:t>
            </a:r>
            <a:r>
              <a:rPr lang="en-US" dirty="0" smtClean="0"/>
              <a:t>: returns </a:t>
            </a:r>
            <a:r>
              <a:rPr lang="en-US" dirty="0" smtClean="0">
                <a:solidFill>
                  <a:srgbClr val="FFC000"/>
                </a:solidFill>
                <a:latin typeface="Consolas" pitchFamily="49" charset="0"/>
                <a:cs typeface="Consolas" pitchFamily="49" charset="0"/>
              </a:rPr>
              <a:t>true</a:t>
            </a:r>
            <a:r>
              <a:rPr lang="en-US" dirty="0" smtClean="0"/>
              <a:t> if </a:t>
            </a:r>
            <a:r>
              <a:rPr lang="en-US" dirty="0" smtClean="0">
                <a:solidFill>
                  <a:srgbClr val="FFC000"/>
                </a:solidFill>
                <a:latin typeface="Consolas" pitchFamily="49" charset="0"/>
                <a:cs typeface="Consolas" pitchFamily="49" charset="0"/>
              </a:rPr>
              <a:t>element</a:t>
            </a:r>
            <a:r>
              <a:rPr lang="en-US" dirty="0" smtClean="0"/>
              <a:t> is in the </a:t>
            </a:r>
            <a:r>
              <a:rPr lang="en-US" dirty="0" smtClean="0">
                <a:solidFill>
                  <a:srgbClr val="FFC000"/>
                </a:solidFill>
                <a:latin typeface="Consolas" pitchFamily="49" charset="0"/>
                <a:cs typeface="Consolas" pitchFamily="49" charset="0"/>
              </a:rPr>
              <a:t>StringLog</a:t>
            </a:r>
            <a:r>
              <a:rPr lang="en-US" dirty="0" smtClean="0"/>
              <a:t>, </a:t>
            </a:r>
            <a:r>
              <a:rPr lang="en-US" dirty="0" smtClean="0">
                <a:solidFill>
                  <a:srgbClr val="FFC000"/>
                </a:solidFill>
                <a:latin typeface="Consolas" pitchFamily="49" charset="0"/>
                <a:cs typeface="Consolas" pitchFamily="49" charset="0"/>
              </a:rPr>
              <a:t>false</a:t>
            </a:r>
            <a:r>
              <a:rPr lang="en-US" dirty="0" smtClean="0"/>
              <a:t> otherwise; We ignore case when comparing the strings. </a:t>
            </a:r>
          </a:p>
          <a:p>
            <a:pPr marL="742950" lvl="1" indent="-285750">
              <a:spcBef>
                <a:spcPts val="1200"/>
              </a:spcBef>
            </a:pPr>
            <a:r>
              <a:rPr lang="en-US" dirty="0" smtClean="0">
                <a:solidFill>
                  <a:srgbClr val="FFC000"/>
                </a:solidFill>
                <a:latin typeface="Consolas" pitchFamily="49" charset="0"/>
                <a:cs typeface="Consolas" pitchFamily="49" charset="0"/>
              </a:rPr>
              <a:t>size()</a:t>
            </a:r>
            <a:r>
              <a:rPr lang="en-US" dirty="0" smtClean="0"/>
              <a:t>: returns the number of elements currently held in the </a:t>
            </a:r>
            <a:r>
              <a:rPr lang="en-US" dirty="0" smtClean="0">
                <a:solidFill>
                  <a:srgbClr val="FFC000"/>
                </a:solidFill>
                <a:latin typeface="Consolas" pitchFamily="49" charset="0"/>
                <a:cs typeface="Consolas" pitchFamily="49" charset="0"/>
              </a:rPr>
              <a:t>StringLog</a:t>
            </a:r>
            <a:r>
              <a:rPr lang="en-US" dirty="0" smtClean="0"/>
              <a:t>.</a:t>
            </a:r>
          </a:p>
          <a:p>
            <a:pPr marL="742950" lvl="1" indent="-285750">
              <a:spcBef>
                <a:spcPts val="1200"/>
              </a:spcBef>
            </a:pPr>
            <a:r>
              <a:rPr lang="en-US" dirty="0" err="1" smtClean="0">
                <a:solidFill>
                  <a:srgbClr val="FFC000"/>
                </a:solidFill>
                <a:latin typeface="Consolas" pitchFamily="49" charset="0"/>
                <a:cs typeface="Consolas" pitchFamily="49" charset="0"/>
              </a:rPr>
              <a:t>isFull</a:t>
            </a:r>
            <a:r>
              <a:rPr lang="en-US" dirty="0" smtClean="0">
                <a:solidFill>
                  <a:srgbClr val="FFC000"/>
                </a:solidFill>
                <a:latin typeface="Consolas" pitchFamily="49" charset="0"/>
                <a:cs typeface="Consolas" pitchFamily="49" charset="0"/>
              </a:rPr>
              <a:t>()</a:t>
            </a:r>
            <a:r>
              <a:rPr lang="en-US" dirty="0" smtClean="0"/>
              <a:t>: returns whether or not the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is full (</a:t>
            </a:r>
            <a:r>
              <a:rPr lang="en-US" dirty="0" smtClean="0">
                <a:latin typeface="Consolas" pitchFamily="49" charset="0"/>
                <a:cs typeface="Consolas" pitchFamily="49" charset="0"/>
              </a:rPr>
              <a:t>true</a:t>
            </a:r>
            <a:r>
              <a:rPr lang="en-US" dirty="0" smtClean="0"/>
              <a:t> if full; </a:t>
            </a:r>
            <a:r>
              <a:rPr lang="en-US" dirty="0" smtClean="0">
                <a:latin typeface="Consolas" pitchFamily="49" charset="0"/>
                <a:cs typeface="Consolas" pitchFamily="49" charset="0"/>
              </a:rPr>
              <a:t>false</a:t>
            </a:r>
            <a:r>
              <a:rPr lang="en-US" dirty="0" smtClean="0"/>
              <a:t> if not). </a:t>
            </a:r>
          </a:p>
          <a:p>
            <a:pPr marL="742950" lvl="1" indent="-285750">
              <a:spcBef>
                <a:spcPts val="1200"/>
              </a:spcBef>
            </a:pPr>
            <a:r>
              <a:rPr lang="en-US" dirty="0" err="1" smtClean="0">
                <a:solidFill>
                  <a:srgbClr val="FFC000"/>
                </a:solidFill>
                <a:latin typeface="Consolas" pitchFamily="49" charset="0"/>
                <a:cs typeface="Consolas" pitchFamily="49" charset="0"/>
              </a:rPr>
              <a:t>getName</a:t>
            </a:r>
            <a:r>
              <a:rPr lang="en-US" dirty="0" smtClean="0">
                <a:solidFill>
                  <a:srgbClr val="FFC000"/>
                </a:solidFill>
                <a:latin typeface="Consolas" pitchFamily="49" charset="0"/>
                <a:cs typeface="Consolas" pitchFamily="49" charset="0"/>
              </a:rPr>
              <a:t>()</a:t>
            </a:r>
            <a:r>
              <a:rPr lang="en-US" dirty="0" smtClean="0"/>
              <a:t>: returns the name attribute of the </a:t>
            </a:r>
            <a:r>
              <a:rPr lang="en-US" dirty="0" smtClean="0">
                <a:solidFill>
                  <a:srgbClr val="FFC000"/>
                </a:solidFill>
                <a:latin typeface="Consolas" pitchFamily="49" charset="0"/>
                <a:cs typeface="Consolas" pitchFamily="49" charset="0"/>
              </a:rPr>
              <a:t>StringLog</a:t>
            </a:r>
            <a:r>
              <a:rPr lang="en-US" dirty="0" smtClean="0"/>
              <a:t>. </a:t>
            </a:r>
          </a:p>
          <a:p>
            <a:pPr marL="742950" lvl="1" indent="-285750">
              <a:spcBef>
                <a:spcPts val="1200"/>
              </a:spcBef>
            </a:pPr>
            <a:r>
              <a:rPr lang="en-US" dirty="0" err="1" smtClean="0">
                <a:solidFill>
                  <a:srgbClr val="FFC000"/>
                </a:solidFill>
                <a:latin typeface="Consolas" pitchFamily="49" charset="0"/>
                <a:cs typeface="Consolas" pitchFamily="49" charset="0"/>
              </a:rPr>
              <a:t>toString</a:t>
            </a:r>
            <a:r>
              <a:rPr lang="en-US" dirty="0" smtClean="0">
                <a:solidFill>
                  <a:srgbClr val="FFC000"/>
                </a:solidFill>
                <a:latin typeface="Consolas" pitchFamily="49" charset="0"/>
                <a:cs typeface="Consolas" pitchFamily="49" charset="0"/>
              </a:rPr>
              <a:t>()</a:t>
            </a:r>
            <a:r>
              <a:rPr lang="en-US" dirty="0" smtClean="0"/>
              <a:t>: returns a nicely formatted string that represents the entire contents of the </a:t>
            </a:r>
            <a:r>
              <a:rPr lang="en-US" dirty="0" smtClean="0">
                <a:solidFill>
                  <a:srgbClr val="FFC000"/>
                </a:solidFill>
                <a:latin typeface="Consolas" pitchFamily="49" charset="0"/>
                <a:cs typeface="Consolas" pitchFamily="49" charset="0"/>
              </a:rPr>
              <a:t>StringLog</a:t>
            </a: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0" y="1"/>
            <a:ext cx="9144000" cy="702245"/>
          </a:xfrm>
        </p:spPr>
        <p:txBody>
          <a:bodyPr/>
          <a:lstStyle/>
          <a:p>
            <a:r>
              <a:rPr lang="en-US" dirty="0" smtClean="0"/>
              <a:t>The </a:t>
            </a:r>
            <a:r>
              <a:rPr lang="en-US" dirty="0">
                <a:latin typeface="Consolas" pitchFamily="49" charset="0"/>
                <a:cs typeface="Consolas" pitchFamily="49" charset="0"/>
              </a:rPr>
              <a:t>StringLog</a:t>
            </a:r>
            <a:r>
              <a:rPr lang="en-US" dirty="0" smtClean="0"/>
              <a:t> Interface (1)</a:t>
            </a:r>
          </a:p>
        </p:txBody>
      </p:sp>
      <p:sp>
        <p:nvSpPr>
          <p:cNvPr id="14338" name="Content Placeholder 2"/>
          <p:cNvSpPr>
            <a:spLocks noGrp="1"/>
          </p:cNvSpPr>
          <p:nvPr>
            <p:ph idx="1"/>
          </p:nvPr>
        </p:nvSpPr>
        <p:spPr>
          <a:xfrm>
            <a:off x="143225" y="932675"/>
            <a:ext cx="11905549" cy="5722125"/>
          </a:xfrm>
        </p:spPr>
        <p:txBody>
          <a:bodyPr/>
          <a:lstStyle/>
          <a:p>
            <a:pPr>
              <a:spcBef>
                <a:spcPct val="0"/>
              </a:spcBef>
              <a:buFont typeface="Wingdings 2" pitchFamily="18" charset="2"/>
              <a:buNone/>
            </a:pPr>
            <a:r>
              <a:rPr lang="en-US" sz="1800" dirty="0">
                <a:solidFill>
                  <a:srgbClr val="92D050"/>
                </a:solidFill>
                <a:latin typeface="Consolas" pitchFamily="49" charset="0"/>
                <a:cs typeface="Consolas" pitchFamily="49" charset="0"/>
              </a:rPr>
              <a:t>//---------------------------------------------------------------------</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StringLogInterface.java     by Dale/Joyce/Weems            Chapter 2</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Interface for a class that implements a log of Strings.</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A log "remembers" the elements placed into it.</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A log must have a "name".</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a:t>
            </a:r>
          </a:p>
          <a:p>
            <a:pPr>
              <a:spcBef>
                <a:spcPct val="0"/>
              </a:spcBef>
              <a:buFont typeface="Wingdings 2" pitchFamily="18" charset="2"/>
              <a:buNone/>
            </a:pPr>
            <a:endParaRPr lang="en-US" sz="1800" dirty="0">
              <a:latin typeface="Consolas" pitchFamily="49" charset="0"/>
              <a:cs typeface="Consolas" pitchFamily="49" charset="0"/>
            </a:endParaRPr>
          </a:p>
          <a:p>
            <a:pPr>
              <a:spcBef>
                <a:spcPct val="0"/>
              </a:spcBef>
              <a:buFont typeface="Wingdings 2" pitchFamily="18" charset="2"/>
              <a:buNone/>
            </a:pPr>
            <a:r>
              <a:rPr lang="en-US" sz="1800" dirty="0">
                <a:latin typeface="Consolas" pitchFamily="49" charset="0"/>
                <a:cs typeface="Consolas" pitchFamily="49" charset="0"/>
              </a:rPr>
              <a:t>package ch02.stringLogs;</a:t>
            </a:r>
          </a:p>
          <a:p>
            <a:pPr>
              <a:spcBef>
                <a:spcPct val="0"/>
              </a:spcBef>
              <a:buFont typeface="Wingdings 2" pitchFamily="18" charset="2"/>
              <a:buNone/>
            </a:pPr>
            <a:endParaRPr lang="en-US" sz="1800" dirty="0">
              <a:latin typeface="Consolas" pitchFamily="49" charset="0"/>
              <a:cs typeface="Consolas" pitchFamily="49" charset="0"/>
            </a:endParaRPr>
          </a:p>
          <a:p>
            <a:pPr>
              <a:spcBef>
                <a:spcPct val="0"/>
              </a:spcBef>
              <a:buFont typeface="Wingdings 2" pitchFamily="18" charset="2"/>
              <a:buNone/>
            </a:pPr>
            <a:r>
              <a:rPr lang="en-US" sz="1800" dirty="0">
                <a:latin typeface="Consolas" pitchFamily="49" charset="0"/>
                <a:cs typeface="Consolas" pitchFamily="49" charset="0"/>
              </a:rPr>
              <a:t>public interface </a:t>
            </a:r>
            <a:r>
              <a:rPr lang="en-US" sz="1800" dirty="0" err="1">
                <a:latin typeface="Consolas" pitchFamily="49" charset="0"/>
                <a:cs typeface="Consolas" pitchFamily="49" charset="0"/>
              </a:rPr>
              <a:t>StringLogInterface</a:t>
            </a:r>
            <a:endParaRPr lang="en-US" sz="1800" dirty="0">
              <a:latin typeface="Consolas" pitchFamily="49" charset="0"/>
              <a:cs typeface="Consolas" pitchFamily="49" charset="0"/>
            </a:endParaRPr>
          </a:p>
          <a:p>
            <a:pPr>
              <a:spcBef>
                <a:spcPct val="0"/>
              </a:spcBef>
              <a:buFont typeface="Wingdings 2" pitchFamily="18" charset="2"/>
              <a:buNone/>
            </a:pPr>
            <a:r>
              <a:rPr lang="en-US" sz="1800" dirty="0">
                <a:latin typeface="Consolas" pitchFamily="49" charset="0"/>
                <a:cs typeface="Consolas" pitchFamily="49" charset="0"/>
              </a:rPr>
              <a:t>{</a:t>
            </a:r>
          </a:p>
          <a:p>
            <a:pPr>
              <a:spcBef>
                <a:spcPct val="0"/>
              </a:spcBef>
              <a:buFont typeface="Wingdings 2" pitchFamily="18" charset="2"/>
              <a:buNone/>
            </a:pPr>
            <a:r>
              <a:rPr lang="en-US" sz="1800" dirty="0">
                <a:latin typeface="Consolas" pitchFamily="49" charset="0"/>
                <a:cs typeface="Consolas" pitchFamily="49" charset="0"/>
              </a:rPr>
              <a:t>  void insert(String element);</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 Precondition:   This StringLog is not full.</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 </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 Places element into this StringLog.</a:t>
            </a:r>
          </a:p>
          <a:p>
            <a:pPr>
              <a:spcBef>
                <a:spcPct val="0"/>
              </a:spcBef>
              <a:buFont typeface="Wingdings 2" pitchFamily="18" charset="2"/>
              <a:buNone/>
            </a:pPr>
            <a:r>
              <a:rPr lang="en-US" sz="1800" dirty="0" smtClean="0">
                <a:latin typeface="Consolas" pitchFamily="49" charset="0"/>
                <a:cs typeface="Consolas" pitchFamily="49" charset="0"/>
              </a:rPr>
              <a:t>...</a:t>
            </a:r>
            <a:endParaRPr lang="en-US" sz="1800" dirty="0">
              <a:solidFill>
                <a:srgbClr val="92D050"/>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6" end="1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0" y="1"/>
            <a:ext cx="9144000" cy="702245"/>
          </a:xfrm>
        </p:spPr>
        <p:txBody>
          <a:bodyPr/>
          <a:lstStyle/>
          <a:p>
            <a:pPr algn="ctr" eaLnBrk="1" hangingPunct="1"/>
            <a:r>
              <a:rPr lang="en-US" dirty="0" smtClean="0"/>
              <a:t>The </a:t>
            </a:r>
            <a:r>
              <a:rPr lang="en-US" dirty="0" smtClean="0">
                <a:latin typeface="Consolas" pitchFamily="49" charset="0"/>
                <a:cs typeface="Consolas" pitchFamily="49" charset="0"/>
              </a:rPr>
              <a:t>StringLog</a:t>
            </a:r>
            <a:r>
              <a:rPr lang="en-US" dirty="0" smtClean="0"/>
              <a:t> Interface (2)</a:t>
            </a:r>
          </a:p>
        </p:txBody>
      </p:sp>
      <p:sp>
        <p:nvSpPr>
          <p:cNvPr id="14338" name="Content Placeholder 2"/>
          <p:cNvSpPr>
            <a:spLocks noGrp="1"/>
          </p:cNvSpPr>
          <p:nvPr>
            <p:ph idx="1"/>
          </p:nvPr>
        </p:nvSpPr>
        <p:spPr>
          <a:xfrm>
            <a:off x="143225" y="932675"/>
            <a:ext cx="11905550" cy="5722125"/>
          </a:xfrm>
        </p:spPr>
        <p:txBody>
          <a:bodyPr/>
          <a:lstStyle/>
          <a:p>
            <a:pPr>
              <a:spcBef>
                <a:spcPct val="0"/>
              </a:spcBef>
              <a:buNone/>
            </a:pPr>
            <a:r>
              <a:rPr lang="en-US" sz="1800" dirty="0" smtClean="0">
                <a:latin typeface="Consolas" pitchFamily="49" charset="0"/>
                <a:cs typeface="Consolas" pitchFamily="49" charset="0"/>
              </a:rPr>
              <a:t>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isFull</a:t>
            </a:r>
            <a:r>
              <a:rPr lang="en-US" sz="1800" dirty="0">
                <a:latin typeface="Consolas" pitchFamily="49" charset="0"/>
                <a:cs typeface="Consolas" pitchFamily="49" charset="0"/>
              </a:rPr>
              <a:t>();</a:t>
            </a:r>
          </a:p>
          <a:p>
            <a:pPr>
              <a:spcBef>
                <a:spcPct val="0"/>
              </a:spcBef>
              <a:buNone/>
            </a:pPr>
            <a:r>
              <a:rPr lang="en-US" sz="1800" dirty="0">
                <a:solidFill>
                  <a:srgbClr val="92D050"/>
                </a:solidFill>
                <a:latin typeface="Consolas" pitchFamily="49" charset="0"/>
                <a:cs typeface="Consolas" pitchFamily="49" charset="0"/>
              </a:rPr>
              <a:t>  // Returns true if this StringLog is full, otherwise returns false.</a:t>
            </a:r>
            <a:endParaRPr lang="en-US" sz="1800" dirty="0">
              <a:latin typeface="Consolas" pitchFamily="49" charset="0"/>
              <a:cs typeface="Consolas" pitchFamily="49" charset="0"/>
            </a:endParaRPr>
          </a:p>
          <a:p>
            <a:pPr>
              <a:spcBef>
                <a:spcPct val="0"/>
              </a:spcBef>
              <a:buFont typeface="Wingdings 2" pitchFamily="18" charset="2"/>
              <a:buNone/>
            </a:pPr>
            <a:endParaRPr lang="en-US" sz="1800" dirty="0" smtClean="0">
              <a:latin typeface="Consolas" pitchFamily="49" charset="0"/>
              <a:cs typeface="Consolas" pitchFamily="49" charset="0"/>
            </a:endParaRPr>
          </a:p>
          <a:p>
            <a:pPr>
              <a:spcBef>
                <a:spcPct val="0"/>
              </a:spcBef>
              <a:buFont typeface="Wingdings 2" pitchFamily="18" charset="2"/>
              <a:buNone/>
            </a:pPr>
            <a:r>
              <a:rPr lang="en-US" sz="1800" dirty="0" smtClean="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size();</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 Returns the number of Strings in this StringLog.</a:t>
            </a:r>
          </a:p>
          <a:p>
            <a:pPr>
              <a:spcBef>
                <a:spcPct val="0"/>
              </a:spcBef>
              <a:buFont typeface="Wingdings 2" pitchFamily="18" charset="2"/>
              <a:buNone/>
            </a:pPr>
            <a:endParaRPr lang="en-US" sz="1800" dirty="0">
              <a:latin typeface="Consolas" pitchFamily="49" charset="0"/>
              <a:cs typeface="Consolas" pitchFamily="49" charset="0"/>
            </a:endParaRPr>
          </a:p>
          <a:p>
            <a:pPr>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contains(String element);</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 Returns true if element is in this StringLog, </a:t>
            </a:r>
            <a:r>
              <a:rPr lang="en-US" sz="1800" dirty="0" smtClean="0">
                <a:solidFill>
                  <a:srgbClr val="92D050"/>
                </a:solidFill>
                <a:latin typeface="Consolas" pitchFamily="49" charset="0"/>
                <a:cs typeface="Consolas" pitchFamily="49" charset="0"/>
              </a:rPr>
              <a:t>otherwise </a:t>
            </a:r>
            <a:r>
              <a:rPr lang="en-US" sz="1800" dirty="0">
                <a:solidFill>
                  <a:srgbClr val="92D050"/>
                </a:solidFill>
                <a:latin typeface="Consolas" pitchFamily="49" charset="0"/>
                <a:cs typeface="Consolas" pitchFamily="49" charset="0"/>
              </a:rPr>
              <a:t>returns false.</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 Ignores case differences when doing string comparison.</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void clear();</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 Makes this StringLog empty.</a:t>
            </a:r>
          </a:p>
          <a:p>
            <a:pPr>
              <a:spcBef>
                <a:spcPct val="0"/>
              </a:spcBef>
              <a:buFont typeface="Wingdings 2" pitchFamily="18" charset="2"/>
              <a:buNone/>
            </a:pPr>
            <a:endParaRPr lang="en-US" sz="1800" dirty="0">
              <a:latin typeface="Consolas" pitchFamily="49" charset="0"/>
              <a:cs typeface="Consolas" pitchFamily="49" charset="0"/>
            </a:endParaRPr>
          </a:p>
          <a:p>
            <a:pPr>
              <a:spcBef>
                <a:spcPct val="0"/>
              </a:spcBef>
              <a:buFont typeface="Wingdings 2" pitchFamily="18" charset="2"/>
              <a:buNone/>
            </a:pPr>
            <a:r>
              <a:rPr lang="en-US" sz="1800" dirty="0">
                <a:latin typeface="Consolas" pitchFamily="49" charset="0"/>
                <a:cs typeface="Consolas" pitchFamily="49" charset="0"/>
              </a:rPr>
              <a:t>  String </a:t>
            </a:r>
            <a:r>
              <a:rPr lang="en-US" sz="1800" dirty="0" err="1">
                <a:latin typeface="Consolas" pitchFamily="49" charset="0"/>
                <a:cs typeface="Consolas" pitchFamily="49" charset="0"/>
              </a:rPr>
              <a:t>getName</a:t>
            </a:r>
            <a:r>
              <a:rPr lang="en-US" sz="1800" dirty="0">
                <a:latin typeface="Consolas" pitchFamily="49" charset="0"/>
                <a:cs typeface="Consolas" pitchFamily="49" charset="0"/>
              </a:rPr>
              <a:t>();</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 Returns the name of this StringLog.</a:t>
            </a:r>
          </a:p>
          <a:p>
            <a:pPr>
              <a:spcBef>
                <a:spcPct val="0"/>
              </a:spcBef>
              <a:buFont typeface="Wingdings 2" pitchFamily="18" charset="2"/>
              <a:buNone/>
            </a:pPr>
            <a:endParaRPr lang="en-US" sz="1800" dirty="0">
              <a:latin typeface="Consolas" pitchFamily="49" charset="0"/>
              <a:cs typeface="Consolas" pitchFamily="49" charset="0"/>
            </a:endParaRPr>
          </a:p>
          <a:p>
            <a:pPr>
              <a:spcBef>
                <a:spcPct val="0"/>
              </a:spcBef>
              <a:buFont typeface="Wingdings 2" pitchFamily="18" charset="2"/>
              <a:buNone/>
            </a:pPr>
            <a:r>
              <a:rPr lang="en-US" sz="1800" dirty="0">
                <a:latin typeface="Consolas" pitchFamily="49" charset="0"/>
                <a:cs typeface="Consolas" pitchFamily="49" charset="0"/>
              </a:rPr>
              <a:t>  String </a:t>
            </a:r>
            <a:r>
              <a:rPr lang="en-US" sz="1800" dirty="0" err="1">
                <a:latin typeface="Consolas" pitchFamily="49" charset="0"/>
                <a:cs typeface="Consolas" pitchFamily="49" charset="0"/>
              </a:rPr>
              <a:t>toString</a:t>
            </a:r>
            <a:r>
              <a:rPr lang="en-US" sz="1800" dirty="0">
                <a:latin typeface="Consolas" pitchFamily="49" charset="0"/>
                <a:cs typeface="Consolas" pitchFamily="49" charset="0"/>
              </a:rPr>
              <a:t>();</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 Returns a nicely formatted string representing this StringLog.</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endParaRPr lang="en-US" sz="1600" dirty="0">
              <a:latin typeface="Courier New" pitchFamily="49" charset="0"/>
            </a:endParaRPr>
          </a:p>
          <a:p>
            <a:endParaRPr lang="en-US" sz="1600"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4" end="1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6" end="1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7" end="1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524000" y="1"/>
            <a:ext cx="9144000" cy="702245"/>
          </a:xfrm>
        </p:spPr>
        <p:txBody>
          <a:bodyPr/>
          <a:lstStyle/>
          <a:p>
            <a:pPr algn="ctr" eaLnBrk="1" hangingPunct="1"/>
            <a:r>
              <a:rPr lang="en-US" dirty="0" smtClean="0"/>
              <a:t>Application Example</a:t>
            </a:r>
          </a:p>
        </p:txBody>
      </p:sp>
      <p:sp>
        <p:nvSpPr>
          <p:cNvPr id="14338" name="Content Placeholder 2"/>
          <p:cNvSpPr>
            <a:spLocks noGrp="1"/>
          </p:cNvSpPr>
          <p:nvPr>
            <p:ph idx="1"/>
          </p:nvPr>
        </p:nvSpPr>
        <p:spPr>
          <a:xfrm>
            <a:off x="143225" y="932675"/>
            <a:ext cx="11905550" cy="5722125"/>
          </a:xfrm>
        </p:spPr>
        <p:txBody>
          <a:bodyPr/>
          <a:lstStyle/>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a:t>
            </a:r>
          </a:p>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UseStringLog.java        by Dale/Joyce/Weems                Chapter 2</a:t>
            </a:r>
          </a:p>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a:t>
            </a:r>
          </a:p>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Simple example of the use of a StringLog.</a:t>
            </a:r>
          </a:p>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a:t>
            </a:r>
          </a:p>
          <a:p>
            <a:pPr>
              <a:lnSpc>
                <a:spcPct val="95000"/>
              </a:lnSpc>
              <a:spcBef>
                <a:spcPct val="0"/>
              </a:spcBef>
              <a:buFont typeface="Wingdings 2" pitchFamily="18" charset="2"/>
              <a:buNone/>
            </a:pPr>
            <a:r>
              <a:rPr lang="en-US" sz="1800" dirty="0">
                <a:latin typeface="Consolas" pitchFamily="49" charset="0"/>
                <a:cs typeface="Consolas" pitchFamily="49" charset="0"/>
              </a:rPr>
              <a:t>import ch02.stringLogs.*;</a:t>
            </a:r>
          </a:p>
          <a:p>
            <a:pPr>
              <a:lnSpc>
                <a:spcPct val="95000"/>
              </a:lnSpc>
              <a:spcBef>
                <a:spcPct val="0"/>
              </a:spcBef>
              <a:buFont typeface="Wingdings 2" pitchFamily="18" charset="2"/>
              <a:buNone/>
            </a:pPr>
            <a:r>
              <a:rPr lang="en-US" sz="1800" dirty="0">
                <a:latin typeface="Consolas" pitchFamily="49" charset="0"/>
                <a:cs typeface="Consolas" pitchFamily="49" charset="0"/>
              </a:rPr>
              <a:t>public class </a:t>
            </a:r>
            <a:r>
              <a:rPr lang="en-US" sz="1800" dirty="0" err="1">
                <a:latin typeface="Consolas" pitchFamily="49" charset="0"/>
                <a:cs typeface="Consolas" pitchFamily="49" charset="0"/>
              </a:rPr>
              <a:t>UseStringLog</a:t>
            </a:r>
            <a:endParaRPr lang="en-US" sz="1800" dirty="0">
              <a:latin typeface="Consolas" pitchFamily="49" charset="0"/>
              <a:cs typeface="Consolas" pitchFamily="49" charset="0"/>
            </a:endParaRPr>
          </a:p>
          <a:p>
            <a:pPr>
              <a:lnSpc>
                <a:spcPct val="95000"/>
              </a:lnSpc>
              <a:spcBef>
                <a:spcPct val="0"/>
              </a:spcBef>
              <a:buFont typeface="Wingdings 2" pitchFamily="18" charset="2"/>
              <a:buNone/>
            </a:pPr>
            <a:r>
              <a:rPr lang="en-US" sz="1800" dirty="0">
                <a:latin typeface="Consolas" pitchFamily="49" charset="0"/>
                <a:cs typeface="Consolas" pitchFamily="49" charset="0"/>
              </a:rPr>
              <a:t>{</a:t>
            </a:r>
          </a:p>
          <a:p>
            <a:pPr>
              <a:lnSpc>
                <a:spcPct val="95000"/>
              </a:lnSpc>
              <a:spcBef>
                <a:spcPct val="0"/>
              </a:spcBef>
              <a:buFont typeface="Wingdings 2" pitchFamily="18" charset="2"/>
              <a:buNone/>
            </a:pPr>
            <a:r>
              <a:rPr lang="en-US" sz="1800" dirty="0">
                <a:latin typeface="Consolas" pitchFamily="49" charset="0"/>
                <a:cs typeface="Consolas" pitchFamily="49" charset="0"/>
              </a:rPr>
              <a:t>  public static void main(String[] </a:t>
            </a:r>
            <a:r>
              <a:rPr lang="en-US" sz="1800" dirty="0" err="1">
                <a:latin typeface="Consolas" pitchFamily="49" charset="0"/>
                <a:cs typeface="Consolas" pitchFamily="49" charset="0"/>
              </a:rPr>
              <a:t>args</a:t>
            </a:r>
            <a:r>
              <a:rPr lang="en-US" sz="1800" dirty="0">
                <a:latin typeface="Consolas" pitchFamily="49" charset="0"/>
                <a:cs typeface="Consolas" pitchFamily="49" charset="0"/>
              </a:rPr>
              <a:t>)</a:t>
            </a:r>
          </a:p>
          <a:p>
            <a:pPr>
              <a:lnSpc>
                <a:spcPct val="95000"/>
              </a:lnSpc>
              <a:spcBef>
                <a:spcPct val="0"/>
              </a:spcBef>
              <a:buFont typeface="Wingdings 2" pitchFamily="18" charset="2"/>
              <a:buNone/>
            </a:pPr>
            <a:r>
              <a:rPr lang="en-US" sz="1800" dirty="0">
                <a:latin typeface="Consolas" pitchFamily="49" charset="0"/>
                <a:cs typeface="Consolas" pitchFamily="49" charset="0"/>
              </a:rPr>
              <a:t>  { </a:t>
            </a:r>
          </a:p>
          <a:p>
            <a:pPr>
              <a:lnSpc>
                <a:spcPct val="95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StringLogInterface</a:t>
            </a:r>
            <a:r>
              <a:rPr lang="en-US" sz="1800" dirty="0">
                <a:latin typeface="Consolas" pitchFamily="49" charset="0"/>
                <a:cs typeface="Consolas" pitchFamily="49" charset="0"/>
              </a:rPr>
              <a:t> log;</a:t>
            </a:r>
          </a:p>
          <a:p>
            <a:pPr>
              <a:lnSpc>
                <a:spcPct val="95000"/>
              </a:lnSpc>
              <a:spcBef>
                <a:spcPct val="0"/>
              </a:spcBef>
              <a:buFont typeface="Wingdings 2" pitchFamily="18" charset="2"/>
              <a:buNone/>
            </a:pPr>
            <a:r>
              <a:rPr lang="en-US" sz="1800" dirty="0">
                <a:latin typeface="Consolas" pitchFamily="49" charset="0"/>
                <a:cs typeface="Consolas" pitchFamily="49" charset="0"/>
              </a:rPr>
              <a:t>    log = new </a:t>
            </a:r>
            <a:r>
              <a:rPr lang="en-US" sz="1800" dirty="0" err="1">
                <a:latin typeface="Consolas" pitchFamily="49" charset="0"/>
                <a:cs typeface="Consolas" pitchFamily="49" charset="0"/>
              </a:rPr>
              <a:t>ArrayStringLog</a:t>
            </a:r>
            <a:r>
              <a:rPr lang="en-US" sz="1800" dirty="0">
                <a:latin typeface="Consolas" pitchFamily="49" charset="0"/>
                <a:cs typeface="Consolas" pitchFamily="49" charset="0"/>
              </a:rPr>
              <a:t>("Example Use");</a:t>
            </a:r>
          </a:p>
          <a:p>
            <a:pPr>
              <a:lnSpc>
                <a:spcPct val="95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log.insert</a:t>
            </a:r>
            <a:r>
              <a:rPr lang="en-US" sz="1800" dirty="0">
                <a:latin typeface="Consolas" pitchFamily="49" charset="0"/>
                <a:cs typeface="Consolas" pitchFamily="49" charset="0"/>
              </a:rPr>
              <a:t>("Elvis");</a:t>
            </a:r>
          </a:p>
          <a:p>
            <a:pPr>
              <a:lnSpc>
                <a:spcPct val="95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log.insert</a:t>
            </a:r>
            <a:r>
              <a:rPr lang="en-US" sz="1800" dirty="0">
                <a:latin typeface="Consolas" pitchFamily="49" charset="0"/>
                <a:cs typeface="Consolas" pitchFamily="49" charset="0"/>
              </a:rPr>
              <a:t>("King Louis XII");</a:t>
            </a:r>
          </a:p>
          <a:p>
            <a:pPr>
              <a:lnSpc>
                <a:spcPct val="95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log.insert</a:t>
            </a:r>
            <a:r>
              <a:rPr lang="en-US" sz="1800" dirty="0">
                <a:latin typeface="Consolas" pitchFamily="49" charset="0"/>
                <a:cs typeface="Consolas" pitchFamily="49" charset="0"/>
              </a:rPr>
              <a:t>("Captain Kirk");</a:t>
            </a:r>
          </a:p>
          <a:p>
            <a:pPr>
              <a:lnSpc>
                <a:spcPct val="95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System.out.println</a:t>
            </a:r>
            <a:r>
              <a:rPr lang="en-US" sz="1800" dirty="0">
                <a:latin typeface="Consolas" pitchFamily="49" charset="0"/>
                <a:cs typeface="Consolas" pitchFamily="49" charset="0"/>
              </a:rPr>
              <a:t>(log);</a:t>
            </a:r>
          </a:p>
          <a:p>
            <a:pPr>
              <a:lnSpc>
                <a:spcPct val="95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System.out.println</a:t>
            </a:r>
            <a:r>
              <a:rPr lang="en-US" sz="1800" dirty="0">
                <a:latin typeface="Consolas" pitchFamily="49" charset="0"/>
                <a:cs typeface="Consolas" pitchFamily="49" charset="0"/>
              </a:rPr>
              <a:t>("The size of the log is " + </a:t>
            </a:r>
            <a:r>
              <a:rPr lang="en-US" sz="1800" dirty="0" err="1">
                <a:latin typeface="Consolas" pitchFamily="49" charset="0"/>
                <a:cs typeface="Consolas" pitchFamily="49" charset="0"/>
              </a:rPr>
              <a:t>log.size</a:t>
            </a:r>
            <a:r>
              <a:rPr lang="en-US" sz="1800" dirty="0">
                <a:latin typeface="Consolas" pitchFamily="49" charset="0"/>
                <a:cs typeface="Consolas" pitchFamily="49" charset="0"/>
              </a:rPr>
              <a:t>());</a:t>
            </a:r>
          </a:p>
          <a:p>
            <a:pPr>
              <a:lnSpc>
                <a:spcPct val="95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System.out.println</a:t>
            </a:r>
            <a:r>
              <a:rPr lang="en-US" sz="1800" dirty="0">
                <a:latin typeface="Consolas" pitchFamily="49" charset="0"/>
                <a:cs typeface="Consolas" pitchFamily="49" charset="0"/>
              </a:rPr>
              <a:t>("Elvis is in the log: "   + </a:t>
            </a:r>
            <a:r>
              <a:rPr lang="en-US" sz="1800" dirty="0" err="1">
                <a:latin typeface="Consolas" pitchFamily="49" charset="0"/>
                <a:cs typeface="Consolas" pitchFamily="49" charset="0"/>
              </a:rPr>
              <a:t>log.contains</a:t>
            </a:r>
            <a:r>
              <a:rPr lang="en-US" sz="1800" dirty="0">
                <a:latin typeface="Consolas" pitchFamily="49" charset="0"/>
                <a:cs typeface="Consolas" pitchFamily="49" charset="0"/>
              </a:rPr>
              <a:t>("Elvis"));</a:t>
            </a:r>
          </a:p>
          <a:p>
            <a:pPr>
              <a:lnSpc>
                <a:spcPct val="95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System.out.println</a:t>
            </a:r>
            <a:r>
              <a:rPr lang="en-US" sz="1800" dirty="0">
                <a:latin typeface="Consolas" pitchFamily="49" charset="0"/>
                <a:cs typeface="Consolas" pitchFamily="49" charset="0"/>
              </a:rPr>
              <a:t>("Santa is in the log: "   + </a:t>
            </a:r>
            <a:r>
              <a:rPr lang="en-US" sz="1800" dirty="0" err="1">
                <a:latin typeface="Consolas" pitchFamily="49" charset="0"/>
                <a:cs typeface="Consolas" pitchFamily="49" charset="0"/>
              </a:rPr>
              <a:t>log.contains</a:t>
            </a:r>
            <a:r>
              <a:rPr lang="en-US" sz="1800" dirty="0">
                <a:latin typeface="Consolas" pitchFamily="49" charset="0"/>
                <a:cs typeface="Consolas" pitchFamily="49" charset="0"/>
              </a:rPr>
              <a:t>("Santa"));</a:t>
            </a:r>
          </a:p>
          <a:p>
            <a:pPr>
              <a:lnSpc>
                <a:spcPct val="95000"/>
              </a:lnSpc>
              <a:spcBef>
                <a:spcPct val="0"/>
              </a:spcBef>
              <a:buFont typeface="Wingdings 2" pitchFamily="18" charset="2"/>
              <a:buNone/>
            </a:pPr>
            <a:r>
              <a:rPr lang="en-US" sz="1800" dirty="0">
                <a:latin typeface="Consolas" pitchFamily="49" charset="0"/>
                <a:cs typeface="Consolas" pitchFamily="49" charset="0"/>
              </a:rPr>
              <a:t>  }</a:t>
            </a:r>
          </a:p>
          <a:p>
            <a:pPr>
              <a:lnSpc>
                <a:spcPct val="95000"/>
              </a:lnSpc>
              <a:spcBef>
                <a:spcPct val="0"/>
              </a:spcBef>
              <a:buFont typeface="Wingdings 2" pitchFamily="18" charset="2"/>
              <a:buNone/>
            </a:pPr>
            <a:r>
              <a:rPr lang="en-US" sz="1800" dirty="0">
                <a:latin typeface="Consolas" pitchFamily="49" charset="0"/>
                <a:cs typeface="Consolas" pitchFamily="49" charset="0"/>
              </a:rPr>
              <a:t>}</a:t>
            </a:r>
          </a:p>
          <a:p>
            <a:pPr>
              <a:spcBef>
                <a:spcPct val="0"/>
              </a:spcBef>
              <a:buFont typeface="Wingdings 2" pitchFamily="18" charset="2"/>
              <a:buNone/>
            </a:pPr>
            <a:endParaRPr lang="en-US" sz="1600" dirty="0">
              <a:latin typeface="Courier New" pitchFamily="49" charset="0"/>
            </a:endParaRPr>
          </a:p>
          <a:p>
            <a:pPr>
              <a:spcBef>
                <a:spcPct val="0"/>
              </a:spcBef>
              <a:buFont typeface="Wingdings 2" pitchFamily="18" charset="2"/>
              <a:buNone/>
            </a:pPr>
            <a:endParaRPr lang="en-US" sz="1600" dirty="0">
              <a:latin typeface="Courier New" pitchFamily="49" charset="0"/>
            </a:endParaRPr>
          </a:p>
          <a:p>
            <a:endParaRPr lang="en-US" sz="1600"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8">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38">
                                            <p:txEl>
                                              <p:pRg st="18" end="1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38">
                                            <p:txEl>
                                              <p:pRg st="19" end="1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38">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524000" y="1"/>
            <a:ext cx="9144000" cy="702245"/>
          </a:xfrm>
        </p:spPr>
        <p:txBody>
          <a:bodyPr/>
          <a:lstStyle/>
          <a:p>
            <a:pPr algn="ctr" eaLnBrk="1" hangingPunct="1"/>
            <a:r>
              <a:rPr lang="en-US" dirty="0" smtClean="0"/>
              <a:t>Output From Example</a:t>
            </a:r>
          </a:p>
        </p:txBody>
      </p:sp>
      <p:sp>
        <p:nvSpPr>
          <p:cNvPr id="37890" name="Content Placeholder 2"/>
          <p:cNvSpPr>
            <a:spLocks noGrp="1"/>
          </p:cNvSpPr>
          <p:nvPr>
            <p:ph idx="1"/>
          </p:nvPr>
        </p:nvSpPr>
        <p:spPr>
          <a:xfrm>
            <a:off x="1638300" y="1104900"/>
            <a:ext cx="8915400" cy="5549900"/>
          </a:xfrm>
        </p:spPr>
        <p:txBody>
          <a:bodyPr/>
          <a:lstStyle/>
          <a:p>
            <a:pPr>
              <a:buFont typeface="Wingdings 2" pitchFamily="18" charset="2"/>
              <a:buNone/>
            </a:pPr>
            <a:endParaRPr lang="en-US" dirty="0" smtClean="0">
              <a:latin typeface="Consolas" pitchFamily="49" charset="0"/>
              <a:cs typeface="Consolas" pitchFamily="49" charset="0"/>
            </a:endParaRPr>
          </a:p>
          <a:p>
            <a:pPr>
              <a:buFont typeface="Wingdings 2" pitchFamily="18" charset="2"/>
              <a:buNone/>
            </a:pPr>
            <a:r>
              <a:rPr lang="en-US" dirty="0" smtClean="0">
                <a:latin typeface="Consolas" pitchFamily="49" charset="0"/>
                <a:cs typeface="Consolas" pitchFamily="49" charset="0"/>
              </a:rPr>
              <a:t>		Log: Example Use</a:t>
            </a:r>
          </a:p>
          <a:p>
            <a:pPr>
              <a:buFont typeface="Wingdings 2" pitchFamily="18" charset="2"/>
              <a:buNone/>
            </a:pPr>
            <a:r>
              <a:rPr lang="en-US" dirty="0" smtClean="0">
                <a:latin typeface="Consolas" pitchFamily="49" charset="0"/>
                <a:cs typeface="Consolas" pitchFamily="49" charset="0"/>
              </a:rPr>
              <a:t>		1. Elvis</a:t>
            </a:r>
          </a:p>
          <a:p>
            <a:pPr>
              <a:buFont typeface="Wingdings 2" pitchFamily="18" charset="2"/>
              <a:buNone/>
            </a:pPr>
            <a:r>
              <a:rPr lang="en-US" dirty="0" smtClean="0">
                <a:latin typeface="Consolas" pitchFamily="49" charset="0"/>
                <a:cs typeface="Consolas" pitchFamily="49" charset="0"/>
              </a:rPr>
              <a:t>		2. King Louis XII</a:t>
            </a:r>
          </a:p>
          <a:p>
            <a:pPr>
              <a:buFont typeface="Wingdings 2" pitchFamily="18" charset="2"/>
              <a:buNone/>
            </a:pPr>
            <a:r>
              <a:rPr lang="en-US" dirty="0" smtClean="0">
                <a:latin typeface="Consolas" pitchFamily="49" charset="0"/>
                <a:cs typeface="Consolas" pitchFamily="49" charset="0"/>
              </a:rPr>
              <a:t>		3. Captain Kirk</a:t>
            </a:r>
          </a:p>
          <a:p>
            <a:pPr>
              <a:buFont typeface="Wingdings 2" pitchFamily="18" charset="2"/>
              <a:buNone/>
            </a:pPr>
            <a:r>
              <a:rPr lang="en-US" dirty="0" smtClean="0">
                <a:latin typeface="Consolas" pitchFamily="49" charset="0"/>
                <a:cs typeface="Consolas" pitchFamily="49" charset="0"/>
              </a:rPr>
              <a:t>		The size of the log is 3</a:t>
            </a:r>
          </a:p>
          <a:p>
            <a:pPr>
              <a:buFont typeface="Wingdings 2" pitchFamily="18" charset="2"/>
              <a:buNone/>
            </a:pPr>
            <a:r>
              <a:rPr lang="en-US" dirty="0" smtClean="0">
                <a:latin typeface="Consolas" pitchFamily="49" charset="0"/>
                <a:cs typeface="Consolas" pitchFamily="49" charset="0"/>
              </a:rPr>
              <a:t>		Elvis is in the log: true</a:t>
            </a:r>
          </a:p>
          <a:p>
            <a:pPr>
              <a:buFont typeface="Wingdings 2" pitchFamily="18" charset="2"/>
              <a:buNone/>
            </a:pPr>
            <a:r>
              <a:rPr lang="en-US" dirty="0" smtClean="0">
                <a:latin typeface="Consolas" pitchFamily="49" charset="0"/>
                <a:cs typeface="Consolas" pitchFamily="49" charset="0"/>
              </a:rPr>
              <a:t>		Santa is in the log: false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524000" y="1"/>
            <a:ext cx="9144000" cy="702245"/>
          </a:xfrm>
        </p:spPr>
        <p:txBody>
          <a:bodyPr/>
          <a:lstStyle/>
          <a:p>
            <a:pPr algn="ctr" eaLnBrk="1" hangingPunct="1"/>
            <a:r>
              <a:rPr lang="en-US" dirty="0" smtClean="0"/>
              <a:t>Review: The Three Levels</a:t>
            </a:r>
          </a:p>
        </p:txBody>
      </p:sp>
      <p:sp>
        <p:nvSpPr>
          <p:cNvPr id="14338" name="Content Placeholder 2"/>
          <p:cNvSpPr>
            <a:spLocks noGrp="1"/>
          </p:cNvSpPr>
          <p:nvPr>
            <p:ph idx="1"/>
          </p:nvPr>
        </p:nvSpPr>
        <p:spPr>
          <a:xfrm>
            <a:off x="143225" y="932675"/>
            <a:ext cx="11905550" cy="5722125"/>
          </a:xfrm>
        </p:spPr>
        <p:txBody>
          <a:bodyPr/>
          <a:lstStyle/>
          <a:p>
            <a:pPr marL="571500" indent="-536575">
              <a:spcBef>
                <a:spcPts val="2400"/>
              </a:spcBef>
              <a:buNone/>
            </a:pPr>
            <a:r>
              <a:rPr lang="en-US" dirty="0" smtClean="0"/>
              <a:t>(1) </a:t>
            </a:r>
            <a:r>
              <a:rPr lang="en-US" i="1" dirty="0" smtClean="0"/>
              <a:t>Application (or user or client) level:</a:t>
            </a:r>
            <a:r>
              <a:rPr lang="en-US" dirty="0" smtClean="0"/>
              <a:t> The </a:t>
            </a:r>
            <a:r>
              <a:rPr lang="en-US" dirty="0" err="1" smtClean="0">
                <a:solidFill>
                  <a:srgbClr val="FFC000"/>
                </a:solidFill>
                <a:latin typeface="Consolas" pitchFamily="49" charset="0"/>
                <a:cs typeface="Consolas" pitchFamily="49" charset="0"/>
              </a:rPr>
              <a:t>UseStringLog</a:t>
            </a:r>
            <a:r>
              <a:rPr lang="en-US" dirty="0" smtClean="0">
                <a:solidFill>
                  <a:srgbClr val="FFC000"/>
                </a:solidFill>
              </a:rPr>
              <a:t> </a:t>
            </a:r>
            <a:br>
              <a:rPr lang="en-US" dirty="0" smtClean="0">
                <a:solidFill>
                  <a:srgbClr val="FFC000"/>
                </a:solidFill>
              </a:rPr>
            </a:br>
            <a:r>
              <a:rPr lang="en-US" dirty="0" smtClean="0"/>
              <a:t>program is the application. It declares a variable </a:t>
            </a:r>
            <a:r>
              <a:rPr lang="en-US" dirty="0" smtClean="0">
                <a:solidFill>
                  <a:srgbClr val="FFC000"/>
                </a:solidFill>
                <a:latin typeface="Consolas" pitchFamily="49" charset="0"/>
                <a:cs typeface="Consolas" pitchFamily="49" charset="0"/>
              </a:rPr>
              <a:t>log</a:t>
            </a:r>
            <a:r>
              <a:rPr lang="en-US" dirty="0" smtClean="0">
                <a:solidFill>
                  <a:srgbClr val="FFC000"/>
                </a:solidFill>
              </a:rPr>
              <a:t> </a:t>
            </a:r>
            <a:r>
              <a:rPr lang="en-US" dirty="0" smtClean="0"/>
              <a:t>of type </a:t>
            </a:r>
            <a:r>
              <a:rPr lang="en-US" dirty="0" err="1" smtClean="0">
                <a:solidFill>
                  <a:srgbClr val="FFC000"/>
                </a:solidFill>
                <a:latin typeface="Consolas" pitchFamily="49" charset="0"/>
                <a:cs typeface="Consolas" pitchFamily="49" charset="0"/>
              </a:rPr>
              <a:t>StringLogInterface</a:t>
            </a:r>
            <a:r>
              <a:rPr lang="en-US" dirty="0" smtClean="0"/>
              <a:t>. It uses the </a:t>
            </a:r>
            <a:r>
              <a:rPr lang="en-US" dirty="0" err="1" smtClean="0">
                <a:solidFill>
                  <a:srgbClr val="FFC000"/>
                </a:solidFill>
                <a:latin typeface="Consolas" pitchFamily="49" charset="0"/>
                <a:cs typeface="Consolas" pitchFamily="49" charset="0"/>
              </a:rPr>
              <a:t>ArrayStringLog</a:t>
            </a:r>
            <a:r>
              <a:rPr lang="en-US" dirty="0" smtClean="0">
                <a:solidFill>
                  <a:srgbClr val="FFC000"/>
                </a:solidFill>
              </a:rPr>
              <a:t> </a:t>
            </a:r>
            <a:r>
              <a:rPr lang="en-US" dirty="0" smtClean="0"/>
              <a:t>implementation of the </a:t>
            </a:r>
            <a:r>
              <a:rPr lang="en-US" dirty="0" err="1" smtClean="0">
                <a:solidFill>
                  <a:srgbClr val="FFC000"/>
                </a:solidFill>
                <a:latin typeface="Consolas" pitchFamily="49" charset="0"/>
                <a:cs typeface="Consolas" pitchFamily="49" charset="0"/>
              </a:rPr>
              <a:t>StringLogInterface</a:t>
            </a:r>
            <a:r>
              <a:rPr lang="en-US" dirty="0" smtClean="0">
                <a:solidFill>
                  <a:srgbClr val="FFC000"/>
                </a:solidFill>
              </a:rPr>
              <a:t> </a:t>
            </a:r>
            <a:r>
              <a:rPr lang="en-US" dirty="0" smtClean="0"/>
              <a:t>to perform some simple tasks. </a:t>
            </a:r>
          </a:p>
          <a:p>
            <a:pPr marL="571500" indent="-536575">
              <a:spcBef>
                <a:spcPts val="2400"/>
              </a:spcBef>
              <a:buNone/>
            </a:pPr>
            <a:r>
              <a:rPr lang="en-US" dirty="0"/>
              <a:t>(2)</a:t>
            </a:r>
            <a:r>
              <a:rPr lang="en-US" i="1" dirty="0"/>
              <a:t> Logical (or abstract) level:</a:t>
            </a:r>
            <a:r>
              <a:rPr lang="en-US" dirty="0"/>
              <a:t> </a:t>
            </a:r>
            <a:r>
              <a:rPr lang="en-US" dirty="0" err="1">
                <a:solidFill>
                  <a:srgbClr val="FFC000"/>
                </a:solidFill>
                <a:latin typeface="Consolas" pitchFamily="49" charset="0"/>
                <a:cs typeface="Consolas" pitchFamily="49" charset="0"/>
              </a:rPr>
              <a:t>StringLogInterface</a:t>
            </a:r>
            <a:r>
              <a:rPr lang="en-US" dirty="0">
                <a:solidFill>
                  <a:srgbClr val="FFC000"/>
                </a:solidFill>
              </a:rPr>
              <a:t> </a:t>
            </a:r>
            <a:r>
              <a:rPr lang="en-US" dirty="0"/>
              <a:t>provides an abstract view of the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a:t>ADT. It is </a:t>
            </a:r>
            <a:r>
              <a:rPr lang="en-US" i="1" u="sng" dirty="0"/>
              <a:t>used by</a:t>
            </a:r>
            <a:r>
              <a:rPr lang="en-US" dirty="0"/>
              <a:t> the </a:t>
            </a:r>
            <a:r>
              <a:rPr lang="en-US" dirty="0" err="1">
                <a:solidFill>
                  <a:srgbClr val="FFC000"/>
                </a:solidFill>
                <a:latin typeface="Consolas" pitchFamily="49" charset="0"/>
                <a:cs typeface="Consolas" pitchFamily="49" charset="0"/>
              </a:rPr>
              <a:t>UseStringLog</a:t>
            </a:r>
            <a:r>
              <a:rPr lang="en-US" dirty="0">
                <a:solidFill>
                  <a:srgbClr val="FFC000"/>
                </a:solidFill>
              </a:rPr>
              <a:t> </a:t>
            </a:r>
            <a:r>
              <a:rPr lang="en-US" dirty="0"/>
              <a:t>application and </a:t>
            </a:r>
            <a:r>
              <a:rPr lang="en-US" i="1" u="sng" dirty="0"/>
              <a:t>implemented by</a:t>
            </a:r>
            <a:r>
              <a:rPr lang="en-US" dirty="0"/>
              <a:t> the </a:t>
            </a:r>
            <a:r>
              <a:rPr lang="en-US" dirty="0" err="1">
                <a:solidFill>
                  <a:srgbClr val="FFC000"/>
                </a:solidFill>
                <a:latin typeface="Consolas" pitchFamily="49" charset="0"/>
                <a:cs typeface="Consolas" pitchFamily="49" charset="0"/>
              </a:rPr>
              <a:t>ArrayStringLog</a:t>
            </a:r>
            <a:r>
              <a:rPr lang="en-US" dirty="0">
                <a:solidFill>
                  <a:srgbClr val="FFC000"/>
                </a:solidFill>
              </a:rPr>
              <a:t> </a:t>
            </a:r>
            <a:r>
              <a:rPr lang="en-US" dirty="0"/>
              <a:t>class.</a:t>
            </a:r>
          </a:p>
          <a:p>
            <a:pPr>
              <a:spcBef>
                <a:spcPts val="2400"/>
              </a:spcBef>
            </a:pPr>
            <a:endParaRPr lang="en-US" dirty="0" smtClean="0"/>
          </a:p>
          <a:p>
            <a:pPr>
              <a:spcBef>
                <a:spcPts val="2400"/>
              </a:spcBef>
              <a:buFont typeface="Wingdings 2" pitchFamily="18" charset="2"/>
              <a:buNone/>
            </a:pPr>
            <a:endParaRPr lang="en-US"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524000" y="1791"/>
            <a:ext cx="9144000" cy="700455"/>
          </a:xfrm>
        </p:spPr>
        <p:txBody>
          <a:bodyPr/>
          <a:lstStyle/>
          <a:p>
            <a:pPr algn="ctr" eaLnBrk="1" hangingPunct="1"/>
            <a:r>
              <a:rPr lang="en-US" dirty="0" smtClean="0"/>
              <a:t>Review: The Three Levels</a:t>
            </a:r>
          </a:p>
        </p:txBody>
      </p:sp>
      <p:sp>
        <p:nvSpPr>
          <p:cNvPr id="14338" name="Content Placeholder 2"/>
          <p:cNvSpPr>
            <a:spLocks noGrp="1"/>
          </p:cNvSpPr>
          <p:nvPr>
            <p:ph idx="1"/>
          </p:nvPr>
        </p:nvSpPr>
        <p:spPr>
          <a:xfrm>
            <a:off x="143225" y="932675"/>
            <a:ext cx="11905549" cy="5722125"/>
          </a:xfrm>
        </p:spPr>
        <p:txBody>
          <a:bodyPr/>
          <a:lstStyle/>
          <a:p>
            <a:pPr marL="628650" indent="-593725">
              <a:buNone/>
            </a:pPr>
            <a:r>
              <a:rPr lang="en-US" dirty="0" smtClean="0"/>
              <a:t>(3) </a:t>
            </a:r>
            <a:r>
              <a:rPr lang="en-US" i="1" dirty="0" smtClean="0"/>
              <a:t>Implementation (or concrete) level:</a:t>
            </a:r>
            <a:r>
              <a:rPr lang="en-US" dirty="0" smtClean="0"/>
              <a:t> The </a:t>
            </a:r>
            <a:r>
              <a:rPr lang="en-US" dirty="0" err="1" smtClean="0">
                <a:solidFill>
                  <a:srgbClr val="FFC000"/>
                </a:solidFill>
                <a:latin typeface="Consolas" pitchFamily="49" charset="0"/>
                <a:cs typeface="Consolas" pitchFamily="49" charset="0"/>
              </a:rPr>
              <a:t>ArrayStringLog</a:t>
            </a:r>
            <a:r>
              <a:rPr lang="en-US" dirty="0" smtClean="0">
                <a:solidFill>
                  <a:srgbClr val="FFC000"/>
                </a:solidFill>
              </a:rPr>
              <a:t> </a:t>
            </a:r>
            <a:r>
              <a:rPr lang="en-US" dirty="0" smtClean="0"/>
              <a:t>class developed in Section 2.3 provides a specific implementation of the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ADT, fulfilling the contract presented by the </a:t>
            </a:r>
            <a:r>
              <a:rPr lang="en-US" dirty="0" err="1" smtClean="0">
                <a:solidFill>
                  <a:srgbClr val="FFC000"/>
                </a:solidFill>
                <a:latin typeface="Consolas" pitchFamily="49" charset="0"/>
                <a:cs typeface="Consolas" pitchFamily="49" charset="0"/>
              </a:rPr>
              <a:t>StringLogInterface</a:t>
            </a:r>
            <a:r>
              <a:rPr lang="en-US" dirty="0" smtClean="0"/>
              <a:t>. It is used by applications such as </a:t>
            </a:r>
            <a:r>
              <a:rPr lang="en-US" dirty="0" err="1" smtClean="0">
                <a:solidFill>
                  <a:srgbClr val="FFC000"/>
                </a:solidFill>
                <a:latin typeface="Consolas" pitchFamily="49" charset="0"/>
                <a:cs typeface="Consolas" pitchFamily="49" charset="0"/>
              </a:rPr>
              <a:t>UseStringLog</a:t>
            </a:r>
            <a:r>
              <a:rPr lang="en-US" dirty="0" smtClean="0"/>
              <a:t>. Likewise, the </a:t>
            </a:r>
            <a:r>
              <a:rPr lang="en-US" dirty="0" err="1" smtClean="0">
                <a:solidFill>
                  <a:srgbClr val="FFC000"/>
                </a:solidFill>
                <a:latin typeface="Consolas" pitchFamily="49" charset="0"/>
                <a:cs typeface="Consolas" pitchFamily="49" charset="0"/>
              </a:rPr>
              <a:t>LinkedStringLog</a:t>
            </a:r>
            <a:r>
              <a:rPr lang="en-US" dirty="0" smtClean="0">
                <a:solidFill>
                  <a:srgbClr val="FFC000"/>
                </a:solidFill>
              </a:rPr>
              <a:t> </a:t>
            </a:r>
            <a:r>
              <a:rPr lang="en-US" dirty="0" smtClean="0"/>
              <a:t>class (see Section 2.6) </a:t>
            </a:r>
            <a:r>
              <a:rPr lang="en-US" i="1" u="sng" dirty="0" smtClean="0"/>
              <a:t>also</a:t>
            </a:r>
            <a:r>
              <a:rPr lang="en-US" dirty="0" smtClean="0"/>
              <a:t> provides an implementation.</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0" y="1"/>
            <a:ext cx="9144000" cy="702245"/>
          </a:xfrm>
        </p:spPr>
        <p:txBody>
          <a:bodyPr/>
          <a:lstStyle/>
          <a:p>
            <a:pPr algn="ctr" eaLnBrk="1" hangingPunct="1"/>
            <a:r>
              <a:rPr lang="en-US" sz="4200" dirty="0"/>
              <a:t>Chapter 2 – Abstract Data Types (ADT)</a:t>
            </a:r>
          </a:p>
        </p:txBody>
      </p:sp>
      <p:sp>
        <p:nvSpPr>
          <p:cNvPr id="14338" name="Content Placeholder 2"/>
          <p:cNvSpPr>
            <a:spLocks noGrp="1"/>
          </p:cNvSpPr>
          <p:nvPr>
            <p:ph idx="1"/>
          </p:nvPr>
        </p:nvSpPr>
        <p:spPr>
          <a:xfrm>
            <a:off x="181631" y="932675"/>
            <a:ext cx="11867144" cy="5722125"/>
          </a:xfrm>
        </p:spPr>
        <p:txBody>
          <a:bodyPr/>
          <a:lstStyle/>
          <a:p>
            <a:pPr eaLnBrk="1" hangingPunct="1">
              <a:spcBef>
                <a:spcPct val="25000"/>
              </a:spcBef>
            </a:pPr>
            <a:r>
              <a:rPr lang="en-US" dirty="0" smtClean="0"/>
              <a:t>2.1: Abstraction</a:t>
            </a:r>
          </a:p>
          <a:p>
            <a:pPr eaLnBrk="1" hangingPunct="1">
              <a:spcBef>
                <a:spcPct val="25000"/>
              </a:spcBef>
            </a:pPr>
            <a:r>
              <a:rPr lang="en-US" dirty="0" smtClean="0"/>
              <a:t>2.2: The </a:t>
            </a:r>
            <a:r>
              <a:rPr lang="en-US" dirty="0" smtClean="0">
                <a:solidFill>
                  <a:srgbClr val="FFC000"/>
                </a:solidFill>
                <a:latin typeface="Consolas" pitchFamily="49" charset="0"/>
                <a:cs typeface="Consolas" pitchFamily="49" charset="0"/>
              </a:rPr>
              <a:t>StringLog</a:t>
            </a:r>
            <a:r>
              <a:rPr lang="en-US" dirty="0" smtClean="0">
                <a:solidFill>
                  <a:srgbClr val="FFC000"/>
                </a:solidFill>
              </a:rPr>
              <a:t> </a:t>
            </a:r>
            <a:r>
              <a:rPr lang="en-US" dirty="0" smtClean="0"/>
              <a:t>ADT Specification</a:t>
            </a:r>
          </a:p>
          <a:p>
            <a:pPr>
              <a:spcBef>
                <a:spcPct val="25000"/>
              </a:spcBef>
            </a:pPr>
            <a:r>
              <a:rPr lang="en-US" dirty="0" smtClean="0"/>
              <a:t>2.3: Array-based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Implementation</a:t>
            </a:r>
          </a:p>
          <a:p>
            <a:pPr eaLnBrk="1" hangingPunct="1">
              <a:spcBef>
                <a:spcPct val="25000"/>
              </a:spcBef>
            </a:pPr>
            <a:r>
              <a:rPr lang="en-US" dirty="0" smtClean="0"/>
              <a:t>2.4: Software Testing</a:t>
            </a:r>
          </a:p>
          <a:p>
            <a:pPr eaLnBrk="1" hangingPunct="1">
              <a:spcBef>
                <a:spcPct val="25000"/>
              </a:spcBef>
            </a:pPr>
            <a:r>
              <a:rPr lang="en-US" dirty="0" smtClean="0"/>
              <a:t>2.5: Introduction to Linked Lists</a:t>
            </a:r>
          </a:p>
          <a:p>
            <a:pPr>
              <a:spcBef>
                <a:spcPct val="25000"/>
              </a:spcBef>
            </a:pPr>
            <a:r>
              <a:rPr lang="en-US" dirty="0" smtClean="0"/>
              <a:t>2.6: Linked List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ADT Implementation</a:t>
            </a:r>
          </a:p>
          <a:p>
            <a:pPr eaLnBrk="1" hangingPunct="1">
              <a:spcBef>
                <a:spcPct val="25000"/>
              </a:spcBef>
            </a:pPr>
            <a:r>
              <a:rPr lang="en-US" dirty="0" smtClean="0"/>
              <a:t>2.7: Software Design: Identification of Classes</a:t>
            </a:r>
          </a:p>
          <a:p>
            <a:pPr eaLnBrk="1" hangingPunct="1">
              <a:spcBef>
                <a:spcPct val="25000"/>
              </a:spcBef>
            </a:pPr>
            <a:r>
              <a:rPr lang="en-US" dirty="0" smtClean="0"/>
              <a:t>2.8: Case Study: A Trivia Game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6"/>
          <p:cNvSpPr>
            <a:spLocks noChangeArrowheads="1"/>
          </p:cNvSpPr>
          <p:nvPr/>
        </p:nvSpPr>
        <p:spPr bwMode="auto">
          <a:xfrm>
            <a:off x="2217738" y="1547155"/>
            <a:ext cx="7988300" cy="441642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1986" name="Title 1"/>
          <p:cNvSpPr>
            <a:spLocks noGrp="1"/>
          </p:cNvSpPr>
          <p:nvPr>
            <p:ph type="title"/>
          </p:nvPr>
        </p:nvSpPr>
        <p:spPr>
          <a:xfrm>
            <a:off x="1524000" y="1"/>
            <a:ext cx="9144000" cy="702245"/>
          </a:xfrm>
        </p:spPr>
        <p:txBody>
          <a:bodyPr/>
          <a:lstStyle/>
          <a:p>
            <a:r>
              <a:rPr lang="en-US" sz="4000" dirty="0"/>
              <a:t>Relationships Among </a:t>
            </a:r>
            <a:r>
              <a:rPr lang="en-US" sz="4000" dirty="0">
                <a:solidFill>
                  <a:srgbClr val="FFC000"/>
                </a:solidFill>
                <a:latin typeface="Consolas" pitchFamily="49" charset="0"/>
                <a:cs typeface="Consolas" pitchFamily="49" charset="0"/>
              </a:rPr>
              <a:t>StringLog</a:t>
            </a:r>
            <a:r>
              <a:rPr lang="en-US" sz="4000" dirty="0">
                <a:solidFill>
                  <a:srgbClr val="FFC000"/>
                </a:solidFill>
              </a:rPr>
              <a:t> </a:t>
            </a:r>
            <a:r>
              <a:rPr lang="en-US" sz="4000" dirty="0"/>
              <a:t>Classes</a:t>
            </a:r>
          </a:p>
        </p:txBody>
      </p:sp>
      <p:pic>
        <p:nvPicPr>
          <p:cNvPr id="41987" name="Picture 5" descr="37461_CH02_FIG0203"/>
          <p:cNvPicPr>
            <a:picLocks noChangeAspect="1" noChangeArrowheads="1"/>
          </p:cNvPicPr>
          <p:nvPr/>
        </p:nvPicPr>
        <p:blipFill>
          <a:blip r:embed="rId2"/>
          <a:srcRect/>
          <a:stretch>
            <a:fillRect/>
          </a:stretch>
        </p:blipFill>
        <p:spPr bwMode="auto">
          <a:xfrm>
            <a:off x="2362200" y="1680504"/>
            <a:ext cx="7696200" cy="414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smtClean="0"/>
              <a:t>Implementing the </a:t>
            </a:r>
            <a:r>
              <a:rPr lang="en-US" sz="5400" dirty="0" smtClean="0">
                <a:ln w="5000" cmpd="sng">
                  <a:noFill/>
                  <a:prstDash val="solid"/>
                </a:ln>
                <a:solidFill>
                  <a:srgbClr val="FFC000"/>
                </a:solidFill>
                <a:latin typeface="Consolas" panose="020B0609020204030204" pitchFamily="49" charset="0"/>
              </a:rPr>
              <a:t>StringLog</a:t>
            </a:r>
            <a:r>
              <a:rPr lang="en-US" sz="5400" dirty="0" smtClean="0"/>
              <a:t> (With an Array)</a:t>
            </a:r>
            <a:endParaRPr lang="en-US" sz="5400" dirty="0"/>
          </a:p>
        </p:txBody>
      </p:sp>
      <p:sp>
        <p:nvSpPr>
          <p:cNvPr id="5" name="Text Placeholder 4"/>
          <p:cNvSpPr>
            <a:spLocks noGrp="1"/>
          </p:cNvSpPr>
          <p:nvPr>
            <p:ph type="body" idx="1"/>
          </p:nvPr>
        </p:nvSpPr>
        <p:spPr/>
        <p:txBody>
          <a:bodyPr/>
          <a:lstStyle/>
          <a:p>
            <a:r>
              <a:rPr lang="en-US" sz="3000" dirty="0"/>
              <a:t>Section </a:t>
            </a:r>
            <a:r>
              <a:rPr lang="en-US" sz="3000" dirty="0" smtClean="0"/>
              <a:t>2.3</a:t>
            </a:r>
            <a:endParaRPr lang="en-US" sz="3000" dirty="0"/>
          </a:p>
        </p:txBody>
      </p:sp>
    </p:spTree>
    <p:extLst>
      <p:ext uri="{BB962C8B-B14F-4D97-AF65-F5344CB8AC3E}">
        <p14:creationId xmlns:p14="http://schemas.microsoft.com/office/powerpoint/2010/main" val="42007736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1524000" y="1"/>
            <a:ext cx="9144000" cy="702245"/>
          </a:xfrm>
        </p:spPr>
        <p:txBody>
          <a:bodyPr/>
          <a:lstStyle/>
          <a:p>
            <a:r>
              <a:rPr lang="en-US" sz="4400" dirty="0"/>
              <a:t>2.3: Implementing </a:t>
            </a:r>
            <a:r>
              <a:rPr lang="en-US" sz="4400" dirty="0">
                <a:solidFill>
                  <a:srgbClr val="FFC000"/>
                </a:solidFill>
                <a:latin typeface="Consolas" pitchFamily="49" charset="0"/>
                <a:cs typeface="Consolas" pitchFamily="49" charset="0"/>
              </a:rPr>
              <a:t>StringLog</a:t>
            </a:r>
            <a:r>
              <a:rPr lang="en-US" sz="4400" dirty="0">
                <a:solidFill>
                  <a:srgbClr val="FFC000"/>
                </a:solidFill>
              </a:rPr>
              <a:t> </a:t>
            </a:r>
            <a:r>
              <a:rPr lang="en-US" sz="4400" dirty="0"/>
              <a:t>(Array)</a:t>
            </a:r>
          </a:p>
        </p:txBody>
      </p:sp>
      <p:sp>
        <p:nvSpPr>
          <p:cNvPr id="14338" name="Content Placeholder 2"/>
          <p:cNvSpPr>
            <a:spLocks noGrp="1"/>
          </p:cNvSpPr>
          <p:nvPr>
            <p:ph idx="1"/>
          </p:nvPr>
        </p:nvSpPr>
        <p:spPr>
          <a:xfrm>
            <a:off x="143225" y="932675"/>
            <a:ext cx="11905550" cy="5722125"/>
          </a:xfrm>
        </p:spPr>
        <p:txBody>
          <a:bodyPr/>
          <a:lstStyle/>
          <a:p>
            <a:pPr>
              <a:spcBef>
                <a:spcPts val="1200"/>
              </a:spcBef>
            </a:pPr>
            <a:r>
              <a:rPr lang="en-US" dirty="0" smtClean="0"/>
              <a:t>Class name: </a:t>
            </a:r>
            <a:r>
              <a:rPr lang="en-US" dirty="0" err="1" smtClean="0">
                <a:solidFill>
                  <a:srgbClr val="FFC000"/>
                </a:solidFill>
                <a:latin typeface="Consolas" pitchFamily="49" charset="0"/>
                <a:cs typeface="Consolas" pitchFamily="49" charset="0"/>
              </a:rPr>
              <a:t>ArrayStringLog</a:t>
            </a:r>
            <a:endParaRPr lang="en-US" dirty="0" smtClean="0">
              <a:solidFill>
                <a:srgbClr val="FFC000"/>
              </a:solidFill>
              <a:latin typeface="Consolas" pitchFamily="49" charset="0"/>
              <a:cs typeface="Consolas" pitchFamily="49" charset="0"/>
            </a:endParaRPr>
          </a:p>
          <a:p>
            <a:pPr>
              <a:spcBef>
                <a:spcPts val="1200"/>
              </a:spcBef>
            </a:pPr>
            <a:r>
              <a:rPr lang="en-US" dirty="0" smtClean="0"/>
              <a:t>Distinguishing feature: strings are stored sequentially, in adjacent slots in an array</a:t>
            </a:r>
          </a:p>
          <a:p>
            <a:pPr>
              <a:spcBef>
                <a:spcPts val="1200"/>
              </a:spcBef>
            </a:pPr>
            <a:r>
              <a:rPr lang="en-US" dirty="0" smtClean="0"/>
              <a:t>Package: </a:t>
            </a:r>
            <a:r>
              <a:rPr lang="en-US" dirty="0" smtClean="0">
                <a:solidFill>
                  <a:srgbClr val="FFC000"/>
                </a:solidFill>
                <a:latin typeface="Consolas" pitchFamily="49" charset="0"/>
                <a:cs typeface="Consolas" pitchFamily="49" charset="0"/>
              </a:rPr>
              <a:t>ch02.stringLogs</a:t>
            </a:r>
            <a:r>
              <a:rPr lang="en-US" dirty="0" smtClean="0"/>
              <a:t> (same as </a:t>
            </a:r>
            <a:r>
              <a:rPr lang="en-US" dirty="0" err="1" smtClean="0">
                <a:solidFill>
                  <a:srgbClr val="FFC000"/>
                </a:solidFill>
                <a:latin typeface="Consolas" pitchFamily="49" charset="0"/>
                <a:cs typeface="Consolas" pitchFamily="49" charset="0"/>
              </a:rPr>
              <a:t>StringLogInterface</a:t>
            </a:r>
            <a:r>
              <a:rPr lang="en-US" dirty="0" smtClean="0"/>
              <a:t>) </a:t>
            </a:r>
          </a:p>
          <a:p>
            <a:pPr>
              <a:spcBef>
                <a:spcPts val="120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524000" y="1"/>
            <a:ext cx="9144000" cy="702245"/>
          </a:xfrm>
        </p:spPr>
        <p:txBody>
          <a:bodyPr/>
          <a:lstStyle/>
          <a:p>
            <a:pPr algn="ctr" eaLnBrk="1" hangingPunct="1"/>
            <a:r>
              <a:rPr lang="en-US" dirty="0" smtClean="0"/>
              <a:t>Instance Variables</a:t>
            </a:r>
          </a:p>
        </p:txBody>
      </p:sp>
      <p:sp>
        <p:nvSpPr>
          <p:cNvPr id="14338" name="Content Placeholder 2"/>
          <p:cNvSpPr>
            <a:spLocks noGrp="1"/>
          </p:cNvSpPr>
          <p:nvPr>
            <p:ph idx="1"/>
          </p:nvPr>
        </p:nvSpPr>
        <p:spPr>
          <a:xfrm>
            <a:off x="143225" y="932675"/>
            <a:ext cx="11905550" cy="5722125"/>
          </a:xfrm>
        </p:spPr>
        <p:txBody>
          <a:bodyPr/>
          <a:lstStyle/>
          <a:p>
            <a:pPr>
              <a:spcBef>
                <a:spcPts val="1200"/>
              </a:spcBef>
            </a:pPr>
            <a:r>
              <a:rPr lang="en-US" dirty="0" smtClean="0">
                <a:solidFill>
                  <a:srgbClr val="FFC000"/>
                </a:solidFill>
                <a:latin typeface="Consolas" pitchFamily="49" charset="0"/>
                <a:cs typeface="Consolas" pitchFamily="49" charset="0"/>
              </a:rPr>
              <a:t>String[] log</a:t>
            </a:r>
          </a:p>
          <a:p>
            <a:pPr marL="742950" lvl="1" indent="-285750">
              <a:spcBef>
                <a:spcPts val="1200"/>
              </a:spcBef>
            </a:pPr>
            <a:r>
              <a:rPr lang="en-US" dirty="0" smtClean="0"/>
              <a:t>The elements of a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are stored in an array of </a:t>
            </a:r>
            <a:r>
              <a:rPr lang="en-US" dirty="0" smtClean="0">
                <a:latin typeface="Consolas" pitchFamily="49" charset="0"/>
                <a:cs typeface="Consolas" pitchFamily="49" charset="0"/>
              </a:rPr>
              <a:t>String</a:t>
            </a:r>
            <a:r>
              <a:rPr lang="en-US" dirty="0" smtClean="0"/>
              <a:t> objects named </a:t>
            </a:r>
            <a:r>
              <a:rPr lang="en-US" dirty="0" smtClean="0">
                <a:latin typeface="Consolas" pitchFamily="49" charset="0"/>
                <a:cs typeface="Consolas" pitchFamily="49" charset="0"/>
              </a:rPr>
              <a:t>log</a:t>
            </a:r>
            <a:r>
              <a:rPr lang="en-US" dirty="0" smtClean="0"/>
              <a:t>. </a:t>
            </a:r>
          </a:p>
          <a:p>
            <a:pPr>
              <a:spcBef>
                <a:spcPts val="1200"/>
              </a:spcBef>
            </a:pPr>
            <a:r>
              <a:rPr lang="en-US" dirty="0" err="1" smtClean="0">
                <a:solidFill>
                  <a:srgbClr val="FFC000"/>
                </a:solidFill>
                <a:latin typeface="Consolas" pitchFamily="49" charset="0"/>
                <a:cs typeface="Consolas" pitchFamily="49" charset="0"/>
              </a:rPr>
              <a:t>int</a:t>
            </a:r>
            <a:r>
              <a:rPr lang="en-US" dirty="0" smtClean="0">
                <a:solidFill>
                  <a:srgbClr val="FFC000"/>
                </a:solidFill>
                <a:latin typeface="Consolas" pitchFamily="49" charset="0"/>
                <a:cs typeface="Consolas" pitchFamily="49" charset="0"/>
              </a:rPr>
              <a:t> </a:t>
            </a:r>
            <a:r>
              <a:rPr lang="en-US" dirty="0" err="1" smtClean="0">
                <a:solidFill>
                  <a:srgbClr val="FFC000"/>
                </a:solidFill>
                <a:latin typeface="Consolas" pitchFamily="49" charset="0"/>
                <a:cs typeface="Consolas" pitchFamily="49" charset="0"/>
              </a:rPr>
              <a:t>lastIndex</a:t>
            </a:r>
            <a:r>
              <a:rPr lang="en-US" dirty="0" smtClean="0">
                <a:solidFill>
                  <a:srgbClr val="FFC000"/>
                </a:solidFill>
                <a:latin typeface="Consolas" pitchFamily="49" charset="0"/>
                <a:cs typeface="Consolas" pitchFamily="49" charset="0"/>
              </a:rPr>
              <a:t> = -1</a:t>
            </a:r>
          </a:p>
          <a:p>
            <a:pPr marL="742950" lvl="1" indent="-285750">
              <a:spcBef>
                <a:spcPts val="1200"/>
              </a:spcBef>
            </a:pPr>
            <a:r>
              <a:rPr lang="en-US" dirty="0" smtClean="0"/>
              <a:t>Originally the array is empty. Each time the </a:t>
            </a:r>
            <a:r>
              <a:rPr lang="en-US" dirty="0" smtClean="0">
                <a:solidFill>
                  <a:srgbClr val="FFC000"/>
                </a:solidFill>
                <a:latin typeface="Consolas" pitchFamily="49" charset="0"/>
                <a:cs typeface="Consolas" pitchFamily="49" charset="0"/>
              </a:rPr>
              <a:t>insert</a:t>
            </a:r>
            <a:r>
              <a:rPr lang="en-US" dirty="0" smtClean="0"/>
              <a:t> method is invoked, another string is added to the array. We use this variable to track the index of the “last” string inserted into the array. </a:t>
            </a:r>
          </a:p>
          <a:p>
            <a:pPr>
              <a:spcBef>
                <a:spcPts val="1200"/>
              </a:spcBef>
            </a:pPr>
            <a:r>
              <a:rPr lang="en-US" dirty="0" smtClean="0">
                <a:solidFill>
                  <a:srgbClr val="FFC000"/>
                </a:solidFill>
                <a:latin typeface="Consolas" pitchFamily="49" charset="0"/>
                <a:cs typeface="Consolas" pitchFamily="49" charset="0"/>
              </a:rPr>
              <a:t>String name</a:t>
            </a:r>
          </a:p>
          <a:p>
            <a:pPr marL="742950" lvl="1" indent="-285750">
              <a:spcBef>
                <a:spcPts val="1200"/>
              </a:spcBef>
            </a:pPr>
            <a:r>
              <a:rPr lang="en-US" dirty="0" smtClean="0"/>
              <a:t>Recall that every </a:t>
            </a:r>
            <a:r>
              <a:rPr lang="en-US" dirty="0">
                <a:solidFill>
                  <a:srgbClr val="FFC000"/>
                </a:solidFill>
                <a:latin typeface="Consolas" pitchFamily="49" charset="0"/>
                <a:cs typeface="Consolas" pitchFamily="49" charset="0"/>
              </a:rPr>
              <a:t>StringLog</a:t>
            </a:r>
            <a:r>
              <a:rPr lang="en-US" dirty="0">
                <a:solidFill>
                  <a:srgbClr val="FFC000"/>
                </a:solidFill>
              </a:rPr>
              <a:t> </a:t>
            </a:r>
            <a:r>
              <a:rPr lang="en-US" dirty="0" smtClean="0"/>
              <a:t>must have a </a:t>
            </a:r>
            <a:r>
              <a:rPr lang="en-US" i="1" dirty="0" smtClean="0"/>
              <a:t>name.</a:t>
            </a:r>
            <a:r>
              <a:rPr lang="en-US" dirty="0" smtClean="0"/>
              <a:t> We call the needed variable </a:t>
            </a:r>
            <a:r>
              <a:rPr lang="en-US" dirty="0" smtClean="0">
                <a:solidFill>
                  <a:srgbClr val="FFC000"/>
                </a:solidFill>
                <a:latin typeface="Consolas" pitchFamily="49" charset="0"/>
                <a:cs typeface="Consolas" pitchFamily="49" charset="0"/>
              </a:rPr>
              <a:t>name</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524000" y="1"/>
            <a:ext cx="9144000" cy="702245"/>
          </a:xfrm>
        </p:spPr>
        <p:txBody>
          <a:bodyPr/>
          <a:lstStyle/>
          <a:p>
            <a:pPr algn="ctr" eaLnBrk="1" hangingPunct="1"/>
            <a:r>
              <a:rPr lang="en-US" dirty="0" smtClean="0"/>
              <a:t>Instance Variables and Constructors</a:t>
            </a:r>
          </a:p>
        </p:txBody>
      </p:sp>
      <p:sp>
        <p:nvSpPr>
          <p:cNvPr id="14338" name="Content Placeholder 2"/>
          <p:cNvSpPr>
            <a:spLocks noGrp="1"/>
          </p:cNvSpPr>
          <p:nvPr>
            <p:ph idx="1"/>
          </p:nvPr>
        </p:nvSpPr>
        <p:spPr>
          <a:xfrm>
            <a:off x="143225" y="932675"/>
            <a:ext cx="11905549" cy="5722125"/>
          </a:xfrm>
        </p:spPr>
        <p:txBody>
          <a:bodyPr/>
          <a:lstStyle/>
          <a:p>
            <a:pPr>
              <a:spcBef>
                <a:spcPct val="0"/>
              </a:spcBef>
              <a:buFont typeface="Wingdings 2" pitchFamily="18" charset="2"/>
              <a:buNone/>
            </a:pPr>
            <a:r>
              <a:rPr lang="en-US" sz="1600" dirty="0">
                <a:latin typeface="Consolas" pitchFamily="49" charset="0"/>
                <a:cs typeface="Consolas" pitchFamily="49" charset="0"/>
              </a:rPr>
              <a:t>package ch02.stringLogs;</a:t>
            </a:r>
          </a:p>
          <a:p>
            <a:pPr>
              <a:spcBef>
                <a:spcPct val="0"/>
              </a:spcBef>
              <a:buFont typeface="Wingdings 2" pitchFamily="18" charset="2"/>
              <a:buNone/>
            </a:pPr>
            <a:endParaRPr lang="en-US" sz="1600" dirty="0">
              <a:latin typeface="Consolas" pitchFamily="49" charset="0"/>
              <a:cs typeface="Consolas" pitchFamily="49" charset="0"/>
            </a:endParaRPr>
          </a:p>
          <a:p>
            <a:pPr>
              <a:spcBef>
                <a:spcPct val="0"/>
              </a:spcBef>
              <a:buFont typeface="Wingdings 2" pitchFamily="18" charset="2"/>
              <a:buNone/>
            </a:pPr>
            <a:r>
              <a:rPr lang="en-US" sz="1600" dirty="0">
                <a:latin typeface="Consolas" pitchFamily="49" charset="0"/>
                <a:cs typeface="Consolas" pitchFamily="49" charset="0"/>
              </a:rPr>
              <a:t>public class </a:t>
            </a:r>
            <a:r>
              <a:rPr lang="en-US" sz="1600" dirty="0" err="1">
                <a:latin typeface="Consolas" pitchFamily="49" charset="0"/>
                <a:cs typeface="Consolas" pitchFamily="49" charset="0"/>
              </a:rPr>
              <a:t>ArrayStringLog</a:t>
            </a:r>
            <a:r>
              <a:rPr lang="en-US" sz="1600" dirty="0">
                <a:latin typeface="Consolas" pitchFamily="49" charset="0"/>
                <a:cs typeface="Consolas" pitchFamily="49" charset="0"/>
              </a:rPr>
              <a:t> implements </a:t>
            </a:r>
            <a:r>
              <a:rPr lang="en-US" sz="1600" dirty="0" err="1">
                <a:latin typeface="Consolas" pitchFamily="49" charset="0"/>
                <a:cs typeface="Consolas" pitchFamily="49" charset="0"/>
              </a:rPr>
              <a:t>StringLogInterface</a:t>
            </a:r>
            <a:r>
              <a:rPr lang="en-US" sz="1600" dirty="0">
                <a:latin typeface="Consolas" pitchFamily="49" charset="0"/>
                <a:cs typeface="Consolas" pitchFamily="49" charset="0"/>
              </a:rPr>
              <a:t> </a:t>
            </a:r>
          </a:p>
          <a:p>
            <a:pPr>
              <a:spcBef>
                <a:spcPct val="0"/>
              </a:spcBef>
              <a:buFont typeface="Wingdings 2" pitchFamily="18" charset="2"/>
              <a:buNone/>
            </a:pPr>
            <a:r>
              <a:rPr lang="en-US" sz="1600" dirty="0">
                <a:latin typeface="Consolas" pitchFamily="49" charset="0"/>
                <a:cs typeface="Consolas" pitchFamily="49" charset="0"/>
              </a:rPr>
              <a:t>{</a:t>
            </a:r>
          </a:p>
          <a:p>
            <a:pPr>
              <a:spcBef>
                <a:spcPct val="0"/>
              </a:spcBef>
              <a:buFont typeface="Wingdings 2" pitchFamily="18" charset="2"/>
              <a:buNone/>
            </a:pPr>
            <a:r>
              <a:rPr lang="en-US" sz="1600" dirty="0">
                <a:latin typeface="Consolas" pitchFamily="49" charset="0"/>
                <a:cs typeface="Consolas" pitchFamily="49" charset="0"/>
              </a:rPr>
              <a:t>  protected String name;              </a:t>
            </a:r>
            <a:r>
              <a:rPr lang="en-US" sz="1600" dirty="0">
                <a:solidFill>
                  <a:srgbClr val="92D050"/>
                </a:solidFill>
                <a:latin typeface="Consolas" pitchFamily="49" charset="0"/>
                <a:cs typeface="Consolas" pitchFamily="49" charset="0"/>
              </a:rPr>
              <a:t>// name of this log</a:t>
            </a:r>
          </a:p>
          <a:p>
            <a:pPr>
              <a:spcBef>
                <a:spcPct val="0"/>
              </a:spcBef>
              <a:buFont typeface="Wingdings 2" pitchFamily="18" charset="2"/>
              <a:buNone/>
            </a:pPr>
            <a:r>
              <a:rPr lang="en-US" sz="1600" dirty="0">
                <a:latin typeface="Consolas" pitchFamily="49" charset="0"/>
                <a:cs typeface="Consolas" pitchFamily="49" charset="0"/>
              </a:rPr>
              <a:t>  protected String[] log;             </a:t>
            </a:r>
            <a:r>
              <a:rPr lang="en-US" sz="1600" dirty="0">
                <a:solidFill>
                  <a:srgbClr val="92D050"/>
                </a:solidFill>
                <a:latin typeface="Consolas" pitchFamily="49" charset="0"/>
                <a:cs typeface="Consolas" pitchFamily="49" charset="0"/>
              </a:rPr>
              <a:t>// array that holds log strings</a:t>
            </a:r>
          </a:p>
          <a:p>
            <a:pPr>
              <a:spcBef>
                <a:spcPct val="0"/>
              </a:spcBef>
              <a:buFont typeface="Wingdings 2" pitchFamily="18" charset="2"/>
              <a:buNone/>
            </a:pPr>
            <a:r>
              <a:rPr lang="en-US" sz="1600" dirty="0">
                <a:latin typeface="Consolas" pitchFamily="49" charset="0"/>
                <a:cs typeface="Consolas" pitchFamily="49" charset="0"/>
              </a:rPr>
              <a:t>  protected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lastIndex</a:t>
            </a:r>
            <a:r>
              <a:rPr lang="en-US" sz="1600" dirty="0">
                <a:latin typeface="Consolas" pitchFamily="49" charset="0"/>
                <a:cs typeface="Consolas" pitchFamily="49" charset="0"/>
              </a:rPr>
              <a:t> = -1;       </a:t>
            </a:r>
            <a:r>
              <a:rPr lang="en-US" sz="1600" dirty="0">
                <a:solidFill>
                  <a:srgbClr val="92D050"/>
                </a:solidFill>
                <a:latin typeface="Consolas" pitchFamily="49" charset="0"/>
                <a:cs typeface="Consolas" pitchFamily="49" charset="0"/>
              </a:rPr>
              <a:t>// index of last string in array </a:t>
            </a:r>
          </a:p>
          <a:p>
            <a:pPr>
              <a:spcBef>
                <a:spcPct val="0"/>
              </a:spcBef>
              <a:buFont typeface="Wingdings 2" pitchFamily="18" charset="2"/>
              <a:buNone/>
            </a:pPr>
            <a:endParaRPr lang="en-US" sz="1600" dirty="0">
              <a:latin typeface="Consolas" pitchFamily="49" charset="0"/>
              <a:cs typeface="Consolas" pitchFamily="49" charset="0"/>
            </a:endParaRPr>
          </a:p>
          <a:p>
            <a:pPr>
              <a:spcBef>
                <a:spcPct val="0"/>
              </a:spcBef>
              <a:buFont typeface="Wingdings 2" pitchFamily="18" charset="2"/>
              <a:buNone/>
            </a:pPr>
            <a:r>
              <a:rPr lang="en-US" sz="1600" dirty="0">
                <a:latin typeface="Consolas" pitchFamily="49" charset="0"/>
                <a:cs typeface="Consolas" pitchFamily="49" charset="0"/>
              </a:rPr>
              <a:t>public </a:t>
            </a:r>
            <a:r>
              <a:rPr lang="en-US" sz="1600" dirty="0" err="1">
                <a:latin typeface="Consolas" pitchFamily="49" charset="0"/>
                <a:cs typeface="Consolas" pitchFamily="49" charset="0"/>
              </a:rPr>
              <a:t>ArrayStringLog</a:t>
            </a:r>
            <a:r>
              <a:rPr lang="en-US" sz="1600" dirty="0">
                <a:latin typeface="Consolas" pitchFamily="49" charset="0"/>
                <a:cs typeface="Consolas" pitchFamily="49" charset="0"/>
              </a:rPr>
              <a:t>(String name,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maxSize</a:t>
            </a:r>
            <a:r>
              <a:rPr lang="en-US" sz="1600" dirty="0">
                <a:latin typeface="Consolas" pitchFamily="49" charset="0"/>
                <a:cs typeface="Consolas" pitchFamily="49" charset="0"/>
              </a:rPr>
              <a:t>)</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Precondition:   </a:t>
            </a:r>
            <a:r>
              <a:rPr lang="en-US" sz="1600" dirty="0" err="1">
                <a:solidFill>
                  <a:srgbClr val="92D050"/>
                </a:solidFill>
                <a:latin typeface="Consolas" pitchFamily="49" charset="0"/>
                <a:cs typeface="Consolas" pitchFamily="49" charset="0"/>
              </a:rPr>
              <a:t>maxSize</a:t>
            </a:r>
            <a:r>
              <a:rPr lang="en-US" sz="1600" dirty="0">
                <a:solidFill>
                  <a:srgbClr val="92D050"/>
                </a:solidFill>
                <a:latin typeface="Consolas" pitchFamily="49" charset="0"/>
                <a:cs typeface="Consolas" pitchFamily="49" charset="0"/>
              </a:rPr>
              <a:t> &gt; 0</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Instantiates </a:t>
            </a:r>
            <a:r>
              <a:rPr lang="en-US" sz="1600" dirty="0" smtClean="0">
                <a:solidFill>
                  <a:srgbClr val="92D050"/>
                </a:solidFill>
                <a:latin typeface="Consolas" pitchFamily="49" charset="0"/>
                <a:cs typeface="Consolas" pitchFamily="49" charset="0"/>
              </a:rPr>
              <a:t>an </a:t>
            </a:r>
            <a:r>
              <a:rPr lang="en-US" sz="1600" dirty="0">
                <a:solidFill>
                  <a:srgbClr val="92D050"/>
                </a:solidFill>
                <a:latin typeface="Consolas" pitchFamily="49" charset="0"/>
                <a:cs typeface="Consolas" pitchFamily="49" charset="0"/>
              </a:rPr>
              <a:t>empty StringLog </a:t>
            </a:r>
            <a:r>
              <a:rPr lang="en-US" sz="1600" dirty="0" smtClean="0">
                <a:solidFill>
                  <a:srgbClr val="92D050"/>
                </a:solidFill>
                <a:latin typeface="Consolas" pitchFamily="49" charset="0"/>
                <a:cs typeface="Consolas" pitchFamily="49" charset="0"/>
              </a:rPr>
              <a:t>object with name "</a:t>
            </a:r>
            <a:r>
              <a:rPr lang="en-US" sz="1600" dirty="0">
                <a:solidFill>
                  <a:srgbClr val="92D050"/>
                </a:solidFill>
                <a:latin typeface="Consolas" pitchFamily="49" charset="0"/>
                <a:cs typeface="Consolas" pitchFamily="49" charset="0"/>
              </a:rPr>
              <a:t>name" and room for </a:t>
            </a:r>
            <a:r>
              <a:rPr lang="en-US" sz="1600" dirty="0" err="1">
                <a:solidFill>
                  <a:srgbClr val="92D050"/>
                </a:solidFill>
                <a:latin typeface="Consolas" pitchFamily="49" charset="0"/>
                <a:cs typeface="Consolas" pitchFamily="49" charset="0"/>
              </a:rPr>
              <a:t>maxSize</a:t>
            </a:r>
            <a:r>
              <a:rPr lang="en-US" sz="1600" dirty="0">
                <a:solidFill>
                  <a:srgbClr val="92D050"/>
                </a:solidFill>
                <a:latin typeface="Consolas" pitchFamily="49" charset="0"/>
                <a:cs typeface="Consolas" pitchFamily="49" charset="0"/>
              </a:rPr>
              <a:t> strings.</a:t>
            </a:r>
          </a:p>
          <a:p>
            <a:pPr>
              <a:spcBef>
                <a:spcPct val="0"/>
              </a:spcBef>
              <a:buFont typeface="Wingdings 2" pitchFamily="18" charset="2"/>
              <a:buNone/>
            </a:pPr>
            <a:r>
              <a:rPr lang="en-US" sz="1600" dirty="0">
                <a:latin typeface="Consolas" pitchFamily="49" charset="0"/>
                <a:cs typeface="Consolas" pitchFamily="49" charset="0"/>
              </a:rPr>
              <a:t>{</a:t>
            </a:r>
          </a:p>
          <a:p>
            <a:pPr>
              <a:spcBef>
                <a:spcPct val="0"/>
              </a:spcBef>
              <a:buFont typeface="Wingdings 2" pitchFamily="18" charset="2"/>
              <a:buNone/>
            </a:pPr>
            <a:r>
              <a:rPr lang="en-US" sz="1600" dirty="0">
                <a:latin typeface="Consolas" pitchFamily="49" charset="0"/>
                <a:cs typeface="Consolas" pitchFamily="49" charset="0"/>
              </a:rPr>
              <a:t>  log = new String[</a:t>
            </a:r>
            <a:r>
              <a:rPr lang="en-US" sz="1600" dirty="0" err="1">
                <a:latin typeface="Consolas" pitchFamily="49" charset="0"/>
                <a:cs typeface="Consolas" pitchFamily="49" charset="0"/>
              </a:rPr>
              <a:t>maxSize</a:t>
            </a:r>
            <a:r>
              <a:rPr lang="en-US" sz="1600" dirty="0">
                <a:latin typeface="Consolas" pitchFamily="49" charset="0"/>
                <a:cs typeface="Consolas" pitchFamily="49" charset="0"/>
              </a:rPr>
              <a:t>];</a:t>
            </a:r>
          </a:p>
          <a:p>
            <a:pPr>
              <a:spcBef>
                <a:spcPct val="0"/>
              </a:spcBef>
              <a:buFont typeface="Wingdings 2" pitchFamily="18" charset="2"/>
              <a:buNone/>
            </a:pPr>
            <a:r>
              <a:rPr lang="en-US" sz="1600" dirty="0">
                <a:latin typeface="Consolas" pitchFamily="49" charset="0"/>
                <a:cs typeface="Consolas" pitchFamily="49" charset="0"/>
              </a:rPr>
              <a:t>  this.name = name;</a:t>
            </a:r>
          </a:p>
          <a:p>
            <a:pPr>
              <a:spcBef>
                <a:spcPct val="0"/>
              </a:spcBef>
              <a:buFont typeface="Wingdings 2" pitchFamily="18" charset="2"/>
              <a:buNone/>
            </a:pPr>
            <a:r>
              <a:rPr lang="en-US" sz="1600" dirty="0">
                <a:latin typeface="Consolas" pitchFamily="49" charset="0"/>
                <a:cs typeface="Consolas" pitchFamily="49" charset="0"/>
              </a:rPr>
              <a:t>}</a:t>
            </a:r>
          </a:p>
          <a:p>
            <a:pPr>
              <a:spcBef>
                <a:spcPct val="0"/>
              </a:spcBef>
              <a:buFont typeface="Wingdings 2" pitchFamily="18" charset="2"/>
              <a:buNone/>
            </a:pPr>
            <a:endParaRPr lang="en-US" sz="1600" dirty="0">
              <a:latin typeface="Consolas" pitchFamily="49" charset="0"/>
              <a:cs typeface="Consolas" pitchFamily="49" charset="0"/>
            </a:endParaRPr>
          </a:p>
          <a:p>
            <a:pPr>
              <a:spcBef>
                <a:spcPct val="0"/>
              </a:spcBef>
              <a:buFont typeface="Wingdings 2" pitchFamily="18" charset="2"/>
              <a:buNone/>
            </a:pPr>
            <a:r>
              <a:rPr lang="en-US" sz="1600" dirty="0">
                <a:latin typeface="Consolas" pitchFamily="49" charset="0"/>
                <a:cs typeface="Consolas" pitchFamily="49" charset="0"/>
              </a:rPr>
              <a:t>public </a:t>
            </a:r>
            <a:r>
              <a:rPr lang="en-US" sz="1600" dirty="0" err="1">
                <a:latin typeface="Consolas" pitchFamily="49" charset="0"/>
                <a:cs typeface="Consolas" pitchFamily="49" charset="0"/>
              </a:rPr>
              <a:t>ArrayStringLog</a:t>
            </a:r>
            <a:r>
              <a:rPr lang="en-US" sz="1600" dirty="0">
                <a:latin typeface="Consolas" pitchFamily="49" charset="0"/>
                <a:cs typeface="Consolas" pitchFamily="49" charset="0"/>
              </a:rPr>
              <a:t>(String name) </a:t>
            </a:r>
          </a:p>
          <a:p>
            <a:pPr>
              <a:spcBef>
                <a:spcPct val="0"/>
              </a:spcBef>
              <a:buFont typeface="Wingdings 2" pitchFamily="18" charset="2"/>
              <a:buNone/>
            </a:pPr>
            <a:r>
              <a:rPr lang="en-US" sz="1600" dirty="0">
                <a:solidFill>
                  <a:srgbClr val="92D050"/>
                </a:solidFill>
                <a:latin typeface="Consolas" pitchFamily="49" charset="0"/>
                <a:cs typeface="Consolas" pitchFamily="49" charset="0"/>
              </a:rPr>
              <a:t>// Instantiates </a:t>
            </a:r>
            <a:r>
              <a:rPr lang="en-US" sz="1600" dirty="0" smtClean="0">
                <a:solidFill>
                  <a:srgbClr val="92D050"/>
                </a:solidFill>
                <a:latin typeface="Consolas" pitchFamily="49" charset="0"/>
                <a:cs typeface="Consolas" pitchFamily="49" charset="0"/>
              </a:rPr>
              <a:t>an </a:t>
            </a:r>
            <a:r>
              <a:rPr lang="en-US" sz="1600" dirty="0">
                <a:solidFill>
                  <a:srgbClr val="92D050"/>
                </a:solidFill>
                <a:latin typeface="Consolas" pitchFamily="49" charset="0"/>
                <a:cs typeface="Consolas" pitchFamily="49" charset="0"/>
              </a:rPr>
              <a:t>empty StringLog object </a:t>
            </a:r>
            <a:r>
              <a:rPr lang="en-US" sz="1600" dirty="0" smtClean="0">
                <a:solidFill>
                  <a:srgbClr val="92D050"/>
                </a:solidFill>
                <a:latin typeface="Consolas" pitchFamily="49" charset="0"/>
                <a:cs typeface="Consolas" pitchFamily="49" charset="0"/>
              </a:rPr>
              <a:t>with </a:t>
            </a:r>
            <a:r>
              <a:rPr lang="en-US" sz="1600" dirty="0">
                <a:solidFill>
                  <a:srgbClr val="92D050"/>
                </a:solidFill>
                <a:latin typeface="Consolas" pitchFamily="49" charset="0"/>
                <a:cs typeface="Consolas" pitchFamily="49" charset="0"/>
              </a:rPr>
              <a:t>name "name" and room for 100 strings.</a:t>
            </a:r>
          </a:p>
          <a:p>
            <a:pPr>
              <a:spcBef>
                <a:spcPct val="0"/>
              </a:spcBef>
              <a:buFont typeface="Wingdings 2" pitchFamily="18" charset="2"/>
              <a:buNone/>
            </a:pPr>
            <a:r>
              <a:rPr lang="en-US" sz="1600" dirty="0">
                <a:latin typeface="Consolas" pitchFamily="49" charset="0"/>
                <a:cs typeface="Consolas" pitchFamily="49" charset="0"/>
              </a:rPr>
              <a:t>{</a:t>
            </a:r>
          </a:p>
          <a:p>
            <a:pPr>
              <a:spcBef>
                <a:spcPct val="0"/>
              </a:spcBef>
              <a:buFont typeface="Wingdings 2" pitchFamily="18" charset="2"/>
              <a:buNone/>
            </a:pPr>
            <a:r>
              <a:rPr lang="en-US" sz="1600" dirty="0">
                <a:latin typeface="Consolas" pitchFamily="49" charset="0"/>
                <a:cs typeface="Consolas" pitchFamily="49" charset="0"/>
              </a:rPr>
              <a:t>  log = new String[100];</a:t>
            </a:r>
          </a:p>
          <a:p>
            <a:pPr>
              <a:spcBef>
                <a:spcPct val="0"/>
              </a:spcBef>
              <a:buFont typeface="Wingdings 2" pitchFamily="18" charset="2"/>
              <a:buNone/>
            </a:pPr>
            <a:r>
              <a:rPr lang="en-US" sz="1600" dirty="0">
                <a:latin typeface="Consolas" pitchFamily="49" charset="0"/>
                <a:cs typeface="Consolas" pitchFamily="49" charset="0"/>
              </a:rPr>
              <a:t>  this.name = name;</a:t>
            </a:r>
          </a:p>
          <a:p>
            <a:pPr>
              <a:spcBef>
                <a:spcPct val="0"/>
              </a:spcBef>
              <a:buFont typeface="Wingdings 2" pitchFamily="18" charset="2"/>
              <a:buNone/>
            </a:pPr>
            <a:r>
              <a:rPr lang="en-US" sz="1600" dirty="0">
                <a:latin typeface="Consolas" pitchFamily="49" charset="0"/>
                <a:cs typeface="Consolas" pitchFamily="49" charset="0"/>
              </a:rPr>
              <a:t>}</a:t>
            </a:r>
          </a:p>
          <a:p>
            <a:pPr>
              <a:spcBef>
                <a:spcPct val="0"/>
              </a:spcBef>
              <a:buFont typeface="Wingdings 2" pitchFamily="18" charset="2"/>
              <a:buNone/>
            </a:pPr>
            <a:endParaRPr lang="en-US" sz="1600"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7" end="1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8" end="1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9" end="1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8">
                                            <p:txEl>
                                              <p:pRg st="20" end="2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38">
                                            <p:txEl>
                                              <p:pRg st="21" end="2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38">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1524000" y="1"/>
            <a:ext cx="9144000" cy="702245"/>
          </a:xfrm>
        </p:spPr>
        <p:txBody>
          <a:bodyPr/>
          <a:lstStyle/>
          <a:p>
            <a:pPr algn="ctr" eaLnBrk="1" hangingPunct="1"/>
            <a:r>
              <a:rPr lang="en-US" dirty="0" smtClean="0"/>
              <a:t>The </a:t>
            </a:r>
            <a:r>
              <a:rPr lang="en-US" dirty="0" smtClean="0">
                <a:latin typeface="Consolas" pitchFamily="49" charset="0"/>
                <a:cs typeface="Consolas" pitchFamily="49" charset="0"/>
              </a:rPr>
              <a:t>insert</a:t>
            </a:r>
            <a:r>
              <a:rPr lang="en-US" dirty="0" smtClean="0"/>
              <a:t> Operation</a:t>
            </a:r>
          </a:p>
        </p:txBody>
      </p:sp>
      <p:sp>
        <p:nvSpPr>
          <p:cNvPr id="14338" name="Content Placeholder 2"/>
          <p:cNvSpPr>
            <a:spLocks noGrp="1"/>
          </p:cNvSpPr>
          <p:nvPr>
            <p:ph idx="1"/>
          </p:nvPr>
        </p:nvSpPr>
        <p:spPr>
          <a:xfrm>
            <a:off x="1638300" y="932675"/>
            <a:ext cx="8915400" cy="5722125"/>
          </a:xfrm>
        </p:spPr>
        <p:txBody>
          <a:bodyPr/>
          <a:lstStyle/>
          <a:p>
            <a:pPr>
              <a:spcBef>
                <a:spcPct val="0"/>
              </a:spcBef>
              <a:buFont typeface="Wingdings 2" pitchFamily="18" charset="2"/>
              <a:buNone/>
            </a:pPr>
            <a:r>
              <a:rPr lang="en-US" sz="1800" dirty="0">
                <a:latin typeface="Consolas" pitchFamily="49" charset="0"/>
                <a:cs typeface="Consolas" pitchFamily="49" charset="0"/>
              </a:rPr>
              <a:t>public void insert(String element)</a:t>
            </a:r>
          </a:p>
          <a:p>
            <a:pPr>
              <a:spcBef>
                <a:spcPct val="0"/>
              </a:spcBef>
              <a:buFont typeface="Wingdings 2" pitchFamily="18" charset="2"/>
              <a:buNone/>
            </a:pPr>
            <a:r>
              <a:rPr lang="en-US" sz="1800" dirty="0">
                <a:latin typeface="Consolas" pitchFamily="49" charset="0"/>
                <a:cs typeface="Consolas" pitchFamily="49" charset="0"/>
              </a:rPr>
              <a:t>{</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 Precondition:   This StringLog is not full.</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a:t>
            </a:r>
          </a:p>
          <a:p>
            <a:pPr>
              <a:spcBef>
                <a:spcPct val="0"/>
              </a:spcBef>
              <a:buFont typeface="Wingdings 2" pitchFamily="18" charset="2"/>
              <a:buNone/>
            </a:pPr>
            <a:r>
              <a:rPr lang="en-US" sz="1800" dirty="0">
                <a:solidFill>
                  <a:srgbClr val="92D050"/>
                </a:solidFill>
                <a:latin typeface="Consolas" pitchFamily="49" charset="0"/>
                <a:cs typeface="Consolas" pitchFamily="49" charset="0"/>
              </a:rPr>
              <a:t>   // Places element into this StringLog.</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lastIndex</a:t>
            </a:r>
            <a:r>
              <a:rPr lang="en-US" sz="1800" dirty="0">
                <a:latin typeface="Consolas" pitchFamily="49" charset="0"/>
                <a:cs typeface="Consolas" pitchFamily="49" charset="0"/>
              </a:rPr>
              <a:t>++;</a:t>
            </a:r>
          </a:p>
          <a:p>
            <a:pPr>
              <a:spcBef>
                <a:spcPct val="0"/>
              </a:spcBef>
              <a:buFont typeface="Wingdings 2" pitchFamily="18" charset="2"/>
              <a:buNone/>
            </a:pPr>
            <a:r>
              <a:rPr lang="en-US" sz="1800" dirty="0">
                <a:latin typeface="Consolas" pitchFamily="49" charset="0"/>
                <a:cs typeface="Consolas" pitchFamily="49" charset="0"/>
              </a:rPr>
              <a:t>   log[</a:t>
            </a:r>
            <a:r>
              <a:rPr lang="en-US" sz="1800" dirty="0" err="1">
                <a:latin typeface="Consolas" pitchFamily="49" charset="0"/>
                <a:cs typeface="Consolas" pitchFamily="49" charset="0"/>
              </a:rPr>
              <a:t>lastIndex</a:t>
            </a:r>
            <a:r>
              <a:rPr lang="en-US" sz="1800" dirty="0">
                <a:latin typeface="Consolas" pitchFamily="49" charset="0"/>
                <a:cs typeface="Consolas" pitchFamily="49" charset="0"/>
              </a:rPr>
              <a:t>] = element;</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endParaRPr lang="en-US" sz="1800" dirty="0">
              <a:latin typeface="Courier New" pitchFamily="49" charset="0"/>
            </a:endParaRPr>
          </a:p>
          <a:p>
            <a:pPr>
              <a:spcBef>
                <a:spcPct val="0"/>
              </a:spcBef>
              <a:buFont typeface="Wingdings 2" pitchFamily="18" charset="2"/>
              <a:buNone/>
            </a:pPr>
            <a:r>
              <a:rPr lang="en-US" dirty="0" smtClean="0"/>
              <a:t>An example use:</a:t>
            </a:r>
          </a:p>
          <a:p>
            <a:pPr>
              <a:spcBef>
                <a:spcPct val="0"/>
              </a:spcBef>
              <a:buFont typeface="Wingdings 2" pitchFamily="18" charset="2"/>
              <a:buNone/>
            </a:pPr>
            <a:endParaRPr lang="en-US" sz="1600" dirty="0"/>
          </a:p>
          <a:p>
            <a:pPr marL="742950" lvl="1" indent="-285750">
              <a:spcBef>
                <a:spcPct val="0"/>
              </a:spcBef>
              <a:buNone/>
            </a:pPr>
            <a:r>
              <a:rPr lang="en-US" sz="1800" dirty="0" err="1">
                <a:latin typeface="Consolas" pitchFamily="49" charset="0"/>
                <a:cs typeface="Consolas" pitchFamily="49" charset="0"/>
              </a:rPr>
              <a:t>ArrayStringLog</a:t>
            </a:r>
            <a:r>
              <a:rPr lang="en-US" sz="1800" dirty="0">
                <a:latin typeface="Consolas" pitchFamily="49" charset="0"/>
                <a:cs typeface="Consolas" pitchFamily="49" charset="0"/>
              </a:rPr>
              <a:t> </a:t>
            </a:r>
            <a:r>
              <a:rPr lang="en-US" sz="1800" dirty="0" err="1">
                <a:latin typeface="Consolas" pitchFamily="49" charset="0"/>
                <a:cs typeface="Consolas" pitchFamily="49" charset="0"/>
              </a:rPr>
              <a:t>strLog</a:t>
            </a:r>
            <a:r>
              <a:rPr lang="en-US" sz="1800" dirty="0">
                <a:latin typeface="Consolas" pitchFamily="49" charset="0"/>
                <a:cs typeface="Consolas" pitchFamily="49" charset="0"/>
              </a:rPr>
              <a:t>;</a:t>
            </a:r>
          </a:p>
          <a:p>
            <a:pPr marL="742950" lvl="1" indent="-285750">
              <a:spcBef>
                <a:spcPct val="0"/>
              </a:spcBef>
              <a:buNone/>
            </a:pPr>
            <a:r>
              <a:rPr lang="en-US" sz="1800" dirty="0" err="1">
                <a:latin typeface="Consolas" pitchFamily="49" charset="0"/>
                <a:cs typeface="Consolas" pitchFamily="49" charset="0"/>
              </a:rPr>
              <a:t>strLog</a:t>
            </a:r>
            <a:r>
              <a:rPr lang="en-US" sz="1800" dirty="0">
                <a:latin typeface="Consolas" pitchFamily="49" charset="0"/>
                <a:cs typeface="Consolas" pitchFamily="49" charset="0"/>
              </a:rPr>
              <a:t> = new </a:t>
            </a:r>
            <a:r>
              <a:rPr lang="en-US" sz="1800" dirty="0" err="1">
                <a:latin typeface="Consolas" pitchFamily="49" charset="0"/>
                <a:cs typeface="Consolas" pitchFamily="49" charset="0"/>
              </a:rPr>
              <a:t>ArrayStringLog</a:t>
            </a:r>
            <a:r>
              <a:rPr lang="en-US" sz="1800" dirty="0">
                <a:latin typeface="Consolas" pitchFamily="49" charset="0"/>
                <a:cs typeface="Consolas" pitchFamily="49" charset="0"/>
              </a:rPr>
              <a:t>("Nicknames", 4);</a:t>
            </a:r>
          </a:p>
          <a:p>
            <a:pPr marL="742950" lvl="1" indent="-285750">
              <a:spcBef>
                <a:spcPct val="0"/>
              </a:spcBef>
              <a:buNone/>
            </a:pPr>
            <a:r>
              <a:rPr lang="en-US" sz="1800" dirty="0" err="1">
                <a:latin typeface="Consolas" pitchFamily="49" charset="0"/>
                <a:cs typeface="Consolas" pitchFamily="49" charset="0"/>
              </a:rPr>
              <a:t>strLog.insert</a:t>
            </a:r>
            <a:r>
              <a:rPr lang="en-US" sz="1800" dirty="0">
                <a:latin typeface="Consolas" pitchFamily="49" charset="0"/>
                <a:cs typeface="Consolas" pitchFamily="49" charset="0"/>
              </a:rPr>
              <a:t>("</a:t>
            </a:r>
            <a:r>
              <a:rPr lang="en-US" sz="1800" dirty="0" err="1">
                <a:latin typeface="Consolas" pitchFamily="49" charset="0"/>
                <a:cs typeface="Consolas" pitchFamily="49" charset="0"/>
              </a:rPr>
              <a:t>Babyface</a:t>
            </a:r>
            <a:r>
              <a:rPr lang="en-US" sz="1800" dirty="0">
                <a:latin typeface="Consolas" pitchFamily="49" charset="0"/>
                <a:cs typeface="Consolas" pitchFamily="49" charset="0"/>
              </a:rPr>
              <a:t>");</a:t>
            </a:r>
          </a:p>
          <a:p>
            <a:pPr marL="742950" lvl="1" indent="-285750">
              <a:spcBef>
                <a:spcPct val="0"/>
              </a:spcBef>
              <a:buNone/>
            </a:pPr>
            <a:r>
              <a:rPr lang="en-US" sz="1800" dirty="0">
                <a:latin typeface="Consolas" pitchFamily="49" charset="0"/>
                <a:cs typeface="Consolas" pitchFamily="49" charset="0"/>
              </a:rPr>
              <a:t>String s1 = new String("Slim");</a:t>
            </a:r>
          </a:p>
          <a:p>
            <a:pPr marL="742950" lvl="1" indent="-285750">
              <a:spcBef>
                <a:spcPct val="0"/>
              </a:spcBef>
              <a:buNone/>
            </a:pPr>
            <a:r>
              <a:rPr lang="en-US" sz="1800" dirty="0" err="1">
                <a:latin typeface="Consolas" pitchFamily="49" charset="0"/>
                <a:cs typeface="Consolas" pitchFamily="49" charset="0"/>
              </a:rPr>
              <a:t>strLog.insert</a:t>
            </a:r>
            <a:r>
              <a:rPr lang="en-US" sz="1800" dirty="0">
                <a:latin typeface="Consolas" pitchFamily="49" charset="0"/>
                <a:cs typeface="Consolas" pitchFamily="49" charset="0"/>
              </a:rPr>
              <a:t>(s1);</a:t>
            </a:r>
          </a:p>
          <a:p>
            <a:pPr>
              <a:spcBef>
                <a:spcPct val="0"/>
              </a:spcBef>
              <a:buFont typeface="Wingdings 2" pitchFamily="18" charset="2"/>
              <a:buNone/>
            </a:pPr>
            <a:endParaRPr lang="en-US" sz="1800"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338">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338">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338">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338">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33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5"/>
          <p:cNvSpPr>
            <a:spLocks noChangeArrowheads="1"/>
          </p:cNvSpPr>
          <p:nvPr/>
        </p:nvSpPr>
        <p:spPr bwMode="auto">
          <a:xfrm>
            <a:off x="1679575" y="1277939"/>
            <a:ext cx="8832850" cy="495458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7106" name="Title 1"/>
          <p:cNvSpPr>
            <a:spLocks noGrp="1"/>
          </p:cNvSpPr>
          <p:nvPr>
            <p:ph type="title"/>
          </p:nvPr>
        </p:nvSpPr>
        <p:spPr>
          <a:xfrm>
            <a:off x="1524000" y="1"/>
            <a:ext cx="9144000" cy="702245"/>
          </a:xfrm>
        </p:spPr>
        <p:txBody>
          <a:bodyPr/>
          <a:lstStyle/>
          <a:p>
            <a:pPr algn="ctr" eaLnBrk="1" hangingPunct="1"/>
            <a:r>
              <a:rPr lang="en-US" dirty="0" smtClean="0"/>
              <a:t>Example Use of Insert</a:t>
            </a:r>
          </a:p>
        </p:txBody>
      </p:sp>
      <p:pic>
        <p:nvPicPr>
          <p:cNvPr id="47107" name="Picture 4" descr="insert1"/>
          <p:cNvPicPr>
            <a:picLocks noChangeAspect="1" noChangeArrowheads="1"/>
          </p:cNvPicPr>
          <p:nvPr/>
        </p:nvPicPr>
        <p:blipFill>
          <a:blip r:embed="rId2"/>
          <a:srcRect/>
          <a:stretch>
            <a:fillRect/>
          </a:stretch>
        </p:blipFill>
        <p:spPr bwMode="auto">
          <a:xfrm>
            <a:off x="1752600" y="1371601"/>
            <a:ext cx="8686800" cy="4784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ChangeArrowheads="1"/>
          </p:cNvSpPr>
          <p:nvPr/>
        </p:nvSpPr>
        <p:spPr bwMode="auto">
          <a:xfrm>
            <a:off x="2025650" y="1163638"/>
            <a:ext cx="8180388" cy="5414962"/>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8130" name="Title 1"/>
          <p:cNvSpPr>
            <a:spLocks noGrp="1"/>
          </p:cNvSpPr>
          <p:nvPr>
            <p:ph type="title"/>
          </p:nvPr>
        </p:nvSpPr>
        <p:spPr>
          <a:xfrm>
            <a:off x="1524000" y="1"/>
            <a:ext cx="9144000" cy="702245"/>
          </a:xfrm>
        </p:spPr>
        <p:txBody>
          <a:bodyPr/>
          <a:lstStyle/>
          <a:p>
            <a:pPr algn="ctr" eaLnBrk="1" hangingPunct="1"/>
            <a:r>
              <a:rPr lang="en-US" dirty="0" smtClean="0"/>
              <a:t>Example Use of Insert (2)</a:t>
            </a:r>
          </a:p>
        </p:txBody>
      </p:sp>
      <p:pic>
        <p:nvPicPr>
          <p:cNvPr id="48131" name="Picture 5" descr="insert2"/>
          <p:cNvPicPr>
            <a:picLocks noChangeAspect="1" noChangeArrowheads="1"/>
          </p:cNvPicPr>
          <p:nvPr/>
        </p:nvPicPr>
        <p:blipFill>
          <a:blip r:embed="rId2"/>
          <a:srcRect/>
          <a:stretch>
            <a:fillRect/>
          </a:stretch>
        </p:blipFill>
        <p:spPr bwMode="auto">
          <a:xfrm>
            <a:off x="2479675" y="1165225"/>
            <a:ext cx="7315200" cy="5341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ChangeArrowheads="1"/>
          </p:cNvSpPr>
          <p:nvPr/>
        </p:nvSpPr>
        <p:spPr bwMode="auto">
          <a:xfrm>
            <a:off x="1833564" y="2819400"/>
            <a:ext cx="8524875" cy="3835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9154" name="Title 1"/>
          <p:cNvSpPr>
            <a:spLocks noGrp="1"/>
          </p:cNvSpPr>
          <p:nvPr>
            <p:ph type="title"/>
          </p:nvPr>
        </p:nvSpPr>
        <p:spPr>
          <a:xfrm>
            <a:off x="1524000" y="1"/>
            <a:ext cx="9144000" cy="702245"/>
          </a:xfrm>
        </p:spPr>
        <p:txBody>
          <a:bodyPr/>
          <a:lstStyle/>
          <a:p>
            <a:pPr algn="ctr" eaLnBrk="1" hangingPunct="1"/>
            <a:r>
              <a:rPr lang="en-US" dirty="0" smtClean="0"/>
              <a:t>The Clear Operation</a:t>
            </a:r>
          </a:p>
        </p:txBody>
      </p:sp>
      <p:pic>
        <p:nvPicPr>
          <p:cNvPr id="49156" name="Picture 9" descr="37461_CH02_FIG0205a"/>
          <p:cNvPicPr>
            <a:picLocks noGrp="1" noChangeAspect="1" noChangeArrowheads="1"/>
          </p:cNvPicPr>
          <p:nvPr>
            <p:ph idx="1"/>
          </p:nvPr>
        </p:nvPicPr>
        <p:blipFill>
          <a:blip r:embed="rId2"/>
          <a:stretch>
            <a:fillRect/>
          </a:stretch>
        </p:blipFill>
        <p:spPr>
          <a:xfrm>
            <a:off x="2264750" y="3019681"/>
            <a:ext cx="7765269" cy="3443315"/>
          </a:xfrm>
        </p:spPr>
      </p:pic>
      <p:sp>
        <p:nvSpPr>
          <p:cNvPr id="14338" name="Content Placeholder 2"/>
          <p:cNvSpPr>
            <a:spLocks noGrp="1"/>
          </p:cNvSpPr>
          <p:nvPr>
            <p:ph idx="4294967295"/>
          </p:nvPr>
        </p:nvSpPr>
        <p:spPr>
          <a:xfrm>
            <a:off x="1524000" y="1104900"/>
            <a:ext cx="8915400" cy="5549900"/>
          </a:xfrm>
        </p:spPr>
        <p:txBody>
          <a:bodyPr/>
          <a:lstStyle/>
          <a:p>
            <a:pPr>
              <a:spcBef>
                <a:spcPct val="0"/>
              </a:spcBef>
              <a:buFont typeface="Wingdings 2" pitchFamily="18" charset="2"/>
              <a:buNone/>
            </a:pPr>
            <a:r>
              <a:rPr lang="en-US" sz="1800" dirty="0">
                <a:latin typeface="Arial" pitchFamily="34" charset="0"/>
                <a:cs typeface="Arial" pitchFamily="34" charset="0"/>
              </a:rPr>
              <a:t>The “lazy” way:</a:t>
            </a:r>
            <a:r>
              <a:rPr lang="en-US" sz="1800" dirty="0">
                <a:latin typeface="Courier New" pitchFamily="49" charset="0"/>
              </a:rPr>
              <a:t>			</a:t>
            </a:r>
            <a:r>
              <a:rPr lang="en-US" sz="1800" dirty="0">
                <a:latin typeface="Consolas" pitchFamily="49" charset="0"/>
                <a:cs typeface="Consolas" pitchFamily="49" charset="0"/>
              </a:rPr>
              <a:t>public void clear()</a:t>
            </a:r>
          </a:p>
          <a:p>
            <a:pPr>
              <a:spcBef>
                <a:spcPct val="0"/>
              </a:spcBef>
              <a:buFont typeface="Wingdings 2" pitchFamily="18" charset="2"/>
              <a:buNone/>
            </a:pPr>
            <a:r>
              <a:rPr lang="en-US" sz="1800" dirty="0">
                <a:latin typeface="Consolas" pitchFamily="49" charset="0"/>
                <a:cs typeface="Consolas" pitchFamily="49" charset="0"/>
              </a:rPr>
              <a:t>					// makes this StringLog empty</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a:t>
            </a:r>
            <a:r>
              <a:rPr lang="nb-NO" sz="1800" dirty="0">
                <a:latin typeface="Consolas" pitchFamily="49" charset="0"/>
                <a:cs typeface="Consolas" pitchFamily="49" charset="0"/>
              </a:rPr>
              <a:t>lastIndex = -1;</a:t>
            </a:r>
          </a:p>
          <a:p>
            <a:pPr>
              <a:spcBef>
                <a:spcPct val="0"/>
              </a:spcBef>
              <a:buFont typeface="Wingdings 2" pitchFamily="18" charset="2"/>
              <a:buNone/>
            </a:pPr>
            <a:r>
              <a:rPr lang="nb-NO" sz="1800" dirty="0">
                <a:latin typeface="Consolas" pitchFamily="49" charset="0"/>
                <a:cs typeface="Consolas" pitchFamily="49" charset="0"/>
              </a:rPr>
              <a:t>					}</a:t>
            </a:r>
            <a:endParaRPr lang="en-US" sz="18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ChangeArrowheads="1"/>
          </p:cNvSpPr>
          <p:nvPr/>
        </p:nvSpPr>
        <p:spPr bwMode="auto">
          <a:xfrm>
            <a:off x="1833564" y="3236914"/>
            <a:ext cx="8524875" cy="341788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0178" name="Title 1"/>
          <p:cNvSpPr>
            <a:spLocks noGrp="1"/>
          </p:cNvSpPr>
          <p:nvPr>
            <p:ph type="title"/>
          </p:nvPr>
        </p:nvSpPr>
        <p:spPr>
          <a:xfrm>
            <a:off x="1524000" y="1"/>
            <a:ext cx="9144000" cy="702245"/>
          </a:xfrm>
        </p:spPr>
        <p:txBody>
          <a:bodyPr/>
          <a:lstStyle/>
          <a:p>
            <a:pPr algn="ctr" eaLnBrk="1" hangingPunct="1"/>
            <a:r>
              <a:rPr lang="en-US" dirty="0" smtClean="0"/>
              <a:t>The Clear Operation</a:t>
            </a:r>
          </a:p>
        </p:txBody>
      </p:sp>
      <p:sp>
        <p:nvSpPr>
          <p:cNvPr id="14338" name="Content Placeholder 2"/>
          <p:cNvSpPr>
            <a:spLocks noGrp="1"/>
          </p:cNvSpPr>
          <p:nvPr>
            <p:ph idx="1"/>
          </p:nvPr>
        </p:nvSpPr>
        <p:spPr>
          <a:xfrm>
            <a:off x="1638300" y="1104900"/>
            <a:ext cx="8915400" cy="5549900"/>
          </a:xfrm>
        </p:spPr>
        <p:txBody>
          <a:bodyPr/>
          <a:lstStyle/>
          <a:p>
            <a:pPr>
              <a:spcBef>
                <a:spcPct val="0"/>
              </a:spcBef>
              <a:buFont typeface="Wingdings 2" pitchFamily="18" charset="2"/>
              <a:buNone/>
            </a:pPr>
            <a:r>
              <a:rPr lang="en-US" sz="1800" dirty="0">
                <a:latin typeface="Arial" pitchFamily="34" charset="0"/>
                <a:cs typeface="Arial" pitchFamily="34" charset="0"/>
              </a:rPr>
              <a:t>The “thorough” way:</a:t>
            </a:r>
            <a:r>
              <a:rPr lang="en-US" sz="1800" dirty="0">
                <a:latin typeface="Courier New" pitchFamily="49" charset="0"/>
              </a:rPr>
              <a:t>		</a:t>
            </a:r>
            <a:r>
              <a:rPr lang="en-US" sz="1800" dirty="0">
                <a:latin typeface="Consolas" pitchFamily="49" charset="0"/>
                <a:cs typeface="Consolas" pitchFamily="49" charset="0"/>
              </a:rPr>
              <a:t>public void clear()</a:t>
            </a:r>
          </a:p>
          <a:p>
            <a:pPr>
              <a:spcBef>
                <a:spcPct val="0"/>
              </a:spcBef>
              <a:buFont typeface="Wingdings 2" pitchFamily="18" charset="2"/>
              <a:buNone/>
            </a:pP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makes this StringLog empty</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a:t>
            </a:r>
            <a:r>
              <a:rPr lang="nb-NO" sz="1800" dirty="0">
                <a:latin typeface="Consolas" pitchFamily="49" charset="0"/>
                <a:cs typeface="Consolas" pitchFamily="49" charset="0"/>
              </a:rPr>
              <a:t>for (int i=0; i&lt;=lastIndex; i++)</a:t>
            </a:r>
          </a:p>
          <a:p>
            <a:pPr>
              <a:spcBef>
                <a:spcPct val="0"/>
              </a:spcBef>
              <a:buFont typeface="Wingdings 2" pitchFamily="18" charset="2"/>
              <a:buNone/>
            </a:pPr>
            <a:r>
              <a:rPr lang="nb-NO" sz="1800" dirty="0">
                <a:latin typeface="Consolas" pitchFamily="49" charset="0"/>
                <a:cs typeface="Consolas" pitchFamily="49" charset="0"/>
              </a:rPr>
              <a:t>			                     log[i] = null;</a:t>
            </a:r>
          </a:p>
          <a:p>
            <a:pPr>
              <a:spcBef>
                <a:spcPct val="0"/>
              </a:spcBef>
              <a:buFont typeface="Wingdings 2" pitchFamily="18" charset="2"/>
              <a:buNone/>
            </a:pPr>
            <a:r>
              <a:rPr lang="nb-NO" sz="1800" dirty="0">
                <a:latin typeface="Consolas" pitchFamily="49" charset="0"/>
                <a:cs typeface="Consolas" pitchFamily="49" charset="0"/>
              </a:rPr>
              <a:t>					    lastIndex = -1;</a:t>
            </a:r>
          </a:p>
          <a:p>
            <a:pPr>
              <a:spcBef>
                <a:spcPct val="0"/>
              </a:spcBef>
              <a:buFont typeface="Wingdings 2" pitchFamily="18" charset="2"/>
              <a:buNone/>
            </a:pPr>
            <a:r>
              <a:rPr lang="nb-NO" sz="1800" dirty="0">
                <a:latin typeface="Consolas" pitchFamily="49" charset="0"/>
                <a:cs typeface="Consolas" pitchFamily="49" charset="0"/>
              </a:rPr>
              <a:t>					}</a:t>
            </a:r>
            <a:endParaRPr lang="en-US" sz="1800" dirty="0">
              <a:latin typeface="Consolas" pitchFamily="49" charset="0"/>
              <a:cs typeface="Consolas" pitchFamily="49" charset="0"/>
            </a:endParaRPr>
          </a:p>
        </p:txBody>
      </p:sp>
      <p:pic>
        <p:nvPicPr>
          <p:cNvPr id="50180" name="Picture 6" descr="37461_CH02_FIG0205b"/>
          <p:cNvPicPr>
            <a:picLocks noChangeAspect="1" noChangeArrowheads="1"/>
          </p:cNvPicPr>
          <p:nvPr/>
        </p:nvPicPr>
        <p:blipFill>
          <a:blip r:embed="rId2"/>
          <a:srcRect/>
          <a:stretch>
            <a:fillRect/>
          </a:stretch>
        </p:blipFill>
        <p:spPr bwMode="auto">
          <a:xfrm>
            <a:off x="1943100" y="3313113"/>
            <a:ext cx="8305800" cy="325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smtClean="0"/>
              <a:t>Abstraction</a:t>
            </a:r>
            <a:endParaRPr lang="en-US" sz="5400" dirty="0"/>
          </a:p>
        </p:txBody>
      </p:sp>
      <p:sp>
        <p:nvSpPr>
          <p:cNvPr id="5" name="Text Placeholder 4"/>
          <p:cNvSpPr>
            <a:spLocks noGrp="1"/>
          </p:cNvSpPr>
          <p:nvPr>
            <p:ph type="body" idx="1"/>
          </p:nvPr>
        </p:nvSpPr>
        <p:spPr/>
        <p:txBody>
          <a:bodyPr/>
          <a:lstStyle/>
          <a:p>
            <a:r>
              <a:rPr lang="en-US" sz="3000" dirty="0"/>
              <a:t>Section </a:t>
            </a:r>
            <a:r>
              <a:rPr lang="en-US" sz="3000" dirty="0" smtClean="0"/>
              <a:t>2.1</a:t>
            </a:r>
            <a:endParaRPr lang="en-US" sz="3000" dirty="0"/>
          </a:p>
        </p:txBody>
      </p:sp>
    </p:spTree>
    <p:extLst>
      <p:ext uri="{BB962C8B-B14F-4D97-AF65-F5344CB8AC3E}">
        <p14:creationId xmlns:p14="http://schemas.microsoft.com/office/powerpoint/2010/main" val="2493765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1524000" y="1"/>
            <a:ext cx="9144000" cy="702245"/>
          </a:xfrm>
        </p:spPr>
        <p:txBody>
          <a:bodyPr/>
          <a:lstStyle/>
          <a:p>
            <a:pPr algn="ctr" eaLnBrk="1" hangingPunct="1"/>
            <a:r>
              <a:rPr lang="en-US" dirty="0" smtClean="0"/>
              <a:t>Three Observers (</a:t>
            </a:r>
            <a:r>
              <a:rPr lang="en-US" dirty="0" err="1" smtClean="0"/>
              <a:t>Accessors</a:t>
            </a:r>
            <a:r>
              <a:rPr lang="en-US" dirty="0" smtClean="0"/>
              <a:t>)</a:t>
            </a:r>
          </a:p>
        </p:txBody>
      </p:sp>
      <p:sp>
        <p:nvSpPr>
          <p:cNvPr id="14338" name="Content Placeholder 2"/>
          <p:cNvSpPr>
            <a:spLocks noGrp="1"/>
          </p:cNvSpPr>
          <p:nvPr>
            <p:ph idx="1"/>
          </p:nvPr>
        </p:nvSpPr>
        <p:spPr>
          <a:xfrm>
            <a:off x="143225" y="932675"/>
            <a:ext cx="10410475" cy="5722125"/>
          </a:xfrm>
        </p:spPr>
        <p:txBody>
          <a:bodyPr/>
          <a:lstStyle/>
          <a:p>
            <a:pPr>
              <a:lnSpc>
                <a:spcPct val="95000"/>
              </a:lnSpc>
              <a:spcBef>
                <a:spcPct val="0"/>
              </a:spcBef>
              <a:buFont typeface="Wingdings 2" pitchFamily="18" charset="2"/>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isFull</a:t>
            </a:r>
            <a:r>
              <a:rPr lang="en-US" sz="1800" dirty="0">
                <a:latin typeface="Consolas" pitchFamily="49" charset="0"/>
                <a:cs typeface="Consolas" pitchFamily="49" charset="0"/>
              </a:rPr>
              <a:t>()</a:t>
            </a:r>
          </a:p>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Returns true if this StringLog is full, otherwise returns false.</a:t>
            </a:r>
          </a:p>
          <a:p>
            <a:pPr>
              <a:lnSpc>
                <a:spcPct val="95000"/>
              </a:lnSpc>
              <a:spcBef>
                <a:spcPct val="0"/>
              </a:spcBef>
              <a:buFont typeface="Wingdings 2" pitchFamily="18" charset="2"/>
              <a:buNone/>
            </a:pPr>
            <a:r>
              <a:rPr lang="en-US" sz="1800" dirty="0">
                <a:latin typeface="Consolas" pitchFamily="49" charset="0"/>
                <a:cs typeface="Consolas" pitchFamily="49" charset="0"/>
              </a:rPr>
              <a:t>{              </a:t>
            </a:r>
          </a:p>
          <a:p>
            <a:pPr>
              <a:lnSpc>
                <a:spcPct val="95000"/>
              </a:lnSpc>
              <a:spcBef>
                <a:spcPct val="0"/>
              </a:spcBef>
              <a:buFont typeface="Wingdings 2" pitchFamily="18" charset="2"/>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lastIndex</a:t>
            </a:r>
            <a:r>
              <a:rPr lang="en-US" sz="1800" dirty="0">
                <a:latin typeface="Consolas" pitchFamily="49" charset="0"/>
                <a:cs typeface="Consolas" pitchFamily="49" charset="0"/>
              </a:rPr>
              <a:t> == (</a:t>
            </a:r>
            <a:r>
              <a:rPr lang="en-US" sz="1800" dirty="0" err="1">
                <a:latin typeface="Consolas" pitchFamily="49" charset="0"/>
                <a:cs typeface="Consolas" pitchFamily="49" charset="0"/>
              </a:rPr>
              <a:t>log.length</a:t>
            </a:r>
            <a:r>
              <a:rPr lang="en-US" sz="1800" dirty="0">
                <a:latin typeface="Consolas" pitchFamily="49" charset="0"/>
                <a:cs typeface="Consolas" pitchFamily="49" charset="0"/>
              </a:rPr>
              <a:t> - 1)) </a:t>
            </a:r>
          </a:p>
          <a:p>
            <a:pPr>
              <a:lnSpc>
                <a:spcPct val="95000"/>
              </a:lnSpc>
              <a:spcBef>
                <a:spcPct val="0"/>
              </a:spcBef>
              <a:buFont typeface="Wingdings 2" pitchFamily="18" charset="2"/>
              <a:buNone/>
            </a:pPr>
            <a:r>
              <a:rPr lang="en-US" sz="1800" dirty="0">
                <a:latin typeface="Consolas" pitchFamily="49" charset="0"/>
                <a:cs typeface="Consolas" pitchFamily="49" charset="0"/>
              </a:rPr>
              <a:t>    return true;</a:t>
            </a:r>
          </a:p>
          <a:p>
            <a:pPr>
              <a:lnSpc>
                <a:spcPct val="95000"/>
              </a:lnSpc>
              <a:spcBef>
                <a:spcPct val="0"/>
              </a:spcBef>
              <a:buFont typeface="Wingdings 2" pitchFamily="18" charset="2"/>
              <a:buNone/>
            </a:pPr>
            <a:r>
              <a:rPr lang="en-US" sz="1800" dirty="0">
                <a:latin typeface="Consolas" pitchFamily="49" charset="0"/>
                <a:cs typeface="Consolas" pitchFamily="49" charset="0"/>
              </a:rPr>
              <a:t>  else</a:t>
            </a:r>
          </a:p>
          <a:p>
            <a:pPr>
              <a:lnSpc>
                <a:spcPct val="95000"/>
              </a:lnSpc>
              <a:spcBef>
                <a:spcPct val="0"/>
              </a:spcBef>
              <a:buFont typeface="Wingdings 2" pitchFamily="18" charset="2"/>
              <a:buNone/>
            </a:pPr>
            <a:r>
              <a:rPr lang="en-US" sz="1800" dirty="0">
                <a:latin typeface="Consolas" pitchFamily="49" charset="0"/>
                <a:cs typeface="Consolas" pitchFamily="49" charset="0"/>
              </a:rPr>
              <a:t>    return false;</a:t>
            </a:r>
          </a:p>
          <a:p>
            <a:pPr>
              <a:lnSpc>
                <a:spcPct val="95000"/>
              </a:lnSpc>
              <a:spcBef>
                <a:spcPct val="0"/>
              </a:spcBef>
              <a:buFont typeface="Wingdings 2" pitchFamily="18" charset="2"/>
              <a:buNone/>
            </a:pPr>
            <a:r>
              <a:rPr lang="en-US" sz="1800" dirty="0">
                <a:latin typeface="Consolas" pitchFamily="49" charset="0"/>
                <a:cs typeface="Consolas" pitchFamily="49" charset="0"/>
              </a:rPr>
              <a:t>}</a:t>
            </a:r>
          </a:p>
          <a:p>
            <a:pPr>
              <a:lnSpc>
                <a:spcPct val="95000"/>
              </a:lnSpc>
              <a:spcBef>
                <a:spcPct val="0"/>
              </a:spcBef>
              <a:buFont typeface="Wingdings 2" pitchFamily="18" charset="2"/>
              <a:buNone/>
            </a:pPr>
            <a:endParaRPr lang="en-US" sz="1800" dirty="0">
              <a:latin typeface="Consolas" pitchFamily="49" charset="0"/>
              <a:cs typeface="Consolas" pitchFamily="49" charset="0"/>
            </a:endParaRPr>
          </a:p>
          <a:p>
            <a:pPr>
              <a:lnSpc>
                <a:spcPct val="95000"/>
              </a:lnSpc>
              <a:spcBef>
                <a:spcPct val="0"/>
              </a:spcBef>
              <a:buFont typeface="Wingdings 2" pitchFamily="18" charset="2"/>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size()</a:t>
            </a:r>
          </a:p>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Returns the number of Strings in this StringLog.</a:t>
            </a:r>
          </a:p>
          <a:p>
            <a:pPr>
              <a:lnSpc>
                <a:spcPct val="95000"/>
              </a:lnSpc>
              <a:spcBef>
                <a:spcPct val="0"/>
              </a:spcBef>
              <a:buFont typeface="Wingdings 2" pitchFamily="18" charset="2"/>
              <a:buNone/>
            </a:pPr>
            <a:r>
              <a:rPr lang="en-US" sz="1800" dirty="0">
                <a:latin typeface="Consolas" pitchFamily="49" charset="0"/>
                <a:cs typeface="Consolas" pitchFamily="49" charset="0"/>
              </a:rPr>
              <a:t>{</a:t>
            </a:r>
          </a:p>
          <a:p>
            <a:pPr>
              <a:lnSpc>
                <a:spcPct val="95000"/>
              </a:lnSpc>
              <a:spcBef>
                <a:spcPct val="0"/>
              </a:spcBef>
              <a:buFont typeface="Wingdings 2" pitchFamily="18" charset="2"/>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lastIndex</a:t>
            </a:r>
            <a:r>
              <a:rPr lang="en-US" sz="1800" dirty="0">
                <a:latin typeface="Consolas" pitchFamily="49" charset="0"/>
                <a:cs typeface="Consolas" pitchFamily="49" charset="0"/>
              </a:rPr>
              <a:t> + 1);</a:t>
            </a:r>
          </a:p>
          <a:p>
            <a:pPr>
              <a:lnSpc>
                <a:spcPct val="95000"/>
              </a:lnSpc>
              <a:spcBef>
                <a:spcPct val="0"/>
              </a:spcBef>
              <a:buFont typeface="Wingdings 2" pitchFamily="18" charset="2"/>
              <a:buNone/>
            </a:pPr>
            <a:r>
              <a:rPr lang="en-US" sz="1800" dirty="0">
                <a:latin typeface="Consolas" pitchFamily="49" charset="0"/>
                <a:cs typeface="Consolas" pitchFamily="49" charset="0"/>
              </a:rPr>
              <a:t>}</a:t>
            </a:r>
          </a:p>
          <a:p>
            <a:pPr>
              <a:lnSpc>
                <a:spcPct val="95000"/>
              </a:lnSpc>
              <a:spcBef>
                <a:spcPct val="0"/>
              </a:spcBef>
              <a:buFont typeface="Wingdings 2" pitchFamily="18" charset="2"/>
              <a:buNone/>
            </a:pPr>
            <a:endParaRPr lang="en-US" sz="1800" dirty="0">
              <a:latin typeface="Consolas" pitchFamily="49" charset="0"/>
              <a:cs typeface="Consolas" pitchFamily="49" charset="0"/>
            </a:endParaRPr>
          </a:p>
          <a:p>
            <a:pPr>
              <a:lnSpc>
                <a:spcPct val="95000"/>
              </a:lnSpc>
              <a:spcBef>
                <a:spcPct val="0"/>
              </a:spcBef>
              <a:buFont typeface="Wingdings 2" pitchFamily="18" charset="2"/>
              <a:buNone/>
            </a:pPr>
            <a:r>
              <a:rPr lang="en-US" sz="1800" dirty="0">
                <a:latin typeface="Consolas" pitchFamily="49" charset="0"/>
                <a:cs typeface="Consolas" pitchFamily="49" charset="0"/>
              </a:rPr>
              <a:t>public String </a:t>
            </a:r>
            <a:r>
              <a:rPr lang="en-US" sz="1800" dirty="0" err="1">
                <a:latin typeface="Consolas" pitchFamily="49" charset="0"/>
                <a:cs typeface="Consolas" pitchFamily="49" charset="0"/>
              </a:rPr>
              <a:t>getName</a:t>
            </a:r>
            <a:r>
              <a:rPr lang="en-US" sz="1800" dirty="0">
                <a:latin typeface="Consolas" pitchFamily="49" charset="0"/>
                <a:cs typeface="Consolas" pitchFamily="49" charset="0"/>
              </a:rPr>
              <a:t>()</a:t>
            </a:r>
          </a:p>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Returns the name of this StringLog.</a:t>
            </a:r>
          </a:p>
          <a:p>
            <a:pPr>
              <a:lnSpc>
                <a:spcPct val="95000"/>
              </a:lnSpc>
              <a:spcBef>
                <a:spcPct val="0"/>
              </a:spcBef>
              <a:buFont typeface="Wingdings 2" pitchFamily="18" charset="2"/>
              <a:buNone/>
            </a:pPr>
            <a:r>
              <a:rPr lang="en-US" sz="1800" dirty="0">
                <a:latin typeface="Consolas" pitchFamily="49" charset="0"/>
                <a:cs typeface="Consolas" pitchFamily="49" charset="0"/>
              </a:rPr>
              <a:t>{</a:t>
            </a:r>
          </a:p>
          <a:p>
            <a:pPr>
              <a:lnSpc>
                <a:spcPct val="95000"/>
              </a:lnSpc>
              <a:spcBef>
                <a:spcPct val="0"/>
              </a:spcBef>
              <a:buFont typeface="Wingdings 2" pitchFamily="18" charset="2"/>
              <a:buNone/>
            </a:pPr>
            <a:r>
              <a:rPr lang="en-US" sz="1800" dirty="0">
                <a:latin typeface="Consolas" pitchFamily="49" charset="0"/>
                <a:cs typeface="Consolas" pitchFamily="49" charset="0"/>
              </a:rPr>
              <a:t>  return name;</a:t>
            </a:r>
          </a:p>
          <a:p>
            <a:pPr>
              <a:lnSpc>
                <a:spcPct val="95000"/>
              </a:lnSpc>
              <a:spcBef>
                <a:spcPct val="0"/>
              </a:spcBef>
              <a:buFont typeface="Wingdings 2" pitchFamily="18" charset="2"/>
              <a:buNone/>
            </a:pPr>
            <a:r>
              <a:rPr lang="en-US" sz="1800"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6" end="1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7" end="1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8" end="1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8">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524000" y="1"/>
            <a:ext cx="9144000" cy="702245"/>
          </a:xfrm>
        </p:spPr>
        <p:txBody>
          <a:bodyPr/>
          <a:lstStyle/>
          <a:p>
            <a:pPr algn="ctr" eaLnBrk="1" hangingPunct="1"/>
            <a:r>
              <a:rPr lang="en-US" dirty="0" smtClean="0"/>
              <a:t>The </a:t>
            </a:r>
            <a:r>
              <a:rPr lang="en-US" dirty="0" err="1" smtClean="0">
                <a:latin typeface="Consolas" pitchFamily="49" charset="0"/>
                <a:cs typeface="Consolas" pitchFamily="49" charset="0"/>
              </a:rPr>
              <a:t>toString</a:t>
            </a:r>
            <a:r>
              <a:rPr lang="en-US" dirty="0" smtClean="0"/>
              <a:t> Method (Observer)</a:t>
            </a:r>
          </a:p>
        </p:txBody>
      </p:sp>
      <p:sp>
        <p:nvSpPr>
          <p:cNvPr id="14338" name="Content Placeholder 2"/>
          <p:cNvSpPr>
            <a:spLocks noGrp="1"/>
          </p:cNvSpPr>
          <p:nvPr>
            <p:ph idx="1"/>
          </p:nvPr>
        </p:nvSpPr>
        <p:spPr>
          <a:xfrm>
            <a:off x="143225" y="1104900"/>
            <a:ext cx="11905550" cy="5549900"/>
          </a:xfrm>
        </p:spPr>
        <p:txBody>
          <a:bodyPr/>
          <a:lstStyle/>
          <a:p>
            <a:pPr marL="52388" indent="-15875">
              <a:spcBef>
                <a:spcPct val="0"/>
              </a:spcBef>
              <a:buNone/>
            </a:pPr>
            <a:r>
              <a:rPr lang="en-US" sz="1800" dirty="0">
                <a:latin typeface="Consolas" pitchFamily="49" charset="0"/>
                <a:cs typeface="Consolas" pitchFamily="49" charset="0"/>
              </a:rPr>
              <a:t>public String </a:t>
            </a:r>
            <a:r>
              <a:rPr lang="en-US" sz="1800" dirty="0" err="1">
                <a:latin typeface="Consolas" pitchFamily="49" charset="0"/>
                <a:cs typeface="Consolas" pitchFamily="49" charset="0"/>
              </a:rPr>
              <a:t>toString</a:t>
            </a:r>
            <a:r>
              <a:rPr lang="en-US" sz="1800" dirty="0">
                <a:latin typeface="Consolas" pitchFamily="49" charset="0"/>
                <a:cs typeface="Consolas" pitchFamily="49" charset="0"/>
              </a:rPr>
              <a:t>()</a:t>
            </a:r>
          </a:p>
          <a:p>
            <a:pPr marL="52388" indent="-15875">
              <a:spcBef>
                <a:spcPct val="0"/>
              </a:spcBef>
              <a:buNone/>
            </a:pPr>
            <a:r>
              <a:rPr lang="en-US" sz="1800" dirty="0">
                <a:solidFill>
                  <a:srgbClr val="92D050"/>
                </a:solidFill>
                <a:latin typeface="Consolas" pitchFamily="49" charset="0"/>
                <a:cs typeface="Consolas" pitchFamily="49" charset="0"/>
              </a:rPr>
              <a:t>// Returns a nicely formatted string representing this StringLog.</a:t>
            </a:r>
            <a:endParaRPr lang="da-DK" sz="1800" dirty="0">
              <a:solidFill>
                <a:srgbClr val="92D050"/>
              </a:solidFill>
              <a:latin typeface="Consolas" pitchFamily="49" charset="0"/>
              <a:cs typeface="Consolas" pitchFamily="49" charset="0"/>
            </a:endParaRPr>
          </a:p>
          <a:p>
            <a:pPr marL="52388" indent="-15875">
              <a:spcBef>
                <a:spcPct val="0"/>
              </a:spcBef>
              <a:buNone/>
            </a:pPr>
            <a:r>
              <a:rPr lang="da-DK" sz="1800" dirty="0">
                <a:latin typeface="Consolas" pitchFamily="49" charset="0"/>
                <a:cs typeface="Consolas" pitchFamily="49" charset="0"/>
              </a:rPr>
              <a:t>{</a:t>
            </a:r>
          </a:p>
          <a:p>
            <a:pPr marL="52388" indent="-15875">
              <a:spcBef>
                <a:spcPct val="0"/>
              </a:spcBef>
              <a:buNone/>
            </a:pPr>
            <a:r>
              <a:rPr lang="da-DK" sz="1800" dirty="0">
                <a:latin typeface="Consolas" pitchFamily="49" charset="0"/>
                <a:cs typeface="Consolas" pitchFamily="49" charset="0"/>
              </a:rPr>
              <a:t>  String logString = "Log: " + name + "\n\n";</a:t>
            </a:r>
          </a:p>
          <a:p>
            <a:pPr marL="52388" indent="-15875">
              <a:spcBef>
                <a:spcPct val="0"/>
              </a:spcBef>
              <a:buNone/>
            </a:pPr>
            <a:r>
              <a:rPr lang="da-DK" sz="1800" dirty="0">
                <a:latin typeface="Consolas" pitchFamily="49" charset="0"/>
                <a:cs typeface="Consolas" pitchFamily="49" charset="0"/>
              </a:rPr>
              <a:t>  for (int i = 0; i &lt;= lastIndex; i++)</a:t>
            </a:r>
          </a:p>
          <a:p>
            <a:pPr marL="52388" indent="-15875">
              <a:spcBef>
                <a:spcPct val="0"/>
              </a:spcBef>
              <a:buNone/>
            </a:pPr>
            <a:r>
              <a:rPr lang="da-DK" sz="1800" dirty="0">
                <a:latin typeface="Consolas" pitchFamily="49" charset="0"/>
                <a:cs typeface="Consolas" pitchFamily="49" charset="0"/>
              </a:rPr>
              <a:t>    logString = logString + (i+1) + ". " + log[i] + "\n";</a:t>
            </a:r>
          </a:p>
          <a:p>
            <a:pPr marL="52388" indent="-15875">
              <a:spcBef>
                <a:spcPct val="0"/>
              </a:spcBef>
              <a:buNone/>
            </a:pPr>
            <a:r>
              <a:rPr lang="da-DK" sz="1800" dirty="0">
                <a:latin typeface="Consolas" pitchFamily="49" charset="0"/>
                <a:cs typeface="Consolas" pitchFamily="49" charset="0"/>
              </a:rPr>
              <a:t>  </a:t>
            </a:r>
            <a:r>
              <a:rPr lang="en-US" sz="1800" dirty="0">
                <a:latin typeface="Consolas" pitchFamily="49" charset="0"/>
                <a:cs typeface="Consolas" pitchFamily="49" charset="0"/>
              </a:rPr>
              <a:t>return </a:t>
            </a:r>
            <a:r>
              <a:rPr lang="en-US" sz="1800" dirty="0" err="1">
                <a:latin typeface="Consolas" pitchFamily="49" charset="0"/>
                <a:cs typeface="Consolas" pitchFamily="49" charset="0"/>
              </a:rPr>
              <a:t>logString</a:t>
            </a:r>
            <a:r>
              <a:rPr lang="en-US" sz="1800" dirty="0">
                <a:latin typeface="Consolas" pitchFamily="49" charset="0"/>
                <a:cs typeface="Consolas" pitchFamily="49" charset="0"/>
              </a:rPr>
              <a:t>;</a:t>
            </a:r>
          </a:p>
          <a:p>
            <a:pPr marL="52388" indent="-15875">
              <a:spcBef>
                <a:spcPct val="0"/>
              </a:spcBef>
              <a:buNone/>
            </a:pPr>
            <a:r>
              <a:rPr lang="en-US" sz="1800" dirty="0">
                <a:latin typeface="Consolas" pitchFamily="49" charset="0"/>
                <a:cs typeface="Consolas" pitchFamily="49" charset="0"/>
              </a:rPr>
              <a:t>}</a:t>
            </a:r>
          </a:p>
          <a:p>
            <a:pPr marL="52388" indent="-15875">
              <a:spcBef>
                <a:spcPct val="10000"/>
              </a:spcBef>
            </a:pPr>
            <a:endParaRPr lang="en-US" sz="1600" dirty="0">
              <a:latin typeface="Courier New" pitchFamily="49" charset="0"/>
            </a:endParaRPr>
          </a:p>
          <a:p>
            <a:pPr marL="52388" indent="-15875">
              <a:spcBef>
                <a:spcPct val="10000"/>
              </a:spcBef>
              <a:buNone/>
            </a:pPr>
            <a:r>
              <a:rPr lang="en-US" sz="2500" dirty="0"/>
              <a:t>For example, if the </a:t>
            </a:r>
            <a:r>
              <a:rPr lang="en-US" sz="2500" dirty="0">
                <a:solidFill>
                  <a:srgbClr val="FFC000"/>
                </a:solidFill>
                <a:latin typeface="Consolas" pitchFamily="49" charset="0"/>
                <a:cs typeface="Consolas" pitchFamily="49" charset="0"/>
              </a:rPr>
              <a:t>StringLog</a:t>
            </a:r>
            <a:r>
              <a:rPr lang="en-US" sz="2500" dirty="0">
                <a:solidFill>
                  <a:srgbClr val="FFC000"/>
                </a:solidFill>
              </a:rPr>
              <a:t> </a:t>
            </a:r>
            <a:r>
              <a:rPr lang="en-US" sz="2500" dirty="0"/>
              <a:t>is named “Three Stooges” and contains the strings “Larry”, “Moe”, and “Curly Joe”, then the result of displaying the string returned by </a:t>
            </a:r>
            <a:r>
              <a:rPr lang="en-US" sz="2500" dirty="0" err="1">
                <a:solidFill>
                  <a:srgbClr val="FFC000"/>
                </a:solidFill>
                <a:latin typeface="Consolas" pitchFamily="49" charset="0"/>
                <a:cs typeface="Consolas" pitchFamily="49" charset="0"/>
              </a:rPr>
              <a:t>toString</a:t>
            </a:r>
            <a:r>
              <a:rPr lang="en-US" sz="2500" dirty="0">
                <a:solidFill>
                  <a:srgbClr val="FFC000"/>
                </a:solidFill>
              </a:rPr>
              <a:t> </a:t>
            </a:r>
            <a:r>
              <a:rPr lang="en-US" sz="2500" dirty="0"/>
              <a:t>would be</a:t>
            </a:r>
          </a:p>
          <a:p>
            <a:pPr marL="52388" indent="-15875">
              <a:spcBef>
                <a:spcPct val="10000"/>
              </a:spcBef>
            </a:pPr>
            <a:endParaRPr lang="en-US" sz="1800" dirty="0"/>
          </a:p>
          <a:p>
            <a:pPr marL="796925" lvl="1" indent="-285750">
              <a:spcBef>
                <a:spcPct val="0"/>
              </a:spcBef>
              <a:buNone/>
            </a:pPr>
            <a:r>
              <a:rPr lang="en-US" sz="1800" dirty="0"/>
              <a:t>Log: Three Stooges</a:t>
            </a:r>
          </a:p>
          <a:p>
            <a:pPr marL="796925" lvl="1" indent="-285750">
              <a:spcBef>
                <a:spcPct val="0"/>
              </a:spcBef>
              <a:buNone/>
            </a:pPr>
            <a:r>
              <a:rPr lang="en-US" sz="1800" dirty="0"/>
              <a:t>1. Larry</a:t>
            </a:r>
          </a:p>
          <a:p>
            <a:pPr marL="796925" lvl="1" indent="-285750">
              <a:spcBef>
                <a:spcPct val="0"/>
              </a:spcBef>
              <a:buNone/>
            </a:pPr>
            <a:r>
              <a:rPr lang="en-US" sz="1800" dirty="0"/>
              <a:t>2. Moe</a:t>
            </a:r>
          </a:p>
          <a:p>
            <a:pPr marL="796925" lvl="1" indent="-285750">
              <a:spcBef>
                <a:spcPct val="0"/>
              </a:spcBef>
              <a:buNone/>
            </a:pPr>
            <a:r>
              <a:rPr lang="en-US" sz="1800" dirty="0"/>
              <a:t>3. Curly Joe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1524000" y="1"/>
            <a:ext cx="9144000" cy="702245"/>
          </a:xfrm>
        </p:spPr>
        <p:txBody>
          <a:bodyPr/>
          <a:lstStyle/>
          <a:p>
            <a:pPr algn="ctr" eaLnBrk="1" hangingPunct="1"/>
            <a:r>
              <a:rPr lang="en-US" dirty="0" smtClean="0"/>
              <a:t>Stepwise Refinement</a:t>
            </a:r>
          </a:p>
        </p:txBody>
      </p:sp>
      <p:sp>
        <p:nvSpPr>
          <p:cNvPr id="14338" name="Content Placeholder 2"/>
          <p:cNvSpPr>
            <a:spLocks noGrp="1"/>
          </p:cNvSpPr>
          <p:nvPr>
            <p:ph idx="1"/>
          </p:nvPr>
        </p:nvSpPr>
        <p:spPr>
          <a:xfrm>
            <a:off x="143225" y="932675"/>
            <a:ext cx="11905550" cy="5722125"/>
          </a:xfrm>
        </p:spPr>
        <p:txBody>
          <a:bodyPr/>
          <a:lstStyle/>
          <a:p>
            <a:pPr>
              <a:spcBef>
                <a:spcPts val="1800"/>
              </a:spcBef>
            </a:pPr>
            <a:r>
              <a:rPr lang="en-US" dirty="0" smtClean="0"/>
              <a:t>Approach a problem in stages. </a:t>
            </a:r>
          </a:p>
          <a:p>
            <a:pPr>
              <a:spcBef>
                <a:spcPts val="1800"/>
              </a:spcBef>
            </a:pPr>
            <a:r>
              <a:rPr lang="en-US" dirty="0" smtClean="0"/>
              <a:t>Similar steps are followed during each stage, with the only difference being the level of detail involved. </a:t>
            </a:r>
          </a:p>
          <a:p>
            <a:pPr>
              <a:spcBef>
                <a:spcPts val="1800"/>
              </a:spcBef>
            </a:pPr>
            <a:r>
              <a:rPr lang="en-US" dirty="0" smtClean="0"/>
              <a:t>The completion of each stage brings us closer to solving our problem.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1524000" y="7077"/>
            <a:ext cx="9144000" cy="695169"/>
          </a:xfrm>
        </p:spPr>
        <p:txBody>
          <a:bodyPr/>
          <a:lstStyle/>
          <a:p>
            <a:pPr algn="ctr" eaLnBrk="1" hangingPunct="1"/>
            <a:r>
              <a:rPr lang="en-US" dirty="0" smtClean="0"/>
              <a:t>Stepwise Refinement (2)</a:t>
            </a:r>
          </a:p>
        </p:txBody>
      </p:sp>
      <p:sp>
        <p:nvSpPr>
          <p:cNvPr id="14338" name="Content Placeholder 2"/>
          <p:cNvSpPr>
            <a:spLocks noGrp="1"/>
          </p:cNvSpPr>
          <p:nvPr>
            <p:ph idx="1"/>
          </p:nvPr>
        </p:nvSpPr>
        <p:spPr>
          <a:xfrm>
            <a:off x="143225" y="932675"/>
            <a:ext cx="11905550" cy="5722125"/>
          </a:xfrm>
        </p:spPr>
        <p:txBody>
          <a:bodyPr/>
          <a:lstStyle/>
          <a:p>
            <a:pPr>
              <a:spcBef>
                <a:spcPts val="1200"/>
              </a:spcBef>
            </a:pPr>
            <a:r>
              <a:rPr lang="en-US" dirty="0" smtClean="0"/>
              <a:t>There are two standard variations of stepwise refinement:</a:t>
            </a:r>
          </a:p>
          <a:p>
            <a:pPr marL="742950" lvl="1" indent="-285750">
              <a:spcBef>
                <a:spcPts val="1200"/>
              </a:spcBef>
            </a:pPr>
            <a:r>
              <a:rPr lang="en-US" i="1" u="sng" dirty="0" smtClean="0"/>
              <a:t>Top-down</a:t>
            </a:r>
            <a:r>
              <a:rPr lang="en-US" dirty="0" smtClean="0"/>
              <a:t>: The problem is broken into several large parts. Each part is in turn divided into sections, then the sections are subdivided, and so on. </a:t>
            </a:r>
          </a:p>
          <a:p>
            <a:pPr marL="1143000" lvl="2" indent="-228600">
              <a:spcBef>
                <a:spcPts val="1200"/>
              </a:spcBef>
            </a:pPr>
            <a:r>
              <a:rPr lang="en-US" i="1" u="sng" dirty="0" smtClean="0"/>
              <a:t>Details are deferred as long as possible</a:t>
            </a:r>
            <a:r>
              <a:rPr lang="en-US" i="1" dirty="0" smtClean="0"/>
              <a:t>. </a:t>
            </a:r>
            <a:r>
              <a:rPr lang="en-US" dirty="0" smtClean="0"/>
              <a:t>The top-down approach is often used for the design of non-trivial methods. </a:t>
            </a:r>
            <a:r>
              <a:rPr lang="en-US" i="1" dirty="0" smtClean="0"/>
              <a:t> </a:t>
            </a:r>
          </a:p>
          <a:p>
            <a:pPr marL="742950" lvl="1" indent="-285750">
              <a:spcBef>
                <a:spcPts val="1200"/>
              </a:spcBef>
            </a:pPr>
            <a:r>
              <a:rPr lang="en-US" i="1" u="sng" dirty="0" smtClean="0"/>
              <a:t>Bottom-up</a:t>
            </a:r>
            <a:r>
              <a:rPr lang="en-US" dirty="0" smtClean="0"/>
              <a:t>: Details come first. They are brought together into increasingly higher-level components. A useful approach if you can identify previously created program components to reuse in creating your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1524000" y="1"/>
            <a:ext cx="9144000" cy="702245"/>
          </a:xfrm>
        </p:spPr>
        <p:txBody>
          <a:bodyPr/>
          <a:lstStyle/>
          <a:p>
            <a:pPr algn="ctr" eaLnBrk="1" hangingPunct="1"/>
            <a:r>
              <a:rPr lang="en-US" sz="4200" dirty="0"/>
              <a:t>Implementing the </a:t>
            </a:r>
            <a:r>
              <a:rPr lang="en-US" sz="4200" dirty="0">
                <a:solidFill>
                  <a:srgbClr val="FFC000"/>
                </a:solidFill>
                <a:latin typeface="Consolas" pitchFamily="49" charset="0"/>
                <a:cs typeface="Consolas" pitchFamily="49" charset="0"/>
              </a:rPr>
              <a:t>contains</a:t>
            </a:r>
            <a:r>
              <a:rPr lang="en-US" sz="4200" dirty="0">
                <a:solidFill>
                  <a:srgbClr val="FFC000"/>
                </a:solidFill>
              </a:rPr>
              <a:t> </a:t>
            </a:r>
            <a:r>
              <a:rPr lang="en-US" sz="4200" dirty="0"/>
              <a:t>Method</a:t>
            </a:r>
          </a:p>
        </p:txBody>
      </p:sp>
      <p:sp>
        <p:nvSpPr>
          <p:cNvPr id="14338" name="Content Placeholder 2"/>
          <p:cNvSpPr>
            <a:spLocks noGrp="1"/>
          </p:cNvSpPr>
          <p:nvPr>
            <p:ph idx="1"/>
          </p:nvPr>
        </p:nvSpPr>
        <p:spPr>
          <a:xfrm>
            <a:off x="143225" y="932675"/>
            <a:ext cx="11905549" cy="5722125"/>
          </a:xfrm>
        </p:spPr>
        <p:txBody>
          <a:bodyPr/>
          <a:lstStyle/>
          <a:p>
            <a:r>
              <a:rPr lang="en-US" dirty="0" smtClean="0"/>
              <a:t>top-down stepwise refinement phase 1</a:t>
            </a:r>
          </a:p>
          <a:p>
            <a:pPr>
              <a:spcBef>
                <a:spcPct val="0"/>
              </a:spcBef>
              <a:buFont typeface="Wingdings 2" pitchFamily="18" charset="2"/>
              <a:buNone/>
            </a:pPr>
            <a:endParaRPr lang="en-US" sz="1600" dirty="0">
              <a:latin typeface="Courier New" pitchFamily="49" charset="0"/>
            </a:endParaRPr>
          </a:p>
          <a:p>
            <a:pPr>
              <a:spcBef>
                <a:spcPct val="0"/>
              </a:spcBef>
              <a:buFont typeface="Wingdings 2" pitchFamily="18" charset="2"/>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contains(String element)</a:t>
            </a:r>
          </a:p>
          <a:p>
            <a:pPr>
              <a:spcBef>
                <a:spcPct val="0"/>
              </a:spcBef>
              <a:buFont typeface="Wingdings 2" pitchFamily="18" charset="2"/>
              <a:buNone/>
            </a:pPr>
            <a:r>
              <a:rPr lang="en-US" sz="1800" dirty="0">
                <a:latin typeface="Consolas" pitchFamily="49" charset="0"/>
                <a:cs typeface="Consolas" pitchFamily="49" charset="0"/>
              </a:rPr>
              <a:t>{</a:t>
            </a:r>
          </a:p>
          <a:p>
            <a:pPr>
              <a:spcBef>
                <a:spcPct val="0"/>
              </a:spcBef>
              <a:buFont typeface="Wingdings 2" pitchFamily="18" charset="2"/>
              <a:buNone/>
            </a:pPr>
            <a:r>
              <a:rPr lang="en-US" sz="1800" dirty="0">
                <a:latin typeface="Consolas" pitchFamily="49" charset="0"/>
                <a:cs typeface="Consolas" pitchFamily="49" charset="0"/>
              </a:rPr>
              <a:t>  Set variables</a:t>
            </a:r>
          </a:p>
          <a:p>
            <a:pPr>
              <a:spcBef>
                <a:spcPct val="0"/>
              </a:spcBef>
              <a:buFont typeface="Wingdings 2" pitchFamily="18" charset="2"/>
              <a:buNone/>
            </a:pPr>
            <a:r>
              <a:rPr lang="en-US" sz="1800" dirty="0">
                <a:latin typeface="Consolas" pitchFamily="49" charset="0"/>
                <a:cs typeface="Consolas" pitchFamily="49" charset="0"/>
              </a:rPr>
              <a:t>  while (there are more values to search)</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Check the next value</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return (whether or not we found the element)</a:t>
            </a:r>
          </a:p>
          <a:p>
            <a:pPr>
              <a:spcBef>
                <a:spcPct val="0"/>
              </a:spcBef>
              <a:buFont typeface="Wingdings 2" pitchFamily="18" charset="2"/>
              <a:buNone/>
            </a:pPr>
            <a:r>
              <a:rPr lang="en-US" sz="1800" dirty="0">
                <a:latin typeface="Consolas" pitchFamily="49" charset="0"/>
                <a:cs typeface="Consolas" pitchFamily="49" charset="0"/>
              </a:rPr>
              <a:t>}</a:t>
            </a:r>
          </a:p>
          <a:p>
            <a:endParaRPr lang="en-US" sz="1400" dirty="0"/>
          </a:p>
          <a:p>
            <a:pPr>
              <a:buFont typeface="Wingdings 2" pitchFamily="18" charset="2"/>
              <a:buNone/>
            </a:pPr>
            <a:r>
              <a:rPr lang="en-US" dirty="0" smtClean="0"/>
              <a:t>	</a:t>
            </a:r>
            <a:r>
              <a:rPr lang="en-US" sz="2600" dirty="0"/>
              <a:t>A combination of a programming language with a </a:t>
            </a:r>
            <a:r>
              <a:rPr lang="en-US" sz="2600" dirty="0" smtClean="0"/>
              <a:t>natural </a:t>
            </a:r>
            <a:r>
              <a:rPr lang="en-US" sz="2600" dirty="0"/>
              <a:t>language, such as we use here, is called </a:t>
            </a:r>
            <a:r>
              <a:rPr lang="en-US" sz="2600" i="1" u="sng" dirty="0"/>
              <a:t>pseudocode</a:t>
            </a:r>
            <a:r>
              <a:rPr lang="en-US" sz="2600" dirty="0"/>
              <a:t> and is a convenient way to express algorithms.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1524000" y="1"/>
            <a:ext cx="9144000" cy="702245"/>
          </a:xfrm>
        </p:spPr>
        <p:txBody>
          <a:bodyPr/>
          <a:lstStyle/>
          <a:p>
            <a:r>
              <a:rPr lang="en-US" sz="4200" dirty="0"/>
              <a:t>Implementing the </a:t>
            </a:r>
            <a:r>
              <a:rPr lang="en-US" sz="4200" dirty="0">
                <a:solidFill>
                  <a:srgbClr val="FFC000"/>
                </a:solidFill>
                <a:latin typeface="Consolas" pitchFamily="49" charset="0"/>
                <a:cs typeface="Consolas" pitchFamily="49" charset="0"/>
              </a:rPr>
              <a:t>contains</a:t>
            </a:r>
            <a:r>
              <a:rPr lang="en-US" sz="4200" dirty="0">
                <a:solidFill>
                  <a:srgbClr val="FFC000"/>
                </a:solidFill>
              </a:rPr>
              <a:t> </a:t>
            </a:r>
            <a:r>
              <a:rPr lang="en-US" sz="4200" dirty="0"/>
              <a:t>Method</a:t>
            </a:r>
          </a:p>
        </p:txBody>
      </p:sp>
      <p:sp>
        <p:nvSpPr>
          <p:cNvPr id="14338" name="Content Placeholder 2"/>
          <p:cNvSpPr>
            <a:spLocks noGrp="1"/>
          </p:cNvSpPr>
          <p:nvPr>
            <p:ph idx="1"/>
          </p:nvPr>
        </p:nvSpPr>
        <p:spPr>
          <a:xfrm>
            <a:off x="143225" y="932675"/>
            <a:ext cx="11905549" cy="5722125"/>
          </a:xfrm>
        </p:spPr>
        <p:txBody>
          <a:bodyPr/>
          <a:lstStyle/>
          <a:p>
            <a:r>
              <a:rPr lang="en-US" dirty="0" smtClean="0"/>
              <a:t>top-down stepwise refinement phase 1</a:t>
            </a:r>
          </a:p>
          <a:p>
            <a:pPr>
              <a:spcBef>
                <a:spcPct val="0"/>
              </a:spcBef>
              <a:buFont typeface="Wingdings 2" pitchFamily="18" charset="2"/>
              <a:buNone/>
            </a:pPr>
            <a:endParaRPr lang="en-US" sz="1600" dirty="0">
              <a:latin typeface="Courier New" pitchFamily="49" charset="0"/>
            </a:endParaRPr>
          </a:p>
          <a:p>
            <a:pPr>
              <a:spcBef>
                <a:spcPct val="0"/>
              </a:spcBef>
              <a:buFont typeface="Wingdings 2" pitchFamily="18" charset="2"/>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contains(String element)</a:t>
            </a:r>
          </a:p>
          <a:p>
            <a:pPr>
              <a:spcBef>
                <a:spcPct val="0"/>
              </a:spcBef>
              <a:buFont typeface="Wingdings 2" pitchFamily="18" charset="2"/>
              <a:buNone/>
            </a:pPr>
            <a:r>
              <a:rPr lang="en-US" sz="1800" dirty="0">
                <a:latin typeface="Consolas" pitchFamily="49" charset="0"/>
                <a:cs typeface="Consolas" pitchFamily="49" charset="0"/>
              </a:rPr>
              <a:t>{</a:t>
            </a:r>
          </a:p>
          <a:p>
            <a:pPr>
              <a:spcBef>
                <a:spcPct val="0"/>
              </a:spcBef>
              <a:buFont typeface="Wingdings 2" pitchFamily="18" charset="2"/>
              <a:buNone/>
            </a:pPr>
            <a:r>
              <a:rPr lang="en-US" sz="1800" dirty="0">
                <a:latin typeface="Consolas" pitchFamily="49" charset="0"/>
                <a:cs typeface="Consolas" pitchFamily="49" charset="0"/>
              </a:rPr>
              <a:t>  Set variables</a:t>
            </a:r>
          </a:p>
          <a:p>
            <a:pPr>
              <a:spcBef>
                <a:spcPct val="0"/>
              </a:spcBef>
              <a:buFont typeface="Wingdings 2" pitchFamily="18" charset="2"/>
              <a:buNone/>
            </a:pPr>
            <a:r>
              <a:rPr lang="en-US" sz="1800" dirty="0">
                <a:latin typeface="Consolas" pitchFamily="49" charset="0"/>
                <a:cs typeface="Consolas" pitchFamily="49" charset="0"/>
              </a:rPr>
              <a:t>  while (there are more values to search)</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Check the next value</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return (whether or not we </a:t>
            </a:r>
            <a:r>
              <a:rPr lang="en-US" sz="1800" dirty="0">
                <a:solidFill>
                  <a:schemeClr val="folHlink"/>
                </a:solidFill>
                <a:latin typeface="Consolas" pitchFamily="49" charset="0"/>
                <a:cs typeface="Consolas" pitchFamily="49" charset="0"/>
              </a:rPr>
              <a:t>found</a:t>
            </a:r>
            <a:r>
              <a:rPr lang="en-US" sz="1800" dirty="0">
                <a:latin typeface="Consolas" pitchFamily="49" charset="0"/>
                <a:cs typeface="Consolas" pitchFamily="49" charset="0"/>
              </a:rPr>
              <a:t> the element)</a:t>
            </a:r>
          </a:p>
          <a:p>
            <a:pPr>
              <a:spcBef>
                <a:spcPct val="0"/>
              </a:spcBef>
              <a:buFont typeface="Wingdings 2" pitchFamily="18" charset="2"/>
              <a:buNone/>
            </a:pPr>
            <a:r>
              <a:rPr lang="en-US" sz="1800" dirty="0">
                <a:latin typeface="Consolas" pitchFamily="49" charset="0"/>
                <a:cs typeface="Consolas" pitchFamily="49" charset="0"/>
              </a:rPr>
              <a:t>}</a:t>
            </a:r>
          </a:p>
          <a:p>
            <a:endParaRPr lang="en-US" sz="1400" dirty="0"/>
          </a:p>
          <a:p>
            <a:pPr>
              <a:buFont typeface="Wingdings 2" pitchFamily="18" charset="2"/>
              <a:buNone/>
            </a:pPr>
            <a:r>
              <a:rPr lang="en-US" dirty="0" smtClean="0"/>
              <a:t>	</a:t>
            </a:r>
            <a:r>
              <a:rPr lang="en-US" sz="2600" dirty="0"/>
              <a:t>A combination of a programming language with a </a:t>
            </a:r>
            <a:r>
              <a:rPr lang="en-US" sz="2600" dirty="0" smtClean="0"/>
              <a:t>natural </a:t>
            </a:r>
            <a:r>
              <a:rPr lang="en-US" sz="2600" dirty="0"/>
              <a:t>language, such as we use here, is called </a:t>
            </a:r>
            <a:r>
              <a:rPr lang="en-US" sz="2600" i="1" u="sng" dirty="0"/>
              <a:t>pseudocode</a:t>
            </a:r>
            <a:r>
              <a:rPr lang="en-US" sz="2600" dirty="0"/>
              <a:t> and is a convenient </a:t>
            </a:r>
            <a:r>
              <a:rPr lang="en-US" sz="2600" dirty="0" smtClean="0"/>
              <a:t>way to express </a:t>
            </a:r>
            <a:r>
              <a:rPr lang="en-US" sz="2600" dirty="0"/>
              <a:t>algorithms.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524000" y="1"/>
            <a:ext cx="9144000" cy="702245"/>
          </a:xfrm>
        </p:spPr>
        <p:txBody>
          <a:bodyPr/>
          <a:lstStyle/>
          <a:p>
            <a:r>
              <a:rPr lang="en-US" sz="4200" dirty="0"/>
              <a:t>Implementing the </a:t>
            </a:r>
            <a:r>
              <a:rPr lang="en-US" sz="4200" dirty="0">
                <a:solidFill>
                  <a:srgbClr val="FFC000"/>
                </a:solidFill>
                <a:latin typeface="Consolas" pitchFamily="49" charset="0"/>
                <a:cs typeface="Consolas" pitchFamily="49" charset="0"/>
              </a:rPr>
              <a:t>contains</a:t>
            </a:r>
            <a:r>
              <a:rPr lang="en-US" sz="4200" dirty="0">
                <a:solidFill>
                  <a:srgbClr val="FFC000"/>
                </a:solidFill>
              </a:rPr>
              <a:t> </a:t>
            </a:r>
            <a:r>
              <a:rPr lang="en-US" sz="4200" dirty="0"/>
              <a:t>Method</a:t>
            </a:r>
          </a:p>
        </p:txBody>
      </p:sp>
      <p:sp>
        <p:nvSpPr>
          <p:cNvPr id="14338" name="Content Placeholder 2"/>
          <p:cNvSpPr>
            <a:spLocks noGrp="1"/>
          </p:cNvSpPr>
          <p:nvPr>
            <p:ph idx="1"/>
          </p:nvPr>
        </p:nvSpPr>
        <p:spPr>
          <a:xfrm>
            <a:off x="143225" y="932674"/>
            <a:ext cx="11905549" cy="5722125"/>
          </a:xfrm>
        </p:spPr>
        <p:txBody>
          <a:bodyPr/>
          <a:lstStyle/>
          <a:p>
            <a:r>
              <a:rPr lang="en-US" dirty="0" smtClean="0"/>
              <a:t>top-down stepwise refinement phase 1</a:t>
            </a:r>
          </a:p>
          <a:p>
            <a:pPr>
              <a:spcBef>
                <a:spcPct val="0"/>
              </a:spcBef>
              <a:buFont typeface="Wingdings 2" pitchFamily="18" charset="2"/>
              <a:buNone/>
            </a:pPr>
            <a:endParaRPr lang="en-US" sz="1600" dirty="0">
              <a:latin typeface="Courier New" pitchFamily="49" charset="0"/>
            </a:endParaRPr>
          </a:p>
          <a:p>
            <a:pPr>
              <a:spcBef>
                <a:spcPct val="0"/>
              </a:spcBef>
              <a:buFont typeface="Wingdings 2" pitchFamily="18" charset="2"/>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contains(String element)</a:t>
            </a:r>
          </a:p>
          <a:p>
            <a:pPr>
              <a:spcBef>
                <a:spcPct val="0"/>
              </a:spcBef>
              <a:buFont typeface="Wingdings 2" pitchFamily="18" charset="2"/>
              <a:buNone/>
            </a:pPr>
            <a:r>
              <a:rPr lang="en-US" sz="1800" dirty="0">
                <a:latin typeface="Consolas" pitchFamily="49" charset="0"/>
                <a:cs typeface="Consolas" pitchFamily="49" charset="0"/>
              </a:rPr>
              <a:t>{</a:t>
            </a:r>
          </a:p>
          <a:p>
            <a:pPr>
              <a:spcBef>
                <a:spcPct val="0"/>
              </a:spcBef>
              <a:buNone/>
            </a:pPr>
            <a:r>
              <a:rPr lang="en-US" sz="1800" dirty="0">
                <a:latin typeface="Consolas" pitchFamily="49" charset="0"/>
                <a:cs typeface="Consolas" pitchFamily="49" charset="0"/>
              </a:rPr>
              <a:t>  Set variables</a:t>
            </a:r>
            <a:endParaRPr lang="en-US" sz="1800" dirty="0">
              <a:solidFill>
                <a:schemeClr val="accent2"/>
              </a:solidFill>
              <a:latin typeface="Consolas" pitchFamily="49" charset="0"/>
              <a:cs typeface="Consolas" pitchFamily="49" charset="0"/>
            </a:endParaRPr>
          </a:p>
          <a:p>
            <a:pPr>
              <a:spcBef>
                <a:spcPct val="0"/>
              </a:spcBef>
              <a:buFont typeface="Wingdings 2" pitchFamily="18" charset="2"/>
              <a:buNone/>
            </a:pPr>
            <a:r>
              <a:rPr lang="en-US" sz="1800" dirty="0">
                <a:latin typeface="Consolas" pitchFamily="49" charset="0"/>
                <a:cs typeface="Consolas" pitchFamily="49" charset="0"/>
              </a:rPr>
              <a:t>  while (there are more values to search)</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a:t>
            </a:r>
            <a:r>
              <a:rPr lang="en-US" sz="1800" dirty="0">
                <a:solidFill>
                  <a:srgbClr val="FFC000"/>
                </a:solidFill>
                <a:latin typeface="Consolas" pitchFamily="49" charset="0"/>
                <a:cs typeface="Consolas" pitchFamily="49" charset="0"/>
              </a:rPr>
              <a:t>if (the next value equals element)</a:t>
            </a:r>
          </a:p>
          <a:p>
            <a:pPr>
              <a:spcBef>
                <a:spcPct val="0"/>
              </a:spcBef>
              <a:buFont typeface="Wingdings 2" pitchFamily="18" charset="2"/>
              <a:buNone/>
            </a:pPr>
            <a:r>
              <a:rPr lang="en-US" sz="1800" dirty="0">
                <a:solidFill>
                  <a:srgbClr val="FFC000"/>
                </a:solidFill>
                <a:latin typeface="Consolas" pitchFamily="49" charset="0"/>
                <a:cs typeface="Consolas" pitchFamily="49" charset="0"/>
              </a:rPr>
              <a:t>      return true;</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a:t>
            </a:r>
            <a:r>
              <a:rPr lang="en-US" sz="1800" dirty="0">
                <a:solidFill>
                  <a:srgbClr val="FFC000"/>
                </a:solidFill>
                <a:latin typeface="Consolas" pitchFamily="49" charset="0"/>
                <a:cs typeface="Consolas" pitchFamily="49" charset="0"/>
              </a:rPr>
              <a:t>return</a:t>
            </a:r>
            <a:r>
              <a:rPr lang="en-US" sz="1800" dirty="0">
                <a:latin typeface="Consolas" pitchFamily="49" charset="0"/>
                <a:cs typeface="Consolas" pitchFamily="49" charset="0"/>
              </a:rPr>
              <a:t> </a:t>
            </a:r>
            <a:r>
              <a:rPr lang="en-US" sz="1800" dirty="0">
                <a:solidFill>
                  <a:srgbClr val="FFC000"/>
                </a:solidFill>
                <a:latin typeface="Consolas" pitchFamily="49" charset="0"/>
                <a:cs typeface="Consolas" pitchFamily="49" charset="0"/>
              </a:rPr>
              <a:t>false;</a:t>
            </a:r>
          </a:p>
          <a:p>
            <a:pPr>
              <a:spcBef>
                <a:spcPct val="0"/>
              </a:spcBef>
              <a:buFont typeface="Wingdings 2" pitchFamily="18" charset="2"/>
              <a:buNone/>
            </a:pPr>
            <a:r>
              <a:rPr lang="en-US" sz="1800" dirty="0">
                <a:latin typeface="Consolas" pitchFamily="49" charset="0"/>
                <a:cs typeface="Consolas" pitchFamily="49" charset="0"/>
              </a:rPr>
              <a:t>}</a:t>
            </a:r>
          </a:p>
          <a:p>
            <a:pPr>
              <a:buFont typeface="Wingdings 2" pitchFamily="18" charset="2"/>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1524000" y="1"/>
            <a:ext cx="9144000" cy="702245"/>
          </a:xfrm>
        </p:spPr>
        <p:txBody>
          <a:bodyPr/>
          <a:lstStyle/>
          <a:p>
            <a:r>
              <a:rPr lang="en-US" sz="4200" dirty="0"/>
              <a:t>Implementing the </a:t>
            </a:r>
            <a:r>
              <a:rPr lang="en-US" sz="4200" dirty="0">
                <a:solidFill>
                  <a:srgbClr val="FFC000"/>
                </a:solidFill>
                <a:latin typeface="Consolas" pitchFamily="49" charset="0"/>
                <a:cs typeface="Consolas" pitchFamily="49" charset="0"/>
              </a:rPr>
              <a:t>contains</a:t>
            </a:r>
            <a:r>
              <a:rPr lang="en-US" sz="4200" dirty="0">
                <a:solidFill>
                  <a:srgbClr val="FFC000"/>
                </a:solidFill>
              </a:rPr>
              <a:t> </a:t>
            </a:r>
            <a:r>
              <a:rPr lang="en-US" sz="4200" dirty="0"/>
              <a:t>Method</a:t>
            </a:r>
          </a:p>
        </p:txBody>
      </p:sp>
      <p:sp>
        <p:nvSpPr>
          <p:cNvPr id="14338" name="Content Placeholder 2"/>
          <p:cNvSpPr>
            <a:spLocks noGrp="1"/>
          </p:cNvSpPr>
          <p:nvPr>
            <p:ph idx="1"/>
          </p:nvPr>
        </p:nvSpPr>
        <p:spPr>
          <a:xfrm>
            <a:off x="143225" y="932675"/>
            <a:ext cx="11905550" cy="5722125"/>
          </a:xfrm>
        </p:spPr>
        <p:txBody>
          <a:bodyPr/>
          <a:lstStyle/>
          <a:p>
            <a:r>
              <a:rPr lang="en-US" dirty="0" smtClean="0"/>
              <a:t>top-down stepwise refinement phase 2</a:t>
            </a:r>
          </a:p>
          <a:p>
            <a:pPr>
              <a:spcBef>
                <a:spcPct val="0"/>
              </a:spcBef>
              <a:buFont typeface="Wingdings 2" pitchFamily="18" charset="2"/>
              <a:buNone/>
            </a:pPr>
            <a:endParaRPr lang="en-US" sz="1600" dirty="0">
              <a:latin typeface="Courier New" pitchFamily="49" charset="0"/>
            </a:endParaRPr>
          </a:p>
          <a:p>
            <a:pPr>
              <a:spcBef>
                <a:spcPct val="0"/>
              </a:spcBef>
              <a:buFont typeface="Wingdings 2" pitchFamily="18" charset="2"/>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contains(String element)</a:t>
            </a:r>
          </a:p>
          <a:p>
            <a:pPr>
              <a:spcBef>
                <a:spcPct val="0"/>
              </a:spcBef>
              <a:buFont typeface="Wingdings 2" pitchFamily="18" charset="2"/>
              <a:buNone/>
            </a:pPr>
            <a:r>
              <a:rPr lang="en-US" sz="1800" dirty="0">
                <a:latin typeface="Consolas" pitchFamily="49" charset="0"/>
                <a:cs typeface="Consolas" pitchFamily="49" charset="0"/>
              </a:rPr>
              <a:t>{</a:t>
            </a:r>
          </a:p>
          <a:p>
            <a:pPr>
              <a:spcBef>
                <a:spcPct val="0"/>
              </a:spcBef>
              <a:buFont typeface="Wingdings 2" pitchFamily="18" charset="2"/>
              <a:buNone/>
            </a:pPr>
            <a:r>
              <a:rPr lang="en-US" sz="1800" dirty="0">
                <a:latin typeface="Consolas" pitchFamily="49" charset="0"/>
                <a:cs typeface="Consolas" pitchFamily="49" charset="0"/>
              </a:rPr>
              <a:t>  Set variables</a:t>
            </a:r>
          </a:p>
          <a:p>
            <a:pPr>
              <a:spcBef>
                <a:spcPct val="0"/>
              </a:spcBef>
              <a:buFont typeface="Wingdings 2" pitchFamily="18" charset="2"/>
              <a:buNone/>
            </a:pPr>
            <a:r>
              <a:rPr lang="en-US" sz="1800" dirty="0">
                <a:latin typeface="Consolas" pitchFamily="49" charset="0"/>
                <a:cs typeface="Consolas" pitchFamily="49" charset="0"/>
              </a:rPr>
              <a:t>  while (there are more values to search)</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a:t>
            </a:r>
            <a:r>
              <a:rPr lang="en-US" sz="1800" dirty="0">
                <a:solidFill>
                  <a:schemeClr val="folHlink"/>
                </a:solidFill>
                <a:latin typeface="Consolas" pitchFamily="49" charset="0"/>
                <a:cs typeface="Consolas" pitchFamily="49" charset="0"/>
              </a:rPr>
              <a:t>if (the next value equals element)</a:t>
            </a:r>
          </a:p>
          <a:p>
            <a:pPr>
              <a:spcBef>
                <a:spcPct val="0"/>
              </a:spcBef>
              <a:buFont typeface="Wingdings 2" pitchFamily="18" charset="2"/>
              <a:buNone/>
            </a:pPr>
            <a:r>
              <a:rPr lang="en-US" sz="1800" dirty="0">
                <a:latin typeface="Consolas" pitchFamily="49" charset="0"/>
                <a:cs typeface="Consolas" pitchFamily="49" charset="0"/>
              </a:rPr>
              <a:t>      </a:t>
            </a:r>
            <a:r>
              <a:rPr lang="en-US" sz="1800" dirty="0">
                <a:solidFill>
                  <a:srgbClr val="FFC000"/>
                </a:solidFill>
                <a:latin typeface="Consolas" pitchFamily="49" charset="0"/>
                <a:cs typeface="Consolas" pitchFamily="49" charset="0"/>
              </a:rPr>
              <a:t>return true;</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solidFill>
                  <a:srgbClr val="FFC000"/>
                </a:solidFill>
                <a:latin typeface="Consolas" pitchFamily="49" charset="0"/>
                <a:cs typeface="Consolas" pitchFamily="49" charset="0"/>
              </a:rPr>
              <a:t>  return false;</a:t>
            </a:r>
          </a:p>
          <a:p>
            <a:pPr>
              <a:spcBef>
                <a:spcPct val="0"/>
              </a:spcBef>
              <a:buFont typeface="Wingdings 2" pitchFamily="18" charset="2"/>
              <a:buNone/>
            </a:pPr>
            <a:r>
              <a:rPr lang="en-US" sz="1800" dirty="0">
                <a:latin typeface="Consolas" pitchFamily="49" charset="0"/>
                <a:cs typeface="Consolas" pitchFamily="49" charset="0"/>
              </a:rPr>
              <a:t>}</a:t>
            </a:r>
          </a:p>
          <a:p>
            <a:pPr>
              <a:buFont typeface="Wingdings 2" pitchFamily="18" charset="2"/>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524000" y="1"/>
            <a:ext cx="9144000" cy="702245"/>
          </a:xfrm>
        </p:spPr>
        <p:txBody>
          <a:bodyPr/>
          <a:lstStyle/>
          <a:p>
            <a:r>
              <a:rPr lang="en-US" sz="4200" dirty="0"/>
              <a:t>Implementing the </a:t>
            </a:r>
            <a:r>
              <a:rPr lang="en-US" sz="4200" dirty="0">
                <a:solidFill>
                  <a:srgbClr val="FFC000"/>
                </a:solidFill>
                <a:latin typeface="Consolas" pitchFamily="49" charset="0"/>
                <a:cs typeface="Consolas" pitchFamily="49" charset="0"/>
              </a:rPr>
              <a:t>contains</a:t>
            </a:r>
            <a:r>
              <a:rPr lang="en-US" sz="4200" dirty="0">
                <a:solidFill>
                  <a:srgbClr val="FFC000"/>
                </a:solidFill>
              </a:rPr>
              <a:t> </a:t>
            </a:r>
            <a:r>
              <a:rPr lang="en-US" sz="4200" dirty="0"/>
              <a:t>Method</a:t>
            </a:r>
          </a:p>
        </p:txBody>
      </p:sp>
      <p:sp>
        <p:nvSpPr>
          <p:cNvPr id="14338" name="Content Placeholder 2"/>
          <p:cNvSpPr>
            <a:spLocks noGrp="1"/>
          </p:cNvSpPr>
          <p:nvPr>
            <p:ph idx="1"/>
          </p:nvPr>
        </p:nvSpPr>
        <p:spPr>
          <a:xfrm>
            <a:off x="143225" y="932675"/>
            <a:ext cx="11905550" cy="5722125"/>
          </a:xfrm>
        </p:spPr>
        <p:txBody>
          <a:bodyPr/>
          <a:lstStyle/>
          <a:p>
            <a:r>
              <a:rPr lang="en-US" dirty="0" smtClean="0"/>
              <a:t>top-down stepwise refinement phase 3</a:t>
            </a:r>
          </a:p>
          <a:p>
            <a:pPr>
              <a:spcBef>
                <a:spcPct val="0"/>
              </a:spcBef>
              <a:buFont typeface="Wingdings 2" pitchFamily="18" charset="2"/>
              <a:buNone/>
            </a:pPr>
            <a:endParaRPr lang="en-US" sz="1600" dirty="0">
              <a:latin typeface="Courier New" pitchFamily="49" charset="0"/>
            </a:endParaRPr>
          </a:p>
          <a:p>
            <a:pPr>
              <a:spcBef>
                <a:spcPct val="0"/>
              </a:spcBef>
              <a:buFont typeface="Wingdings 2" pitchFamily="18" charset="2"/>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contains(String element)</a:t>
            </a:r>
          </a:p>
          <a:p>
            <a:pPr>
              <a:spcBef>
                <a:spcPct val="0"/>
              </a:spcBef>
              <a:buFont typeface="Wingdings 2" pitchFamily="18" charset="2"/>
              <a:buNone/>
            </a:pPr>
            <a:r>
              <a:rPr lang="en-US" sz="1800" dirty="0">
                <a:latin typeface="Consolas" pitchFamily="49" charset="0"/>
                <a:cs typeface="Consolas" pitchFamily="49" charset="0"/>
              </a:rPr>
              <a:t>{</a:t>
            </a:r>
          </a:p>
          <a:p>
            <a:pPr>
              <a:spcBef>
                <a:spcPct val="0"/>
              </a:spcBef>
              <a:buFont typeface="Wingdings 2" pitchFamily="18" charset="2"/>
              <a:buNone/>
            </a:pPr>
            <a:r>
              <a:rPr lang="en-US" sz="1800" dirty="0">
                <a:latin typeface="Consolas" pitchFamily="49" charset="0"/>
                <a:cs typeface="Consolas" pitchFamily="49" charset="0"/>
              </a:rPr>
              <a:t> </a:t>
            </a:r>
            <a:r>
              <a:rPr lang="en-US" sz="1800" dirty="0">
                <a:solidFill>
                  <a:schemeClr val="accent2"/>
                </a:solidFill>
                <a:latin typeface="Consolas" pitchFamily="49" charset="0"/>
                <a:cs typeface="Consolas" pitchFamily="49" charset="0"/>
              </a:rPr>
              <a:t> </a:t>
            </a:r>
            <a:r>
              <a:rPr lang="en-US" sz="1800" dirty="0" err="1">
                <a:solidFill>
                  <a:schemeClr val="accent2"/>
                </a:solidFill>
                <a:latin typeface="Consolas" pitchFamily="49" charset="0"/>
                <a:cs typeface="Consolas" pitchFamily="49" charset="0"/>
              </a:rPr>
              <a:t>int</a:t>
            </a:r>
            <a:r>
              <a:rPr lang="en-US" sz="1800" dirty="0">
                <a:solidFill>
                  <a:schemeClr val="accent2"/>
                </a:solidFill>
                <a:latin typeface="Consolas" pitchFamily="49" charset="0"/>
                <a:cs typeface="Consolas" pitchFamily="49" charset="0"/>
              </a:rPr>
              <a:t> location = 0;</a:t>
            </a:r>
            <a:endParaRPr lang="en-US" sz="1800" dirty="0">
              <a:latin typeface="Consolas" pitchFamily="49" charset="0"/>
              <a:cs typeface="Consolas" pitchFamily="49" charset="0"/>
            </a:endParaRPr>
          </a:p>
          <a:p>
            <a:pPr>
              <a:spcBef>
                <a:spcPct val="0"/>
              </a:spcBef>
              <a:buFont typeface="Wingdings 2" pitchFamily="18" charset="2"/>
              <a:buNone/>
            </a:pPr>
            <a:r>
              <a:rPr lang="en-US" sz="1800" dirty="0">
                <a:latin typeface="Consolas" pitchFamily="49" charset="0"/>
                <a:cs typeface="Consolas" pitchFamily="49" charset="0"/>
              </a:rPr>
              <a:t>  while (there are more values to search)</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solidFill>
                  <a:schemeClr val="accent2"/>
                </a:solidFill>
                <a:latin typeface="Consolas" pitchFamily="49" charset="0"/>
                <a:cs typeface="Consolas" pitchFamily="49" charset="0"/>
              </a:rPr>
              <a:t>    if (</a:t>
            </a:r>
            <a:r>
              <a:rPr lang="en-US" sz="1800" dirty="0" err="1">
                <a:solidFill>
                  <a:schemeClr val="accent2"/>
                </a:solidFill>
                <a:latin typeface="Consolas" pitchFamily="49" charset="0"/>
                <a:cs typeface="Consolas" pitchFamily="49" charset="0"/>
              </a:rPr>
              <a:t>element.equalsIgnoreCase</a:t>
            </a:r>
            <a:r>
              <a:rPr lang="en-US" sz="1800" dirty="0">
                <a:solidFill>
                  <a:schemeClr val="accent2"/>
                </a:solidFill>
                <a:latin typeface="Consolas" pitchFamily="49" charset="0"/>
                <a:cs typeface="Consolas" pitchFamily="49" charset="0"/>
              </a:rPr>
              <a:t>(log[location]))</a:t>
            </a:r>
          </a:p>
          <a:p>
            <a:pPr>
              <a:spcBef>
                <a:spcPct val="0"/>
              </a:spcBef>
              <a:buFont typeface="Wingdings 2" pitchFamily="18" charset="2"/>
              <a:buNone/>
            </a:pPr>
            <a:r>
              <a:rPr lang="en-US" sz="1800" dirty="0">
                <a:solidFill>
                  <a:schemeClr val="accent2"/>
                </a:solidFill>
                <a:latin typeface="Consolas" pitchFamily="49" charset="0"/>
                <a:cs typeface="Consolas" pitchFamily="49" charset="0"/>
              </a:rPr>
              <a:t>      return true;</a:t>
            </a:r>
          </a:p>
          <a:p>
            <a:pPr>
              <a:spcBef>
                <a:spcPct val="0"/>
              </a:spcBef>
              <a:buFont typeface="Wingdings 2" pitchFamily="18" charset="2"/>
              <a:buNone/>
            </a:pPr>
            <a:r>
              <a:rPr lang="en-US" sz="1800" dirty="0">
                <a:solidFill>
                  <a:schemeClr val="accent2"/>
                </a:solidFill>
                <a:latin typeface="Consolas" pitchFamily="49" charset="0"/>
                <a:cs typeface="Consolas" pitchFamily="49" charset="0"/>
              </a:rPr>
              <a:t>    else</a:t>
            </a:r>
          </a:p>
          <a:p>
            <a:pPr>
              <a:spcBef>
                <a:spcPct val="0"/>
              </a:spcBef>
              <a:buFont typeface="Wingdings 2" pitchFamily="18" charset="2"/>
              <a:buNone/>
            </a:pPr>
            <a:r>
              <a:rPr lang="en-US" sz="1800" dirty="0">
                <a:solidFill>
                  <a:schemeClr val="accent2"/>
                </a:solidFill>
                <a:latin typeface="Consolas" pitchFamily="49" charset="0"/>
                <a:cs typeface="Consolas" pitchFamily="49" charset="0"/>
              </a:rPr>
              <a:t>      location++;</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return false;</a:t>
            </a:r>
          </a:p>
          <a:p>
            <a:pPr>
              <a:spcBef>
                <a:spcPct val="0"/>
              </a:spcBef>
              <a:buFont typeface="Wingdings 2" pitchFamily="18" charset="2"/>
              <a:buNone/>
            </a:pPr>
            <a:r>
              <a:rPr lang="en-US" sz="1800" dirty="0">
                <a:latin typeface="Consolas" pitchFamily="49" charset="0"/>
                <a:cs typeface="Consolas" pitchFamily="49" charset="0"/>
              </a:rPr>
              <a:t>}</a:t>
            </a:r>
          </a:p>
          <a:p>
            <a:pPr>
              <a:buFont typeface="Wingdings 2" pitchFamily="18" charset="2"/>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524000" y="1"/>
            <a:ext cx="9144000" cy="702245"/>
          </a:xfrm>
        </p:spPr>
        <p:txBody>
          <a:bodyPr/>
          <a:lstStyle/>
          <a:p>
            <a:r>
              <a:rPr lang="en-US" sz="4200" dirty="0"/>
              <a:t>Implementing the </a:t>
            </a:r>
            <a:r>
              <a:rPr lang="en-US" sz="4200" dirty="0">
                <a:solidFill>
                  <a:srgbClr val="FFC000"/>
                </a:solidFill>
                <a:latin typeface="Consolas" pitchFamily="49" charset="0"/>
                <a:cs typeface="Consolas" pitchFamily="49" charset="0"/>
              </a:rPr>
              <a:t>contains</a:t>
            </a:r>
            <a:r>
              <a:rPr lang="en-US" sz="4200" dirty="0">
                <a:solidFill>
                  <a:srgbClr val="FFC000"/>
                </a:solidFill>
              </a:rPr>
              <a:t> </a:t>
            </a:r>
            <a:r>
              <a:rPr lang="en-US" sz="4200" dirty="0"/>
              <a:t>Method</a:t>
            </a:r>
          </a:p>
        </p:txBody>
      </p:sp>
      <p:sp>
        <p:nvSpPr>
          <p:cNvPr id="14338" name="Content Placeholder 2"/>
          <p:cNvSpPr>
            <a:spLocks noGrp="1"/>
          </p:cNvSpPr>
          <p:nvPr>
            <p:ph idx="1"/>
          </p:nvPr>
        </p:nvSpPr>
        <p:spPr>
          <a:xfrm>
            <a:off x="143225" y="932675"/>
            <a:ext cx="11905550" cy="5722125"/>
          </a:xfrm>
        </p:spPr>
        <p:txBody>
          <a:bodyPr/>
          <a:lstStyle/>
          <a:p>
            <a:r>
              <a:rPr lang="en-US" dirty="0" smtClean="0"/>
              <a:t>top-down stepwise refinement phase 4</a:t>
            </a:r>
          </a:p>
          <a:p>
            <a:pPr>
              <a:spcBef>
                <a:spcPct val="0"/>
              </a:spcBef>
              <a:buFont typeface="Wingdings 2" pitchFamily="18" charset="2"/>
              <a:buNone/>
            </a:pPr>
            <a:endParaRPr lang="en-US" sz="1600" dirty="0">
              <a:latin typeface="Courier New" pitchFamily="49" charset="0"/>
            </a:endParaRPr>
          </a:p>
          <a:p>
            <a:pPr>
              <a:spcBef>
                <a:spcPct val="0"/>
              </a:spcBef>
              <a:buFont typeface="Wingdings 2" pitchFamily="18" charset="2"/>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contains(String element)</a:t>
            </a:r>
          </a:p>
          <a:p>
            <a:pPr>
              <a:spcBef>
                <a:spcPct val="0"/>
              </a:spcBef>
              <a:buFont typeface="Wingdings 2" pitchFamily="18" charset="2"/>
              <a:buNone/>
            </a:pPr>
            <a:r>
              <a:rPr lang="en-US" sz="1800" dirty="0">
                <a:latin typeface="Consolas" pitchFamily="49" charset="0"/>
                <a:cs typeface="Consolas" pitchFamily="49" charset="0"/>
              </a:rPr>
              <a:t>{</a:t>
            </a:r>
          </a:p>
          <a:p>
            <a:pPr>
              <a:spcBef>
                <a:spcPct val="0"/>
              </a:spcBef>
              <a:buFont typeface="Wingdings 2" pitchFamily="18" charset="2"/>
              <a:buNone/>
            </a:pPr>
            <a:r>
              <a:rPr lang="en-US" sz="1800" dirty="0">
                <a:latin typeface="Consolas" pitchFamily="49" charset="0"/>
                <a:cs typeface="Consolas" pitchFamily="49" charset="0"/>
              </a:rPr>
              <a:t> </a:t>
            </a:r>
            <a:r>
              <a:rPr lang="en-US" sz="1800" dirty="0">
                <a:solidFill>
                  <a:schemeClr val="accent2"/>
                </a:solidFill>
                <a:latin typeface="Consolas" pitchFamily="49" charset="0"/>
                <a:cs typeface="Consolas" pitchFamily="49" charset="0"/>
              </a:rPr>
              <a:t> </a:t>
            </a:r>
            <a:r>
              <a:rPr lang="en-US" sz="1800" dirty="0" err="1">
                <a:solidFill>
                  <a:schemeClr val="accent2"/>
                </a:solidFill>
                <a:latin typeface="Consolas" pitchFamily="49" charset="0"/>
                <a:cs typeface="Consolas" pitchFamily="49" charset="0"/>
              </a:rPr>
              <a:t>int</a:t>
            </a:r>
            <a:r>
              <a:rPr lang="en-US" sz="1800" dirty="0">
                <a:solidFill>
                  <a:schemeClr val="accent2"/>
                </a:solidFill>
                <a:latin typeface="Consolas" pitchFamily="49" charset="0"/>
                <a:cs typeface="Consolas" pitchFamily="49" charset="0"/>
              </a:rPr>
              <a:t> location = 0;</a:t>
            </a:r>
            <a:endParaRPr lang="en-US" sz="1800" dirty="0">
              <a:latin typeface="Consolas" pitchFamily="49" charset="0"/>
              <a:cs typeface="Consolas" pitchFamily="49" charset="0"/>
            </a:endParaRPr>
          </a:p>
          <a:p>
            <a:pPr>
              <a:spcBef>
                <a:spcPct val="0"/>
              </a:spcBef>
              <a:buFont typeface="Wingdings 2" pitchFamily="18" charset="2"/>
              <a:buNone/>
            </a:pPr>
            <a:r>
              <a:rPr lang="en-US" sz="1800" dirty="0">
                <a:latin typeface="Consolas" pitchFamily="49" charset="0"/>
                <a:cs typeface="Consolas" pitchFamily="49" charset="0"/>
              </a:rPr>
              <a:t>  while (</a:t>
            </a:r>
            <a:r>
              <a:rPr lang="en-US" sz="1800" dirty="0">
                <a:solidFill>
                  <a:srgbClr val="A116E0"/>
                </a:solidFill>
                <a:latin typeface="Consolas" pitchFamily="49" charset="0"/>
                <a:cs typeface="Consolas" pitchFamily="49" charset="0"/>
              </a:rPr>
              <a:t>there are more values to search</a:t>
            </a:r>
            <a:r>
              <a:rPr lang="en-US" sz="1800" dirty="0">
                <a:latin typeface="Consolas" pitchFamily="49" charset="0"/>
                <a:cs typeface="Consolas" pitchFamily="49" charset="0"/>
              </a:rPr>
              <a:t>)</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solidFill>
                  <a:schemeClr val="accent2"/>
                </a:solidFill>
                <a:latin typeface="Consolas" pitchFamily="49" charset="0"/>
                <a:cs typeface="Consolas" pitchFamily="49" charset="0"/>
              </a:rPr>
              <a:t>    if (</a:t>
            </a:r>
            <a:r>
              <a:rPr lang="en-US" sz="1800" dirty="0" err="1">
                <a:solidFill>
                  <a:schemeClr val="accent2"/>
                </a:solidFill>
                <a:latin typeface="Consolas" pitchFamily="49" charset="0"/>
                <a:cs typeface="Consolas" pitchFamily="49" charset="0"/>
              </a:rPr>
              <a:t>element.equalsIgnoreCase</a:t>
            </a:r>
            <a:r>
              <a:rPr lang="en-US" sz="1800" dirty="0">
                <a:solidFill>
                  <a:schemeClr val="accent2"/>
                </a:solidFill>
                <a:latin typeface="Consolas" pitchFamily="49" charset="0"/>
                <a:cs typeface="Consolas" pitchFamily="49" charset="0"/>
              </a:rPr>
              <a:t>(log[location]))</a:t>
            </a:r>
          </a:p>
          <a:p>
            <a:pPr>
              <a:spcBef>
                <a:spcPct val="0"/>
              </a:spcBef>
              <a:buFont typeface="Wingdings 2" pitchFamily="18" charset="2"/>
              <a:buNone/>
            </a:pPr>
            <a:r>
              <a:rPr lang="en-US" sz="1800" dirty="0">
                <a:solidFill>
                  <a:schemeClr val="accent2"/>
                </a:solidFill>
                <a:latin typeface="Consolas" pitchFamily="49" charset="0"/>
                <a:cs typeface="Consolas" pitchFamily="49" charset="0"/>
              </a:rPr>
              <a:t>      return true;</a:t>
            </a:r>
          </a:p>
          <a:p>
            <a:pPr>
              <a:spcBef>
                <a:spcPct val="0"/>
              </a:spcBef>
              <a:buFont typeface="Wingdings 2" pitchFamily="18" charset="2"/>
              <a:buNone/>
            </a:pPr>
            <a:r>
              <a:rPr lang="en-US" sz="1800" dirty="0">
                <a:solidFill>
                  <a:schemeClr val="accent2"/>
                </a:solidFill>
                <a:latin typeface="Consolas" pitchFamily="49" charset="0"/>
                <a:cs typeface="Consolas" pitchFamily="49" charset="0"/>
              </a:rPr>
              <a:t>    else</a:t>
            </a:r>
          </a:p>
          <a:p>
            <a:pPr>
              <a:spcBef>
                <a:spcPct val="0"/>
              </a:spcBef>
              <a:buFont typeface="Wingdings 2" pitchFamily="18" charset="2"/>
              <a:buNone/>
            </a:pPr>
            <a:r>
              <a:rPr lang="en-US" sz="1800" dirty="0">
                <a:solidFill>
                  <a:schemeClr val="accent2"/>
                </a:solidFill>
                <a:latin typeface="Consolas" pitchFamily="49" charset="0"/>
                <a:cs typeface="Consolas" pitchFamily="49" charset="0"/>
              </a:rPr>
              <a:t>      location++;</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return false;</a:t>
            </a:r>
          </a:p>
          <a:p>
            <a:pPr>
              <a:spcBef>
                <a:spcPct val="0"/>
              </a:spcBef>
              <a:buFont typeface="Wingdings 2" pitchFamily="18" charset="2"/>
              <a:buNone/>
            </a:pPr>
            <a:r>
              <a:rPr lang="en-US" sz="1800" dirty="0">
                <a:latin typeface="Consolas" pitchFamily="49" charset="0"/>
                <a:cs typeface="Consolas" pitchFamily="49" charset="0"/>
              </a:rPr>
              <a:t>}</a:t>
            </a:r>
          </a:p>
          <a:p>
            <a:pPr>
              <a:buFont typeface="Wingdings 2" pitchFamily="18" charset="2"/>
              <a:buNone/>
            </a:pPr>
            <a:endParaRPr lang="en-US" sz="1600" dirty="0"/>
          </a:p>
        </p:txBody>
      </p:sp>
    </p:spTree>
    <p:extLst>
      <p:ext uri="{BB962C8B-B14F-4D97-AF65-F5344CB8AC3E}">
        <p14:creationId xmlns:p14="http://schemas.microsoft.com/office/powerpoint/2010/main" val="413177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0" y="1"/>
            <a:ext cx="9144000" cy="702245"/>
          </a:xfrm>
        </p:spPr>
        <p:txBody>
          <a:bodyPr/>
          <a:lstStyle/>
          <a:p>
            <a:pPr algn="ctr" eaLnBrk="1" hangingPunct="1"/>
            <a:r>
              <a:rPr lang="en-US" dirty="0" smtClean="0"/>
              <a:t>2.1: Abstraction</a:t>
            </a:r>
          </a:p>
        </p:txBody>
      </p:sp>
      <p:sp>
        <p:nvSpPr>
          <p:cNvPr id="14338" name="Content Placeholder 2"/>
          <p:cNvSpPr>
            <a:spLocks noGrp="1"/>
          </p:cNvSpPr>
          <p:nvPr>
            <p:ph idx="1"/>
          </p:nvPr>
        </p:nvSpPr>
        <p:spPr>
          <a:xfrm>
            <a:off x="143225" y="932675"/>
            <a:ext cx="11905550" cy="5722125"/>
          </a:xfrm>
        </p:spPr>
        <p:txBody>
          <a:bodyPr/>
          <a:lstStyle/>
          <a:p>
            <a:pPr>
              <a:spcBef>
                <a:spcPts val="1200"/>
              </a:spcBef>
            </a:pPr>
            <a:r>
              <a:rPr lang="en-US" b="1" i="1" u="sng" dirty="0" smtClean="0"/>
              <a:t>Abstraction</a:t>
            </a:r>
            <a:r>
              <a:rPr lang="en-US" b="1" dirty="0" smtClean="0"/>
              <a:t>: </a:t>
            </a:r>
            <a:r>
              <a:rPr lang="en-US" dirty="0" smtClean="0"/>
              <a:t>A (simplifying) model of a system that includes only the details essential to the perspective of the viewer of the system</a:t>
            </a:r>
          </a:p>
          <a:p>
            <a:pPr marL="742950" lvl="1" indent="-285750">
              <a:spcBef>
                <a:spcPts val="1200"/>
              </a:spcBef>
            </a:pPr>
            <a:r>
              <a:rPr lang="en-US" dirty="0" smtClean="0"/>
              <a:t>“The devil is in the details”</a:t>
            </a:r>
          </a:p>
          <a:p>
            <a:pPr marL="742950" lvl="1" indent="-285750">
              <a:spcBef>
                <a:spcPts val="1200"/>
              </a:spcBef>
            </a:pPr>
            <a:r>
              <a:rPr lang="en-US" dirty="0" smtClean="0"/>
              <a:t>Don’t sweat the small stuff</a:t>
            </a:r>
          </a:p>
          <a:p>
            <a:pPr marL="742950" lvl="1" indent="-285750">
              <a:spcBef>
                <a:spcPts val="1200"/>
              </a:spcBef>
            </a:pPr>
            <a:r>
              <a:rPr lang="en-US" dirty="0" smtClean="0"/>
              <a:t>The viewer of the system is on a need-to-know basis</a:t>
            </a:r>
          </a:p>
          <a:p>
            <a:pPr>
              <a:spcBef>
                <a:spcPts val="1200"/>
              </a:spcBef>
            </a:pPr>
            <a:r>
              <a:rPr lang="en-US" b="1" i="1" u="sng" dirty="0" smtClean="0"/>
              <a:t>Information hiding</a:t>
            </a:r>
            <a:r>
              <a:rPr lang="en-US" b="1" dirty="0" smtClean="0"/>
              <a:t>: </a:t>
            </a:r>
            <a:r>
              <a:rPr lang="en-US" dirty="0" smtClean="0"/>
              <a:t>The practice of hiding details within a module with the goal of controlling access to the details from the rest of the system</a:t>
            </a:r>
          </a:p>
          <a:p>
            <a:pPr marL="742950" lvl="1" indent="-285750">
              <a:spcBef>
                <a:spcPts val="1200"/>
              </a:spcBef>
            </a:pPr>
            <a:r>
              <a:rPr lang="en-US" dirty="0" smtClean="0"/>
              <a:t>Details are only important </a:t>
            </a:r>
            <a:r>
              <a:rPr lang="en-US" i="1" u="sng" dirty="0" smtClean="0"/>
              <a:t>locally</a:t>
            </a:r>
            <a:r>
              <a:rPr lang="en-US" dirty="0" smtClean="0"/>
              <a:t> (e.g., square root)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524000" y="1"/>
            <a:ext cx="9144000" cy="702245"/>
          </a:xfrm>
        </p:spPr>
        <p:txBody>
          <a:bodyPr/>
          <a:lstStyle/>
          <a:p>
            <a:r>
              <a:rPr lang="en-US" sz="4200" dirty="0"/>
              <a:t>Implementing the </a:t>
            </a:r>
            <a:r>
              <a:rPr lang="en-US" sz="4200" dirty="0">
                <a:solidFill>
                  <a:srgbClr val="FFC000"/>
                </a:solidFill>
                <a:latin typeface="Consolas" pitchFamily="49" charset="0"/>
                <a:cs typeface="Consolas" pitchFamily="49" charset="0"/>
              </a:rPr>
              <a:t>contains</a:t>
            </a:r>
            <a:r>
              <a:rPr lang="en-US" sz="4200" dirty="0">
                <a:solidFill>
                  <a:srgbClr val="FFC000"/>
                </a:solidFill>
              </a:rPr>
              <a:t> </a:t>
            </a:r>
            <a:r>
              <a:rPr lang="en-US" sz="4200" dirty="0"/>
              <a:t>Method</a:t>
            </a:r>
          </a:p>
        </p:txBody>
      </p:sp>
      <p:sp>
        <p:nvSpPr>
          <p:cNvPr id="14338" name="Content Placeholder 2"/>
          <p:cNvSpPr>
            <a:spLocks noGrp="1"/>
          </p:cNvSpPr>
          <p:nvPr>
            <p:ph idx="1"/>
          </p:nvPr>
        </p:nvSpPr>
        <p:spPr>
          <a:xfrm>
            <a:off x="143225" y="932675"/>
            <a:ext cx="11905550" cy="5722125"/>
          </a:xfrm>
        </p:spPr>
        <p:txBody>
          <a:bodyPr/>
          <a:lstStyle/>
          <a:p>
            <a:r>
              <a:rPr lang="en-US" dirty="0" smtClean="0"/>
              <a:t>top-down stepwise refinement phase 4</a:t>
            </a:r>
          </a:p>
          <a:p>
            <a:pPr>
              <a:spcBef>
                <a:spcPct val="0"/>
              </a:spcBef>
              <a:buFont typeface="Wingdings 2" pitchFamily="18" charset="2"/>
              <a:buNone/>
            </a:pPr>
            <a:endParaRPr lang="en-US" sz="1600" dirty="0">
              <a:latin typeface="Courier New" pitchFamily="49" charset="0"/>
            </a:endParaRPr>
          </a:p>
          <a:p>
            <a:pPr>
              <a:spcBef>
                <a:spcPct val="0"/>
              </a:spcBef>
              <a:buFont typeface="Wingdings 2" pitchFamily="18" charset="2"/>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contains(String element)</a:t>
            </a:r>
          </a:p>
          <a:p>
            <a:pPr>
              <a:spcBef>
                <a:spcPct val="0"/>
              </a:spcBef>
              <a:buFont typeface="Wingdings 2" pitchFamily="18" charset="2"/>
              <a:buNone/>
            </a:pPr>
            <a:r>
              <a:rPr lang="en-US" sz="1800" dirty="0">
                <a:latin typeface="Consolas" pitchFamily="49" charset="0"/>
                <a:cs typeface="Consolas" pitchFamily="49" charset="0"/>
              </a:rPr>
              <a:t>{</a:t>
            </a:r>
          </a:p>
          <a:p>
            <a:pPr>
              <a:spcBef>
                <a:spcPct val="0"/>
              </a:spcBef>
              <a:buFont typeface="Wingdings 2" pitchFamily="18" charset="2"/>
              <a:buNone/>
            </a:pPr>
            <a:r>
              <a:rPr lang="en-US" sz="1800" dirty="0">
                <a:latin typeface="Consolas" pitchFamily="49" charset="0"/>
                <a:cs typeface="Consolas" pitchFamily="49" charset="0"/>
              </a:rPr>
              <a:t> </a:t>
            </a:r>
            <a:r>
              <a:rPr lang="en-US" sz="1800" dirty="0">
                <a:solidFill>
                  <a:schemeClr val="accent2"/>
                </a:solidFill>
                <a:latin typeface="Consolas" pitchFamily="49" charset="0"/>
                <a:cs typeface="Consolas" pitchFamily="49" charset="0"/>
              </a:rPr>
              <a:t> </a:t>
            </a:r>
            <a:r>
              <a:rPr lang="en-US" sz="1800" dirty="0" err="1">
                <a:solidFill>
                  <a:srgbClr val="FFC000"/>
                </a:solidFill>
                <a:latin typeface="Consolas" pitchFamily="49" charset="0"/>
                <a:cs typeface="Consolas" pitchFamily="49" charset="0"/>
              </a:rPr>
              <a:t>int</a:t>
            </a:r>
            <a:r>
              <a:rPr lang="en-US" sz="1800" dirty="0">
                <a:solidFill>
                  <a:srgbClr val="FFC000"/>
                </a:solidFill>
                <a:latin typeface="Consolas" pitchFamily="49" charset="0"/>
                <a:cs typeface="Consolas" pitchFamily="49" charset="0"/>
              </a:rPr>
              <a:t> location = 0;</a:t>
            </a:r>
          </a:p>
          <a:p>
            <a:pPr>
              <a:spcBef>
                <a:spcPct val="0"/>
              </a:spcBef>
              <a:buFont typeface="Wingdings 2" pitchFamily="18" charset="2"/>
              <a:buNone/>
            </a:pPr>
            <a:r>
              <a:rPr lang="en-US" sz="1800" dirty="0">
                <a:latin typeface="Consolas" pitchFamily="49" charset="0"/>
                <a:cs typeface="Consolas" pitchFamily="49" charset="0"/>
              </a:rPr>
              <a:t>  while (</a:t>
            </a:r>
            <a:r>
              <a:rPr lang="en-US" sz="1800" dirty="0">
                <a:solidFill>
                  <a:srgbClr val="FFC000"/>
                </a:solidFill>
                <a:latin typeface="Consolas" pitchFamily="49" charset="0"/>
                <a:cs typeface="Consolas" pitchFamily="49" charset="0"/>
              </a:rPr>
              <a:t>location &lt;= </a:t>
            </a:r>
            <a:r>
              <a:rPr lang="en-US" sz="1800" dirty="0" err="1">
                <a:solidFill>
                  <a:srgbClr val="FFC000"/>
                </a:solidFill>
                <a:latin typeface="Consolas" pitchFamily="49" charset="0"/>
                <a:cs typeface="Consolas" pitchFamily="49" charset="0"/>
              </a:rPr>
              <a:t>lastIndex</a:t>
            </a:r>
            <a:r>
              <a:rPr lang="en-US" sz="1800" dirty="0">
                <a:latin typeface="Consolas" pitchFamily="49" charset="0"/>
                <a:cs typeface="Consolas" pitchFamily="49" charset="0"/>
              </a:rPr>
              <a:t>)</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solidFill>
                  <a:schemeClr val="accent2"/>
                </a:solidFill>
                <a:latin typeface="Consolas" pitchFamily="49" charset="0"/>
                <a:cs typeface="Consolas" pitchFamily="49" charset="0"/>
              </a:rPr>
              <a:t>    </a:t>
            </a:r>
            <a:r>
              <a:rPr lang="en-US" sz="1800" dirty="0">
                <a:solidFill>
                  <a:srgbClr val="FFC000"/>
                </a:solidFill>
                <a:latin typeface="Consolas" pitchFamily="49" charset="0"/>
                <a:cs typeface="Consolas" pitchFamily="49" charset="0"/>
              </a:rPr>
              <a:t>if (</a:t>
            </a:r>
            <a:r>
              <a:rPr lang="en-US" sz="1800" dirty="0" err="1">
                <a:solidFill>
                  <a:srgbClr val="FFC000"/>
                </a:solidFill>
                <a:latin typeface="Consolas" pitchFamily="49" charset="0"/>
                <a:cs typeface="Consolas" pitchFamily="49" charset="0"/>
              </a:rPr>
              <a:t>element.equalsIgnoreCase</a:t>
            </a:r>
            <a:r>
              <a:rPr lang="en-US" sz="1800" dirty="0">
                <a:solidFill>
                  <a:srgbClr val="FFC000"/>
                </a:solidFill>
                <a:latin typeface="Consolas" pitchFamily="49" charset="0"/>
                <a:cs typeface="Consolas" pitchFamily="49" charset="0"/>
              </a:rPr>
              <a:t>(log[location]))</a:t>
            </a:r>
          </a:p>
          <a:p>
            <a:pPr>
              <a:spcBef>
                <a:spcPct val="0"/>
              </a:spcBef>
              <a:buFont typeface="Wingdings 2" pitchFamily="18" charset="2"/>
              <a:buNone/>
            </a:pPr>
            <a:r>
              <a:rPr lang="en-US" sz="1800" dirty="0">
                <a:solidFill>
                  <a:srgbClr val="FFC000"/>
                </a:solidFill>
                <a:latin typeface="Consolas" pitchFamily="49" charset="0"/>
                <a:cs typeface="Consolas" pitchFamily="49" charset="0"/>
              </a:rPr>
              <a:t>      return true;</a:t>
            </a:r>
          </a:p>
          <a:p>
            <a:pPr>
              <a:spcBef>
                <a:spcPct val="0"/>
              </a:spcBef>
              <a:buFont typeface="Wingdings 2" pitchFamily="18" charset="2"/>
              <a:buNone/>
            </a:pPr>
            <a:r>
              <a:rPr lang="en-US" sz="1800" dirty="0">
                <a:solidFill>
                  <a:srgbClr val="FFC000"/>
                </a:solidFill>
                <a:latin typeface="Consolas" pitchFamily="49" charset="0"/>
                <a:cs typeface="Consolas" pitchFamily="49" charset="0"/>
              </a:rPr>
              <a:t>    else</a:t>
            </a:r>
          </a:p>
          <a:p>
            <a:pPr>
              <a:spcBef>
                <a:spcPct val="0"/>
              </a:spcBef>
              <a:buFont typeface="Wingdings 2" pitchFamily="18" charset="2"/>
              <a:buNone/>
            </a:pPr>
            <a:r>
              <a:rPr lang="en-US" sz="1800" dirty="0">
                <a:solidFill>
                  <a:srgbClr val="FFC000"/>
                </a:solidFill>
                <a:latin typeface="Consolas" pitchFamily="49" charset="0"/>
                <a:cs typeface="Consolas" pitchFamily="49" charset="0"/>
              </a:rPr>
              <a:t>      location++;</a:t>
            </a:r>
          </a:p>
          <a:p>
            <a:pPr>
              <a:spcBef>
                <a:spcPct val="0"/>
              </a:spcBef>
              <a:buFont typeface="Wingdings 2" pitchFamily="18" charset="2"/>
              <a:buNone/>
            </a:pPr>
            <a:r>
              <a:rPr lang="en-US" sz="1800" dirty="0">
                <a:latin typeface="Consolas" pitchFamily="49" charset="0"/>
                <a:cs typeface="Consolas" pitchFamily="49" charset="0"/>
              </a:rPr>
              <a:t>  }</a:t>
            </a:r>
          </a:p>
          <a:p>
            <a:pPr>
              <a:spcBef>
                <a:spcPct val="0"/>
              </a:spcBef>
              <a:buFont typeface="Wingdings 2" pitchFamily="18" charset="2"/>
              <a:buNone/>
            </a:pPr>
            <a:r>
              <a:rPr lang="en-US" sz="1800" dirty="0">
                <a:latin typeface="Consolas" pitchFamily="49" charset="0"/>
                <a:cs typeface="Consolas" pitchFamily="49" charset="0"/>
              </a:rPr>
              <a:t>  return false;</a:t>
            </a:r>
          </a:p>
          <a:p>
            <a:pPr>
              <a:spcBef>
                <a:spcPct val="0"/>
              </a:spcBef>
              <a:buFont typeface="Wingdings 2" pitchFamily="18" charset="2"/>
              <a:buNone/>
            </a:pPr>
            <a:r>
              <a:rPr lang="en-US" sz="1800" dirty="0">
                <a:latin typeface="Consolas" pitchFamily="49" charset="0"/>
                <a:cs typeface="Consolas" pitchFamily="49" charset="0"/>
              </a:rPr>
              <a:t>}</a:t>
            </a:r>
          </a:p>
          <a:p>
            <a:pPr>
              <a:buFont typeface="Wingdings 2" pitchFamily="18" charset="2"/>
              <a:buNone/>
            </a:pPr>
            <a:endParaRPr lang="en-US" sz="1600" dirty="0"/>
          </a:p>
        </p:txBody>
      </p:sp>
    </p:spTree>
    <p:extLst>
      <p:ext uri="{BB962C8B-B14F-4D97-AF65-F5344CB8AC3E}">
        <p14:creationId xmlns:p14="http://schemas.microsoft.com/office/powerpoint/2010/main" val="114648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1524000" y="1"/>
            <a:ext cx="9144000" cy="702245"/>
          </a:xfrm>
        </p:spPr>
        <p:txBody>
          <a:bodyPr/>
          <a:lstStyle/>
          <a:p>
            <a:r>
              <a:rPr lang="en-US" sz="4200" dirty="0"/>
              <a:t>Implementing the </a:t>
            </a:r>
            <a:r>
              <a:rPr lang="en-US" sz="4200" dirty="0">
                <a:solidFill>
                  <a:srgbClr val="FFC000"/>
                </a:solidFill>
                <a:latin typeface="Consolas" pitchFamily="49" charset="0"/>
                <a:cs typeface="Consolas" pitchFamily="49" charset="0"/>
              </a:rPr>
              <a:t>contains</a:t>
            </a:r>
            <a:r>
              <a:rPr lang="en-US" sz="4200" dirty="0">
                <a:solidFill>
                  <a:srgbClr val="FFC000"/>
                </a:solidFill>
              </a:rPr>
              <a:t> </a:t>
            </a:r>
            <a:r>
              <a:rPr lang="en-US" sz="4200" dirty="0"/>
              <a:t>Method</a:t>
            </a:r>
          </a:p>
        </p:txBody>
      </p:sp>
      <p:sp>
        <p:nvSpPr>
          <p:cNvPr id="14338" name="Content Placeholder 2"/>
          <p:cNvSpPr>
            <a:spLocks noGrp="1"/>
          </p:cNvSpPr>
          <p:nvPr>
            <p:ph idx="1"/>
          </p:nvPr>
        </p:nvSpPr>
        <p:spPr>
          <a:xfrm>
            <a:off x="143225" y="932675"/>
            <a:ext cx="11905549" cy="5722125"/>
          </a:xfrm>
        </p:spPr>
        <p:txBody>
          <a:bodyPr/>
          <a:lstStyle/>
          <a:p>
            <a:r>
              <a:rPr lang="en-US" dirty="0" smtClean="0"/>
              <a:t>top-down stepwise refinement phase 4</a:t>
            </a:r>
          </a:p>
          <a:p>
            <a:pPr>
              <a:spcBef>
                <a:spcPct val="0"/>
              </a:spcBef>
              <a:buFont typeface="Wingdings 2" pitchFamily="18" charset="2"/>
              <a:buNone/>
            </a:pPr>
            <a:endParaRPr lang="en-US" sz="900" dirty="0">
              <a:latin typeface="Courier New" pitchFamily="49" charset="0"/>
            </a:endParaRPr>
          </a:p>
          <a:p>
            <a:pPr>
              <a:lnSpc>
                <a:spcPct val="95000"/>
              </a:lnSpc>
              <a:spcBef>
                <a:spcPct val="0"/>
              </a:spcBef>
              <a:buFont typeface="Wingdings 2" pitchFamily="18" charset="2"/>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contains(String element)</a:t>
            </a:r>
          </a:p>
          <a:p>
            <a:pPr>
              <a:lnSpc>
                <a:spcPct val="95000"/>
              </a:lnSpc>
              <a:spcBef>
                <a:spcPct val="0"/>
              </a:spcBef>
              <a:buFont typeface="Wingdings 2" pitchFamily="18" charset="2"/>
              <a:buNone/>
            </a:pPr>
            <a:r>
              <a:rPr lang="en-US" sz="1800" dirty="0">
                <a:latin typeface="Consolas" pitchFamily="49" charset="0"/>
                <a:cs typeface="Consolas" pitchFamily="49" charset="0"/>
              </a:rPr>
              <a:t>{</a:t>
            </a:r>
          </a:p>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 Returns true if element is in this StringLog</a:t>
            </a:r>
          </a:p>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 otherwise returns false.</a:t>
            </a:r>
          </a:p>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 Ignores case differences when doing string comparison.</a:t>
            </a:r>
          </a:p>
          <a:p>
            <a:pPr>
              <a:lnSpc>
                <a:spcPct val="95000"/>
              </a:lnSpc>
              <a:spcBef>
                <a:spcPct val="0"/>
              </a:spcBef>
              <a:buFont typeface="Wingdings 2" pitchFamily="18" charset="2"/>
              <a:buNone/>
            </a:pPr>
            <a:r>
              <a:rPr lang="en-US" sz="1800" dirty="0">
                <a:latin typeface="Consolas" pitchFamily="49" charset="0"/>
                <a:cs typeface="Consolas" pitchFamily="49" charset="0"/>
              </a:rPr>
              <a:t>                 </a:t>
            </a:r>
          </a:p>
          <a:p>
            <a:pPr>
              <a:lnSpc>
                <a:spcPct val="95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location = 0;</a:t>
            </a:r>
          </a:p>
          <a:p>
            <a:pPr>
              <a:lnSpc>
                <a:spcPct val="95000"/>
              </a:lnSpc>
              <a:spcBef>
                <a:spcPct val="0"/>
              </a:spcBef>
              <a:buFont typeface="Wingdings 2" pitchFamily="18" charset="2"/>
              <a:buNone/>
            </a:pPr>
            <a:r>
              <a:rPr lang="en-US" sz="1800" dirty="0">
                <a:latin typeface="Consolas" pitchFamily="49" charset="0"/>
                <a:cs typeface="Consolas" pitchFamily="49" charset="0"/>
              </a:rPr>
              <a:t>   while (location &lt;= </a:t>
            </a:r>
            <a:r>
              <a:rPr lang="en-US" sz="1800" dirty="0" err="1">
                <a:latin typeface="Consolas" pitchFamily="49" charset="0"/>
                <a:cs typeface="Consolas" pitchFamily="49" charset="0"/>
              </a:rPr>
              <a:t>lastIndex</a:t>
            </a:r>
            <a:r>
              <a:rPr lang="en-US" sz="1800" dirty="0">
                <a:latin typeface="Consolas" pitchFamily="49" charset="0"/>
                <a:cs typeface="Consolas" pitchFamily="49" charset="0"/>
              </a:rPr>
              <a:t>) </a:t>
            </a:r>
          </a:p>
          <a:p>
            <a:pPr>
              <a:lnSpc>
                <a:spcPct val="95000"/>
              </a:lnSpc>
              <a:spcBef>
                <a:spcPct val="0"/>
              </a:spcBef>
              <a:buFont typeface="Wingdings 2" pitchFamily="18" charset="2"/>
              <a:buNone/>
            </a:pPr>
            <a:r>
              <a:rPr lang="en-US" sz="1800" dirty="0">
                <a:latin typeface="Consolas" pitchFamily="49" charset="0"/>
                <a:cs typeface="Consolas" pitchFamily="49" charset="0"/>
              </a:rPr>
              <a:t>   {</a:t>
            </a:r>
          </a:p>
          <a:p>
            <a:pPr>
              <a:lnSpc>
                <a:spcPct val="95000"/>
              </a:lnSpc>
              <a:spcBef>
                <a:spcPct val="0"/>
              </a:spcBef>
              <a:buFont typeface="Wingdings 2" pitchFamily="18" charset="2"/>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element.equalsIgnoreCase</a:t>
            </a:r>
            <a:r>
              <a:rPr lang="en-US" sz="1800" dirty="0">
                <a:latin typeface="Consolas" pitchFamily="49" charset="0"/>
                <a:cs typeface="Consolas" pitchFamily="49" charset="0"/>
              </a:rPr>
              <a:t>(log[location]))  </a:t>
            </a:r>
            <a:r>
              <a:rPr lang="en-US" sz="1800" dirty="0">
                <a:solidFill>
                  <a:srgbClr val="92D050"/>
                </a:solidFill>
                <a:latin typeface="Consolas" pitchFamily="49" charset="0"/>
                <a:cs typeface="Consolas" pitchFamily="49" charset="0"/>
              </a:rPr>
              <a:t>// match ??</a:t>
            </a:r>
          </a:p>
          <a:p>
            <a:pPr>
              <a:lnSpc>
                <a:spcPct val="95000"/>
              </a:lnSpc>
              <a:spcBef>
                <a:spcPct val="0"/>
              </a:spcBef>
              <a:buFont typeface="Wingdings 2" pitchFamily="18" charset="2"/>
              <a:buNone/>
            </a:pPr>
            <a:r>
              <a:rPr lang="en-US" sz="1800" dirty="0">
                <a:latin typeface="Consolas" pitchFamily="49" charset="0"/>
                <a:cs typeface="Consolas" pitchFamily="49" charset="0"/>
              </a:rPr>
              <a:t>          return true; </a:t>
            </a:r>
            <a:r>
              <a:rPr lang="en-US" sz="1800" dirty="0">
                <a:solidFill>
                  <a:srgbClr val="92D050"/>
                </a:solidFill>
                <a:latin typeface="Consolas" pitchFamily="49" charset="0"/>
                <a:cs typeface="Consolas" pitchFamily="49" charset="0"/>
              </a:rPr>
              <a:t>// if found, return true</a:t>
            </a:r>
          </a:p>
          <a:p>
            <a:pPr>
              <a:lnSpc>
                <a:spcPct val="95000"/>
              </a:lnSpc>
              <a:spcBef>
                <a:spcPct val="0"/>
              </a:spcBef>
              <a:buFont typeface="Wingdings 2" pitchFamily="18" charset="2"/>
              <a:buNone/>
            </a:pPr>
            <a:r>
              <a:rPr lang="en-US" sz="1800" dirty="0">
                <a:latin typeface="Consolas" pitchFamily="49" charset="0"/>
                <a:cs typeface="Consolas" pitchFamily="49" charset="0"/>
              </a:rPr>
              <a:t>      else</a:t>
            </a:r>
          </a:p>
          <a:p>
            <a:pPr>
              <a:lnSpc>
                <a:spcPct val="95000"/>
              </a:lnSpc>
              <a:spcBef>
                <a:spcPct val="0"/>
              </a:spcBef>
              <a:buFont typeface="Wingdings 2" pitchFamily="18" charset="2"/>
              <a:buNone/>
            </a:pPr>
            <a:r>
              <a:rPr lang="en-US" sz="1800" dirty="0">
                <a:latin typeface="Consolas" pitchFamily="49" charset="0"/>
                <a:cs typeface="Consolas" pitchFamily="49" charset="0"/>
              </a:rPr>
              <a:t>          location++;  </a:t>
            </a:r>
            <a:r>
              <a:rPr lang="en-US" sz="1800" dirty="0">
                <a:solidFill>
                  <a:srgbClr val="92D050"/>
                </a:solidFill>
                <a:latin typeface="Consolas" pitchFamily="49" charset="0"/>
                <a:cs typeface="Consolas" pitchFamily="49" charset="0"/>
              </a:rPr>
              <a:t>// if not, get ready to check next location</a:t>
            </a:r>
          </a:p>
          <a:p>
            <a:pPr>
              <a:lnSpc>
                <a:spcPct val="95000"/>
              </a:lnSpc>
              <a:spcBef>
                <a:spcPct val="0"/>
              </a:spcBef>
              <a:buFont typeface="Wingdings 2" pitchFamily="18" charset="2"/>
              <a:buNone/>
            </a:pPr>
            <a:r>
              <a:rPr lang="en-US" sz="1800" dirty="0">
                <a:latin typeface="Consolas" pitchFamily="49" charset="0"/>
                <a:cs typeface="Consolas" pitchFamily="49" charset="0"/>
              </a:rPr>
              <a:t>   }</a:t>
            </a:r>
          </a:p>
          <a:p>
            <a:pPr>
              <a:lnSpc>
                <a:spcPct val="95000"/>
              </a:lnSpc>
              <a:spcBef>
                <a:spcPct val="0"/>
              </a:spcBef>
              <a:buFont typeface="Wingdings 2" pitchFamily="18" charset="2"/>
              <a:buNone/>
            </a:pPr>
            <a:r>
              <a:rPr lang="en-US" sz="1800" dirty="0">
                <a:latin typeface="Consolas" pitchFamily="49" charset="0"/>
                <a:cs typeface="Consolas" pitchFamily="49" charset="0"/>
              </a:rPr>
              <a:t>   return false;</a:t>
            </a:r>
          </a:p>
          <a:p>
            <a:pPr>
              <a:lnSpc>
                <a:spcPct val="95000"/>
              </a:lnSpc>
              <a:spcBef>
                <a:spcPct val="0"/>
              </a:spcBef>
              <a:buFont typeface="Wingdings 2" pitchFamily="18" charset="2"/>
              <a:buNone/>
            </a:pPr>
            <a:r>
              <a:rPr lang="en-US" sz="1800" dirty="0">
                <a:latin typeface="Consolas" pitchFamily="49" charset="0"/>
                <a:cs typeface="Consolas" pitchFamily="49" charset="0"/>
              </a:rPr>
              <a:t>}</a:t>
            </a:r>
            <a:r>
              <a:rPr lang="en-US" sz="2000" dirty="0">
                <a:latin typeface="Consolas" pitchFamily="49" charset="0"/>
                <a:cs typeface="Consolas" pitchFamily="49" charset="0"/>
              </a:rPr>
              <a:t> </a:t>
            </a:r>
            <a:endParaRPr lang="en-US" sz="18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1524000" y="1"/>
            <a:ext cx="9144000" cy="702245"/>
          </a:xfrm>
        </p:spPr>
        <p:txBody>
          <a:bodyPr/>
          <a:lstStyle/>
          <a:p>
            <a:r>
              <a:rPr lang="en-US" sz="4200" dirty="0"/>
              <a:t>Implementing the </a:t>
            </a:r>
            <a:r>
              <a:rPr lang="en-US" sz="4200" dirty="0">
                <a:solidFill>
                  <a:srgbClr val="FFC000"/>
                </a:solidFill>
                <a:latin typeface="Consolas" pitchFamily="49" charset="0"/>
                <a:cs typeface="Consolas" pitchFamily="49" charset="0"/>
              </a:rPr>
              <a:t>contains</a:t>
            </a:r>
            <a:r>
              <a:rPr lang="en-US" sz="4200" dirty="0">
                <a:solidFill>
                  <a:srgbClr val="FFC000"/>
                </a:solidFill>
              </a:rPr>
              <a:t> </a:t>
            </a:r>
            <a:r>
              <a:rPr lang="en-US" sz="4200" dirty="0"/>
              <a:t>Method</a:t>
            </a:r>
          </a:p>
        </p:txBody>
      </p:sp>
      <p:sp>
        <p:nvSpPr>
          <p:cNvPr id="14338" name="Content Placeholder 2"/>
          <p:cNvSpPr>
            <a:spLocks noGrp="1"/>
          </p:cNvSpPr>
          <p:nvPr>
            <p:ph idx="1"/>
          </p:nvPr>
        </p:nvSpPr>
        <p:spPr>
          <a:xfrm>
            <a:off x="143225" y="932675"/>
            <a:ext cx="11905550" cy="5722125"/>
          </a:xfrm>
        </p:spPr>
        <p:txBody>
          <a:bodyPr/>
          <a:lstStyle/>
          <a:p>
            <a:r>
              <a:rPr lang="en-US" dirty="0" smtClean="0"/>
              <a:t>The </a:t>
            </a:r>
            <a:r>
              <a:rPr lang="en-US" dirty="0" smtClean="0">
                <a:solidFill>
                  <a:srgbClr val="FFC000"/>
                </a:solidFill>
                <a:latin typeface="Consolas" pitchFamily="49" charset="0"/>
                <a:cs typeface="Consolas" pitchFamily="49" charset="0"/>
              </a:rPr>
              <a:t>while</a:t>
            </a:r>
            <a:r>
              <a:rPr lang="en-US" dirty="0" smtClean="0"/>
              <a:t> loop could be replaced with a </a:t>
            </a:r>
            <a:r>
              <a:rPr lang="en-US" dirty="0" smtClean="0">
                <a:solidFill>
                  <a:srgbClr val="FFC000"/>
                </a:solidFill>
                <a:latin typeface="Consolas" pitchFamily="49" charset="0"/>
                <a:cs typeface="Consolas" pitchFamily="49" charset="0"/>
              </a:rPr>
              <a:t>for</a:t>
            </a:r>
            <a:r>
              <a:rPr lang="en-US" dirty="0" smtClean="0"/>
              <a:t>:</a:t>
            </a:r>
          </a:p>
          <a:p>
            <a:pPr>
              <a:spcBef>
                <a:spcPct val="0"/>
              </a:spcBef>
              <a:buFont typeface="Wingdings 2" pitchFamily="18" charset="2"/>
              <a:buNone/>
            </a:pPr>
            <a:endParaRPr lang="en-US" sz="900" dirty="0">
              <a:latin typeface="Courier New" pitchFamily="49" charset="0"/>
            </a:endParaRPr>
          </a:p>
          <a:p>
            <a:pPr>
              <a:lnSpc>
                <a:spcPct val="95000"/>
              </a:lnSpc>
              <a:spcBef>
                <a:spcPct val="0"/>
              </a:spcBef>
              <a:buFont typeface="Wingdings 2" pitchFamily="18" charset="2"/>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contains(String element)</a:t>
            </a:r>
          </a:p>
          <a:p>
            <a:pPr>
              <a:lnSpc>
                <a:spcPct val="95000"/>
              </a:lnSpc>
              <a:spcBef>
                <a:spcPct val="0"/>
              </a:spcBef>
              <a:buFont typeface="Wingdings 2" pitchFamily="18" charset="2"/>
              <a:buNone/>
            </a:pPr>
            <a:r>
              <a:rPr lang="en-US" sz="1800" dirty="0">
                <a:latin typeface="Consolas" pitchFamily="49" charset="0"/>
                <a:cs typeface="Consolas" pitchFamily="49" charset="0"/>
              </a:rPr>
              <a:t>{</a:t>
            </a:r>
          </a:p>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 Returns true if element is in this StringLog</a:t>
            </a:r>
          </a:p>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 otherwise returns false.</a:t>
            </a:r>
          </a:p>
          <a:p>
            <a:pPr>
              <a:lnSpc>
                <a:spcPct val="95000"/>
              </a:lnSpc>
              <a:spcBef>
                <a:spcPct val="0"/>
              </a:spcBef>
              <a:buFont typeface="Wingdings 2" pitchFamily="18" charset="2"/>
              <a:buNone/>
            </a:pPr>
            <a:r>
              <a:rPr lang="en-US" sz="1800" dirty="0">
                <a:solidFill>
                  <a:srgbClr val="92D050"/>
                </a:solidFill>
                <a:latin typeface="Consolas" pitchFamily="49" charset="0"/>
                <a:cs typeface="Consolas" pitchFamily="49" charset="0"/>
              </a:rPr>
              <a:t>   // Ignores case differences when doing string comparison.</a:t>
            </a:r>
          </a:p>
          <a:p>
            <a:pPr>
              <a:lnSpc>
                <a:spcPct val="95000"/>
              </a:lnSpc>
              <a:spcBef>
                <a:spcPct val="0"/>
              </a:spcBef>
              <a:buFont typeface="Wingdings 2" pitchFamily="18" charset="2"/>
              <a:buNone/>
            </a:pPr>
            <a:r>
              <a:rPr lang="en-US" sz="1800" dirty="0">
                <a:latin typeface="Consolas" pitchFamily="49" charset="0"/>
                <a:cs typeface="Consolas" pitchFamily="49" charset="0"/>
              </a:rPr>
              <a:t> </a:t>
            </a:r>
          </a:p>
          <a:p>
            <a:pPr>
              <a:lnSpc>
                <a:spcPct val="95000"/>
              </a:lnSpc>
              <a:spcBef>
                <a:spcPct val="0"/>
              </a:spcBef>
              <a:buFont typeface="Wingdings 2" pitchFamily="18" charset="2"/>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location=0; location &lt;= </a:t>
            </a:r>
            <a:r>
              <a:rPr lang="en-US" sz="1800" dirty="0" err="1">
                <a:latin typeface="Consolas" pitchFamily="49" charset="0"/>
                <a:cs typeface="Consolas" pitchFamily="49" charset="0"/>
              </a:rPr>
              <a:t>lastIndex</a:t>
            </a:r>
            <a:r>
              <a:rPr lang="en-US" sz="1800" dirty="0">
                <a:latin typeface="Consolas" pitchFamily="49" charset="0"/>
                <a:cs typeface="Consolas" pitchFamily="49" charset="0"/>
              </a:rPr>
              <a:t>; location++)</a:t>
            </a:r>
          </a:p>
          <a:p>
            <a:pPr>
              <a:lnSpc>
                <a:spcPct val="95000"/>
              </a:lnSpc>
              <a:spcBef>
                <a:spcPct val="0"/>
              </a:spcBef>
              <a:buFont typeface="Wingdings 2" pitchFamily="18" charset="2"/>
              <a:buNone/>
            </a:pPr>
            <a:r>
              <a:rPr lang="en-US" sz="1800" dirty="0">
                <a:latin typeface="Consolas" pitchFamily="49" charset="0"/>
                <a:cs typeface="Consolas" pitchFamily="49" charset="0"/>
              </a:rPr>
              <a:t>   {</a:t>
            </a:r>
          </a:p>
          <a:p>
            <a:pPr>
              <a:lnSpc>
                <a:spcPct val="95000"/>
              </a:lnSpc>
              <a:spcBef>
                <a:spcPct val="0"/>
              </a:spcBef>
              <a:buFont typeface="Wingdings 2" pitchFamily="18" charset="2"/>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element.equalsIgnoreCase</a:t>
            </a:r>
            <a:r>
              <a:rPr lang="en-US" sz="1800" dirty="0">
                <a:latin typeface="Consolas" pitchFamily="49" charset="0"/>
                <a:cs typeface="Consolas" pitchFamily="49" charset="0"/>
              </a:rPr>
              <a:t>(log[location]))  </a:t>
            </a:r>
            <a:r>
              <a:rPr lang="en-US" sz="1800" dirty="0">
                <a:solidFill>
                  <a:srgbClr val="92D050"/>
                </a:solidFill>
                <a:latin typeface="Consolas" pitchFamily="49" charset="0"/>
                <a:cs typeface="Consolas" pitchFamily="49" charset="0"/>
              </a:rPr>
              <a:t>// match ??</a:t>
            </a:r>
          </a:p>
          <a:p>
            <a:pPr>
              <a:lnSpc>
                <a:spcPct val="95000"/>
              </a:lnSpc>
              <a:spcBef>
                <a:spcPct val="0"/>
              </a:spcBef>
              <a:buFont typeface="Wingdings 2" pitchFamily="18" charset="2"/>
              <a:buNone/>
            </a:pPr>
            <a:r>
              <a:rPr lang="en-US" sz="1800" dirty="0">
                <a:latin typeface="Consolas" pitchFamily="49" charset="0"/>
                <a:cs typeface="Consolas" pitchFamily="49" charset="0"/>
              </a:rPr>
              <a:t>          return true;</a:t>
            </a:r>
          </a:p>
          <a:p>
            <a:pPr>
              <a:lnSpc>
                <a:spcPct val="95000"/>
              </a:lnSpc>
              <a:spcBef>
                <a:spcPct val="0"/>
              </a:spcBef>
              <a:buFont typeface="Wingdings 2" pitchFamily="18" charset="2"/>
              <a:buNone/>
            </a:pPr>
            <a:r>
              <a:rPr lang="en-US" sz="1800" dirty="0">
                <a:latin typeface="Consolas" pitchFamily="49" charset="0"/>
                <a:cs typeface="Consolas" pitchFamily="49" charset="0"/>
              </a:rPr>
              <a:t>   }</a:t>
            </a:r>
          </a:p>
          <a:p>
            <a:pPr>
              <a:lnSpc>
                <a:spcPct val="95000"/>
              </a:lnSpc>
              <a:spcBef>
                <a:spcPct val="0"/>
              </a:spcBef>
              <a:buFont typeface="Wingdings 2" pitchFamily="18" charset="2"/>
              <a:buNone/>
            </a:pPr>
            <a:r>
              <a:rPr lang="en-US" sz="1800" dirty="0">
                <a:latin typeface="Consolas" pitchFamily="49" charset="0"/>
                <a:cs typeface="Consolas" pitchFamily="49" charset="0"/>
              </a:rPr>
              <a:t>   return false;</a:t>
            </a:r>
          </a:p>
          <a:p>
            <a:pPr>
              <a:lnSpc>
                <a:spcPct val="95000"/>
              </a:lnSpc>
              <a:spcBef>
                <a:spcPct val="0"/>
              </a:spcBef>
              <a:buFont typeface="Wingdings 2" pitchFamily="18" charset="2"/>
              <a:buNone/>
            </a:pPr>
            <a:r>
              <a:rPr lang="en-US" sz="1800" dirty="0">
                <a:latin typeface="Consolas" pitchFamily="49" charset="0"/>
                <a:cs typeface="Consolas" pitchFamily="49" charset="0"/>
              </a:rPr>
              <a:t>}</a:t>
            </a:r>
            <a:r>
              <a:rPr lang="en-US" sz="2000" dirty="0">
                <a:latin typeface="Consolas" pitchFamily="49" charset="0"/>
                <a:cs typeface="Consolas" pitchFamily="49" charset="0"/>
              </a:rPr>
              <a:t> </a:t>
            </a: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val="332237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1524000" y="1"/>
            <a:ext cx="9144000" cy="702245"/>
          </a:xfrm>
        </p:spPr>
        <p:txBody>
          <a:bodyPr/>
          <a:lstStyle/>
          <a:p>
            <a:pPr algn="ctr" eaLnBrk="1" hangingPunct="1"/>
            <a:r>
              <a:rPr lang="en-US" dirty="0" smtClean="0"/>
              <a:t>Next</a:t>
            </a:r>
            <a:r>
              <a:rPr lang="en-US" dirty="0" smtClean="0">
                <a:latin typeface="Arial" charset="0"/>
              </a:rPr>
              <a:t> Time</a:t>
            </a:r>
          </a:p>
        </p:txBody>
      </p:sp>
      <p:sp>
        <p:nvSpPr>
          <p:cNvPr id="14338" name="Content Placeholder 2"/>
          <p:cNvSpPr>
            <a:spLocks noGrp="1"/>
          </p:cNvSpPr>
          <p:nvPr>
            <p:ph idx="1"/>
          </p:nvPr>
        </p:nvSpPr>
        <p:spPr>
          <a:xfrm>
            <a:off x="143225" y="1104900"/>
            <a:ext cx="11905550" cy="5549900"/>
          </a:xfrm>
        </p:spPr>
        <p:txBody>
          <a:bodyPr/>
          <a:lstStyle/>
          <a:p>
            <a:r>
              <a:rPr lang="en-US" dirty="0" smtClean="0"/>
              <a:t>We’ll pick back up with Section 2.4 and </a:t>
            </a:r>
            <a:r>
              <a:rPr lang="en-US" dirty="0" smtClean="0"/>
              <a:t>(most likely) finish </a:t>
            </a:r>
            <a:br>
              <a:rPr lang="en-US" dirty="0" smtClean="0"/>
            </a:br>
            <a:r>
              <a:rPr lang="en-US" dirty="0" smtClean="0"/>
              <a:t>Chapter </a:t>
            </a:r>
            <a:r>
              <a:rPr lang="en-US" dirty="0" smtClean="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0" y="1"/>
            <a:ext cx="9144000" cy="702245"/>
          </a:xfrm>
        </p:spPr>
        <p:txBody>
          <a:bodyPr/>
          <a:lstStyle/>
          <a:p>
            <a:pPr algn="ctr" eaLnBrk="1" hangingPunct="1"/>
            <a:r>
              <a:rPr lang="en-US" dirty="0" smtClean="0"/>
              <a:t>2.1: Abstraction</a:t>
            </a:r>
          </a:p>
        </p:txBody>
      </p:sp>
      <p:sp>
        <p:nvSpPr>
          <p:cNvPr id="14338" name="Content Placeholder 2"/>
          <p:cNvSpPr>
            <a:spLocks noGrp="1"/>
          </p:cNvSpPr>
          <p:nvPr>
            <p:ph idx="1"/>
          </p:nvPr>
        </p:nvSpPr>
        <p:spPr>
          <a:xfrm>
            <a:off x="143225" y="932675"/>
            <a:ext cx="11905549" cy="5722125"/>
          </a:xfrm>
        </p:spPr>
        <p:txBody>
          <a:bodyPr/>
          <a:lstStyle/>
          <a:p>
            <a:pPr>
              <a:spcBef>
                <a:spcPts val="1200"/>
              </a:spcBef>
            </a:pPr>
            <a:r>
              <a:rPr lang="en-US" b="1" i="1" u="sng" dirty="0" smtClean="0"/>
              <a:t>Data abstraction</a:t>
            </a:r>
            <a:r>
              <a:rPr lang="en-US" b="1" dirty="0" smtClean="0"/>
              <a:t>: </a:t>
            </a:r>
            <a:r>
              <a:rPr lang="en-US" dirty="0" smtClean="0"/>
              <a:t>The separation of a data type’s logical properties from its implementation</a:t>
            </a:r>
          </a:p>
          <a:p>
            <a:pPr marL="742950" lvl="1" indent="-285750">
              <a:spcBef>
                <a:spcPts val="1200"/>
              </a:spcBef>
            </a:pPr>
            <a:r>
              <a:rPr lang="en-US" dirty="0" smtClean="0"/>
              <a:t>You don’t need to know the details of how a data type </a:t>
            </a:r>
            <a:r>
              <a:rPr lang="en-US" i="1" dirty="0" smtClean="0"/>
              <a:t>works</a:t>
            </a:r>
            <a:r>
              <a:rPr lang="en-US" dirty="0" smtClean="0"/>
              <a:t>; you just need to know how to </a:t>
            </a:r>
            <a:r>
              <a:rPr lang="en-US" i="1" dirty="0" smtClean="0"/>
              <a:t>use</a:t>
            </a:r>
            <a:r>
              <a:rPr lang="en-US" dirty="0" smtClean="0"/>
              <a:t> it</a:t>
            </a:r>
          </a:p>
          <a:p>
            <a:pPr marL="742950" lvl="1" indent="-285750">
              <a:spcBef>
                <a:spcPts val="1200"/>
              </a:spcBef>
            </a:pPr>
            <a:r>
              <a:rPr lang="en-US" dirty="0" smtClean="0"/>
              <a:t>Big-endian / little-endian architecture </a:t>
            </a:r>
          </a:p>
          <a:p>
            <a:pPr>
              <a:spcBef>
                <a:spcPts val="1200"/>
              </a:spcBef>
            </a:pPr>
            <a:r>
              <a:rPr lang="en-US" b="1" i="1" u="sng" dirty="0" smtClean="0"/>
              <a:t>Abstract data type (ADT)</a:t>
            </a:r>
            <a:r>
              <a:rPr lang="en-US" b="1" dirty="0" smtClean="0"/>
              <a:t>:  </a:t>
            </a:r>
            <a:r>
              <a:rPr lang="en-US" dirty="0" smtClean="0"/>
              <a:t>A data type whose properties (domain and operations) are specified independently of any particular implementation</a:t>
            </a:r>
          </a:p>
          <a:p>
            <a:pPr marL="742950" lvl="1" indent="-285750">
              <a:spcBef>
                <a:spcPts val="1200"/>
              </a:spcBef>
            </a:pPr>
            <a:r>
              <a:rPr lang="en-US" dirty="0" smtClean="0"/>
              <a:t>Domain: The set of all possible values</a:t>
            </a:r>
          </a:p>
          <a:p>
            <a:pPr marL="742950" lvl="1" indent="-285750">
              <a:spcBef>
                <a:spcPts val="1200"/>
              </a:spcBef>
            </a:pPr>
            <a:r>
              <a:rPr lang="en-US" dirty="0" smtClean="0"/>
              <a:t>Operations: The operations available to manipulate the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524000" y="1"/>
            <a:ext cx="9144000" cy="702245"/>
          </a:xfrm>
        </p:spPr>
        <p:txBody>
          <a:bodyPr/>
          <a:lstStyle/>
          <a:p>
            <a:pPr algn="ctr" eaLnBrk="1" hangingPunct="1"/>
            <a:r>
              <a:rPr lang="en-US" dirty="0" smtClean="0"/>
              <a:t>ADT Perspectives or Levels</a:t>
            </a:r>
          </a:p>
        </p:txBody>
      </p:sp>
      <p:sp>
        <p:nvSpPr>
          <p:cNvPr id="14338" name="Content Placeholder 2"/>
          <p:cNvSpPr>
            <a:spLocks noGrp="1"/>
          </p:cNvSpPr>
          <p:nvPr>
            <p:ph idx="1"/>
          </p:nvPr>
        </p:nvSpPr>
        <p:spPr>
          <a:xfrm>
            <a:off x="143225" y="932675"/>
            <a:ext cx="11905550" cy="5722125"/>
          </a:xfrm>
        </p:spPr>
        <p:txBody>
          <a:bodyPr/>
          <a:lstStyle/>
          <a:p>
            <a:pPr marL="608013" indent="-571500">
              <a:spcBef>
                <a:spcPts val="1200"/>
              </a:spcBef>
            </a:pPr>
            <a:r>
              <a:rPr lang="en-US" dirty="0" smtClean="0"/>
              <a:t>We deal with ADTs from three different perspectives</a:t>
            </a:r>
          </a:p>
          <a:p>
            <a:pPr marL="952500" lvl="1" indent="-495300">
              <a:spcBef>
                <a:spcPts val="1200"/>
              </a:spcBef>
              <a:buFont typeface="Wingdings 2" pitchFamily="18" charset="2"/>
              <a:buAutoNum type="arabicPeriod"/>
            </a:pPr>
            <a:r>
              <a:rPr lang="en-US" dirty="0" smtClean="0"/>
              <a:t>Application- (or user- or client-) level</a:t>
            </a:r>
          </a:p>
          <a:p>
            <a:pPr marL="952500" lvl="1" indent="-495300">
              <a:spcBef>
                <a:spcPts val="1200"/>
              </a:spcBef>
              <a:buFont typeface="Wingdings 2" pitchFamily="18" charset="2"/>
              <a:buAutoNum type="arabicPeriod"/>
            </a:pPr>
            <a:r>
              <a:rPr lang="en-US" dirty="0" smtClean="0"/>
              <a:t>Logical- (or abstract-) level</a:t>
            </a:r>
          </a:p>
          <a:p>
            <a:pPr marL="952500" lvl="1" indent="-495300">
              <a:spcBef>
                <a:spcPts val="1200"/>
              </a:spcBef>
              <a:buFont typeface="Wingdings 2" pitchFamily="18" charset="2"/>
              <a:buAutoNum type="arabicPeriod"/>
            </a:pPr>
            <a:r>
              <a:rPr lang="en-US" dirty="0" smtClean="0"/>
              <a:t>Implementation- (or concrete-)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0" y="1"/>
            <a:ext cx="9144000" cy="702245"/>
          </a:xfrm>
        </p:spPr>
        <p:txBody>
          <a:bodyPr/>
          <a:lstStyle/>
          <a:p>
            <a:pPr algn="ctr" eaLnBrk="1" hangingPunct="1"/>
            <a:r>
              <a:rPr lang="en-US" dirty="0" smtClean="0"/>
              <a:t>ADT Perspectives or Levels</a:t>
            </a:r>
          </a:p>
        </p:txBody>
      </p:sp>
      <p:sp>
        <p:nvSpPr>
          <p:cNvPr id="14338" name="Content Placeholder 2"/>
          <p:cNvSpPr>
            <a:spLocks noGrp="1"/>
          </p:cNvSpPr>
          <p:nvPr>
            <p:ph idx="1"/>
          </p:nvPr>
        </p:nvSpPr>
        <p:spPr>
          <a:xfrm>
            <a:off x="143225" y="1104900"/>
            <a:ext cx="11905549" cy="5549900"/>
          </a:xfrm>
        </p:spPr>
        <p:txBody>
          <a:bodyPr/>
          <a:lstStyle/>
          <a:p>
            <a:pPr>
              <a:spcBef>
                <a:spcPts val="1200"/>
              </a:spcBef>
            </a:pPr>
            <a:r>
              <a:rPr lang="en-US" i="1" u="sng" dirty="0" smtClean="0"/>
              <a:t>Application</a:t>
            </a:r>
            <a:r>
              <a:rPr lang="en-US" i="1" dirty="0" smtClean="0"/>
              <a:t> (or user or client) level</a:t>
            </a:r>
            <a:r>
              <a:rPr lang="en-US" dirty="0" smtClean="0"/>
              <a:t>: We use the ADT to solve a problem. When working at this level we only need to know how to create instances of the ADT and invoke its operations. </a:t>
            </a:r>
          </a:p>
          <a:p>
            <a:pPr marL="742950" lvl="1" indent="-285750">
              <a:spcBef>
                <a:spcPts val="1200"/>
              </a:spcBef>
            </a:pPr>
            <a:r>
              <a:rPr lang="en-US" dirty="0" smtClean="0"/>
              <a:t>How to use it; not how it works</a:t>
            </a:r>
          </a:p>
          <a:p>
            <a:pPr marL="742950" lvl="1" indent="-285750">
              <a:spcBef>
                <a:spcPts val="1200"/>
              </a:spcBef>
            </a:pPr>
            <a:r>
              <a:rPr lang="en-US" dirty="0" smtClean="0"/>
              <a:t>Screwdriver – We pick it up and use it to turn a screw</a:t>
            </a:r>
          </a:p>
          <a:p>
            <a:pPr marL="1143000" lvl="2" indent="-228600">
              <a:spcBef>
                <a:spcPts val="1200"/>
              </a:spcBef>
            </a:pPr>
            <a:r>
              <a:rPr lang="en-US" dirty="0" smtClean="0"/>
              <a:t>We don’t consider torque, or all of the potential head sizes and shapes, or the hardness of the steel used to make it, or the kind of plastic used in the handle; we just use the appropriate one to solve the problem at hand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0" y="1"/>
            <a:ext cx="9144000" cy="702245"/>
          </a:xfrm>
        </p:spPr>
        <p:txBody>
          <a:bodyPr/>
          <a:lstStyle/>
          <a:p>
            <a:pPr algn="ctr" eaLnBrk="1" hangingPunct="1"/>
            <a:r>
              <a:rPr lang="en-US" dirty="0" smtClean="0"/>
              <a:t>ADT Perspectives or Levels</a:t>
            </a:r>
          </a:p>
        </p:txBody>
      </p:sp>
      <p:sp>
        <p:nvSpPr>
          <p:cNvPr id="14338" name="Content Placeholder 2"/>
          <p:cNvSpPr>
            <a:spLocks noGrp="1"/>
          </p:cNvSpPr>
          <p:nvPr>
            <p:ph idx="1"/>
          </p:nvPr>
        </p:nvSpPr>
        <p:spPr>
          <a:xfrm>
            <a:off x="181629" y="932675"/>
            <a:ext cx="11867145" cy="5722125"/>
          </a:xfrm>
        </p:spPr>
        <p:txBody>
          <a:bodyPr/>
          <a:lstStyle/>
          <a:p>
            <a:pPr>
              <a:spcBef>
                <a:spcPts val="1200"/>
              </a:spcBef>
            </a:pPr>
            <a:r>
              <a:rPr lang="en-US" i="1" u="sng" dirty="0" smtClean="0"/>
              <a:t>Logical</a:t>
            </a:r>
            <a:r>
              <a:rPr lang="en-US" i="1" dirty="0" smtClean="0"/>
              <a:t> (or abstract) level</a:t>
            </a:r>
            <a:r>
              <a:rPr lang="en-US" dirty="0" smtClean="0"/>
              <a:t>: Provides an abstract view of the data values (the domain) and the set of operations to manipulate them. At this level, we deal with the “</a:t>
            </a:r>
            <a:r>
              <a:rPr lang="en-US" i="1" dirty="0" smtClean="0"/>
              <a:t>what</a:t>
            </a:r>
            <a:r>
              <a:rPr lang="en-US" dirty="0" smtClean="0"/>
              <a:t>” questions. </a:t>
            </a:r>
          </a:p>
          <a:p>
            <a:pPr marL="742950" lvl="1" indent="-285750">
              <a:spcBef>
                <a:spcPts val="1200"/>
              </a:spcBef>
            </a:pPr>
            <a:r>
              <a:rPr lang="en-US" dirty="0" smtClean="0"/>
              <a:t>What is the ADT? </a:t>
            </a:r>
          </a:p>
          <a:p>
            <a:pPr marL="742950" lvl="1" indent="-285750">
              <a:spcBef>
                <a:spcPts val="1200"/>
              </a:spcBef>
            </a:pPr>
            <a:r>
              <a:rPr lang="en-US" dirty="0" smtClean="0"/>
              <a:t>What does it model?  </a:t>
            </a:r>
          </a:p>
          <a:p>
            <a:pPr marL="742950" lvl="1" indent="-285750">
              <a:spcBef>
                <a:spcPts val="1200"/>
              </a:spcBef>
            </a:pPr>
            <a:r>
              <a:rPr lang="en-US" dirty="0" smtClean="0"/>
              <a:t>What are its responsibilities? </a:t>
            </a:r>
          </a:p>
          <a:p>
            <a:pPr marL="742950" lvl="1" indent="-285750">
              <a:spcBef>
                <a:spcPts val="1200"/>
              </a:spcBef>
            </a:pPr>
            <a:r>
              <a:rPr lang="en-US" dirty="0" smtClean="0"/>
              <a:t>What is its interface?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bldLvl="2"/>
    </p:bldLst>
  </p:timing>
</p:sld>
</file>

<file path=ppt/theme/theme1.xml><?xml version="1.0" encoding="utf-8"?>
<a:theme xmlns:a="http://schemas.openxmlformats.org/drawingml/2006/main" name="EECS">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EECS</Template>
  <TotalTime>4271</TotalTime>
  <Words>3145</Words>
  <Application>Microsoft Office PowerPoint</Application>
  <PresentationFormat>Custom</PresentationFormat>
  <Paragraphs>509</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EECS</vt:lpstr>
      <vt:lpstr>EECS 2500  Linear Data Structures</vt:lpstr>
      <vt:lpstr>Last Time</vt:lpstr>
      <vt:lpstr>Chapter 2 – Abstract Data Types (ADT)</vt:lpstr>
      <vt:lpstr>Abstraction</vt:lpstr>
      <vt:lpstr>2.1: Abstraction</vt:lpstr>
      <vt:lpstr>2.1: Abstraction</vt:lpstr>
      <vt:lpstr>ADT Perspectives or Levels</vt:lpstr>
      <vt:lpstr>ADT Perspectives or Levels</vt:lpstr>
      <vt:lpstr>ADT Perspectives or Levels</vt:lpstr>
      <vt:lpstr>ADT Perspectives or Levels</vt:lpstr>
      <vt:lpstr>Pre- and Post-Conditions</vt:lpstr>
      <vt:lpstr>Pre- and Post-Conditions</vt:lpstr>
      <vt:lpstr>Java: Abstract Method</vt:lpstr>
      <vt:lpstr>Java: Interfaces</vt:lpstr>
      <vt:lpstr>Java: Interfaces</vt:lpstr>
      <vt:lpstr>Java: Interfaces</vt:lpstr>
      <vt:lpstr>Java: Interfaces</vt:lpstr>
      <vt:lpstr>Interfaces and UML Diagrams</vt:lpstr>
      <vt:lpstr>Benefits of Using Interfaces</vt:lpstr>
      <vt:lpstr>The ADT StringLog Specification</vt:lpstr>
      <vt:lpstr>2.2: The StringLog Specification</vt:lpstr>
      <vt:lpstr>StringLog Methods</vt:lpstr>
      <vt:lpstr>StringLog Methods</vt:lpstr>
      <vt:lpstr>The StringLog Interface (1)</vt:lpstr>
      <vt:lpstr>The StringLog Interface (2)</vt:lpstr>
      <vt:lpstr>Application Example</vt:lpstr>
      <vt:lpstr>Output From Example</vt:lpstr>
      <vt:lpstr>Review: The Three Levels</vt:lpstr>
      <vt:lpstr>Review: The Three Levels</vt:lpstr>
      <vt:lpstr>Relationships Among StringLog Classes</vt:lpstr>
      <vt:lpstr>Implementing the StringLog (With an Array)</vt:lpstr>
      <vt:lpstr>2.3: Implementing StringLog (Array)</vt:lpstr>
      <vt:lpstr>Instance Variables</vt:lpstr>
      <vt:lpstr>Instance Variables and Constructors</vt:lpstr>
      <vt:lpstr>The insert Operation</vt:lpstr>
      <vt:lpstr>Example Use of Insert</vt:lpstr>
      <vt:lpstr>Example Use of Insert (2)</vt:lpstr>
      <vt:lpstr>The Clear Operation</vt:lpstr>
      <vt:lpstr>The Clear Operation</vt:lpstr>
      <vt:lpstr>Three Observers (Accessors)</vt:lpstr>
      <vt:lpstr>The toString Method (Observer)</vt:lpstr>
      <vt:lpstr>Stepwise Refinement</vt:lpstr>
      <vt:lpstr>Stepwise Refinement (2)</vt:lpstr>
      <vt:lpstr>Implementing the contains Method</vt:lpstr>
      <vt:lpstr>Implementing the contains Method</vt:lpstr>
      <vt:lpstr>Implementing the contains Method</vt:lpstr>
      <vt:lpstr>Implementing the contains Method</vt:lpstr>
      <vt:lpstr>Implementing the contains Method</vt:lpstr>
      <vt:lpstr>Implementing the contains Method</vt:lpstr>
      <vt:lpstr>Implementing the contains Method</vt:lpstr>
      <vt:lpstr>Implementing the contains Method</vt:lpstr>
      <vt:lpstr>Implementing the contains Method</vt:lpstr>
      <vt:lpstr>Next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1010 – First Year Design</dc:title>
  <dc:creator>LGT</dc:creator>
  <cp:lastModifiedBy>Larry Thomas</cp:lastModifiedBy>
  <cp:revision>195</cp:revision>
  <dcterms:created xsi:type="dcterms:W3CDTF">2010-07-29T23:41:00Z</dcterms:created>
  <dcterms:modified xsi:type="dcterms:W3CDTF">2016-09-01T00:14:33Z</dcterms:modified>
</cp:coreProperties>
</file>