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1"/>
  </p:notesMasterIdLst>
  <p:sldIdLst>
    <p:sldId id="256" r:id="rId2"/>
    <p:sldId id="422" r:id="rId3"/>
    <p:sldId id="257" r:id="rId4"/>
    <p:sldId id="317" r:id="rId5"/>
    <p:sldId id="424" r:id="rId6"/>
    <p:sldId id="406" r:id="rId7"/>
    <p:sldId id="407" r:id="rId8"/>
    <p:sldId id="408" r:id="rId9"/>
    <p:sldId id="409" r:id="rId10"/>
    <p:sldId id="410" r:id="rId11"/>
    <p:sldId id="421" r:id="rId12"/>
    <p:sldId id="411" r:id="rId13"/>
    <p:sldId id="412" r:id="rId14"/>
    <p:sldId id="413" r:id="rId15"/>
    <p:sldId id="414" r:id="rId16"/>
    <p:sldId id="415" r:id="rId17"/>
    <p:sldId id="416" r:id="rId18"/>
    <p:sldId id="417" r:id="rId19"/>
    <p:sldId id="418" r:id="rId20"/>
    <p:sldId id="419" r:id="rId21"/>
    <p:sldId id="423" r:id="rId22"/>
    <p:sldId id="318" r:id="rId23"/>
    <p:sldId id="376" r:id="rId24"/>
    <p:sldId id="375" r:id="rId25"/>
    <p:sldId id="319" r:id="rId26"/>
    <p:sldId id="320" r:id="rId27"/>
    <p:sldId id="321" r:id="rId28"/>
    <p:sldId id="323" r:id="rId29"/>
    <p:sldId id="328" r:id="rId30"/>
    <p:sldId id="327" r:id="rId31"/>
    <p:sldId id="326" r:id="rId32"/>
    <p:sldId id="324" r:id="rId33"/>
    <p:sldId id="325"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5" r:id="rId60"/>
    <p:sldId id="356" r:id="rId61"/>
    <p:sldId id="357" r:id="rId62"/>
    <p:sldId id="358" r:id="rId63"/>
    <p:sldId id="354" r:id="rId64"/>
    <p:sldId id="360" r:id="rId65"/>
    <p:sldId id="359" r:id="rId66"/>
    <p:sldId id="361" r:id="rId67"/>
    <p:sldId id="364" r:id="rId68"/>
    <p:sldId id="367" r:id="rId69"/>
    <p:sldId id="363" r:id="rId70"/>
    <p:sldId id="365" r:id="rId71"/>
    <p:sldId id="366" r:id="rId72"/>
    <p:sldId id="368" r:id="rId73"/>
    <p:sldId id="369" r:id="rId74"/>
    <p:sldId id="370" r:id="rId75"/>
    <p:sldId id="371" r:id="rId76"/>
    <p:sldId id="372" r:id="rId77"/>
    <p:sldId id="373" r:id="rId78"/>
    <p:sldId id="374" r:id="rId79"/>
    <p:sldId id="420" r:id="rId8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75" autoAdjust="0"/>
    <p:restoredTop sz="94660"/>
  </p:normalViewPr>
  <p:slideViewPr>
    <p:cSldViewPr>
      <p:cViewPr varScale="1">
        <p:scale>
          <a:sx n="86" d="100"/>
          <a:sy n="86" d="100"/>
        </p:scale>
        <p:origin x="-222" y="-84"/>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8D5C2E1-9F7D-4826-AE06-0F706D6BE0B2}" type="datetimeFigureOut">
              <a:rPr lang="en-US"/>
              <a:pPr>
                <a:defRPr/>
              </a:pPr>
              <a:t>9/5/2016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3372140-723D-45E5-845B-08E9850ECE80}" type="slidenum">
              <a:rPr lang="en-US"/>
              <a:pPr>
                <a:defRPr/>
              </a:pPr>
              <a:t>‹#›</a:t>
            </a:fld>
            <a:endParaRPr lang="en-US"/>
          </a:p>
        </p:txBody>
      </p:sp>
    </p:spTree>
    <p:extLst>
      <p:ext uri="{BB962C8B-B14F-4D97-AF65-F5344CB8AC3E}">
        <p14:creationId xmlns:p14="http://schemas.microsoft.com/office/powerpoint/2010/main" val="2683898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992431-90AE-424E-B7FB-0395F1B948EB}" type="slidenum">
              <a:rPr lang="en-US" smtClean="0"/>
              <a:pPr/>
              <a:t>4</a:t>
            </a:fld>
            <a:endParaRPr lang="en-US" smtClean="0"/>
          </a:p>
        </p:txBody>
      </p:sp>
    </p:spTree>
    <p:extLst>
      <p:ext uri="{BB962C8B-B14F-4D97-AF65-F5344CB8AC3E}">
        <p14:creationId xmlns:p14="http://schemas.microsoft.com/office/powerpoint/2010/main" val="2317692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B23F9F-718D-4CEF-A895-32EA950B2C9A}" type="slidenum">
              <a:rPr lang="en-US" smtClean="0"/>
              <a:pPr/>
              <a:t>30</a:t>
            </a:fld>
            <a:endParaRPr lang="en-US" smtClean="0"/>
          </a:p>
        </p:txBody>
      </p:sp>
    </p:spTree>
    <p:extLst>
      <p:ext uri="{BB962C8B-B14F-4D97-AF65-F5344CB8AC3E}">
        <p14:creationId xmlns:p14="http://schemas.microsoft.com/office/powerpoint/2010/main" val="359188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AB389B-F358-49E8-BD7A-B29BDBFDEA65}" type="slidenum">
              <a:rPr lang="en-US" smtClean="0"/>
              <a:pPr/>
              <a:t>31</a:t>
            </a:fld>
            <a:endParaRPr lang="en-US" smtClean="0"/>
          </a:p>
        </p:txBody>
      </p:sp>
    </p:spTree>
    <p:extLst>
      <p:ext uri="{BB962C8B-B14F-4D97-AF65-F5344CB8AC3E}">
        <p14:creationId xmlns:p14="http://schemas.microsoft.com/office/powerpoint/2010/main" val="1331011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9C6F44-E71A-4BD1-B198-2DB321A69A9F}" type="slidenum">
              <a:rPr lang="en-US" smtClean="0"/>
              <a:pPr/>
              <a:t>32</a:t>
            </a:fld>
            <a:endParaRPr lang="en-US" smtClean="0"/>
          </a:p>
        </p:txBody>
      </p:sp>
    </p:spTree>
    <p:extLst>
      <p:ext uri="{BB962C8B-B14F-4D97-AF65-F5344CB8AC3E}">
        <p14:creationId xmlns:p14="http://schemas.microsoft.com/office/powerpoint/2010/main" val="365646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E259F1-C2EF-480C-AE17-E50311ABFAC6}" type="slidenum">
              <a:rPr lang="en-US" smtClean="0"/>
              <a:pPr/>
              <a:t>33</a:t>
            </a:fld>
            <a:endParaRPr lang="en-US" smtClean="0"/>
          </a:p>
        </p:txBody>
      </p:sp>
    </p:spTree>
    <p:extLst>
      <p:ext uri="{BB962C8B-B14F-4D97-AF65-F5344CB8AC3E}">
        <p14:creationId xmlns:p14="http://schemas.microsoft.com/office/powerpoint/2010/main" val="216663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665CD8-8933-40E1-A3A2-1346BBAD6ACF}" type="slidenum">
              <a:rPr lang="en-US" smtClean="0"/>
              <a:pPr/>
              <a:t>34</a:t>
            </a:fld>
            <a:endParaRPr lang="en-US" smtClean="0"/>
          </a:p>
        </p:txBody>
      </p:sp>
    </p:spTree>
    <p:extLst>
      <p:ext uri="{BB962C8B-B14F-4D97-AF65-F5344CB8AC3E}">
        <p14:creationId xmlns:p14="http://schemas.microsoft.com/office/powerpoint/2010/main" val="4152350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EFC5641-D386-4DA1-85CA-A23F9C3D0FC7}" type="slidenum">
              <a:rPr lang="en-US" smtClean="0"/>
              <a:pPr/>
              <a:t>35</a:t>
            </a:fld>
            <a:endParaRPr lang="en-US" smtClean="0"/>
          </a:p>
        </p:txBody>
      </p:sp>
    </p:spTree>
    <p:extLst>
      <p:ext uri="{BB962C8B-B14F-4D97-AF65-F5344CB8AC3E}">
        <p14:creationId xmlns:p14="http://schemas.microsoft.com/office/powerpoint/2010/main" val="1561214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FBDD31-1F98-457F-8E22-B7BF8F133880}" type="slidenum">
              <a:rPr lang="en-US" smtClean="0"/>
              <a:pPr/>
              <a:t>36</a:t>
            </a:fld>
            <a:endParaRPr lang="en-US" smtClean="0"/>
          </a:p>
        </p:txBody>
      </p:sp>
    </p:spTree>
    <p:extLst>
      <p:ext uri="{BB962C8B-B14F-4D97-AF65-F5344CB8AC3E}">
        <p14:creationId xmlns:p14="http://schemas.microsoft.com/office/powerpoint/2010/main" val="134192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907087-03FB-47B9-80A3-9EC1F8EF5435}" type="slidenum">
              <a:rPr lang="en-US" smtClean="0"/>
              <a:pPr/>
              <a:t>37</a:t>
            </a:fld>
            <a:endParaRPr lang="en-US" smtClean="0"/>
          </a:p>
        </p:txBody>
      </p:sp>
    </p:spTree>
    <p:extLst>
      <p:ext uri="{BB962C8B-B14F-4D97-AF65-F5344CB8AC3E}">
        <p14:creationId xmlns:p14="http://schemas.microsoft.com/office/powerpoint/2010/main" val="90158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C20BFA-DB12-41B5-90B6-63BB6862EBC5}" type="slidenum">
              <a:rPr lang="en-US" smtClean="0"/>
              <a:pPr/>
              <a:t>38</a:t>
            </a:fld>
            <a:endParaRPr lang="en-US" smtClean="0"/>
          </a:p>
        </p:txBody>
      </p:sp>
    </p:spTree>
    <p:extLst>
      <p:ext uri="{BB962C8B-B14F-4D97-AF65-F5344CB8AC3E}">
        <p14:creationId xmlns:p14="http://schemas.microsoft.com/office/powerpoint/2010/main" val="3739999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FEF0D0-590E-4D5C-8589-B7A81DE1E173}" type="slidenum">
              <a:rPr lang="en-US" smtClean="0"/>
              <a:pPr/>
              <a:t>39</a:t>
            </a:fld>
            <a:endParaRPr lang="en-US" smtClean="0"/>
          </a:p>
        </p:txBody>
      </p:sp>
    </p:spTree>
    <p:extLst>
      <p:ext uri="{BB962C8B-B14F-4D97-AF65-F5344CB8AC3E}">
        <p14:creationId xmlns:p14="http://schemas.microsoft.com/office/powerpoint/2010/main" val="44995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618DF0-6B10-4562-907C-73C3A002D1D7}" type="slidenum">
              <a:rPr lang="en-US" smtClean="0"/>
              <a:pPr/>
              <a:t>22</a:t>
            </a:fld>
            <a:endParaRPr lang="en-US" smtClean="0"/>
          </a:p>
        </p:txBody>
      </p:sp>
    </p:spTree>
    <p:extLst>
      <p:ext uri="{BB962C8B-B14F-4D97-AF65-F5344CB8AC3E}">
        <p14:creationId xmlns:p14="http://schemas.microsoft.com/office/powerpoint/2010/main" val="2639755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38A265-1100-4CF2-9181-30B85CC39642}" type="slidenum">
              <a:rPr lang="en-US" smtClean="0"/>
              <a:pPr/>
              <a:t>40</a:t>
            </a:fld>
            <a:endParaRPr lang="en-US" smtClean="0"/>
          </a:p>
        </p:txBody>
      </p:sp>
    </p:spTree>
    <p:extLst>
      <p:ext uri="{BB962C8B-B14F-4D97-AF65-F5344CB8AC3E}">
        <p14:creationId xmlns:p14="http://schemas.microsoft.com/office/powerpoint/2010/main" val="48848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D44DCB-AD22-4264-AF71-744D12E76598}" type="slidenum">
              <a:rPr lang="en-US" smtClean="0"/>
              <a:pPr/>
              <a:t>41</a:t>
            </a:fld>
            <a:endParaRPr lang="en-US" smtClean="0"/>
          </a:p>
        </p:txBody>
      </p:sp>
    </p:spTree>
    <p:extLst>
      <p:ext uri="{BB962C8B-B14F-4D97-AF65-F5344CB8AC3E}">
        <p14:creationId xmlns:p14="http://schemas.microsoft.com/office/powerpoint/2010/main" val="103286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9B9108-32C2-4E3F-84E9-98455471ED8E}" type="slidenum">
              <a:rPr lang="en-US" smtClean="0"/>
              <a:pPr/>
              <a:t>42</a:t>
            </a:fld>
            <a:endParaRPr lang="en-US" smtClean="0"/>
          </a:p>
        </p:txBody>
      </p:sp>
    </p:spTree>
    <p:extLst>
      <p:ext uri="{BB962C8B-B14F-4D97-AF65-F5344CB8AC3E}">
        <p14:creationId xmlns:p14="http://schemas.microsoft.com/office/powerpoint/2010/main" val="1868866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0303E5-8C27-49B9-B153-F9DC76C10F2F}" type="slidenum">
              <a:rPr lang="en-US" smtClean="0"/>
              <a:pPr/>
              <a:t>43</a:t>
            </a:fld>
            <a:endParaRPr lang="en-US" smtClean="0"/>
          </a:p>
        </p:txBody>
      </p:sp>
    </p:spTree>
    <p:extLst>
      <p:ext uri="{BB962C8B-B14F-4D97-AF65-F5344CB8AC3E}">
        <p14:creationId xmlns:p14="http://schemas.microsoft.com/office/powerpoint/2010/main" val="26131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D870DC-9972-40BE-B798-51D49B567E29}" type="slidenum">
              <a:rPr lang="en-US" smtClean="0"/>
              <a:pPr/>
              <a:t>44</a:t>
            </a:fld>
            <a:endParaRPr lang="en-US" smtClean="0"/>
          </a:p>
        </p:txBody>
      </p:sp>
    </p:spTree>
    <p:extLst>
      <p:ext uri="{BB962C8B-B14F-4D97-AF65-F5344CB8AC3E}">
        <p14:creationId xmlns:p14="http://schemas.microsoft.com/office/powerpoint/2010/main" val="2646631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FE2157-5AD8-4874-A3E6-DB9DA00013C0}" type="slidenum">
              <a:rPr lang="en-US" smtClean="0"/>
              <a:pPr/>
              <a:t>45</a:t>
            </a:fld>
            <a:endParaRPr lang="en-US" smtClean="0"/>
          </a:p>
        </p:txBody>
      </p:sp>
    </p:spTree>
    <p:extLst>
      <p:ext uri="{BB962C8B-B14F-4D97-AF65-F5344CB8AC3E}">
        <p14:creationId xmlns:p14="http://schemas.microsoft.com/office/powerpoint/2010/main" val="3016327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82707A-4A0F-415D-A1E3-FD4F75628117}" type="slidenum">
              <a:rPr lang="en-US" smtClean="0"/>
              <a:pPr/>
              <a:t>46</a:t>
            </a:fld>
            <a:endParaRPr lang="en-US" smtClean="0"/>
          </a:p>
        </p:txBody>
      </p:sp>
    </p:spTree>
    <p:extLst>
      <p:ext uri="{BB962C8B-B14F-4D97-AF65-F5344CB8AC3E}">
        <p14:creationId xmlns:p14="http://schemas.microsoft.com/office/powerpoint/2010/main" val="747385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5EAD64-185F-42DA-AB8A-5F0ECFD44E46}" type="slidenum">
              <a:rPr lang="en-US" smtClean="0"/>
              <a:pPr/>
              <a:t>47</a:t>
            </a:fld>
            <a:endParaRPr lang="en-US" smtClean="0"/>
          </a:p>
        </p:txBody>
      </p:sp>
    </p:spTree>
    <p:extLst>
      <p:ext uri="{BB962C8B-B14F-4D97-AF65-F5344CB8AC3E}">
        <p14:creationId xmlns:p14="http://schemas.microsoft.com/office/powerpoint/2010/main" val="272589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091B78-8FDD-4A66-A365-79617E0699D8}" type="slidenum">
              <a:rPr lang="en-US" smtClean="0"/>
              <a:pPr/>
              <a:t>48</a:t>
            </a:fld>
            <a:endParaRPr lang="en-US" smtClean="0"/>
          </a:p>
        </p:txBody>
      </p:sp>
    </p:spTree>
    <p:extLst>
      <p:ext uri="{BB962C8B-B14F-4D97-AF65-F5344CB8AC3E}">
        <p14:creationId xmlns:p14="http://schemas.microsoft.com/office/powerpoint/2010/main" val="3354972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657F9D-D2B6-4075-A86E-FCEFD313C69E}" type="slidenum">
              <a:rPr lang="en-US" smtClean="0"/>
              <a:pPr/>
              <a:t>49</a:t>
            </a:fld>
            <a:endParaRPr lang="en-US" smtClean="0"/>
          </a:p>
        </p:txBody>
      </p:sp>
    </p:spTree>
    <p:extLst>
      <p:ext uri="{BB962C8B-B14F-4D97-AF65-F5344CB8AC3E}">
        <p14:creationId xmlns:p14="http://schemas.microsoft.com/office/powerpoint/2010/main" val="196371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3AF1F1-9822-4425-ABA6-6AEF06199F54}" type="slidenum">
              <a:rPr lang="en-US" smtClean="0"/>
              <a:pPr/>
              <a:t>23</a:t>
            </a:fld>
            <a:endParaRPr lang="en-US" smtClean="0"/>
          </a:p>
        </p:txBody>
      </p:sp>
    </p:spTree>
    <p:extLst>
      <p:ext uri="{BB962C8B-B14F-4D97-AF65-F5344CB8AC3E}">
        <p14:creationId xmlns:p14="http://schemas.microsoft.com/office/powerpoint/2010/main" val="1398615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11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2D34EC1-54F5-4208-B202-CE7B32E2FE43}" type="slidenum">
              <a:rPr lang="en-US" smtClean="0"/>
              <a:pPr/>
              <a:t>50</a:t>
            </a:fld>
            <a:endParaRPr lang="en-US" smtClean="0"/>
          </a:p>
        </p:txBody>
      </p:sp>
    </p:spTree>
    <p:extLst>
      <p:ext uri="{BB962C8B-B14F-4D97-AF65-F5344CB8AC3E}">
        <p14:creationId xmlns:p14="http://schemas.microsoft.com/office/powerpoint/2010/main" val="2406613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31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F51584-933C-40DF-86F6-6A30AC6C58BE}" type="slidenum">
              <a:rPr lang="en-US" smtClean="0"/>
              <a:pPr/>
              <a:t>51</a:t>
            </a:fld>
            <a:endParaRPr lang="en-US" smtClean="0"/>
          </a:p>
        </p:txBody>
      </p:sp>
    </p:spTree>
    <p:extLst>
      <p:ext uri="{BB962C8B-B14F-4D97-AF65-F5344CB8AC3E}">
        <p14:creationId xmlns:p14="http://schemas.microsoft.com/office/powerpoint/2010/main" val="2689395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0C0B98-5E77-47EE-9297-584ECCCF6A4F}" type="slidenum">
              <a:rPr lang="en-US" smtClean="0"/>
              <a:pPr/>
              <a:t>52</a:t>
            </a:fld>
            <a:endParaRPr lang="en-US" smtClean="0"/>
          </a:p>
        </p:txBody>
      </p:sp>
    </p:spTree>
    <p:extLst>
      <p:ext uri="{BB962C8B-B14F-4D97-AF65-F5344CB8AC3E}">
        <p14:creationId xmlns:p14="http://schemas.microsoft.com/office/powerpoint/2010/main" val="1113415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FDCE9A-F63E-49B1-AABC-8B99878D46B8}" type="slidenum">
              <a:rPr lang="en-US" smtClean="0"/>
              <a:pPr/>
              <a:t>53</a:t>
            </a:fld>
            <a:endParaRPr lang="en-US" smtClean="0"/>
          </a:p>
        </p:txBody>
      </p:sp>
    </p:spTree>
    <p:extLst>
      <p:ext uri="{BB962C8B-B14F-4D97-AF65-F5344CB8AC3E}">
        <p14:creationId xmlns:p14="http://schemas.microsoft.com/office/powerpoint/2010/main" val="3709275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FC8AF8-717C-4125-BDFC-98EDE148D73A}" type="slidenum">
              <a:rPr lang="en-US" smtClean="0"/>
              <a:pPr/>
              <a:t>54</a:t>
            </a:fld>
            <a:endParaRPr lang="en-US" smtClean="0"/>
          </a:p>
        </p:txBody>
      </p:sp>
    </p:spTree>
    <p:extLst>
      <p:ext uri="{BB962C8B-B14F-4D97-AF65-F5344CB8AC3E}">
        <p14:creationId xmlns:p14="http://schemas.microsoft.com/office/powerpoint/2010/main" val="2299876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3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902B2B-866B-4527-8028-48CAF8A27F19}" type="slidenum">
              <a:rPr lang="en-US" smtClean="0"/>
              <a:pPr/>
              <a:t>55</a:t>
            </a:fld>
            <a:endParaRPr lang="en-US" smtClean="0"/>
          </a:p>
        </p:txBody>
      </p:sp>
    </p:spTree>
    <p:extLst>
      <p:ext uri="{BB962C8B-B14F-4D97-AF65-F5344CB8AC3E}">
        <p14:creationId xmlns:p14="http://schemas.microsoft.com/office/powerpoint/2010/main" val="3597655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E05027-1FA2-4113-94E3-7865A316DEA0}" type="slidenum">
              <a:rPr lang="en-US" smtClean="0"/>
              <a:pPr/>
              <a:t>56</a:t>
            </a:fld>
            <a:endParaRPr lang="en-US" smtClean="0"/>
          </a:p>
        </p:txBody>
      </p:sp>
    </p:spTree>
    <p:extLst>
      <p:ext uri="{BB962C8B-B14F-4D97-AF65-F5344CB8AC3E}">
        <p14:creationId xmlns:p14="http://schemas.microsoft.com/office/powerpoint/2010/main" val="1162785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6EEDE4-10B6-4A2A-8EB2-763BD196C560}" type="slidenum">
              <a:rPr lang="en-US" smtClean="0"/>
              <a:pPr/>
              <a:t>57</a:t>
            </a:fld>
            <a:endParaRPr lang="en-US" smtClean="0"/>
          </a:p>
        </p:txBody>
      </p:sp>
    </p:spTree>
    <p:extLst>
      <p:ext uri="{BB962C8B-B14F-4D97-AF65-F5344CB8AC3E}">
        <p14:creationId xmlns:p14="http://schemas.microsoft.com/office/powerpoint/2010/main" val="1214326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75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44841B-338C-49CB-BA52-7B4D12E60954}" type="slidenum">
              <a:rPr lang="en-US" smtClean="0"/>
              <a:pPr/>
              <a:t>58</a:t>
            </a:fld>
            <a:endParaRPr lang="en-US" smtClean="0"/>
          </a:p>
        </p:txBody>
      </p:sp>
    </p:spTree>
    <p:extLst>
      <p:ext uri="{BB962C8B-B14F-4D97-AF65-F5344CB8AC3E}">
        <p14:creationId xmlns:p14="http://schemas.microsoft.com/office/powerpoint/2010/main" val="3685270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B57BB1-35E4-4C15-B1C6-319E3E0DD817}" type="slidenum">
              <a:rPr lang="en-US" smtClean="0"/>
              <a:pPr/>
              <a:t>59</a:t>
            </a:fld>
            <a:endParaRPr lang="en-US" smtClean="0"/>
          </a:p>
        </p:txBody>
      </p:sp>
    </p:spTree>
    <p:extLst>
      <p:ext uri="{BB962C8B-B14F-4D97-AF65-F5344CB8AC3E}">
        <p14:creationId xmlns:p14="http://schemas.microsoft.com/office/powerpoint/2010/main" val="947037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9F832F4-65A2-4130-8482-7BCE509F6FD2}" type="slidenum">
              <a:rPr lang="en-US" smtClean="0"/>
              <a:pPr/>
              <a:t>24</a:t>
            </a:fld>
            <a:endParaRPr lang="en-US" smtClean="0"/>
          </a:p>
        </p:txBody>
      </p:sp>
    </p:spTree>
    <p:extLst>
      <p:ext uri="{BB962C8B-B14F-4D97-AF65-F5344CB8AC3E}">
        <p14:creationId xmlns:p14="http://schemas.microsoft.com/office/powerpoint/2010/main" val="1076452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F2F1AE-A046-4F19-80D2-798D0026AC38}" type="slidenum">
              <a:rPr lang="en-US" smtClean="0"/>
              <a:pPr/>
              <a:t>60</a:t>
            </a:fld>
            <a:endParaRPr lang="en-US" smtClean="0"/>
          </a:p>
        </p:txBody>
      </p:sp>
    </p:spTree>
    <p:extLst>
      <p:ext uri="{BB962C8B-B14F-4D97-AF65-F5344CB8AC3E}">
        <p14:creationId xmlns:p14="http://schemas.microsoft.com/office/powerpoint/2010/main" val="1223442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933337-CA08-4967-80A6-66D5C8CF7C45}" type="slidenum">
              <a:rPr lang="en-US" smtClean="0"/>
              <a:pPr/>
              <a:t>61</a:t>
            </a:fld>
            <a:endParaRPr lang="en-US" smtClean="0"/>
          </a:p>
        </p:txBody>
      </p:sp>
    </p:spTree>
    <p:extLst>
      <p:ext uri="{BB962C8B-B14F-4D97-AF65-F5344CB8AC3E}">
        <p14:creationId xmlns:p14="http://schemas.microsoft.com/office/powerpoint/2010/main" val="3485393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E8DB91-B4B4-4BF9-B255-92BB8518C630}" type="slidenum">
              <a:rPr lang="en-US" smtClean="0"/>
              <a:pPr/>
              <a:t>62</a:t>
            </a:fld>
            <a:endParaRPr lang="en-US" smtClean="0"/>
          </a:p>
        </p:txBody>
      </p:sp>
    </p:spTree>
    <p:extLst>
      <p:ext uri="{BB962C8B-B14F-4D97-AF65-F5344CB8AC3E}">
        <p14:creationId xmlns:p14="http://schemas.microsoft.com/office/powerpoint/2010/main" val="344510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2C255D-78A8-4F84-8D68-56BE8A6C9D7E}" type="slidenum">
              <a:rPr lang="en-US" smtClean="0"/>
              <a:pPr/>
              <a:t>63</a:t>
            </a:fld>
            <a:endParaRPr lang="en-US" smtClean="0"/>
          </a:p>
        </p:txBody>
      </p:sp>
    </p:spTree>
    <p:extLst>
      <p:ext uri="{BB962C8B-B14F-4D97-AF65-F5344CB8AC3E}">
        <p14:creationId xmlns:p14="http://schemas.microsoft.com/office/powerpoint/2010/main" val="136601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01B59FF-7287-45C4-8944-25DB7858389B}" type="slidenum">
              <a:rPr lang="en-US" smtClean="0"/>
              <a:pPr/>
              <a:t>64</a:t>
            </a:fld>
            <a:endParaRPr lang="en-US" smtClean="0"/>
          </a:p>
        </p:txBody>
      </p:sp>
    </p:spTree>
    <p:extLst>
      <p:ext uri="{BB962C8B-B14F-4D97-AF65-F5344CB8AC3E}">
        <p14:creationId xmlns:p14="http://schemas.microsoft.com/office/powerpoint/2010/main" val="2144785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F813BD-A4DC-4658-B983-8891340895AF}" type="slidenum">
              <a:rPr lang="en-US" smtClean="0"/>
              <a:pPr/>
              <a:t>65</a:t>
            </a:fld>
            <a:endParaRPr lang="en-US" smtClean="0"/>
          </a:p>
        </p:txBody>
      </p:sp>
    </p:spTree>
    <p:extLst>
      <p:ext uri="{BB962C8B-B14F-4D97-AF65-F5344CB8AC3E}">
        <p14:creationId xmlns:p14="http://schemas.microsoft.com/office/powerpoint/2010/main" val="3089991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5C060A-FFA7-441C-A1BF-A552CA65677F}" type="slidenum">
              <a:rPr lang="en-US" smtClean="0"/>
              <a:pPr/>
              <a:t>66</a:t>
            </a:fld>
            <a:endParaRPr lang="en-US" smtClean="0"/>
          </a:p>
        </p:txBody>
      </p:sp>
    </p:spTree>
    <p:extLst>
      <p:ext uri="{BB962C8B-B14F-4D97-AF65-F5344CB8AC3E}">
        <p14:creationId xmlns:p14="http://schemas.microsoft.com/office/powerpoint/2010/main" val="35148223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259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8CF5FE-12E4-4B45-B60C-9DDB7BCE2AEE}" type="slidenum">
              <a:rPr lang="en-US" smtClean="0"/>
              <a:pPr/>
              <a:t>67</a:t>
            </a:fld>
            <a:endParaRPr lang="en-US" smtClean="0"/>
          </a:p>
        </p:txBody>
      </p:sp>
    </p:spTree>
    <p:extLst>
      <p:ext uri="{BB962C8B-B14F-4D97-AF65-F5344CB8AC3E}">
        <p14:creationId xmlns:p14="http://schemas.microsoft.com/office/powerpoint/2010/main" val="1990831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280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80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994A5B-7FD3-4DE4-BF91-D560B7AE999A}" type="slidenum">
              <a:rPr lang="en-US" smtClean="0"/>
              <a:pPr/>
              <a:t>68</a:t>
            </a:fld>
            <a:endParaRPr lang="en-US" smtClean="0"/>
          </a:p>
        </p:txBody>
      </p:sp>
    </p:spTree>
    <p:extLst>
      <p:ext uri="{BB962C8B-B14F-4D97-AF65-F5344CB8AC3E}">
        <p14:creationId xmlns:p14="http://schemas.microsoft.com/office/powerpoint/2010/main" val="4198894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300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00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82553E-A055-4B96-9A7C-FE012B69218E}" type="slidenum">
              <a:rPr lang="en-US" smtClean="0"/>
              <a:pPr/>
              <a:t>69</a:t>
            </a:fld>
            <a:endParaRPr lang="en-US" smtClean="0"/>
          </a:p>
        </p:txBody>
      </p:sp>
    </p:spTree>
    <p:extLst>
      <p:ext uri="{BB962C8B-B14F-4D97-AF65-F5344CB8AC3E}">
        <p14:creationId xmlns:p14="http://schemas.microsoft.com/office/powerpoint/2010/main" val="56241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833161-E513-419D-8E41-C8F738D3B21B}" type="slidenum">
              <a:rPr lang="en-US" smtClean="0"/>
              <a:pPr/>
              <a:t>25</a:t>
            </a:fld>
            <a:endParaRPr lang="en-US" smtClean="0"/>
          </a:p>
        </p:txBody>
      </p:sp>
    </p:spTree>
    <p:extLst>
      <p:ext uri="{BB962C8B-B14F-4D97-AF65-F5344CB8AC3E}">
        <p14:creationId xmlns:p14="http://schemas.microsoft.com/office/powerpoint/2010/main" val="3140698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320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0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5F86F0-05FC-4A34-8272-A24D565D82D2}" type="slidenum">
              <a:rPr lang="en-US" smtClean="0"/>
              <a:pPr/>
              <a:t>70</a:t>
            </a:fld>
            <a:endParaRPr lang="en-US" smtClean="0"/>
          </a:p>
        </p:txBody>
      </p:sp>
    </p:spTree>
    <p:extLst>
      <p:ext uri="{BB962C8B-B14F-4D97-AF65-F5344CB8AC3E}">
        <p14:creationId xmlns:p14="http://schemas.microsoft.com/office/powerpoint/2010/main" val="15070757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DCE01B-A0A1-4725-9C05-B1E4CF3D4D14}" type="slidenum">
              <a:rPr lang="en-US" smtClean="0"/>
              <a:pPr/>
              <a:t>71</a:t>
            </a:fld>
            <a:endParaRPr lang="en-US" smtClean="0"/>
          </a:p>
        </p:txBody>
      </p:sp>
    </p:spTree>
    <p:extLst>
      <p:ext uri="{BB962C8B-B14F-4D97-AF65-F5344CB8AC3E}">
        <p14:creationId xmlns:p14="http://schemas.microsoft.com/office/powerpoint/2010/main" val="2603145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54F795-D2D0-4ABF-9775-01DCFF2A6F82}" type="slidenum">
              <a:rPr lang="en-US" smtClean="0"/>
              <a:pPr/>
              <a:t>72</a:t>
            </a:fld>
            <a:endParaRPr lang="en-US" smtClean="0"/>
          </a:p>
        </p:txBody>
      </p:sp>
    </p:spTree>
    <p:extLst>
      <p:ext uri="{BB962C8B-B14F-4D97-AF65-F5344CB8AC3E}">
        <p14:creationId xmlns:p14="http://schemas.microsoft.com/office/powerpoint/2010/main" val="33224301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33BF1E-09AB-41A9-A4AD-D7E571E98808}" type="slidenum">
              <a:rPr lang="en-US" smtClean="0"/>
              <a:pPr/>
              <a:t>73</a:t>
            </a:fld>
            <a:endParaRPr lang="en-US" smtClean="0"/>
          </a:p>
        </p:txBody>
      </p:sp>
    </p:spTree>
    <p:extLst>
      <p:ext uri="{BB962C8B-B14F-4D97-AF65-F5344CB8AC3E}">
        <p14:creationId xmlns:p14="http://schemas.microsoft.com/office/powerpoint/2010/main" val="30582229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402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02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3AB290-FA21-4098-A1B1-E8127DEBD750}" type="slidenum">
              <a:rPr lang="en-US" smtClean="0"/>
              <a:pPr/>
              <a:t>74</a:t>
            </a:fld>
            <a:endParaRPr lang="en-US" smtClean="0"/>
          </a:p>
        </p:txBody>
      </p:sp>
    </p:spTree>
    <p:extLst>
      <p:ext uri="{BB962C8B-B14F-4D97-AF65-F5344CB8AC3E}">
        <p14:creationId xmlns:p14="http://schemas.microsoft.com/office/powerpoint/2010/main" val="3896552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42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BF07CD-A5AB-4628-BEF3-1C8FB9E7E91B}" type="slidenum">
              <a:rPr lang="en-US" smtClean="0"/>
              <a:pPr/>
              <a:t>75</a:t>
            </a:fld>
            <a:endParaRPr lang="en-US" smtClean="0"/>
          </a:p>
        </p:txBody>
      </p:sp>
    </p:spTree>
    <p:extLst>
      <p:ext uri="{BB962C8B-B14F-4D97-AF65-F5344CB8AC3E}">
        <p14:creationId xmlns:p14="http://schemas.microsoft.com/office/powerpoint/2010/main" val="3144493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44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9B5F59-BC9B-42A0-B53C-712FD29DE540}" type="slidenum">
              <a:rPr lang="en-US" smtClean="0"/>
              <a:pPr/>
              <a:t>76</a:t>
            </a:fld>
            <a:endParaRPr lang="en-US" smtClean="0"/>
          </a:p>
        </p:txBody>
      </p:sp>
    </p:spTree>
    <p:extLst>
      <p:ext uri="{BB962C8B-B14F-4D97-AF65-F5344CB8AC3E}">
        <p14:creationId xmlns:p14="http://schemas.microsoft.com/office/powerpoint/2010/main" val="19658349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6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F4A348-07A4-4B25-A70A-AA2C77FE49D3}" type="slidenum">
              <a:rPr lang="en-US" smtClean="0"/>
              <a:pPr/>
              <a:t>77</a:t>
            </a:fld>
            <a:endParaRPr lang="en-US" smtClean="0"/>
          </a:p>
        </p:txBody>
      </p:sp>
    </p:spTree>
    <p:extLst>
      <p:ext uri="{BB962C8B-B14F-4D97-AF65-F5344CB8AC3E}">
        <p14:creationId xmlns:p14="http://schemas.microsoft.com/office/powerpoint/2010/main" val="25749093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FFB2AC-32C2-4FE1-91E1-AB687458D263}" type="slidenum">
              <a:rPr lang="en-US" smtClean="0"/>
              <a:pPr/>
              <a:t>78</a:t>
            </a:fld>
            <a:endParaRPr lang="en-US" smtClean="0"/>
          </a:p>
        </p:txBody>
      </p:sp>
    </p:spTree>
    <p:extLst>
      <p:ext uri="{BB962C8B-B14F-4D97-AF65-F5344CB8AC3E}">
        <p14:creationId xmlns:p14="http://schemas.microsoft.com/office/powerpoint/2010/main" val="1333336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917FC29-AB47-4340-80AF-E94A6F40A360}" type="slidenum">
              <a:rPr lang="en-US" sz="1200"/>
              <a:pPr algn="r"/>
              <a:t>79</a:t>
            </a:fld>
            <a:endParaRPr lang="en-US" sz="1200"/>
          </a:p>
        </p:txBody>
      </p:sp>
    </p:spTree>
    <p:extLst>
      <p:ext uri="{BB962C8B-B14F-4D97-AF65-F5344CB8AC3E}">
        <p14:creationId xmlns:p14="http://schemas.microsoft.com/office/powerpoint/2010/main" val="3204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9C8FE0-92B3-47BD-9E09-9BD230CFADD8}" type="slidenum">
              <a:rPr lang="en-US" smtClean="0"/>
              <a:pPr/>
              <a:t>26</a:t>
            </a:fld>
            <a:endParaRPr lang="en-US" smtClean="0"/>
          </a:p>
        </p:txBody>
      </p:sp>
    </p:spTree>
    <p:extLst>
      <p:ext uri="{BB962C8B-B14F-4D97-AF65-F5344CB8AC3E}">
        <p14:creationId xmlns:p14="http://schemas.microsoft.com/office/powerpoint/2010/main" val="2418372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4A24D27-CE98-4896-BC1D-167B0F75557C}" type="slidenum">
              <a:rPr lang="en-US" smtClean="0"/>
              <a:pPr/>
              <a:t>27</a:t>
            </a:fld>
            <a:endParaRPr lang="en-US" smtClean="0"/>
          </a:p>
        </p:txBody>
      </p:sp>
    </p:spTree>
    <p:extLst>
      <p:ext uri="{BB962C8B-B14F-4D97-AF65-F5344CB8AC3E}">
        <p14:creationId xmlns:p14="http://schemas.microsoft.com/office/powerpoint/2010/main" val="210533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024E61-A253-44C0-A267-12E65A5D199C}" type="slidenum">
              <a:rPr lang="en-US" smtClean="0"/>
              <a:pPr/>
              <a:t>28</a:t>
            </a:fld>
            <a:endParaRPr lang="en-US" smtClean="0"/>
          </a:p>
        </p:txBody>
      </p:sp>
    </p:spTree>
    <p:extLst>
      <p:ext uri="{BB962C8B-B14F-4D97-AF65-F5344CB8AC3E}">
        <p14:creationId xmlns:p14="http://schemas.microsoft.com/office/powerpoint/2010/main" val="419639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180622-91EE-45A9-8B3A-39F4DC9B6220}" type="slidenum">
              <a:rPr lang="en-US" smtClean="0"/>
              <a:pPr/>
              <a:t>29</a:t>
            </a:fld>
            <a:endParaRPr lang="en-US" smtClean="0"/>
          </a:p>
        </p:txBody>
      </p:sp>
    </p:spTree>
    <p:extLst>
      <p:ext uri="{BB962C8B-B14F-4D97-AF65-F5344CB8AC3E}">
        <p14:creationId xmlns:p14="http://schemas.microsoft.com/office/powerpoint/2010/main" val="2296760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0C975C0B-CC08-418E-90F7-AC2454F56B6F}" type="datetimeFigureOut">
              <a:rPr lang="en-US" smtClean="0"/>
              <a:pPr>
                <a:defRPr/>
              </a:pPr>
              <a:t>9/5/2016</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8C64EA6C-D5D5-4E6F-94D2-93996D34B09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EFD136F-96B3-4298-A1F5-CB031BC53432}" type="datetimeFigureOut">
              <a:rPr lang="en-US" smtClean="0"/>
              <a:pPr>
                <a:defRPr/>
              </a:pPr>
              <a:t>9/5/2016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9DF78F4-25B2-438D-B057-D24CDFF1F494}"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CA893F7-9343-45BA-A17F-9F14D14BA477}" type="datetimeFigureOut">
              <a:rPr lang="en-US" smtClean="0"/>
              <a:pPr>
                <a:defRPr/>
              </a:pPr>
              <a:t>9/5/2016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4726A96-C7F4-4969-9B7E-C0265FC89DA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78CB190D-BFB9-4CD1-AD02-BC5DF619192F}" type="datetimeFigureOut">
              <a:rPr lang="en-US" smtClean="0"/>
              <a:pPr>
                <a:defRPr/>
              </a:pPr>
              <a:t>9/5/2016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B8C3A56A-8EBB-4DE6-8C54-313F87DF5631}"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9B682209-7B9D-447F-B7D8-745E85193739}" type="datetimeFigureOut">
              <a:rPr lang="en-US" smtClean="0"/>
              <a:pPr>
                <a:defRPr/>
              </a:pPr>
              <a:t>9/5/2016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CC90C793-2CB5-4EF3-AF8F-709A4961A2C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9"/>
          <p:cNvSpPr>
            <a:spLocks noGrp="1"/>
          </p:cNvSpPr>
          <p:nvPr>
            <p:ph type="dt" sz="half" idx="10"/>
          </p:nvPr>
        </p:nvSpPr>
        <p:spPr/>
        <p:txBody>
          <a:bodyPr/>
          <a:lstStyle>
            <a:lvl1pPr>
              <a:defRPr/>
            </a:lvl1pPr>
          </a:lstStyle>
          <a:p>
            <a:pPr>
              <a:defRPr/>
            </a:pPr>
            <a:fld id="{F37BDD7A-12C4-4477-946B-EACCA01E17E8}" type="datetimeFigureOut">
              <a:rPr lang="en-US" smtClean="0"/>
              <a:pPr>
                <a:defRPr/>
              </a:pPr>
              <a:t>9/5/2016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89CF7A6-A46B-481D-A454-52CEA2D1B202}" type="slidenum">
              <a:rPr lang="en-US" smtClean="0"/>
              <a:pPr>
                <a:defRPr/>
              </a:pPr>
              <a:t>‹#›</a:t>
            </a:fld>
            <a:endParaRPr lang="en-US" dirty="0"/>
          </a:p>
        </p:txBody>
      </p:sp>
      <p:cxnSp>
        <p:nvCxnSpPr>
          <p:cNvPr id="9" name="Straight Connector 8"/>
          <p:cNvCxnSpPr/>
          <p:nvPr/>
        </p:nvCxnSpPr>
        <p:spPr>
          <a:xfrm>
            <a:off x="-6627"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02DC79F-A1CF-4ACA-98C0-7433DC312C26}" type="datetimeFigureOut">
              <a:rPr lang="en-US" smtClean="0"/>
              <a:pPr>
                <a:defRPr/>
              </a:pPr>
              <a:t>9/5/2016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5B6A4145-BB0B-4D63-9E3B-084B48838FD2}" type="slidenum">
              <a:rPr lang="en-US" smtClean="0"/>
              <a:pPr>
                <a:defRPr/>
              </a:pPr>
              <a:t>‹#›</a:t>
            </a:fld>
            <a:endParaRPr lang="en-US"/>
          </a:p>
        </p:txBody>
      </p:sp>
      <p:cxnSp>
        <p:nvCxnSpPr>
          <p:cNvPr id="11" name="Straight Connector 7"/>
          <p:cNvCxnSpPr/>
          <p:nvPr/>
        </p:nvCxnSpPr>
        <p:spPr>
          <a:xfrm>
            <a:off x="0"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3" name="Date Placeholder 9"/>
          <p:cNvSpPr>
            <a:spLocks noGrp="1"/>
          </p:cNvSpPr>
          <p:nvPr>
            <p:ph type="dt" sz="half" idx="10"/>
          </p:nvPr>
        </p:nvSpPr>
        <p:spPr/>
        <p:txBody>
          <a:bodyPr/>
          <a:lstStyle>
            <a:lvl1pPr>
              <a:defRPr/>
            </a:lvl1pPr>
          </a:lstStyle>
          <a:p>
            <a:pPr>
              <a:defRPr/>
            </a:pPr>
            <a:fld id="{067D8A66-6CCB-42D1-A048-6424F2D87816}" type="datetimeFigureOut">
              <a:rPr lang="en-US" smtClean="0"/>
              <a:pPr>
                <a:defRPr/>
              </a:pPr>
              <a:t>9/5/2016</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DB833055-9841-4FA5-98F8-C3F9CE2CFD11}" type="slidenum">
              <a:rPr lang="en-US" smtClean="0"/>
              <a:pPr>
                <a:defRPr/>
              </a:pPr>
              <a:t>‹#›</a:t>
            </a:fld>
            <a:endParaRPr lang="en-US" dirty="0"/>
          </a:p>
        </p:txBody>
      </p:sp>
      <p:cxnSp>
        <p:nvCxnSpPr>
          <p:cNvPr id="7" name="Straight Connector 7"/>
          <p:cNvCxnSpPr/>
          <p:nvPr/>
        </p:nvCxnSpPr>
        <p:spPr>
          <a:xfrm>
            <a:off x="0"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525D8AF-DFE0-4B9F-A1AD-EFCD27D6F33D}" type="datetimeFigureOut">
              <a:rPr lang="en-US" smtClean="0"/>
              <a:pPr>
                <a:defRPr/>
              </a:pPr>
              <a:t>9/5/2016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CFE7CAF-2034-49B0-8018-35C7CD2FDDF1}"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ECF570B0-750C-43B5-A320-6CF6E127A476}" type="datetimeFigureOut">
              <a:rPr lang="en-US" smtClean="0"/>
              <a:pPr>
                <a:defRPr/>
              </a:pPr>
              <a:t>9/5/2016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50D12E27-5C27-4F0B-8091-DFDB9493511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4955750-9F22-470A-841E-D6E511CB901F}" type="datetimeFigureOut">
              <a:rPr lang="en-US" smtClean="0"/>
              <a:pPr>
                <a:defRPr/>
              </a:pPr>
              <a:t>9/5/2016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D2B7F2F-19A6-4AD4-8D8C-5BDA4C65DFF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505050"/>
            </a:gs>
          </a:gsLst>
          <a:lin ang="5400000" scaled="1"/>
          <a:tileRect/>
        </a:gradFill>
        <a:effectLst/>
      </p:bgPr>
    </p:bg>
    <p:spTree>
      <p:nvGrpSpPr>
        <p:cNvPr id="1" name=""/>
        <p:cNvGrpSpPr/>
        <p:nvPr/>
      </p:nvGrpSpPr>
      <p:grpSpPr>
        <a:xfrm>
          <a:off x="0" y="0"/>
          <a:ext cx="0" cy="0"/>
          <a:chOff x="0" y="0"/>
          <a:chExt cx="0" cy="0"/>
        </a:xfrm>
      </p:grpSpPr>
      <p:sp>
        <p:nvSpPr>
          <p:cNvPr id="25604" name="Title Placeholder 8"/>
          <p:cNvSpPr>
            <a:spLocks noGrp="1"/>
          </p:cNvSpPr>
          <p:nvPr>
            <p:ph type="title"/>
          </p:nvPr>
        </p:nvSpPr>
        <p:spPr bwMode="auto">
          <a:xfrm>
            <a:off x="0" y="0"/>
            <a:ext cx="12192000" cy="692696"/>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endParaRPr lang="en-US" dirty="0" smtClean="0"/>
          </a:p>
        </p:txBody>
      </p:sp>
      <p:sp>
        <p:nvSpPr>
          <p:cNvPr id="25605" name="Text Placeholder 29"/>
          <p:cNvSpPr>
            <a:spLocks noGrp="1"/>
          </p:cNvSpPr>
          <p:nvPr>
            <p:ph type="body" idx="1"/>
          </p:nvPr>
        </p:nvSpPr>
        <p:spPr bwMode="auto">
          <a:xfrm>
            <a:off x="287355" y="1016733"/>
            <a:ext cx="11617291" cy="51094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2D541C71-4CD6-4C27-A3D1-11A45EB903AB}" type="datetimeFigureOut">
              <a:rPr lang="en-US" smtClean="0"/>
              <a:pPr>
                <a:defRPr/>
              </a:pPr>
              <a:t>9/5/2016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52027651-FDC9-4C37-98B6-1C530396B4DD}"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ctr" rtl="0" eaLnBrk="1" fontAlgn="base" hangingPunct="1">
        <a:spcBef>
          <a:spcPct val="0"/>
        </a:spcBef>
        <a:spcAft>
          <a:spcPct val="0"/>
        </a:spcAft>
        <a:defRPr sz="4600" kern="1200">
          <a:solidFill>
            <a:schemeClr val="tx1"/>
          </a:solidFill>
          <a:latin typeface="+mj-lt"/>
          <a:ea typeface="+mj-ea"/>
          <a:cs typeface="+mj-cs"/>
        </a:defRPr>
      </a:lvl1pPr>
      <a:lvl2pPr algn="l" rtl="0" eaLnBrk="1" fontAlgn="base" hangingPunct="1">
        <a:spcBef>
          <a:spcPct val="0"/>
        </a:spcBef>
        <a:spcAft>
          <a:spcPct val="0"/>
        </a:spcAft>
        <a:defRPr sz="4600">
          <a:solidFill>
            <a:schemeClr val="tx1"/>
          </a:solidFill>
          <a:latin typeface="Franklin Gothic Book" pitchFamily="34" charset="0"/>
        </a:defRPr>
      </a:lvl2pPr>
      <a:lvl3pPr algn="l" rtl="0" eaLnBrk="1" fontAlgn="base" hangingPunct="1">
        <a:spcBef>
          <a:spcPct val="0"/>
        </a:spcBef>
        <a:spcAft>
          <a:spcPct val="0"/>
        </a:spcAft>
        <a:defRPr sz="4600">
          <a:solidFill>
            <a:schemeClr val="tx1"/>
          </a:solidFill>
          <a:latin typeface="Franklin Gothic Book" pitchFamily="34" charset="0"/>
        </a:defRPr>
      </a:lvl3pPr>
      <a:lvl4pPr algn="l" rtl="0" eaLnBrk="1" fontAlgn="base" hangingPunct="1">
        <a:spcBef>
          <a:spcPct val="0"/>
        </a:spcBef>
        <a:spcAft>
          <a:spcPct val="0"/>
        </a:spcAft>
        <a:defRPr sz="4600">
          <a:solidFill>
            <a:schemeClr val="tx1"/>
          </a:solidFill>
          <a:latin typeface="Franklin Gothic Book" pitchFamily="34" charset="0"/>
        </a:defRPr>
      </a:lvl4pPr>
      <a:lvl5pPr algn="l" rtl="0" eaLnBrk="1" fontAlgn="base" hangingPunct="1">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92000" cy="2726755"/>
          </a:xfrm>
        </p:spPr>
        <p:txBody>
          <a:bodyPr>
            <a:noAutofit/>
          </a:bodyPr>
          <a:lstStyle/>
          <a:p>
            <a:pPr algn="ctr" fontAlgn="auto">
              <a:spcAft>
                <a:spcPts val="0"/>
              </a:spcAft>
              <a:defRPr/>
            </a:pPr>
            <a:r>
              <a:rPr sz="8000" dirty="0"/>
              <a:t>EECS 2500 </a:t>
            </a:r>
            <a:br>
              <a:rPr sz="8000" dirty="0"/>
            </a:br>
            <a:r>
              <a:rPr sz="8000" u="sng" dirty="0"/>
              <a:t>Linear Data Structures</a:t>
            </a:r>
          </a:p>
        </p:txBody>
      </p:sp>
      <p:sp>
        <p:nvSpPr>
          <p:cNvPr id="14338" name="Subtitle 2"/>
          <p:cNvSpPr>
            <a:spLocks noGrp="1"/>
          </p:cNvSpPr>
          <p:nvPr>
            <p:ph type="subTitle" idx="1"/>
          </p:nvPr>
        </p:nvSpPr>
        <p:spPr>
          <a:xfrm>
            <a:off x="1524000" y="3636964"/>
            <a:ext cx="9144000" cy="1481857"/>
          </a:xfrm>
        </p:spPr>
        <p:txBody>
          <a:bodyPr>
            <a:normAutofit fontScale="92500" lnSpcReduction="20000"/>
          </a:bodyPr>
          <a:lstStyle/>
          <a:p>
            <a:pPr algn="ctr" eaLnBrk="1" hangingPunct="1"/>
            <a:r>
              <a:rPr lang="en-US" sz="2600" dirty="0" smtClean="0"/>
              <a:t>Lecture 05</a:t>
            </a:r>
          </a:p>
          <a:p>
            <a:pPr algn="ctr" eaLnBrk="1" hangingPunct="1"/>
            <a:r>
              <a:rPr lang="en-US" sz="3000" dirty="0" smtClean="0"/>
              <a:t>Chapter </a:t>
            </a:r>
            <a:r>
              <a:rPr lang="en-US" sz="3000" dirty="0"/>
              <a:t>02 – Abstract Data Types – Part 2</a:t>
            </a:r>
          </a:p>
          <a:p>
            <a:pPr algn="ctr" eaLnBrk="1" hangingPunct="1"/>
            <a:endParaRPr lang="en-US" sz="2400" dirty="0"/>
          </a:p>
          <a:p>
            <a:pPr algn="ctr" eaLnBrk="1" hangingPunct="1"/>
            <a:r>
              <a:rPr lang="en-US" dirty="0" smtClean="0"/>
              <a:t>Fall 2016</a:t>
            </a:r>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2245"/>
          </a:xfrm>
        </p:spPr>
        <p:txBody>
          <a:bodyPr/>
          <a:lstStyle/>
          <a:p>
            <a:pPr algn="ctr" eaLnBrk="1" hangingPunct="1"/>
            <a:r>
              <a:rPr lang="en-US" dirty="0" smtClean="0"/>
              <a:t>Identifying Test Cases (1)</a:t>
            </a:r>
          </a:p>
        </p:txBody>
      </p:sp>
      <p:sp>
        <p:nvSpPr>
          <p:cNvPr id="14338" name="Content Placeholder 2"/>
          <p:cNvSpPr>
            <a:spLocks noGrp="1"/>
          </p:cNvSpPr>
          <p:nvPr>
            <p:ph idx="1"/>
          </p:nvPr>
        </p:nvSpPr>
        <p:spPr>
          <a:xfrm>
            <a:off x="143225" y="932676"/>
            <a:ext cx="11905550" cy="5722125"/>
          </a:xfrm>
        </p:spPr>
        <p:txBody>
          <a:bodyPr/>
          <a:lstStyle/>
          <a:p>
            <a:pPr>
              <a:spcBef>
                <a:spcPts val="1200"/>
              </a:spcBef>
            </a:pPr>
            <a:r>
              <a:rPr lang="en-US" b="1" i="1" u="sng" dirty="0" smtClean="0"/>
              <a:t>Functional domain</a:t>
            </a:r>
            <a:r>
              <a:rPr lang="en-US" b="1" dirty="0" smtClean="0"/>
              <a:t>:  </a:t>
            </a:r>
            <a:r>
              <a:rPr lang="en-US" dirty="0" smtClean="0"/>
              <a:t>The set of valid input data for a program or method </a:t>
            </a:r>
          </a:p>
          <a:p>
            <a:pPr>
              <a:spcBef>
                <a:spcPts val="1200"/>
              </a:spcBef>
            </a:pPr>
            <a:r>
              <a:rPr lang="en-US" dirty="0" smtClean="0"/>
              <a:t>In those limited cases where the functional domain happens to be </a:t>
            </a:r>
            <a:r>
              <a:rPr lang="en-US" i="1" dirty="0" smtClean="0"/>
              <a:t>extremely</a:t>
            </a:r>
            <a:r>
              <a:rPr lang="en-US" dirty="0" smtClean="0"/>
              <a:t> small, we </a:t>
            </a:r>
            <a:br>
              <a:rPr lang="en-US" dirty="0" smtClean="0"/>
            </a:br>
            <a:r>
              <a:rPr lang="en-US" dirty="0" smtClean="0"/>
              <a:t>can verify a program unit by testing it against </a:t>
            </a:r>
            <a:r>
              <a:rPr lang="en-US" i="1" dirty="0" smtClean="0"/>
              <a:t>every possible</a:t>
            </a:r>
            <a:r>
              <a:rPr lang="en-US" dirty="0" smtClean="0"/>
              <a:t> input. </a:t>
            </a:r>
          </a:p>
          <a:p>
            <a:pPr>
              <a:spcBef>
                <a:spcPts val="1200"/>
              </a:spcBef>
            </a:pPr>
            <a:r>
              <a:rPr lang="en-US" dirty="0" smtClean="0"/>
              <a:t>This </a:t>
            </a:r>
            <a:r>
              <a:rPr lang="en-US" i="1" u="sng" dirty="0" smtClean="0"/>
              <a:t>exhaustive testing</a:t>
            </a:r>
            <a:r>
              <a:rPr lang="en-US" dirty="0" smtClean="0"/>
              <a:t> can prove conclusively that the software meets its specifications. </a:t>
            </a:r>
          </a:p>
          <a:p>
            <a:pPr>
              <a:spcBef>
                <a:spcPts val="1200"/>
              </a:spcBef>
            </a:pPr>
            <a:r>
              <a:rPr lang="en-US" dirty="0" smtClean="0"/>
              <a:t>In most cases, however, the functional domain is very large, so exhaustive testing is almost always impractical, impossible, or unwarranted.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2245"/>
          </a:xfrm>
        </p:spPr>
        <p:txBody>
          <a:bodyPr/>
          <a:lstStyle/>
          <a:p>
            <a:pPr algn="ctr" eaLnBrk="1" hangingPunct="1"/>
            <a:r>
              <a:rPr lang="en-US" dirty="0" smtClean="0"/>
              <a:t>Exhaustive Testing Example</a:t>
            </a:r>
          </a:p>
        </p:txBody>
      </p:sp>
      <p:sp>
        <p:nvSpPr>
          <p:cNvPr id="14338" name="Content Placeholder 2"/>
          <p:cNvSpPr>
            <a:spLocks noGrp="1"/>
          </p:cNvSpPr>
          <p:nvPr>
            <p:ph idx="1"/>
          </p:nvPr>
        </p:nvSpPr>
        <p:spPr>
          <a:xfrm>
            <a:off x="143225" y="932676"/>
            <a:ext cx="11905549" cy="5722125"/>
          </a:xfrm>
        </p:spPr>
        <p:txBody>
          <a:bodyPr/>
          <a:lstStyle/>
          <a:p>
            <a:pPr>
              <a:spcBef>
                <a:spcPts val="1800"/>
              </a:spcBef>
            </a:pPr>
            <a:r>
              <a:rPr lang="en-US" sz="2900" dirty="0"/>
              <a:t>Suppose we are writing a square root method that accepts a 32-bit integer (range: ±2 billion) </a:t>
            </a:r>
          </a:p>
          <a:p>
            <a:pPr>
              <a:spcBef>
                <a:spcPts val="1800"/>
              </a:spcBef>
            </a:pPr>
            <a:r>
              <a:rPr lang="en-US" sz="2900" dirty="0"/>
              <a:t>It will return </a:t>
            </a:r>
            <a:r>
              <a:rPr lang="en-US" sz="2900" dirty="0">
                <a:sym typeface="Symbol"/>
              </a:rPr>
              <a:t>(</a:t>
            </a:r>
            <a:r>
              <a:rPr lang="en-US" sz="2900" i="1" dirty="0">
                <a:latin typeface="Times New Roman" pitchFamily="18" charset="0"/>
                <a:cs typeface="Times New Roman" pitchFamily="18" charset="0"/>
                <a:sym typeface="Symbol"/>
              </a:rPr>
              <a:t>x</a:t>
            </a:r>
            <a:r>
              <a:rPr lang="en-US" sz="2900" dirty="0">
                <a:sym typeface="Symbol"/>
              </a:rPr>
              <a:t>) when </a:t>
            </a:r>
            <a:r>
              <a:rPr lang="en-US" sz="2900" i="1" dirty="0">
                <a:latin typeface="Times New Roman" pitchFamily="18" charset="0"/>
                <a:cs typeface="Times New Roman" pitchFamily="18" charset="0"/>
                <a:sym typeface="Symbol"/>
              </a:rPr>
              <a:t>x</a:t>
            </a:r>
            <a:r>
              <a:rPr lang="en-US" sz="2900" dirty="0">
                <a:sym typeface="Symbol"/>
              </a:rPr>
              <a:t> is a positive integer, 0 when </a:t>
            </a:r>
            <a:r>
              <a:rPr lang="en-US" sz="2900" i="1" dirty="0">
                <a:latin typeface="Times New Roman" pitchFamily="18" charset="0"/>
                <a:cs typeface="Times New Roman" pitchFamily="18" charset="0"/>
                <a:sym typeface="Symbol"/>
              </a:rPr>
              <a:t>x</a:t>
            </a:r>
            <a:r>
              <a:rPr lang="en-US" sz="2900" dirty="0">
                <a:sym typeface="Symbol"/>
              </a:rPr>
              <a:t> is 0, and generate an </a:t>
            </a:r>
            <a:r>
              <a:rPr lang="en-US" sz="2900" dirty="0" err="1">
                <a:solidFill>
                  <a:srgbClr val="FFC000"/>
                </a:solidFill>
                <a:latin typeface="Consolas" pitchFamily="49" charset="0"/>
                <a:cs typeface="Consolas" pitchFamily="49" charset="0"/>
                <a:sym typeface="Symbol"/>
              </a:rPr>
              <a:t>InvalidArguemnt</a:t>
            </a:r>
            <a:r>
              <a:rPr lang="en-US" sz="2900" dirty="0">
                <a:sym typeface="Symbol"/>
              </a:rPr>
              <a:t> exception for negative values of </a:t>
            </a:r>
            <a:r>
              <a:rPr lang="en-US" sz="2900" i="1" dirty="0">
                <a:latin typeface="Times New Roman" pitchFamily="18" charset="0"/>
                <a:cs typeface="Times New Roman" pitchFamily="18" charset="0"/>
                <a:sym typeface="Symbol"/>
              </a:rPr>
              <a:t>x</a:t>
            </a:r>
            <a:endParaRPr lang="en-US" sz="2900" dirty="0">
              <a:sym typeface="Symbol"/>
            </a:endParaRPr>
          </a:p>
          <a:p>
            <a:pPr>
              <a:spcBef>
                <a:spcPts val="1800"/>
              </a:spcBef>
            </a:pPr>
            <a:r>
              <a:rPr lang="en-US" sz="2900" dirty="0">
                <a:sym typeface="Symbol"/>
              </a:rPr>
              <a:t>The only way to perform </a:t>
            </a:r>
            <a:r>
              <a:rPr lang="en-US" sz="2900" i="1" u="sng" dirty="0">
                <a:sym typeface="Symbol"/>
              </a:rPr>
              <a:t>exhaustive testing</a:t>
            </a:r>
            <a:r>
              <a:rPr lang="en-US" sz="2900" dirty="0">
                <a:sym typeface="Symbol"/>
              </a:rPr>
              <a:t> on this method is to run it 4 billion times, once for each potential input</a:t>
            </a:r>
          </a:p>
          <a:p>
            <a:pPr>
              <a:spcBef>
                <a:spcPts val="1800"/>
              </a:spcBef>
            </a:pPr>
            <a:r>
              <a:rPr lang="en-US" sz="2900" dirty="0">
                <a:sym typeface="Symbol"/>
              </a:rPr>
              <a:t>A more reasonable approach would be to test it with -1, -2, -3, -2 billion (most-negative value), 0, +1, +2, +3, +4, +5, +8, +9, +10, and +2 billion (most-positive value) – 14 tests vs. 4+ billion</a:t>
            </a:r>
            <a:endParaRPr lang="en-US" sz="2900" dirty="0"/>
          </a:p>
        </p:txBody>
      </p:sp>
    </p:spTree>
    <p:extLst>
      <p:ext uri="{BB962C8B-B14F-4D97-AF65-F5344CB8AC3E}">
        <p14:creationId xmlns:p14="http://schemas.microsoft.com/office/powerpoint/2010/main" val="21847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2245"/>
          </a:xfrm>
        </p:spPr>
        <p:txBody>
          <a:bodyPr/>
          <a:lstStyle/>
          <a:p>
            <a:pPr algn="ctr" eaLnBrk="1" hangingPunct="1"/>
            <a:r>
              <a:rPr lang="en-US" dirty="0" smtClean="0"/>
              <a:t>Identifying Test Cases (2)</a:t>
            </a:r>
          </a:p>
        </p:txBody>
      </p:sp>
      <p:sp>
        <p:nvSpPr>
          <p:cNvPr id="14338" name="Content Placeholder 2"/>
          <p:cNvSpPr>
            <a:spLocks noGrp="1"/>
          </p:cNvSpPr>
          <p:nvPr>
            <p:ph idx="1"/>
          </p:nvPr>
        </p:nvSpPr>
        <p:spPr>
          <a:xfrm>
            <a:off x="143225" y="932676"/>
            <a:ext cx="11905550" cy="5722125"/>
          </a:xfrm>
        </p:spPr>
        <p:txBody>
          <a:bodyPr/>
          <a:lstStyle/>
          <a:p>
            <a:pPr>
              <a:spcBef>
                <a:spcPts val="1800"/>
              </a:spcBef>
            </a:pPr>
            <a:r>
              <a:rPr lang="en-US" dirty="0" smtClean="0"/>
              <a:t>Cover general dimensions of data. </a:t>
            </a:r>
          </a:p>
          <a:p>
            <a:pPr>
              <a:spcBef>
                <a:spcPts val="1800"/>
              </a:spcBef>
            </a:pPr>
            <a:r>
              <a:rPr lang="en-US" dirty="0" smtClean="0"/>
              <a:t>Within each dimension identify categories of inputs and expected results.</a:t>
            </a:r>
          </a:p>
          <a:p>
            <a:pPr>
              <a:spcBef>
                <a:spcPts val="1800"/>
              </a:spcBef>
            </a:pPr>
            <a:r>
              <a:rPr lang="en-US" dirty="0" smtClean="0"/>
              <a:t>Test at least one instance of each combination of categories across dimensions. </a:t>
            </a:r>
          </a:p>
          <a:p>
            <a:pPr>
              <a:spcBef>
                <a:spcPts val="1800"/>
              </a:spcBef>
            </a:pPr>
            <a:r>
              <a:rPr lang="en-US" dirty="0" smtClean="0"/>
              <a:t>Testing like this is called </a:t>
            </a:r>
            <a:r>
              <a:rPr lang="en-US" b="1" i="1" u="sng" dirty="0" smtClean="0"/>
              <a:t>black-box testing</a:t>
            </a:r>
            <a:r>
              <a:rPr lang="en-US" dirty="0" smtClean="0"/>
              <a:t>. The tester must know the external interface to the module – its inputs and expected </a:t>
            </a:r>
            <a:r>
              <a:rPr lang="en-US" dirty="0"/>
              <a:t>outputs – but </a:t>
            </a:r>
            <a:r>
              <a:rPr lang="en-US" dirty="0" smtClean="0"/>
              <a:t>does not need to consider what is being done inside the module (the inside of the black box).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2245"/>
          </a:xfrm>
        </p:spPr>
        <p:txBody>
          <a:bodyPr/>
          <a:lstStyle/>
          <a:p>
            <a:pPr algn="ctr" eaLnBrk="1" hangingPunct="1"/>
            <a:r>
              <a:rPr lang="en-US" dirty="0" smtClean="0"/>
              <a:t>Identifying Test Cases: Example (1)</a:t>
            </a:r>
          </a:p>
        </p:txBody>
      </p:sp>
      <p:sp>
        <p:nvSpPr>
          <p:cNvPr id="14338" name="Content Placeholder 2"/>
          <p:cNvSpPr>
            <a:spLocks noGrp="1"/>
          </p:cNvSpPr>
          <p:nvPr>
            <p:ph idx="1"/>
          </p:nvPr>
        </p:nvSpPr>
        <p:spPr>
          <a:xfrm>
            <a:off x="143225" y="932676"/>
            <a:ext cx="11905550" cy="5722125"/>
          </a:xfrm>
        </p:spPr>
        <p:txBody>
          <a:bodyPr/>
          <a:lstStyle/>
          <a:p>
            <a:pPr>
              <a:spcBef>
                <a:spcPts val="900"/>
              </a:spcBef>
            </a:pPr>
            <a:r>
              <a:rPr lang="en-US" dirty="0" smtClean="0"/>
              <a:t>Identified dimensions and categories for the </a:t>
            </a:r>
            <a:r>
              <a:rPr lang="en-US" dirty="0" smtClean="0">
                <a:solidFill>
                  <a:srgbClr val="FFC000"/>
                </a:solidFill>
                <a:latin typeface="Consolas" pitchFamily="49" charset="0"/>
                <a:cs typeface="Consolas" pitchFamily="49" charset="0"/>
              </a:rPr>
              <a:t>contains</a:t>
            </a:r>
            <a:r>
              <a:rPr lang="en-US" dirty="0" smtClean="0"/>
              <a:t> method of the </a:t>
            </a:r>
            <a:r>
              <a:rPr lang="en-US" dirty="0" err="1" smtClean="0">
                <a:solidFill>
                  <a:srgbClr val="FFC000"/>
                </a:solidFill>
                <a:latin typeface="Consolas" pitchFamily="49" charset="0"/>
                <a:cs typeface="Consolas" pitchFamily="49" charset="0"/>
              </a:rPr>
              <a:t>StringLog</a:t>
            </a:r>
            <a:r>
              <a:rPr lang="en-US" dirty="0" smtClean="0"/>
              <a:t> ADT could be:</a:t>
            </a:r>
          </a:p>
          <a:p>
            <a:pPr marL="742950" lvl="1" indent="-285750">
              <a:spcBef>
                <a:spcPts val="900"/>
              </a:spcBef>
            </a:pPr>
            <a:r>
              <a:rPr lang="en-US" dirty="0" smtClean="0"/>
              <a:t>Expected result: </a:t>
            </a:r>
            <a:r>
              <a:rPr lang="en-US" dirty="0" smtClean="0">
                <a:solidFill>
                  <a:srgbClr val="FFC000"/>
                </a:solidFill>
                <a:latin typeface="Consolas" pitchFamily="49" charset="0"/>
                <a:cs typeface="Consolas" pitchFamily="49" charset="0"/>
              </a:rPr>
              <a:t>true</a:t>
            </a:r>
            <a:r>
              <a:rPr lang="en-US" dirty="0" smtClean="0"/>
              <a:t>, </a:t>
            </a:r>
            <a:r>
              <a:rPr lang="en-US" dirty="0" smtClean="0">
                <a:solidFill>
                  <a:srgbClr val="FFC000"/>
                </a:solidFill>
                <a:latin typeface="Consolas" pitchFamily="49" charset="0"/>
                <a:cs typeface="Consolas" pitchFamily="49" charset="0"/>
              </a:rPr>
              <a:t>false</a:t>
            </a:r>
          </a:p>
          <a:p>
            <a:pPr marL="742950" lvl="1" indent="-285750">
              <a:spcBef>
                <a:spcPts val="900"/>
              </a:spcBef>
            </a:pPr>
            <a:r>
              <a:rPr lang="en-US" dirty="0" smtClean="0"/>
              <a:t>Size of </a:t>
            </a:r>
            <a:r>
              <a:rPr lang="en-US" dirty="0" err="1" smtClean="0">
                <a:solidFill>
                  <a:srgbClr val="FFC000"/>
                </a:solidFill>
                <a:latin typeface="Consolas" pitchFamily="49" charset="0"/>
                <a:cs typeface="Consolas" pitchFamily="49" charset="0"/>
              </a:rPr>
              <a:t>StringLog</a:t>
            </a:r>
            <a:r>
              <a:rPr lang="en-US" dirty="0" smtClean="0"/>
              <a:t>: empty, small, large, full</a:t>
            </a:r>
          </a:p>
          <a:p>
            <a:pPr marL="742950" lvl="1" indent="-285750">
              <a:spcBef>
                <a:spcPts val="900"/>
              </a:spcBef>
            </a:pPr>
            <a:r>
              <a:rPr lang="en-US" dirty="0" smtClean="0"/>
              <a:t>Properties of element: small, large, contains blanks</a:t>
            </a:r>
          </a:p>
          <a:p>
            <a:pPr marL="742950" lvl="1" indent="-285750">
              <a:spcBef>
                <a:spcPts val="900"/>
              </a:spcBef>
            </a:pPr>
            <a:r>
              <a:rPr lang="en-US" dirty="0" smtClean="0"/>
              <a:t>Properties of match: perfect match, imperfect match where character cases differ</a:t>
            </a:r>
          </a:p>
          <a:p>
            <a:pPr marL="742950" lvl="1" indent="-285750">
              <a:spcBef>
                <a:spcPts val="900"/>
              </a:spcBef>
            </a:pPr>
            <a:r>
              <a:rPr lang="en-US" dirty="0" smtClean="0"/>
              <a:t>Position of match: first string placed in </a:t>
            </a:r>
            <a:r>
              <a:rPr lang="en-US" dirty="0" err="1">
                <a:solidFill>
                  <a:srgbClr val="FFC000"/>
                </a:solidFill>
                <a:latin typeface="Consolas" pitchFamily="49" charset="0"/>
                <a:cs typeface="Consolas" pitchFamily="49" charset="0"/>
              </a:rPr>
              <a:t>StringLog</a:t>
            </a:r>
            <a:r>
              <a:rPr lang="en-US" dirty="0" smtClean="0"/>
              <a:t>, last string placed in </a:t>
            </a:r>
            <a:r>
              <a:rPr lang="en-US" dirty="0" err="1">
                <a:solidFill>
                  <a:srgbClr val="FFC000"/>
                </a:solidFill>
                <a:latin typeface="Consolas" pitchFamily="49" charset="0"/>
                <a:cs typeface="Consolas" pitchFamily="49" charset="0"/>
              </a:rPr>
              <a:t>StringLog</a:t>
            </a:r>
            <a:r>
              <a:rPr lang="en-US" dirty="0" smtClean="0"/>
              <a:t>, "middle" string placed in </a:t>
            </a:r>
            <a:r>
              <a:rPr lang="en-US" dirty="0" err="1">
                <a:solidFill>
                  <a:srgbClr val="FFC000"/>
                </a:solidFill>
                <a:latin typeface="Consolas" pitchFamily="49" charset="0"/>
                <a:cs typeface="Consolas" pitchFamily="49" charset="0"/>
              </a:rPr>
              <a:t>StringLog</a:t>
            </a:r>
            <a:r>
              <a:rPr lang="en-US" dirty="0" smtClean="0"/>
              <a:t> – </a:t>
            </a:r>
            <a:r>
              <a:rPr lang="en-US" b="1" i="1" u="sng" dirty="0" smtClean="0"/>
              <a:t>testing at the boundaries</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0" y="1"/>
            <a:ext cx="9144000" cy="702245"/>
          </a:xfrm>
        </p:spPr>
        <p:txBody>
          <a:bodyPr/>
          <a:lstStyle/>
          <a:p>
            <a:pPr algn="ctr" eaLnBrk="1" hangingPunct="1"/>
            <a:r>
              <a:rPr lang="en-US" dirty="0" smtClean="0"/>
              <a:t>Identifying Test Cases: Example (2)</a:t>
            </a:r>
          </a:p>
        </p:txBody>
      </p:sp>
      <p:sp>
        <p:nvSpPr>
          <p:cNvPr id="14338" name="Content Placeholder 2"/>
          <p:cNvSpPr>
            <a:spLocks noGrp="1"/>
          </p:cNvSpPr>
          <p:nvPr>
            <p:ph idx="1"/>
          </p:nvPr>
        </p:nvSpPr>
        <p:spPr>
          <a:xfrm>
            <a:off x="143225" y="932676"/>
            <a:ext cx="11905550" cy="5722125"/>
          </a:xfrm>
        </p:spPr>
        <p:txBody>
          <a:bodyPr/>
          <a:lstStyle/>
          <a:p>
            <a:r>
              <a:rPr lang="en-US" dirty="0" smtClean="0"/>
              <a:t>From this list we can identify dozens of test cases</a:t>
            </a:r>
          </a:p>
          <a:p>
            <a:r>
              <a:rPr lang="en-US" dirty="0" smtClean="0"/>
              <a:t>For example: </a:t>
            </a:r>
          </a:p>
          <a:p>
            <a:pPr marL="742950" lvl="1" indent="-285750"/>
            <a:r>
              <a:rPr lang="en-US" dirty="0" smtClean="0"/>
              <a:t>One test where the expected result is </a:t>
            </a:r>
            <a:r>
              <a:rPr lang="en-US" dirty="0">
                <a:solidFill>
                  <a:srgbClr val="FFC000"/>
                </a:solidFill>
                <a:latin typeface="Consolas" pitchFamily="49" charset="0"/>
                <a:cs typeface="Consolas" pitchFamily="49" charset="0"/>
              </a:rPr>
              <a:t>true</a:t>
            </a:r>
            <a:r>
              <a:rPr lang="en-US" dirty="0" smtClean="0"/>
              <a:t>, the </a:t>
            </a:r>
            <a:r>
              <a:rPr lang="en-US" dirty="0" err="1">
                <a:solidFill>
                  <a:srgbClr val="FFC000"/>
                </a:solidFill>
                <a:latin typeface="Consolas" pitchFamily="49" charset="0"/>
                <a:cs typeface="Consolas" pitchFamily="49" charset="0"/>
              </a:rPr>
              <a:t>StringLog</a:t>
            </a:r>
            <a:r>
              <a:rPr lang="en-US" dirty="0" smtClean="0"/>
              <a:t> is full, the element contains blanks, it's an imperfect match, and the string being matched was somewhere in the "middle" of the strings already placed into the </a:t>
            </a:r>
            <a:r>
              <a:rPr lang="en-US" dirty="0" err="1">
                <a:solidFill>
                  <a:srgbClr val="FFC000"/>
                </a:solidFill>
                <a:latin typeface="Consolas" pitchFamily="49" charset="0"/>
                <a:cs typeface="Consolas" pitchFamily="49" charset="0"/>
              </a:rPr>
              <a:t>StringLog</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2245"/>
          </a:xfrm>
        </p:spPr>
        <p:txBody>
          <a:bodyPr/>
          <a:lstStyle/>
          <a:p>
            <a:pPr algn="ctr" eaLnBrk="1" hangingPunct="1"/>
            <a:r>
              <a:rPr lang="en-US" dirty="0" smtClean="0"/>
              <a:t>More on Testing</a:t>
            </a:r>
          </a:p>
        </p:txBody>
      </p:sp>
      <p:sp>
        <p:nvSpPr>
          <p:cNvPr id="14338" name="Content Placeholder 2"/>
          <p:cNvSpPr>
            <a:spLocks noGrp="1"/>
          </p:cNvSpPr>
          <p:nvPr>
            <p:ph idx="1"/>
          </p:nvPr>
        </p:nvSpPr>
        <p:spPr>
          <a:xfrm>
            <a:off x="143225" y="894270"/>
            <a:ext cx="11905549" cy="5760530"/>
          </a:xfrm>
        </p:spPr>
        <p:txBody>
          <a:bodyPr/>
          <a:lstStyle/>
          <a:p>
            <a:pPr>
              <a:spcBef>
                <a:spcPts val="1800"/>
              </a:spcBef>
            </a:pPr>
            <a:r>
              <a:rPr lang="en-US" dirty="0" smtClean="0"/>
              <a:t>In large projects, testing is a well-documented, formal process</a:t>
            </a:r>
          </a:p>
          <a:p>
            <a:pPr>
              <a:spcBef>
                <a:spcPts val="1800"/>
              </a:spcBef>
            </a:pPr>
            <a:r>
              <a:rPr lang="en-US" b="1" i="1" u="sng" dirty="0" smtClean="0"/>
              <a:t>Test plan</a:t>
            </a:r>
            <a:r>
              <a:rPr lang="en-US" b="1" dirty="0" smtClean="0"/>
              <a:t>: </a:t>
            </a:r>
            <a:r>
              <a:rPr lang="en-US" dirty="0" smtClean="0"/>
              <a:t>A document showing the test cases planned for a program or module, their purposes, inputs, expected outputs, and criteria for success</a:t>
            </a:r>
          </a:p>
          <a:p>
            <a:pPr>
              <a:spcBef>
                <a:spcPts val="1800"/>
              </a:spcBef>
            </a:pPr>
            <a:r>
              <a:rPr lang="en-US" b="1" i="1" u="sng" dirty="0" smtClean="0"/>
              <a:t>Test driver</a:t>
            </a:r>
            <a:r>
              <a:rPr lang="en-US" b="1" dirty="0" smtClean="0"/>
              <a:t>:  </a:t>
            </a:r>
            <a:r>
              <a:rPr lang="en-US" dirty="0" smtClean="0"/>
              <a:t>A program that calls operations exported from a class, allowing us to test the results of the operations</a:t>
            </a:r>
          </a:p>
          <a:p>
            <a:pPr marL="742950" lvl="1" indent="-285750">
              <a:spcBef>
                <a:spcPts val="1800"/>
              </a:spcBef>
            </a:pPr>
            <a:r>
              <a:rPr lang="en-US" dirty="0" smtClean="0"/>
              <a:t>Writing software to test other software</a:t>
            </a:r>
          </a:p>
          <a:p>
            <a:pPr marL="742950" lvl="1" indent="-285750">
              <a:spcBef>
                <a:spcPts val="1200"/>
              </a:spcBef>
            </a:pPr>
            <a:r>
              <a:rPr lang="en-US" dirty="0" smtClean="0"/>
              <a:t>A program to put the software being tested through its paces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2245"/>
          </a:xfrm>
        </p:spPr>
        <p:txBody>
          <a:bodyPr/>
          <a:lstStyle/>
          <a:p>
            <a:pPr algn="ctr" eaLnBrk="1" hangingPunct="1"/>
            <a:r>
              <a:rPr lang="en-US" dirty="0" smtClean="0"/>
              <a:t>More on Testing</a:t>
            </a:r>
          </a:p>
        </p:txBody>
      </p:sp>
      <p:sp>
        <p:nvSpPr>
          <p:cNvPr id="14338" name="Content Placeholder 2"/>
          <p:cNvSpPr>
            <a:spLocks noGrp="1"/>
          </p:cNvSpPr>
          <p:nvPr>
            <p:ph idx="1"/>
          </p:nvPr>
        </p:nvSpPr>
        <p:spPr>
          <a:xfrm>
            <a:off x="143225" y="932676"/>
            <a:ext cx="11905550" cy="5722125"/>
          </a:xfrm>
        </p:spPr>
        <p:txBody>
          <a:bodyPr/>
          <a:lstStyle/>
          <a:p>
            <a:pPr>
              <a:spcBef>
                <a:spcPct val="0"/>
              </a:spcBef>
              <a:buFont typeface="Wingdings 2" pitchFamily="18" charset="2"/>
              <a:buNone/>
            </a:pPr>
            <a:r>
              <a:rPr lang="en-US" sz="2000" dirty="0">
                <a:solidFill>
                  <a:srgbClr val="FFC000"/>
                </a:solidFill>
                <a:latin typeface="Consolas" pitchFamily="49" charset="0"/>
                <a:cs typeface="Consolas" pitchFamily="49" charset="0"/>
              </a:rPr>
              <a:t>Prompt for, read, and display test name</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Determine which constructor to use, obtain any needed </a:t>
            </a:r>
            <a:r>
              <a:rPr lang="en-US" sz="2000" dirty="0" smtClean="0">
                <a:solidFill>
                  <a:srgbClr val="FFC000"/>
                </a:solidFill>
                <a:latin typeface="Consolas" pitchFamily="49" charset="0"/>
                <a:cs typeface="Consolas" pitchFamily="49" charset="0"/>
              </a:rPr>
              <a:t>parameters</a:t>
            </a:r>
            <a:r>
              <a:rPr lang="en-US" sz="2000" dirty="0">
                <a:solidFill>
                  <a:srgbClr val="FFC000"/>
                </a:solidFill>
                <a:latin typeface="Consolas" pitchFamily="49" charset="0"/>
                <a:cs typeface="Consolas" pitchFamily="49" charset="0"/>
              </a:rPr>
              <a:t>, and instantiate </a:t>
            </a:r>
            <a:r>
              <a:rPr lang="en-US" sz="2000" dirty="0" smtClean="0">
                <a:solidFill>
                  <a:srgbClr val="FFC000"/>
                </a:solidFill>
                <a:latin typeface="Consolas" pitchFamily="49" charset="0"/>
                <a:cs typeface="Consolas" pitchFamily="49" charset="0"/>
              </a:rPr>
              <a:t/>
            </a:r>
            <a:br>
              <a:rPr lang="en-US" sz="2000" dirty="0" smtClean="0">
                <a:solidFill>
                  <a:srgbClr val="FFC000"/>
                </a:solidFill>
                <a:latin typeface="Consolas" pitchFamily="49" charset="0"/>
                <a:cs typeface="Consolas" pitchFamily="49" charset="0"/>
              </a:rPr>
            </a:br>
            <a:r>
              <a:rPr lang="en-US" sz="2000" dirty="0" smtClean="0">
                <a:solidFill>
                  <a:srgbClr val="FFC000"/>
                </a:solidFill>
                <a:latin typeface="Consolas" pitchFamily="49" charset="0"/>
                <a:cs typeface="Consolas" pitchFamily="49" charset="0"/>
              </a:rPr>
              <a:t>a </a:t>
            </a:r>
            <a:r>
              <a:rPr lang="en-US" sz="2000" dirty="0">
                <a:solidFill>
                  <a:srgbClr val="FFC000"/>
                </a:solidFill>
                <a:latin typeface="Consolas" pitchFamily="49" charset="0"/>
                <a:cs typeface="Consolas" pitchFamily="49" charset="0"/>
              </a:rPr>
              <a:t>new instance of the ADT</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while (testing continues)</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  Display a menu of operation choices, one choice for </a:t>
            </a:r>
            <a:r>
              <a:rPr lang="en-US" sz="2000" dirty="0" smtClean="0">
                <a:solidFill>
                  <a:srgbClr val="FFC000"/>
                </a:solidFill>
                <a:latin typeface="Consolas" pitchFamily="49" charset="0"/>
                <a:cs typeface="Consolas" pitchFamily="49" charset="0"/>
              </a:rPr>
              <a:t>each method exported by the</a:t>
            </a:r>
            <a:endParaRPr lang="en-US" sz="2000" dirty="0">
              <a:solidFill>
                <a:srgbClr val="FFC000"/>
              </a:solidFill>
              <a:latin typeface="Consolas" pitchFamily="49" charset="0"/>
              <a:cs typeface="Consolas" pitchFamily="49" charset="0"/>
            </a:endParaRPr>
          </a:p>
          <a:p>
            <a:pPr>
              <a:spcBef>
                <a:spcPct val="0"/>
              </a:spcBef>
              <a:buFont typeface="Wingdings 2" pitchFamily="18" charset="2"/>
              <a:buNone/>
            </a:pPr>
            <a:r>
              <a:rPr lang="en-US" sz="2000" dirty="0" smtClean="0">
                <a:solidFill>
                  <a:srgbClr val="FFC000"/>
                </a:solidFill>
                <a:latin typeface="Consolas" pitchFamily="49" charset="0"/>
                <a:cs typeface="Consolas" pitchFamily="49" charset="0"/>
              </a:rPr>
              <a:t>    ADT </a:t>
            </a:r>
            <a:r>
              <a:rPr lang="en-US" sz="2000" dirty="0">
                <a:solidFill>
                  <a:srgbClr val="FFC000"/>
                </a:solidFill>
                <a:latin typeface="Consolas" pitchFamily="49" charset="0"/>
                <a:cs typeface="Consolas" pitchFamily="49" charset="0"/>
              </a:rPr>
              <a:t>implementation, plus a "</a:t>
            </a:r>
            <a:r>
              <a:rPr lang="en-US" sz="2000" dirty="0" smtClean="0">
                <a:solidFill>
                  <a:srgbClr val="FFC000"/>
                </a:solidFill>
                <a:latin typeface="Consolas" pitchFamily="49" charset="0"/>
                <a:cs typeface="Consolas" pitchFamily="49" charset="0"/>
              </a:rPr>
              <a:t>show contents</a:t>
            </a:r>
            <a:r>
              <a:rPr lang="en-US" sz="2000" dirty="0">
                <a:solidFill>
                  <a:srgbClr val="FFC000"/>
                </a:solidFill>
                <a:latin typeface="Consolas" pitchFamily="49" charset="0"/>
                <a:cs typeface="Consolas" pitchFamily="49" charset="0"/>
              </a:rPr>
              <a:t>" choice, plus a "stop Testing" choice</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  Get the user’s choice and obtain any needed parameters</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  Perform the chosen operation</a:t>
            </a:r>
          </a:p>
          <a:p>
            <a:pPr>
              <a:spcBef>
                <a:spcPct val="0"/>
              </a:spcBef>
              <a:buFont typeface="Wingdings 2" pitchFamily="18" charset="2"/>
              <a:buNone/>
            </a:pPr>
            <a:r>
              <a:rPr lang="en-US" sz="2000" dirty="0">
                <a:solidFill>
                  <a:srgbClr val="FFC000"/>
                </a:solidFill>
                <a:latin typeface="Consolas" pitchFamily="49" charset="0"/>
                <a:cs typeface="Consolas" pitchFamily="49" charset="0"/>
              </a:rPr>
              <a:t>} </a:t>
            </a:r>
          </a:p>
          <a:p>
            <a:endParaRPr lang="en-US" sz="1600" dirty="0">
              <a:latin typeface="Courier New" pitchFamily="49" charset="0"/>
            </a:endParaRPr>
          </a:p>
          <a:p>
            <a:pPr>
              <a:buFont typeface="Wingdings 2" pitchFamily="18" charset="2"/>
              <a:buNone/>
            </a:pPr>
            <a:r>
              <a:rPr lang="en-US" dirty="0" smtClean="0"/>
              <a:t>	The </a:t>
            </a:r>
            <a:r>
              <a:rPr lang="en-US" dirty="0" err="1" smtClean="0">
                <a:solidFill>
                  <a:srgbClr val="FFC000"/>
                </a:solidFill>
                <a:latin typeface="Consolas" pitchFamily="49" charset="0"/>
                <a:cs typeface="Consolas" pitchFamily="49" charset="0"/>
              </a:rPr>
              <a:t>ITDArrayStringLog</a:t>
            </a:r>
            <a:r>
              <a:rPr lang="en-US" dirty="0" smtClean="0"/>
              <a:t> program ("ITD" stands for "Interactive Test Driver”) is a test driver based on the above </a:t>
            </a:r>
            <a:r>
              <a:rPr lang="en-US" dirty="0" err="1" smtClean="0"/>
              <a:t>pseudocode</a:t>
            </a:r>
            <a:r>
              <a:rPr lang="en-US" dirty="0" smtClean="0"/>
              <a:t> for our </a:t>
            </a:r>
            <a:r>
              <a:rPr lang="en-US" dirty="0" err="1" smtClean="0">
                <a:solidFill>
                  <a:srgbClr val="FFC000"/>
                </a:solidFill>
                <a:latin typeface="Consolas" pitchFamily="49" charset="0"/>
                <a:cs typeface="Consolas" pitchFamily="49" charset="0"/>
              </a:rPr>
              <a:t>ArrayStringLog</a:t>
            </a:r>
            <a:r>
              <a:rPr lang="en-US" dirty="0" smtClean="0"/>
              <a:t> class -- Try it out!</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2245"/>
          </a:xfrm>
        </p:spPr>
        <p:txBody>
          <a:bodyPr/>
          <a:lstStyle/>
          <a:p>
            <a:pPr algn="ctr" eaLnBrk="1" hangingPunct="1"/>
            <a:r>
              <a:rPr lang="en-US" dirty="0" smtClean="0"/>
              <a:t>Professional Testing</a:t>
            </a:r>
          </a:p>
        </p:txBody>
      </p:sp>
      <p:sp>
        <p:nvSpPr>
          <p:cNvPr id="14338" name="Content Placeholder 2"/>
          <p:cNvSpPr>
            <a:spLocks noGrp="1"/>
          </p:cNvSpPr>
          <p:nvPr>
            <p:ph idx="1"/>
          </p:nvPr>
        </p:nvSpPr>
        <p:spPr>
          <a:xfrm>
            <a:off x="143225" y="894270"/>
            <a:ext cx="11905550" cy="5760530"/>
          </a:xfrm>
        </p:spPr>
        <p:txBody>
          <a:bodyPr/>
          <a:lstStyle/>
          <a:p>
            <a:pPr>
              <a:spcBef>
                <a:spcPts val="1800"/>
              </a:spcBef>
            </a:pPr>
            <a:r>
              <a:rPr lang="en-US" dirty="0" smtClean="0"/>
              <a:t>In a production environment where hundreds (or even thousands) of test cases need to be performed, an interactive approach can be unwieldy to use. Instead, automated test drivers are created to run in batch mode. </a:t>
            </a:r>
          </a:p>
          <a:p>
            <a:pPr>
              <a:spcBef>
                <a:spcPts val="1800"/>
              </a:spcBef>
            </a:pPr>
            <a:r>
              <a:rPr lang="en-US" dirty="0" smtClean="0"/>
              <a:t>For example, here is a </a:t>
            </a:r>
            <a:r>
              <a:rPr lang="en-US" b="1" dirty="0" smtClean="0"/>
              <a:t>single</a:t>
            </a:r>
            <a:r>
              <a:rPr lang="en-US" dirty="0" smtClean="0"/>
              <a:t> test case for the </a:t>
            </a:r>
            <a:r>
              <a:rPr lang="en-US" dirty="0" smtClean="0">
                <a:solidFill>
                  <a:srgbClr val="FFC000"/>
                </a:solidFill>
                <a:latin typeface="Consolas" pitchFamily="49" charset="0"/>
                <a:cs typeface="Consolas" pitchFamily="49" charset="0"/>
              </a:rPr>
              <a:t>contains</a:t>
            </a:r>
            <a:r>
              <a:rPr lang="en-US" dirty="0" smtClean="0"/>
              <a:t> method (next slide):</a:t>
            </a:r>
          </a:p>
          <a:p>
            <a:pPr>
              <a:spcBef>
                <a:spcPts val="1800"/>
              </a:spcBef>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2245"/>
          </a:xfrm>
        </p:spPr>
        <p:txBody>
          <a:bodyPr/>
          <a:lstStyle/>
          <a:p>
            <a:pPr algn="ctr" eaLnBrk="1" hangingPunct="1"/>
            <a:r>
              <a:rPr lang="en-US" dirty="0" smtClean="0"/>
              <a:t>Professional Testing</a:t>
            </a:r>
          </a:p>
        </p:txBody>
      </p:sp>
      <p:sp>
        <p:nvSpPr>
          <p:cNvPr id="14338" name="Content Placeholder 2"/>
          <p:cNvSpPr>
            <a:spLocks noGrp="1"/>
          </p:cNvSpPr>
          <p:nvPr>
            <p:ph idx="1"/>
          </p:nvPr>
        </p:nvSpPr>
        <p:spPr>
          <a:xfrm>
            <a:off x="143225" y="932676"/>
            <a:ext cx="11905550" cy="5722125"/>
          </a:xfrm>
        </p:spPr>
        <p:txBody>
          <a:bodyPr/>
          <a:lstStyle/>
          <a:p>
            <a:pPr>
              <a:lnSpc>
                <a:spcPct val="93000"/>
              </a:lnSpc>
              <a:buFont typeface="Wingdings 2" pitchFamily="18" charset="2"/>
              <a:buNone/>
            </a:pPr>
            <a:r>
              <a:rPr lang="en-US" sz="2200" dirty="0">
                <a:solidFill>
                  <a:srgbClr val="FFC000"/>
                </a:solidFill>
                <a:latin typeface="Consolas" pitchFamily="49" charset="0"/>
                <a:cs typeface="Consolas" pitchFamily="49" charset="0"/>
              </a:rPr>
              <a:t>public class Test034</a:t>
            </a:r>
          </a:p>
          <a:p>
            <a:pPr>
              <a:lnSpc>
                <a:spcPct val="93000"/>
              </a:lnSpc>
              <a:spcBef>
                <a:spcPct val="0"/>
              </a:spcBef>
              <a:buFont typeface="Wingdings 2" pitchFamily="18" charset="2"/>
              <a:buNone/>
            </a:pPr>
            <a:endParaRPr lang="en-US" sz="2200" dirty="0">
              <a:solidFill>
                <a:srgbClr val="FFC000"/>
              </a:solidFill>
              <a:latin typeface="Consolas" pitchFamily="49" charset="0"/>
              <a:cs typeface="Consolas" pitchFamily="49" charset="0"/>
            </a:endParaRPr>
          </a:p>
          <a:p>
            <a:pPr>
              <a:lnSpc>
                <a:spcPct val="93000"/>
              </a:lnSpc>
              <a:spcBef>
                <a:spcPct val="0"/>
              </a:spcBef>
              <a:buFont typeface="Wingdings 2" pitchFamily="18" charset="2"/>
              <a:buNone/>
            </a:pPr>
            <a:r>
              <a:rPr lang="en-US" sz="2200" dirty="0">
                <a:solidFill>
                  <a:srgbClr val="FFC000"/>
                </a:solidFill>
                <a:latin typeface="Consolas" pitchFamily="49" charset="0"/>
                <a:cs typeface="Consolas" pitchFamily="49" charset="0"/>
              </a:rPr>
              <a:t>import ch02.stringLogs.*;</a:t>
            </a:r>
          </a:p>
          <a:p>
            <a:pPr>
              <a:lnSpc>
                <a:spcPct val="93000"/>
              </a:lnSpc>
              <a:spcBef>
                <a:spcPct val="0"/>
              </a:spcBef>
              <a:buFont typeface="Wingdings 2" pitchFamily="18" charset="2"/>
              <a:buNone/>
            </a:pPr>
            <a:r>
              <a:rPr lang="en-US" sz="2200" dirty="0" smtClean="0">
                <a:solidFill>
                  <a:srgbClr val="FFC000"/>
                </a:solidFill>
                <a:latin typeface="Consolas" pitchFamily="49" charset="0"/>
                <a:cs typeface="Consolas" pitchFamily="49" charset="0"/>
              </a:rPr>
              <a:t>{</a:t>
            </a:r>
          </a:p>
          <a:p>
            <a:pPr>
              <a:lnSpc>
                <a:spcPct val="93000"/>
              </a:lnSpc>
              <a:spcBef>
                <a:spcPct val="0"/>
              </a:spcBef>
              <a:buFont typeface="Wingdings 2" pitchFamily="18" charset="2"/>
              <a:buNone/>
            </a:pPr>
            <a:r>
              <a:rPr lang="en-US" sz="2200" dirty="0">
                <a:solidFill>
                  <a:srgbClr val="FFC000"/>
                </a:solidFill>
                <a:latin typeface="Consolas" pitchFamily="49" charset="0"/>
                <a:cs typeface="Consolas" pitchFamily="49" charset="0"/>
              </a:rPr>
              <a:t> </a:t>
            </a:r>
            <a:r>
              <a:rPr lang="en-US" sz="2200" dirty="0" smtClean="0">
                <a:solidFill>
                  <a:srgbClr val="FFC000"/>
                </a:solidFill>
                <a:latin typeface="Consolas" pitchFamily="49" charset="0"/>
                <a:cs typeface="Consolas" pitchFamily="49" charset="0"/>
              </a:rPr>
              <a:t>  public </a:t>
            </a:r>
            <a:r>
              <a:rPr lang="en-US" sz="2200" dirty="0">
                <a:solidFill>
                  <a:srgbClr val="FFC000"/>
                </a:solidFill>
                <a:latin typeface="Consolas" pitchFamily="49" charset="0"/>
                <a:cs typeface="Consolas" pitchFamily="49" charset="0"/>
              </a:rPr>
              <a:t>static void main(String[] </a:t>
            </a:r>
            <a:r>
              <a:rPr lang="en-US" sz="2200" dirty="0" err="1">
                <a:solidFill>
                  <a:srgbClr val="FFC000"/>
                </a:solidFill>
                <a:latin typeface="Consolas" pitchFamily="49" charset="0"/>
                <a:cs typeface="Consolas" pitchFamily="49" charset="0"/>
              </a:rPr>
              <a:t>args</a:t>
            </a:r>
            <a:r>
              <a:rPr lang="en-US" sz="2200" dirty="0">
                <a:solidFill>
                  <a:srgbClr val="FFC000"/>
                </a:solidFill>
                <a:latin typeface="Consolas" pitchFamily="49" charset="0"/>
                <a:cs typeface="Consolas" pitchFamily="49" charset="0"/>
              </a:rPr>
              <a:t>) </a:t>
            </a:r>
            <a:endParaRPr lang="en-US" sz="2200" dirty="0" smtClean="0">
              <a:solidFill>
                <a:srgbClr val="FFC000"/>
              </a:solidFill>
              <a:latin typeface="Consolas" pitchFamily="49" charset="0"/>
              <a:cs typeface="Consolas" pitchFamily="49" charset="0"/>
            </a:endParaRPr>
          </a:p>
          <a:p>
            <a:pPr>
              <a:lnSpc>
                <a:spcPct val="93000"/>
              </a:lnSpc>
              <a:spcBef>
                <a:spcPct val="0"/>
              </a:spcBef>
              <a:buFont typeface="Wingdings 2" pitchFamily="18" charset="2"/>
              <a:buNone/>
            </a:pPr>
            <a:r>
              <a:rPr lang="en-US" sz="2200" dirty="0">
                <a:solidFill>
                  <a:srgbClr val="FFC000"/>
                </a:solidFill>
                <a:latin typeface="Consolas" pitchFamily="49" charset="0"/>
                <a:cs typeface="Consolas" pitchFamily="49" charset="0"/>
              </a:rPr>
              <a:t> </a:t>
            </a:r>
            <a:r>
              <a:rPr lang="en-US" sz="2200" dirty="0" smtClean="0">
                <a:solidFill>
                  <a:srgbClr val="FFC000"/>
                </a:solidFill>
                <a:latin typeface="Consolas" pitchFamily="49" charset="0"/>
                <a:cs typeface="Consolas" pitchFamily="49" charset="0"/>
              </a:rPr>
              <a:t>  {</a:t>
            </a:r>
            <a:endParaRPr lang="en-US" sz="2200" dirty="0">
              <a:solidFill>
                <a:srgbClr val="FFC000"/>
              </a:solidFill>
              <a:latin typeface="Consolas" pitchFamily="49" charset="0"/>
              <a:cs typeface="Consolas" pitchFamily="49" charset="0"/>
            </a:endParaRPr>
          </a:p>
          <a:p>
            <a:pPr>
              <a:lnSpc>
                <a:spcPct val="93000"/>
              </a:lnSpc>
              <a:spcBef>
                <a:spcPct val="0"/>
              </a:spcBef>
              <a:buFont typeface="Wingdings 2" pitchFamily="18" charset="2"/>
              <a:buNone/>
            </a:pPr>
            <a:r>
              <a:rPr lang="en-US" sz="2200" dirty="0">
                <a:solidFill>
                  <a:srgbClr val="92D050"/>
                </a:solidFill>
                <a:latin typeface="Consolas" pitchFamily="49" charset="0"/>
                <a:cs typeface="Consolas" pitchFamily="49" charset="0"/>
              </a:rPr>
              <a:t>	  // Ensures that a non-empty </a:t>
            </a:r>
            <a:r>
              <a:rPr lang="en-US" sz="2200" dirty="0" err="1">
                <a:solidFill>
                  <a:srgbClr val="92D050"/>
                </a:solidFill>
                <a:latin typeface="Consolas" pitchFamily="49" charset="0"/>
                <a:cs typeface="Consolas" pitchFamily="49" charset="0"/>
              </a:rPr>
              <a:t>ArrayStringLog</a:t>
            </a:r>
            <a:r>
              <a:rPr lang="en-US" sz="2200" dirty="0">
                <a:solidFill>
                  <a:srgbClr val="92D050"/>
                </a:solidFill>
                <a:latin typeface="Consolas" pitchFamily="49" charset="0"/>
                <a:cs typeface="Consolas" pitchFamily="49" charset="0"/>
              </a:rPr>
              <a:t> </a:t>
            </a:r>
            <a:r>
              <a:rPr lang="en-US" sz="2200" dirty="0" smtClean="0">
                <a:solidFill>
                  <a:srgbClr val="92D050"/>
                </a:solidFill>
                <a:latin typeface="Consolas" pitchFamily="49" charset="0"/>
                <a:cs typeface="Consolas" pitchFamily="49" charset="0"/>
              </a:rPr>
              <a:t>doesn’t lose a value when a</a:t>
            </a:r>
            <a:endParaRPr lang="en-US" sz="2200" dirty="0">
              <a:solidFill>
                <a:srgbClr val="92D050"/>
              </a:solidFill>
              <a:latin typeface="Consolas" pitchFamily="49" charset="0"/>
              <a:cs typeface="Consolas" pitchFamily="49" charset="0"/>
            </a:endParaRPr>
          </a:p>
          <a:p>
            <a:pPr>
              <a:lnSpc>
                <a:spcPct val="93000"/>
              </a:lnSpc>
              <a:spcBef>
                <a:spcPct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smtClean="0">
                <a:solidFill>
                  <a:srgbClr val="92D050"/>
                </a:solidFill>
                <a:latin typeface="Consolas" pitchFamily="49" charset="0"/>
                <a:cs typeface="Consolas" pitchFamily="49" charset="0"/>
              </a:rPr>
              <a:t>subsequent </a:t>
            </a:r>
            <a:r>
              <a:rPr lang="en-US" sz="2200" dirty="0">
                <a:solidFill>
                  <a:srgbClr val="92D050"/>
                </a:solidFill>
                <a:latin typeface="Consolas" pitchFamily="49" charset="0"/>
                <a:cs typeface="Consolas" pitchFamily="49" charset="0"/>
              </a:rPr>
              <a:t>value is added</a:t>
            </a:r>
            <a:r>
              <a:rPr lang="en-US" sz="2200" dirty="0" smtClean="0">
                <a:solidFill>
                  <a:srgbClr val="92D050"/>
                </a:solidFill>
                <a:latin typeface="Consolas" pitchFamily="49" charset="0"/>
                <a:cs typeface="Consolas" pitchFamily="49" charset="0"/>
              </a:rPr>
              <a:t>, </a:t>
            </a:r>
            <a:r>
              <a:rPr lang="en-US" sz="2200" dirty="0">
                <a:solidFill>
                  <a:srgbClr val="92D050"/>
                </a:solidFill>
                <a:latin typeface="Consolas" pitchFamily="49" charset="0"/>
                <a:cs typeface="Consolas" pitchFamily="49" charset="0"/>
              </a:rPr>
              <a:t>and that case-insensitive matches work.</a:t>
            </a:r>
            <a:r>
              <a:rPr lang="en-US" sz="2200" dirty="0">
                <a:solidFill>
                  <a:srgbClr val="FFC000"/>
                </a:solidFill>
                <a:latin typeface="Consolas" pitchFamily="49" charset="0"/>
                <a:cs typeface="Consolas" pitchFamily="49" charset="0"/>
              </a:rPr>
              <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a:t>
            </a:r>
            <a:r>
              <a:rPr lang="en-US" sz="2200" dirty="0" err="1">
                <a:solidFill>
                  <a:srgbClr val="FFC000"/>
                </a:solidFill>
                <a:latin typeface="Consolas" pitchFamily="49" charset="0"/>
                <a:cs typeface="Consolas" pitchFamily="49" charset="0"/>
              </a:rPr>
              <a:t>ArrayStringLog</a:t>
            </a:r>
            <a:r>
              <a:rPr lang="en-US" sz="2200" dirty="0">
                <a:solidFill>
                  <a:srgbClr val="FFC000"/>
                </a:solidFill>
                <a:latin typeface="Consolas" pitchFamily="49" charset="0"/>
                <a:cs typeface="Consolas" pitchFamily="49" charset="0"/>
              </a:rPr>
              <a:t> log = new </a:t>
            </a:r>
            <a:r>
              <a:rPr lang="en-US" sz="2200" dirty="0" err="1">
                <a:solidFill>
                  <a:srgbClr val="FFC000"/>
                </a:solidFill>
                <a:latin typeface="Consolas" pitchFamily="49" charset="0"/>
                <a:cs typeface="Consolas" pitchFamily="49" charset="0"/>
              </a:rPr>
              <a:t>ArrayStringLog</a:t>
            </a:r>
            <a:r>
              <a:rPr lang="en-US" sz="2200" dirty="0">
                <a:solidFill>
                  <a:srgbClr val="FFC000"/>
                </a:solidFill>
                <a:latin typeface="Consolas" pitchFamily="49" charset="0"/>
                <a:cs typeface="Consolas" pitchFamily="49" charset="0"/>
              </a:rPr>
              <a:t>("Test 34");</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a:t>
            </a:r>
            <a:r>
              <a:rPr lang="en-US" sz="2200" dirty="0" err="1">
                <a:solidFill>
                  <a:srgbClr val="FFC000"/>
                </a:solidFill>
                <a:latin typeface="Consolas" pitchFamily="49" charset="0"/>
                <a:cs typeface="Consolas" pitchFamily="49" charset="0"/>
              </a:rPr>
              <a:t>log.insert</a:t>
            </a:r>
            <a:r>
              <a:rPr lang="en-US" sz="2200" dirty="0">
                <a:solidFill>
                  <a:srgbClr val="FFC000"/>
                </a:solidFill>
                <a:latin typeface="Consolas" pitchFamily="49" charset="0"/>
                <a:cs typeface="Consolas" pitchFamily="49" charset="0"/>
              </a:rPr>
              <a:t>("trouble in the fields");</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a:t>
            </a:r>
            <a:r>
              <a:rPr lang="en-US" sz="2200" dirty="0" err="1">
                <a:solidFill>
                  <a:srgbClr val="FFC000"/>
                </a:solidFill>
                <a:latin typeface="Consolas" pitchFamily="49" charset="0"/>
                <a:cs typeface="Consolas" pitchFamily="49" charset="0"/>
              </a:rPr>
              <a:t>log.insert</a:t>
            </a:r>
            <a:r>
              <a:rPr lang="en-US" sz="2200" dirty="0">
                <a:solidFill>
                  <a:srgbClr val="FFC000"/>
                </a:solidFill>
                <a:latin typeface="Consolas" pitchFamily="49" charset="0"/>
                <a:cs typeface="Consolas" pitchFamily="49" charset="0"/>
              </a:rPr>
              <a:t>("love at the five and dime");</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a:t>
            </a:r>
            <a:r>
              <a:rPr lang="en-US" sz="2200" dirty="0" err="1">
                <a:solidFill>
                  <a:srgbClr val="FFC000"/>
                </a:solidFill>
                <a:latin typeface="Consolas" pitchFamily="49" charset="0"/>
                <a:cs typeface="Consolas" pitchFamily="49" charset="0"/>
              </a:rPr>
              <a:t>log.insert</a:t>
            </a:r>
            <a:r>
              <a:rPr lang="en-US" sz="2200" dirty="0">
                <a:solidFill>
                  <a:srgbClr val="FFC000"/>
                </a:solidFill>
                <a:latin typeface="Consolas" pitchFamily="49" charset="0"/>
                <a:cs typeface="Consolas" pitchFamily="49" charset="0"/>
              </a:rPr>
              <a:t>("once in a very blue moon");</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if (</a:t>
            </a:r>
            <a:r>
              <a:rPr lang="en-US" sz="2200" dirty="0" err="1">
                <a:solidFill>
                  <a:srgbClr val="FFC000"/>
                </a:solidFill>
                <a:latin typeface="Consolas" pitchFamily="49" charset="0"/>
                <a:cs typeface="Consolas" pitchFamily="49" charset="0"/>
              </a:rPr>
              <a:t>log.contains</a:t>
            </a:r>
            <a:r>
              <a:rPr lang="en-US" sz="2200" dirty="0">
                <a:solidFill>
                  <a:srgbClr val="FFC000"/>
                </a:solidFill>
                <a:latin typeface="Consolas" pitchFamily="49" charset="0"/>
                <a:cs typeface="Consolas" pitchFamily="49" charset="0"/>
              </a:rPr>
              <a:t>("Love at the Five and Dime"))</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a:t>
            </a:r>
            <a:r>
              <a:rPr lang="en-US" sz="2200" dirty="0" err="1">
                <a:solidFill>
                  <a:srgbClr val="FFC000"/>
                </a:solidFill>
                <a:latin typeface="Consolas" pitchFamily="49" charset="0"/>
                <a:cs typeface="Consolas" pitchFamily="49" charset="0"/>
              </a:rPr>
              <a:t>System.out.println</a:t>
            </a:r>
            <a:r>
              <a:rPr lang="en-US" sz="2200" dirty="0">
                <a:solidFill>
                  <a:srgbClr val="FFC000"/>
                </a:solidFill>
                <a:latin typeface="Consolas" pitchFamily="49" charset="0"/>
                <a:cs typeface="Consolas" pitchFamily="49" charset="0"/>
              </a:rPr>
              <a:t>("Test 34 passed");</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else</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    </a:t>
            </a:r>
            <a:r>
              <a:rPr lang="en-US" sz="2200" dirty="0" err="1">
                <a:solidFill>
                  <a:srgbClr val="FFC000"/>
                </a:solidFill>
                <a:latin typeface="Consolas" pitchFamily="49" charset="0"/>
                <a:cs typeface="Consolas" pitchFamily="49" charset="0"/>
              </a:rPr>
              <a:t>System.out.println</a:t>
            </a:r>
            <a:r>
              <a:rPr lang="en-US" sz="2200" dirty="0">
                <a:solidFill>
                  <a:srgbClr val="FFC000"/>
                </a:solidFill>
                <a:latin typeface="Consolas" pitchFamily="49" charset="0"/>
                <a:cs typeface="Consolas" pitchFamily="49" charset="0"/>
              </a:rPr>
              <a:t>("Test 34 failed");</a:t>
            </a:r>
            <a:br>
              <a:rPr lang="en-US" sz="2200" dirty="0">
                <a:solidFill>
                  <a:srgbClr val="FFC000"/>
                </a:solidFill>
                <a:latin typeface="Consolas" pitchFamily="49" charset="0"/>
                <a:cs typeface="Consolas" pitchFamily="49" charset="0"/>
              </a:rPr>
            </a:br>
            <a:r>
              <a:rPr lang="en-US" sz="2200" dirty="0">
                <a:solidFill>
                  <a:srgbClr val="FFC000"/>
                </a:solidFill>
                <a:latin typeface="Consolas" pitchFamily="49" charset="0"/>
                <a:cs typeface="Consolas" pitchFamily="49" charset="0"/>
              </a:rPr>
              <a:t>}</a:t>
            </a:r>
          </a:p>
          <a:p>
            <a:pPr>
              <a:lnSpc>
                <a:spcPct val="93000"/>
              </a:lnSpc>
              <a:spcBef>
                <a:spcPct val="0"/>
              </a:spcBef>
              <a:buFont typeface="Wingdings 2" pitchFamily="18" charset="2"/>
              <a:buNone/>
            </a:pPr>
            <a:r>
              <a:rPr lang="en-US" sz="2200" dirty="0">
                <a:solidFill>
                  <a:srgbClr val="FFC000"/>
                </a:solidFill>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2245"/>
          </a:xfrm>
        </p:spPr>
        <p:txBody>
          <a:bodyPr/>
          <a:lstStyle/>
          <a:p>
            <a:pPr algn="ctr" eaLnBrk="1" hangingPunct="1"/>
            <a:r>
              <a:rPr lang="en-US" dirty="0" smtClean="0"/>
              <a:t>Professional Testing</a:t>
            </a:r>
          </a:p>
        </p:txBody>
      </p:sp>
      <p:sp>
        <p:nvSpPr>
          <p:cNvPr id="14338" name="Content Placeholder 2"/>
          <p:cNvSpPr>
            <a:spLocks noGrp="1"/>
          </p:cNvSpPr>
          <p:nvPr>
            <p:ph idx="1"/>
          </p:nvPr>
        </p:nvSpPr>
        <p:spPr>
          <a:xfrm>
            <a:off x="143225" y="894270"/>
            <a:ext cx="11905550" cy="5760530"/>
          </a:xfrm>
        </p:spPr>
        <p:txBody>
          <a:bodyPr/>
          <a:lstStyle/>
          <a:p>
            <a:pPr>
              <a:spcBef>
                <a:spcPts val="1800"/>
              </a:spcBef>
            </a:pPr>
            <a:r>
              <a:rPr lang="en-US" dirty="0" smtClean="0">
                <a:solidFill>
                  <a:srgbClr val="FFC000"/>
                </a:solidFill>
                <a:latin typeface="Consolas" pitchFamily="49" charset="0"/>
                <a:cs typeface="Consolas" pitchFamily="49" charset="0"/>
              </a:rPr>
              <a:t>Test034</a:t>
            </a:r>
            <a:r>
              <a:rPr lang="en-US" dirty="0" smtClean="0"/>
              <a:t> can run without user intervention and will report whether or not the test case passed. </a:t>
            </a:r>
          </a:p>
          <a:p>
            <a:pPr>
              <a:spcBef>
                <a:spcPts val="1800"/>
              </a:spcBef>
            </a:pPr>
            <a:r>
              <a:rPr lang="en-US" dirty="0" smtClean="0"/>
              <a:t>By developing an entire suite of such programs, software engineers can automate the testing process. </a:t>
            </a:r>
          </a:p>
          <a:p>
            <a:pPr>
              <a:spcBef>
                <a:spcPts val="1800"/>
              </a:spcBef>
            </a:pPr>
            <a:r>
              <a:rPr lang="en-US" dirty="0" smtClean="0"/>
              <a:t>The same set of test programs can be used over and over again, throughout the development and maintenance stages of the software process.</a:t>
            </a:r>
          </a:p>
          <a:p>
            <a:pPr>
              <a:spcBef>
                <a:spcPts val="1800"/>
              </a:spcBef>
            </a:pPr>
            <a:r>
              <a:rPr lang="en-US" dirty="0" smtClean="0"/>
              <a:t>Frameworks exist that simplify the creation, management and use of such batch test suites.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2245"/>
          </a:xfrm>
        </p:spPr>
        <p:txBody>
          <a:bodyPr/>
          <a:lstStyle/>
          <a:p>
            <a:pPr algn="ctr" eaLnBrk="1" hangingPunct="1"/>
            <a:r>
              <a:rPr lang="en-US" sz="4200" dirty="0"/>
              <a:t>Chapter 2 – Abstract Data Types (ADT)</a:t>
            </a:r>
          </a:p>
        </p:txBody>
      </p:sp>
      <p:sp>
        <p:nvSpPr>
          <p:cNvPr id="14338" name="Content Placeholder 2"/>
          <p:cNvSpPr>
            <a:spLocks noGrp="1"/>
          </p:cNvSpPr>
          <p:nvPr>
            <p:ph idx="1"/>
          </p:nvPr>
        </p:nvSpPr>
        <p:spPr>
          <a:xfrm>
            <a:off x="181630" y="932675"/>
            <a:ext cx="10372070" cy="5722125"/>
          </a:xfrm>
        </p:spPr>
        <p:txBody>
          <a:bodyPr/>
          <a:lstStyle/>
          <a:p>
            <a:pPr eaLnBrk="1" hangingPunct="1">
              <a:spcBef>
                <a:spcPct val="25000"/>
              </a:spcBef>
            </a:pPr>
            <a:r>
              <a:rPr lang="en-US" dirty="0" smtClean="0"/>
              <a:t>2.1: Abstraction</a:t>
            </a:r>
          </a:p>
          <a:p>
            <a:pPr eaLnBrk="1" hangingPunct="1">
              <a:spcBef>
                <a:spcPct val="25000"/>
              </a:spcBef>
            </a:pPr>
            <a:r>
              <a:rPr lang="en-US" dirty="0" smtClean="0"/>
              <a:t>2.2: The </a:t>
            </a:r>
            <a:r>
              <a:rPr lang="en-US" dirty="0" err="1" smtClean="0">
                <a:solidFill>
                  <a:srgbClr val="FFC000"/>
                </a:solidFill>
                <a:latin typeface="Consolas" pitchFamily="49" charset="0"/>
                <a:cs typeface="Consolas" pitchFamily="49" charset="0"/>
              </a:rPr>
              <a:t>StringLog</a:t>
            </a:r>
            <a:r>
              <a:rPr lang="en-US" dirty="0" smtClean="0">
                <a:solidFill>
                  <a:srgbClr val="FFC000"/>
                </a:solidFill>
              </a:rPr>
              <a:t> </a:t>
            </a:r>
            <a:r>
              <a:rPr lang="en-US" dirty="0" smtClean="0"/>
              <a:t>ADT Specification</a:t>
            </a:r>
          </a:p>
          <a:p>
            <a:pPr>
              <a:spcBef>
                <a:spcPct val="25000"/>
              </a:spcBef>
            </a:pPr>
            <a:r>
              <a:rPr lang="en-US" dirty="0" smtClean="0"/>
              <a:t>2.3: Array-based </a:t>
            </a:r>
            <a:r>
              <a:rPr lang="en-US" dirty="0" err="1">
                <a:solidFill>
                  <a:srgbClr val="FFC000"/>
                </a:solidFill>
                <a:latin typeface="Consolas" pitchFamily="49" charset="0"/>
                <a:cs typeface="Consolas" pitchFamily="49" charset="0"/>
              </a:rPr>
              <a:t>StringLog</a:t>
            </a:r>
            <a:r>
              <a:rPr lang="en-US" dirty="0">
                <a:solidFill>
                  <a:srgbClr val="FFC000"/>
                </a:solidFill>
              </a:rPr>
              <a:t> </a:t>
            </a:r>
            <a:r>
              <a:rPr lang="en-US" dirty="0" smtClean="0"/>
              <a:t>Implementation</a:t>
            </a:r>
          </a:p>
          <a:p>
            <a:pPr eaLnBrk="1" hangingPunct="1">
              <a:spcBef>
                <a:spcPct val="25000"/>
              </a:spcBef>
            </a:pPr>
            <a:r>
              <a:rPr lang="en-US" dirty="0" smtClean="0"/>
              <a:t>2.4: Software Testing (12 pp.)</a:t>
            </a:r>
          </a:p>
          <a:p>
            <a:pPr eaLnBrk="1" hangingPunct="1">
              <a:spcBef>
                <a:spcPct val="25000"/>
              </a:spcBef>
            </a:pPr>
            <a:r>
              <a:rPr lang="en-US" dirty="0" smtClean="0"/>
              <a:t>2.5: Introduction to Linked Lists (12 pp.)</a:t>
            </a:r>
          </a:p>
          <a:p>
            <a:pPr>
              <a:spcBef>
                <a:spcPct val="25000"/>
              </a:spcBef>
            </a:pPr>
            <a:r>
              <a:rPr lang="en-US" dirty="0" smtClean="0"/>
              <a:t>2.6: Linked List </a:t>
            </a:r>
            <a:r>
              <a:rPr lang="en-US" dirty="0" err="1">
                <a:solidFill>
                  <a:srgbClr val="FFC000"/>
                </a:solidFill>
                <a:latin typeface="Consolas" pitchFamily="49" charset="0"/>
                <a:cs typeface="Consolas" pitchFamily="49" charset="0"/>
              </a:rPr>
              <a:t>StringLog</a:t>
            </a:r>
            <a:r>
              <a:rPr lang="en-US" dirty="0">
                <a:solidFill>
                  <a:srgbClr val="FFC000"/>
                </a:solidFill>
              </a:rPr>
              <a:t> </a:t>
            </a:r>
            <a:r>
              <a:rPr lang="en-US" dirty="0" smtClean="0"/>
              <a:t>ADT Implementation</a:t>
            </a:r>
          </a:p>
          <a:p>
            <a:pPr eaLnBrk="1" hangingPunct="1">
              <a:spcBef>
                <a:spcPct val="25000"/>
              </a:spcBef>
            </a:pPr>
            <a:r>
              <a:rPr lang="en-US" dirty="0" smtClean="0"/>
              <a:t>2.7: Software Design: Identification of Classes</a:t>
            </a:r>
          </a:p>
          <a:p>
            <a:pPr eaLnBrk="1" hangingPunct="1">
              <a:spcBef>
                <a:spcPct val="25000"/>
              </a:spcBef>
            </a:pPr>
            <a:r>
              <a:rPr lang="en-US" dirty="0" smtClean="0"/>
              <a:t>2.8: Case Study: A Trivia Game</a:t>
            </a:r>
          </a:p>
        </p:txBody>
      </p:sp>
      <p:sp>
        <p:nvSpPr>
          <p:cNvPr id="2" name="Rectangle 1"/>
          <p:cNvSpPr/>
          <p:nvPr/>
        </p:nvSpPr>
        <p:spPr>
          <a:xfrm>
            <a:off x="258440" y="971080"/>
            <a:ext cx="10215730" cy="165141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8440" y="3774645"/>
            <a:ext cx="10215730" cy="165141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5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0" y="1"/>
            <a:ext cx="9144000" cy="702245"/>
          </a:xfrm>
        </p:spPr>
        <p:txBody>
          <a:bodyPr/>
          <a:lstStyle/>
          <a:p>
            <a:pPr algn="ctr" eaLnBrk="1" hangingPunct="1"/>
            <a:r>
              <a:rPr lang="en-US" dirty="0" smtClean="0"/>
              <a:t>Regression Testing</a:t>
            </a:r>
          </a:p>
        </p:txBody>
      </p:sp>
      <p:sp>
        <p:nvSpPr>
          <p:cNvPr id="14338" name="Content Placeholder 2"/>
          <p:cNvSpPr>
            <a:spLocks noGrp="1"/>
          </p:cNvSpPr>
          <p:nvPr>
            <p:ph idx="1"/>
          </p:nvPr>
        </p:nvSpPr>
        <p:spPr>
          <a:xfrm>
            <a:off x="143225" y="894270"/>
            <a:ext cx="11905549" cy="5760530"/>
          </a:xfrm>
        </p:spPr>
        <p:txBody>
          <a:bodyPr/>
          <a:lstStyle/>
          <a:p>
            <a:pPr>
              <a:spcBef>
                <a:spcPts val="1800"/>
              </a:spcBef>
            </a:pPr>
            <a:r>
              <a:rPr lang="en-US" dirty="0" smtClean="0"/>
              <a:t>We may develop a new version of a given module and need to test it, like we tested the old one</a:t>
            </a:r>
          </a:p>
          <a:p>
            <a:pPr>
              <a:spcBef>
                <a:spcPts val="1800"/>
              </a:spcBef>
            </a:pPr>
            <a:r>
              <a:rPr lang="en-US" dirty="0" smtClean="0"/>
              <a:t>We may perform maintenance on the program, and need to make sure that our changes didn’t “break” something else (i.e., cause problems unrelated to the intended fix)</a:t>
            </a:r>
          </a:p>
          <a:p>
            <a:pPr marL="742950" lvl="1" indent="-285750">
              <a:spcBef>
                <a:spcPts val="1800"/>
              </a:spcBef>
            </a:pPr>
            <a:r>
              <a:rPr lang="en-US" dirty="0" smtClean="0"/>
              <a:t>When maintenance to fix one problem causes another, it’s known as a </a:t>
            </a:r>
            <a:r>
              <a:rPr lang="en-US" i="1" u="sng" dirty="0" smtClean="0"/>
              <a:t>regression fault</a:t>
            </a:r>
          </a:p>
          <a:p>
            <a:pPr>
              <a:spcBef>
                <a:spcPts val="1800"/>
              </a:spcBef>
            </a:pPr>
            <a:r>
              <a:rPr lang="en-US" dirty="0" smtClean="0"/>
              <a:t>Having automated testing mechanisms helps with regression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Introduction to Linked Lists</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2.5</a:t>
            </a:r>
            <a:endParaRPr lang="en-US" sz="3000" dirty="0"/>
          </a:p>
        </p:txBody>
      </p:sp>
    </p:spTree>
    <p:extLst>
      <p:ext uri="{BB962C8B-B14F-4D97-AF65-F5344CB8AC3E}">
        <p14:creationId xmlns:p14="http://schemas.microsoft.com/office/powerpoint/2010/main" val="82589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2245"/>
          </a:xfrm>
        </p:spPr>
        <p:txBody>
          <a:bodyPr/>
          <a:lstStyle/>
          <a:p>
            <a:pPr eaLnBrk="1" hangingPunct="1"/>
            <a:r>
              <a:rPr lang="en-US" dirty="0" smtClean="0"/>
              <a:t>Introduction to Linked Lists (§2.5)</a:t>
            </a:r>
          </a:p>
        </p:txBody>
      </p:sp>
      <p:sp>
        <p:nvSpPr>
          <p:cNvPr id="14338" name="Content Placeholder 2"/>
          <p:cNvSpPr>
            <a:spLocks noGrp="1"/>
          </p:cNvSpPr>
          <p:nvPr>
            <p:ph idx="1"/>
          </p:nvPr>
        </p:nvSpPr>
        <p:spPr>
          <a:xfrm>
            <a:off x="143225" y="932676"/>
            <a:ext cx="11905550" cy="5722125"/>
          </a:xfrm>
        </p:spPr>
        <p:txBody>
          <a:bodyPr/>
          <a:lstStyle/>
          <a:p>
            <a:pPr algn="ctr">
              <a:spcBef>
                <a:spcPct val="10000"/>
              </a:spcBef>
              <a:buNone/>
              <a:tabLst>
                <a:tab pos="3884613" algn="l"/>
              </a:tabLst>
            </a:pPr>
            <a:r>
              <a:rPr lang="en-US" sz="4400" u="sng" dirty="0" smtClean="0">
                <a:solidFill>
                  <a:srgbClr val="FF0000"/>
                </a:solidFill>
                <a:latin typeface="Times New Roman" panose="02020603050405020304" pitchFamily="18" charset="0"/>
                <a:cs typeface="Times New Roman" panose="02020603050405020304" pitchFamily="18" charset="0"/>
              </a:rPr>
              <a:t>I M P O R T A N T !!!</a:t>
            </a:r>
            <a:endParaRPr lang="en-US" sz="4400" u="sng" dirty="0">
              <a:solidFill>
                <a:srgbClr val="FF0000"/>
              </a:solidFill>
              <a:latin typeface="Times New Roman" panose="02020603050405020304" pitchFamily="18" charset="0"/>
              <a:cs typeface="Times New Roman" panose="02020603050405020304" pitchFamily="18" charset="0"/>
            </a:endParaRPr>
          </a:p>
          <a:p>
            <a:pPr>
              <a:spcBef>
                <a:spcPct val="10000"/>
              </a:spcBef>
              <a:tabLst>
                <a:tab pos="3884613" algn="l"/>
              </a:tabLst>
            </a:pPr>
            <a:endParaRPr lang="en-US" dirty="0" smtClean="0"/>
          </a:p>
          <a:p>
            <a:pPr>
              <a:spcBef>
                <a:spcPct val="10000"/>
              </a:spcBef>
              <a:tabLst>
                <a:tab pos="3884613" algn="l"/>
              </a:tabLst>
            </a:pPr>
            <a:r>
              <a:rPr lang="en-US" dirty="0" smtClean="0"/>
              <a:t>Section 2.5 lays the foundation for nearly every (non-array) data structure you will use in 2500, 2510 (next semester), and beyond.</a:t>
            </a:r>
          </a:p>
          <a:p>
            <a:pPr>
              <a:spcBef>
                <a:spcPct val="10000"/>
              </a:spcBef>
              <a:tabLst>
                <a:tab pos="3884613" algn="l"/>
              </a:tabLst>
            </a:pPr>
            <a:endParaRPr lang="en-US" sz="1600" dirty="0"/>
          </a:p>
          <a:p>
            <a:pPr>
              <a:spcBef>
                <a:spcPct val="10000"/>
              </a:spcBef>
              <a:tabLst>
                <a:tab pos="3884613" algn="l"/>
              </a:tabLst>
            </a:pPr>
            <a:r>
              <a:rPr lang="en-US" dirty="0" smtClean="0"/>
              <a:t>As we go through this section, ASK QUESTIONS if you’re having trouble.</a:t>
            </a:r>
          </a:p>
          <a:p>
            <a:pPr>
              <a:spcBef>
                <a:spcPct val="10000"/>
              </a:spcBef>
              <a:tabLst>
                <a:tab pos="3884613" algn="l"/>
              </a:tabLst>
            </a:pPr>
            <a:endParaRPr lang="en-US" sz="1600" dirty="0"/>
          </a:p>
          <a:p>
            <a:pPr>
              <a:spcBef>
                <a:spcPct val="10000"/>
              </a:spcBef>
              <a:tabLst>
                <a:tab pos="3884613" algn="l"/>
              </a:tabLst>
            </a:pPr>
            <a:r>
              <a:rPr lang="en-US" dirty="0" smtClean="0"/>
              <a:t>When we’re finished, if you don’t understand (completely) the concepts in this section, come see me, and we’ll go through it until you do; otherwise, you’re sunk!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4338">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2245"/>
          </a:xfrm>
        </p:spPr>
        <p:txBody>
          <a:bodyPr/>
          <a:lstStyle/>
          <a:p>
            <a:pPr eaLnBrk="1" hangingPunct="1"/>
            <a:r>
              <a:rPr lang="en-US" dirty="0" smtClean="0"/>
              <a:t>Introduction to Linked Lists (§2.5)</a:t>
            </a:r>
          </a:p>
        </p:txBody>
      </p:sp>
      <p:sp>
        <p:nvSpPr>
          <p:cNvPr id="14338" name="Content Placeholder 2"/>
          <p:cNvSpPr>
            <a:spLocks noGrp="1"/>
          </p:cNvSpPr>
          <p:nvPr>
            <p:ph idx="1"/>
          </p:nvPr>
        </p:nvSpPr>
        <p:spPr>
          <a:xfrm>
            <a:off x="143225" y="932676"/>
            <a:ext cx="11905549" cy="5722125"/>
          </a:xfrm>
        </p:spPr>
        <p:txBody>
          <a:bodyPr/>
          <a:lstStyle/>
          <a:p>
            <a:pPr>
              <a:spcBef>
                <a:spcPct val="10000"/>
              </a:spcBef>
              <a:tabLst>
                <a:tab pos="3884613" algn="l"/>
              </a:tabLst>
            </a:pPr>
            <a:r>
              <a:rPr lang="en-US" dirty="0" smtClean="0"/>
              <a:t>When you design and build a bridge, a skyscraper, or a car, if you don’t understand the fundamentals of materials and how they behave and interact, you’re sunk!  Same thing here!</a:t>
            </a:r>
          </a:p>
          <a:p>
            <a:pPr>
              <a:spcBef>
                <a:spcPct val="10000"/>
              </a:spcBef>
              <a:tabLst>
                <a:tab pos="3884613" algn="l"/>
              </a:tabLst>
            </a:pPr>
            <a:endParaRPr lang="en-US" dirty="0" smtClean="0"/>
          </a:p>
          <a:p>
            <a:pPr>
              <a:spcBef>
                <a:spcPct val="10000"/>
              </a:spcBef>
              <a:tabLst>
                <a:tab pos="3884613" algn="l"/>
              </a:tabLst>
            </a:pPr>
            <a:r>
              <a:rPr lang="en-US" dirty="0" smtClean="0"/>
              <a:t>Don’t “just hope this will make sense later”</a:t>
            </a:r>
          </a:p>
          <a:p>
            <a:pPr>
              <a:spcBef>
                <a:spcPct val="10000"/>
              </a:spcBef>
              <a:tabLst>
                <a:tab pos="3884613" algn="l"/>
              </a:tabLst>
            </a:pPr>
            <a:endParaRPr lang="en-US" dirty="0" smtClean="0"/>
          </a:p>
          <a:p>
            <a:pPr>
              <a:spcBef>
                <a:spcPct val="10000"/>
              </a:spcBef>
              <a:tabLst>
                <a:tab pos="3884613" algn="l"/>
              </a:tabLst>
            </a:pPr>
            <a:r>
              <a:rPr lang="en-US" dirty="0" smtClean="0"/>
              <a:t>Here we 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900" y="2743200"/>
            <a:ext cx="1485900" cy="3390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3086100" y="2743200"/>
            <a:ext cx="1409700" cy="3390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67" name="Title 1"/>
          <p:cNvSpPr>
            <a:spLocks noGrp="1"/>
          </p:cNvSpPr>
          <p:nvPr>
            <p:ph type="title"/>
          </p:nvPr>
        </p:nvSpPr>
        <p:spPr>
          <a:xfrm>
            <a:off x="1524000" y="1"/>
            <a:ext cx="9144000" cy="702245"/>
          </a:xfrm>
        </p:spPr>
        <p:txBody>
          <a:bodyPr/>
          <a:lstStyle/>
          <a:p>
            <a:pPr eaLnBrk="1" hangingPunct="1"/>
            <a:r>
              <a:rPr lang="en-US" dirty="0" smtClean="0"/>
              <a:t>Introduction to Linked Lists (§2.5)</a:t>
            </a:r>
          </a:p>
        </p:txBody>
      </p:sp>
      <p:sp>
        <p:nvSpPr>
          <p:cNvPr id="36868" name="Content Placeholder 2"/>
          <p:cNvSpPr>
            <a:spLocks noGrp="1"/>
          </p:cNvSpPr>
          <p:nvPr>
            <p:ph idx="1"/>
          </p:nvPr>
        </p:nvSpPr>
        <p:spPr>
          <a:xfrm>
            <a:off x="143225" y="894270"/>
            <a:ext cx="11905550" cy="5760530"/>
          </a:xfrm>
        </p:spPr>
        <p:txBody>
          <a:bodyPr/>
          <a:lstStyle/>
          <a:p>
            <a:pPr>
              <a:spcBef>
                <a:spcPct val="10000"/>
              </a:spcBef>
              <a:tabLst>
                <a:tab pos="3884613" algn="l"/>
              </a:tabLst>
            </a:pPr>
            <a:r>
              <a:rPr lang="en-US" dirty="0" smtClean="0"/>
              <a:t>In section 1.5, we said that the two primary building blocks for all other data structures are the array and references (linked lists)</a:t>
            </a:r>
          </a:p>
          <a:p>
            <a:pPr>
              <a:spcBef>
                <a:spcPct val="10000"/>
              </a:spcBef>
              <a:tabLst>
                <a:tab pos="3884613" algn="l"/>
              </a:tabLst>
            </a:pPr>
            <a:endParaRPr lang="en-US" dirty="0" smtClean="0"/>
          </a:p>
          <a:p>
            <a:pPr>
              <a:spcBef>
                <a:spcPct val="10000"/>
              </a:spcBef>
              <a:tabLst>
                <a:tab pos="3884613" algn="l"/>
              </a:tabLst>
            </a:pPr>
            <a:endParaRPr lang="en-US" dirty="0" smtClean="0"/>
          </a:p>
        </p:txBody>
      </p:sp>
      <p:pic>
        <p:nvPicPr>
          <p:cNvPr id="36869" name="Picture 6" descr="37461_CH01_AIT0104"/>
          <p:cNvPicPr>
            <a:picLocks noChangeAspect="1" noChangeArrowheads="1"/>
          </p:cNvPicPr>
          <p:nvPr/>
        </p:nvPicPr>
        <p:blipFill>
          <a:blip r:embed="rId3"/>
          <a:srcRect/>
          <a:stretch>
            <a:fillRect/>
          </a:stretch>
        </p:blipFill>
        <p:spPr bwMode="auto">
          <a:xfrm>
            <a:off x="3200401" y="2819400"/>
            <a:ext cx="1192213" cy="3244850"/>
          </a:xfrm>
          <a:prstGeom prst="rect">
            <a:avLst/>
          </a:prstGeom>
          <a:noFill/>
          <a:ln w="9525">
            <a:noFill/>
            <a:miter lim="800000"/>
            <a:headEnd/>
            <a:tailEnd/>
          </a:ln>
        </p:spPr>
      </p:pic>
      <p:pic>
        <p:nvPicPr>
          <p:cNvPr id="36870" name="Picture 7" descr="37461_CH01_AIT0105"/>
          <p:cNvPicPr>
            <a:picLocks noChangeAspect="1" noChangeArrowheads="1"/>
          </p:cNvPicPr>
          <p:nvPr/>
        </p:nvPicPr>
        <p:blipFill>
          <a:blip r:embed="rId4"/>
          <a:srcRect/>
          <a:stretch>
            <a:fillRect/>
          </a:stretch>
        </p:blipFill>
        <p:spPr bwMode="auto">
          <a:xfrm>
            <a:off x="7275513" y="2819400"/>
            <a:ext cx="13589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2245"/>
          </a:xfrm>
        </p:spPr>
        <p:txBody>
          <a:bodyPr/>
          <a:lstStyle/>
          <a:p>
            <a:pPr eaLnBrk="1" hangingPunct="1"/>
            <a:r>
              <a:rPr lang="en-US" dirty="0" smtClean="0"/>
              <a:t>Arrays (Conceptually) - Review</a:t>
            </a:r>
          </a:p>
        </p:txBody>
      </p:sp>
      <p:sp>
        <p:nvSpPr>
          <p:cNvPr id="14338" name="Content Placeholder 2"/>
          <p:cNvSpPr>
            <a:spLocks noGrp="1"/>
          </p:cNvSpPr>
          <p:nvPr>
            <p:ph idx="1"/>
          </p:nvPr>
        </p:nvSpPr>
        <p:spPr>
          <a:xfrm>
            <a:off x="143225" y="932676"/>
            <a:ext cx="11905550" cy="5722125"/>
          </a:xfrm>
        </p:spPr>
        <p:txBody>
          <a:bodyPr/>
          <a:lstStyle/>
          <a:p>
            <a:pPr>
              <a:spcBef>
                <a:spcPts val="1200"/>
              </a:spcBef>
              <a:tabLst>
                <a:tab pos="3884613" algn="l"/>
              </a:tabLst>
            </a:pPr>
            <a:r>
              <a:rPr lang="en-US" dirty="0" smtClean="0"/>
              <a:t>Arrays are (or at least can be thought of as) residing in consecutive memory locations</a:t>
            </a:r>
          </a:p>
          <a:p>
            <a:pPr lvl="1">
              <a:spcBef>
                <a:spcPts val="1200"/>
              </a:spcBef>
              <a:tabLst>
                <a:tab pos="3884613" algn="l"/>
              </a:tabLst>
            </a:pPr>
            <a:r>
              <a:rPr lang="en-US" dirty="0" smtClean="0"/>
              <a:t>The array’s name is a </a:t>
            </a:r>
            <a:r>
              <a:rPr lang="en-US" i="1" u="sng" dirty="0" smtClean="0"/>
              <a:t>reference</a:t>
            </a:r>
            <a:r>
              <a:rPr lang="en-US" dirty="0" smtClean="0"/>
              <a:t> to where the array starts (i.e., its location in memory)</a:t>
            </a:r>
          </a:p>
          <a:p>
            <a:pPr lvl="1">
              <a:spcBef>
                <a:spcPts val="1200"/>
              </a:spcBef>
              <a:tabLst>
                <a:tab pos="3884613" algn="l"/>
              </a:tabLst>
            </a:pPr>
            <a:r>
              <a:rPr lang="en-US" dirty="0" smtClean="0"/>
              <a:t>We refer to particular array elements using</a:t>
            </a:r>
            <a:br>
              <a:rPr lang="en-US" dirty="0" smtClean="0"/>
            </a:br>
            <a:r>
              <a:rPr lang="en-US" dirty="0" smtClean="0"/>
              <a:t>an (integer) index called a </a:t>
            </a:r>
            <a:r>
              <a:rPr lang="en-US" i="1" dirty="0" smtClean="0"/>
              <a:t>subscript</a:t>
            </a:r>
          </a:p>
          <a:p>
            <a:pPr lvl="1">
              <a:spcBef>
                <a:spcPts val="1200"/>
              </a:spcBef>
              <a:tabLst>
                <a:tab pos="3884613" algn="l"/>
              </a:tabLst>
            </a:pPr>
            <a:r>
              <a:rPr lang="en-US" dirty="0" smtClean="0"/>
              <a:t>Array[0] refers to the first element</a:t>
            </a:r>
          </a:p>
          <a:p>
            <a:pPr lvl="1">
              <a:spcBef>
                <a:spcPts val="1200"/>
              </a:spcBef>
              <a:tabLst>
                <a:tab pos="3884613" algn="l"/>
              </a:tabLst>
            </a:pPr>
            <a:r>
              <a:rPr lang="en-US" dirty="0" smtClean="0"/>
              <a:t>Array[1] refers to the second, etc.</a:t>
            </a:r>
          </a:p>
          <a:p>
            <a:pPr lvl="1">
              <a:spcBef>
                <a:spcPts val="1200"/>
              </a:spcBef>
              <a:tabLst>
                <a:tab pos="3884613" algn="l"/>
              </a:tabLst>
            </a:pPr>
            <a:r>
              <a:rPr lang="en-US" dirty="0" smtClean="0"/>
              <a:t>There’s really no difference between accessing</a:t>
            </a:r>
            <a:br>
              <a:rPr lang="en-US" dirty="0" smtClean="0"/>
            </a:br>
            <a:r>
              <a:rPr lang="en-US" dirty="0" smtClean="0"/>
              <a:t>Array[1000000] and accessing Array[0]</a:t>
            </a:r>
          </a:p>
          <a:p>
            <a:pPr>
              <a:spcBef>
                <a:spcPct val="10000"/>
              </a:spcBef>
              <a:tabLst>
                <a:tab pos="3884613" algn="l"/>
              </a:tabLst>
            </a:pPr>
            <a:endParaRPr lang="en-US" dirty="0" smtClean="0"/>
          </a:p>
          <a:p>
            <a:pPr>
              <a:spcBef>
                <a:spcPct val="10000"/>
              </a:spcBef>
              <a:tabLst>
                <a:tab pos="3884613" algn="l"/>
              </a:tabLst>
            </a:pPr>
            <a:endParaRPr lang="en-US" dirty="0" smtClean="0"/>
          </a:p>
        </p:txBody>
      </p:sp>
      <p:grpSp>
        <p:nvGrpSpPr>
          <p:cNvPr id="38915" name="Group 7"/>
          <p:cNvGrpSpPr>
            <a:grpSpLocks/>
          </p:cNvGrpSpPr>
          <p:nvPr/>
        </p:nvGrpSpPr>
        <p:grpSpPr bwMode="auto">
          <a:xfrm>
            <a:off x="8572500" y="2781300"/>
            <a:ext cx="1409700" cy="3390900"/>
            <a:chOff x="1562100" y="2743200"/>
            <a:chExt cx="1409700" cy="3390900"/>
          </a:xfrm>
        </p:grpSpPr>
        <p:sp>
          <p:nvSpPr>
            <p:cNvPr id="6" name="Rectangle 5"/>
            <p:cNvSpPr/>
            <p:nvPr/>
          </p:nvSpPr>
          <p:spPr>
            <a:xfrm>
              <a:off x="1562100" y="2743200"/>
              <a:ext cx="1409700" cy="3390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917" name="Picture 6" descr="37461_CH01_AIT0104"/>
            <p:cNvPicPr>
              <a:picLocks noChangeAspect="1" noChangeArrowheads="1"/>
            </p:cNvPicPr>
            <p:nvPr/>
          </p:nvPicPr>
          <p:blipFill>
            <a:blip r:embed="rId3"/>
            <a:srcRect/>
            <a:stretch>
              <a:fillRect/>
            </a:stretch>
          </p:blipFill>
          <p:spPr bwMode="auto">
            <a:xfrm>
              <a:off x="1676400" y="2819400"/>
              <a:ext cx="1192213" cy="324485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2245"/>
          </a:xfrm>
        </p:spPr>
        <p:txBody>
          <a:bodyPr/>
          <a:lstStyle/>
          <a:p>
            <a:pPr eaLnBrk="1" hangingPunct="1"/>
            <a:r>
              <a:rPr lang="en-US" dirty="0" smtClean="0"/>
              <a:t>Linked Lists (Conceptually)</a:t>
            </a:r>
          </a:p>
        </p:txBody>
      </p:sp>
      <p:sp>
        <p:nvSpPr>
          <p:cNvPr id="14338" name="Content Placeholder 2"/>
          <p:cNvSpPr>
            <a:spLocks noGrp="1"/>
          </p:cNvSpPr>
          <p:nvPr>
            <p:ph idx="1"/>
          </p:nvPr>
        </p:nvSpPr>
        <p:spPr>
          <a:xfrm>
            <a:off x="143225" y="932676"/>
            <a:ext cx="11905550" cy="5722125"/>
          </a:xfrm>
        </p:spPr>
        <p:txBody>
          <a:bodyPr/>
          <a:lstStyle/>
          <a:p>
            <a:pPr>
              <a:spcBef>
                <a:spcPts val="600"/>
              </a:spcBef>
              <a:tabLst>
                <a:tab pos="3884613" algn="l"/>
              </a:tabLst>
            </a:pPr>
            <a:r>
              <a:rPr lang="en-US" dirty="0" smtClean="0"/>
              <a:t>Linked Lists are stored in individual memory blocks known as </a:t>
            </a:r>
            <a:r>
              <a:rPr lang="en-US" i="1" u="sng" dirty="0" smtClean="0"/>
              <a:t>nodes</a:t>
            </a:r>
            <a:r>
              <a:rPr lang="en-US" dirty="0" smtClean="0"/>
              <a:t>.</a:t>
            </a:r>
          </a:p>
          <a:p>
            <a:pPr lvl="1">
              <a:spcBef>
                <a:spcPts val="600"/>
              </a:spcBef>
              <a:tabLst>
                <a:tab pos="3884613" algn="l"/>
              </a:tabLst>
            </a:pPr>
            <a:r>
              <a:rPr lang="en-US" dirty="0" smtClean="0"/>
              <a:t>Each node is </a:t>
            </a:r>
            <a:r>
              <a:rPr lang="en-US" i="1" u="sng" dirty="0" smtClean="0"/>
              <a:t>linked</a:t>
            </a:r>
            <a:r>
              <a:rPr lang="en-US" dirty="0" smtClean="0"/>
              <a:t> to its successor</a:t>
            </a:r>
          </a:p>
          <a:p>
            <a:pPr lvl="1">
              <a:spcBef>
                <a:spcPts val="600"/>
              </a:spcBef>
              <a:tabLst>
                <a:tab pos="3884613" algn="l"/>
              </a:tabLst>
            </a:pPr>
            <a:r>
              <a:rPr lang="en-US" dirty="0" smtClean="0"/>
              <a:t>The last node in the list has </a:t>
            </a:r>
            <a:r>
              <a:rPr lang="en-US" i="1" u="sng" dirty="0" smtClean="0"/>
              <a:t>no</a:t>
            </a:r>
            <a:r>
              <a:rPr lang="en-US" dirty="0" smtClean="0"/>
              <a:t> successor;</a:t>
            </a:r>
            <a:br>
              <a:rPr lang="en-US" dirty="0" smtClean="0"/>
            </a:br>
            <a:r>
              <a:rPr lang="en-US" dirty="0" smtClean="0"/>
              <a:t>it has a </a:t>
            </a:r>
            <a:r>
              <a:rPr lang="en-US" dirty="0" smtClean="0">
                <a:solidFill>
                  <a:srgbClr val="FFC000"/>
                </a:solidFill>
                <a:latin typeface="Consolas" pitchFamily="49" charset="0"/>
                <a:cs typeface="Consolas" pitchFamily="49" charset="0"/>
              </a:rPr>
              <a:t>null</a:t>
            </a:r>
            <a:r>
              <a:rPr lang="en-US" dirty="0" smtClean="0"/>
              <a:t> link</a:t>
            </a:r>
          </a:p>
          <a:p>
            <a:pPr lvl="1">
              <a:spcBef>
                <a:spcPts val="600"/>
              </a:spcBef>
              <a:tabLst>
                <a:tab pos="3884613" algn="l"/>
              </a:tabLst>
            </a:pPr>
            <a:r>
              <a:rPr lang="en-US" dirty="0" smtClean="0"/>
              <a:t>The </a:t>
            </a:r>
            <a:r>
              <a:rPr lang="en-US" i="1" u="sng" dirty="0" smtClean="0"/>
              <a:t>only</a:t>
            </a:r>
            <a:r>
              <a:rPr lang="en-US" dirty="0" smtClean="0"/>
              <a:t> way to access the 3</a:t>
            </a:r>
            <a:r>
              <a:rPr lang="en-US" baseline="30000" dirty="0" smtClean="0"/>
              <a:t>rd</a:t>
            </a:r>
            <a:r>
              <a:rPr lang="en-US" dirty="0" smtClean="0"/>
              <a:t> node in the list is to go from</a:t>
            </a:r>
            <a:br>
              <a:rPr lang="en-US" dirty="0" smtClean="0"/>
            </a:br>
            <a:r>
              <a:rPr lang="en-US" dirty="0" smtClean="0"/>
              <a:t>the 1</a:t>
            </a:r>
            <a:r>
              <a:rPr lang="en-US" baseline="30000" dirty="0" smtClean="0"/>
              <a:t>st</a:t>
            </a:r>
            <a:r>
              <a:rPr lang="en-US" dirty="0" smtClean="0"/>
              <a:t> to the 2</a:t>
            </a:r>
            <a:r>
              <a:rPr lang="en-US" baseline="30000" dirty="0" smtClean="0"/>
              <a:t>nd</a:t>
            </a:r>
            <a:r>
              <a:rPr lang="en-US" dirty="0" smtClean="0"/>
              <a:t>, and then to go from the 2</a:t>
            </a:r>
            <a:r>
              <a:rPr lang="en-US" baseline="30000" dirty="0" smtClean="0"/>
              <a:t>nd</a:t>
            </a:r>
            <a:r>
              <a:rPr lang="en-US" dirty="0" smtClean="0"/>
              <a:t> to the 3</a:t>
            </a:r>
            <a:r>
              <a:rPr lang="en-US" baseline="30000" dirty="0" smtClean="0"/>
              <a:t>rd</a:t>
            </a:r>
            <a:endParaRPr lang="en-US" dirty="0" smtClean="0"/>
          </a:p>
          <a:p>
            <a:pPr lvl="1">
              <a:spcBef>
                <a:spcPts val="600"/>
              </a:spcBef>
              <a:tabLst>
                <a:tab pos="3884613" algn="l"/>
              </a:tabLst>
            </a:pPr>
            <a:r>
              <a:rPr lang="en-US" dirty="0" smtClean="0"/>
              <a:t>It takes a lot longer to access the 1000000</a:t>
            </a:r>
            <a:r>
              <a:rPr lang="en-US" baseline="30000" dirty="0" smtClean="0"/>
              <a:t>th</a:t>
            </a:r>
            <a:r>
              <a:rPr lang="en-US" dirty="0" smtClean="0"/>
              <a:t> node </a:t>
            </a:r>
            <a:br>
              <a:rPr lang="en-US" dirty="0" smtClean="0"/>
            </a:br>
            <a:r>
              <a:rPr lang="en-US" dirty="0" smtClean="0"/>
              <a:t>in a linked list than the 1</a:t>
            </a:r>
            <a:r>
              <a:rPr lang="en-US" baseline="30000" dirty="0" smtClean="0"/>
              <a:t>st</a:t>
            </a:r>
            <a:endParaRPr lang="en-US" dirty="0" smtClean="0"/>
          </a:p>
          <a:p>
            <a:pPr lvl="1">
              <a:spcBef>
                <a:spcPts val="600"/>
              </a:spcBef>
              <a:tabLst>
                <a:tab pos="3884613" algn="l"/>
              </a:tabLst>
            </a:pPr>
            <a:r>
              <a:rPr lang="en-US" dirty="0" smtClean="0"/>
              <a:t>Nodes don’t have subscripts, like array elements do</a:t>
            </a:r>
          </a:p>
          <a:p>
            <a:pPr lvl="1">
              <a:spcBef>
                <a:spcPts val="600"/>
              </a:spcBef>
              <a:tabLst>
                <a:tab pos="3884613" algn="l"/>
              </a:tabLst>
            </a:pPr>
            <a:r>
              <a:rPr lang="en-US" dirty="0" smtClean="0"/>
              <a:t>We use a </a:t>
            </a:r>
            <a:r>
              <a:rPr lang="en-US" i="1" u="sng" dirty="0" smtClean="0"/>
              <a:t>reference</a:t>
            </a:r>
            <a:r>
              <a:rPr lang="en-US" dirty="0" smtClean="0"/>
              <a:t> to the first node of a linked list, just like an array’s name references where </a:t>
            </a:r>
            <a:r>
              <a:rPr lang="en-US" i="1" dirty="0" smtClean="0"/>
              <a:t>it</a:t>
            </a:r>
            <a:r>
              <a:rPr lang="en-US" dirty="0" smtClean="0"/>
              <a:t> starts</a:t>
            </a:r>
          </a:p>
        </p:txBody>
      </p:sp>
      <p:grpSp>
        <p:nvGrpSpPr>
          <p:cNvPr id="40963" name="Group 7"/>
          <p:cNvGrpSpPr>
            <a:grpSpLocks/>
          </p:cNvGrpSpPr>
          <p:nvPr/>
        </p:nvGrpSpPr>
        <p:grpSpPr bwMode="auto">
          <a:xfrm>
            <a:off x="9936500" y="1766325"/>
            <a:ext cx="1485900" cy="3390900"/>
            <a:chOff x="5676900" y="2743200"/>
            <a:chExt cx="1485900" cy="3390900"/>
          </a:xfrm>
        </p:grpSpPr>
        <p:sp>
          <p:nvSpPr>
            <p:cNvPr id="7" name="Rectangle 6"/>
            <p:cNvSpPr/>
            <p:nvPr/>
          </p:nvSpPr>
          <p:spPr>
            <a:xfrm>
              <a:off x="5676900" y="2743200"/>
              <a:ext cx="1485900" cy="3390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65" name="Picture 7" descr="37461_CH01_AIT0105"/>
            <p:cNvPicPr>
              <a:picLocks noChangeAspect="1" noChangeArrowheads="1"/>
            </p:cNvPicPr>
            <p:nvPr/>
          </p:nvPicPr>
          <p:blipFill>
            <a:blip r:embed="rId3"/>
            <a:srcRect/>
            <a:stretch>
              <a:fillRect/>
            </a:stretch>
          </p:blipFill>
          <p:spPr bwMode="auto">
            <a:xfrm>
              <a:off x="5751513" y="2819400"/>
              <a:ext cx="1358900" cy="32004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524000" y="1"/>
            <a:ext cx="9144000" cy="702245"/>
          </a:xfrm>
        </p:spPr>
        <p:txBody>
          <a:bodyPr/>
          <a:lstStyle/>
          <a:p>
            <a:pPr eaLnBrk="1" hangingPunct="1"/>
            <a:r>
              <a:rPr lang="en-US" dirty="0" smtClean="0"/>
              <a:t>Linked Lists (Conceptually)</a:t>
            </a:r>
          </a:p>
        </p:txBody>
      </p:sp>
      <p:sp>
        <p:nvSpPr>
          <p:cNvPr id="14338" name="Content Placeholder 2"/>
          <p:cNvSpPr>
            <a:spLocks noGrp="1"/>
          </p:cNvSpPr>
          <p:nvPr>
            <p:ph idx="1"/>
          </p:nvPr>
        </p:nvSpPr>
        <p:spPr>
          <a:xfrm>
            <a:off x="181631" y="894271"/>
            <a:ext cx="11867144" cy="5760530"/>
          </a:xfrm>
        </p:spPr>
        <p:txBody>
          <a:bodyPr/>
          <a:lstStyle/>
          <a:p>
            <a:pPr>
              <a:spcBef>
                <a:spcPts val="720"/>
              </a:spcBef>
              <a:tabLst>
                <a:tab pos="3884613" algn="l"/>
              </a:tabLst>
            </a:pPr>
            <a:r>
              <a:rPr lang="en-US" dirty="0" smtClean="0"/>
              <a:t>It may seem that linked lists don’t really get us anything</a:t>
            </a:r>
          </a:p>
          <a:p>
            <a:pPr lvl="1">
              <a:spcBef>
                <a:spcPts val="720"/>
              </a:spcBef>
              <a:tabLst>
                <a:tab pos="3884613" algn="l"/>
              </a:tabLst>
            </a:pPr>
            <a:r>
              <a:rPr lang="en-US" dirty="0" smtClean="0"/>
              <a:t>We can’t refer to any arbitrary node directly (as we can in an array)</a:t>
            </a:r>
          </a:p>
          <a:p>
            <a:pPr lvl="1">
              <a:spcBef>
                <a:spcPts val="720"/>
              </a:spcBef>
              <a:tabLst>
                <a:tab pos="3884613" algn="l"/>
              </a:tabLst>
            </a:pPr>
            <a:r>
              <a:rPr lang="en-US" dirty="0" smtClean="0"/>
              <a:t>Looks like a </a:t>
            </a:r>
            <a:r>
              <a:rPr lang="en-US" i="1" dirty="0" smtClean="0"/>
              <a:t>complicated</a:t>
            </a:r>
            <a:r>
              <a:rPr lang="en-US" dirty="0" smtClean="0"/>
              <a:t> way to store a list of items</a:t>
            </a:r>
          </a:p>
          <a:p>
            <a:pPr lvl="1">
              <a:spcBef>
                <a:spcPts val="720"/>
              </a:spcBef>
              <a:tabLst>
                <a:tab pos="3884613" algn="l"/>
              </a:tabLst>
            </a:pPr>
            <a:r>
              <a:rPr lang="en-US" dirty="0" smtClean="0"/>
              <a:t>Java supports arrays directly; there’s no “linked list” data type – more work for the programmer</a:t>
            </a:r>
          </a:p>
          <a:p>
            <a:pPr>
              <a:spcBef>
                <a:spcPts val="720"/>
              </a:spcBef>
              <a:tabLst>
                <a:tab pos="3884613" algn="l"/>
              </a:tabLst>
            </a:pPr>
            <a:r>
              <a:rPr lang="en-US" dirty="0" smtClean="0"/>
              <a:t>BUT:</a:t>
            </a:r>
          </a:p>
          <a:p>
            <a:pPr lvl="1">
              <a:spcBef>
                <a:spcPts val="720"/>
              </a:spcBef>
              <a:tabLst>
                <a:tab pos="3884613" algn="l"/>
              </a:tabLst>
            </a:pPr>
            <a:r>
              <a:rPr lang="en-US" dirty="0" smtClean="0"/>
              <a:t>An array’s size is fixed; we can always create a new node or delete an existing node (for a linked list)</a:t>
            </a:r>
          </a:p>
          <a:p>
            <a:pPr lvl="1">
              <a:spcBef>
                <a:spcPts val="720"/>
              </a:spcBef>
              <a:tabLst>
                <a:tab pos="3884613" algn="l"/>
              </a:tabLst>
            </a:pPr>
            <a:r>
              <a:rPr lang="en-US" dirty="0" smtClean="0"/>
              <a:t>If we want to put an entry into the middle of an array, we have to move the remaining items down a slot to make room. This isn’t a problem with linked lists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2245"/>
          </a:xfrm>
        </p:spPr>
        <p:txBody>
          <a:bodyPr/>
          <a:lstStyle/>
          <a:p>
            <a:pPr eaLnBrk="1" hangingPunct="1"/>
            <a:r>
              <a:rPr lang="en-US" dirty="0" smtClean="0"/>
              <a:t>Nodes in a Linked List</a:t>
            </a:r>
          </a:p>
        </p:txBody>
      </p:sp>
      <p:sp>
        <p:nvSpPr>
          <p:cNvPr id="14338" name="Content Placeholder 2"/>
          <p:cNvSpPr>
            <a:spLocks noGrp="1"/>
          </p:cNvSpPr>
          <p:nvPr>
            <p:ph idx="1"/>
          </p:nvPr>
        </p:nvSpPr>
        <p:spPr>
          <a:xfrm>
            <a:off x="143225" y="894270"/>
            <a:ext cx="11905550" cy="5760530"/>
          </a:xfrm>
        </p:spPr>
        <p:txBody>
          <a:bodyPr/>
          <a:lstStyle/>
          <a:p>
            <a:pPr>
              <a:spcBef>
                <a:spcPts val="1200"/>
              </a:spcBef>
              <a:tabLst>
                <a:tab pos="3884613" algn="l"/>
              </a:tabLst>
            </a:pPr>
            <a:r>
              <a:rPr lang="en-US" dirty="0" smtClean="0"/>
              <a:t>Nodes in a linked list always contain two pieces of information:</a:t>
            </a:r>
          </a:p>
          <a:p>
            <a:pPr lvl="1">
              <a:spcBef>
                <a:spcPts val="1200"/>
              </a:spcBef>
              <a:tabLst>
                <a:tab pos="3884613" algn="l"/>
              </a:tabLst>
            </a:pPr>
            <a:r>
              <a:rPr lang="en-US" dirty="0" smtClean="0"/>
              <a:t>The </a:t>
            </a:r>
            <a:r>
              <a:rPr lang="en-US" i="1" dirty="0" smtClean="0"/>
              <a:t>data</a:t>
            </a:r>
            <a:r>
              <a:rPr lang="en-US" dirty="0" smtClean="0"/>
              <a:t> in the node (may be more than one piece of information), sometimes called the </a:t>
            </a:r>
            <a:r>
              <a:rPr lang="en-US" i="1" u="sng" dirty="0" smtClean="0"/>
              <a:t>payload</a:t>
            </a:r>
          </a:p>
          <a:p>
            <a:pPr lvl="1">
              <a:spcBef>
                <a:spcPts val="1200"/>
              </a:spcBef>
              <a:tabLst>
                <a:tab pos="3884613" algn="l"/>
              </a:tabLst>
            </a:pPr>
            <a:r>
              <a:rPr lang="en-US" dirty="0" smtClean="0"/>
              <a:t>A reference (or </a:t>
            </a:r>
            <a:r>
              <a:rPr lang="en-US" i="1" dirty="0" smtClean="0"/>
              <a:t>link</a:t>
            </a:r>
            <a:r>
              <a:rPr lang="en-US" dirty="0" smtClean="0"/>
              <a:t>) to the </a:t>
            </a:r>
            <a:r>
              <a:rPr lang="en-US" i="1" dirty="0" smtClean="0"/>
              <a:t>next</a:t>
            </a:r>
            <a:r>
              <a:rPr lang="en-US" dirty="0" smtClean="0"/>
              <a:t> node (or </a:t>
            </a:r>
            <a:r>
              <a:rPr lang="en-US" dirty="0" smtClean="0">
                <a:solidFill>
                  <a:srgbClr val="FFC000"/>
                </a:solidFill>
                <a:latin typeface="Consolas" pitchFamily="49" charset="0"/>
                <a:cs typeface="Consolas" pitchFamily="49" charset="0"/>
              </a:rPr>
              <a:t>null</a:t>
            </a:r>
            <a:r>
              <a:rPr lang="en-US" dirty="0" smtClean="0"/>
              <a:t> if there isn’t a next node)</a:t>
            </a:r>
          </a:p>
          <a:p>
            <a:pPr marL="449263" lvl="1" indent="0">
              <a:spcBef>
                <a:spcPts val="1200"/>
              </a:spcBef>
              <a:buNone/>
              <a:tabLst>
                <a:tab pos="3884613" algn="l"/>
              </a:tabLst>
            </a:pPr>
            <a:endParaRPr lang="en-US" sz="2000" dirty="0"/>
          </a:p>
          <a:p>
            <a:pPr lvl="1">
              <a:spcBef>
                <a:spcPts val="1200"/>
              </a:spcBef>
              <a:tabLst>
                <a:tab pos="3884613" algn="l"/>
              </a:tabLst>
            </a:pPr>
            <a:r>
              <a:rPr lang="en-US" sz="2400" b="1" i="1" u="sng" dirty="0"/>
              <a:t>Self-referential class</a:t>
            </a:r>
            <a:r>
              <a:rPr lang="en-US" sz="2400" dirty="0"/>
              <a:t>  A class that includes an instance variable(s) that can hold a reference to </a:t>
            </a:r>
            <a:r>
              <a:rPr lang="en-US" sz="2400" i="1" dirty="0"/>
              <a:t>some other object of the same class</a:t>
            </a:r>
            <a:r>
              <a:rPr lang="en-US" sz="2400" dirty="0"/>
              <a:t>. Nodes are self-referential.</a:t>
            </a:r>
            <a:endParaRPr lang="en-US" sz="2400" i="1" dirty="0"/>
          </a:p>
          <a:p>
            <a:pPr lvl="2">
              <a:spcBef>
                <a:spcPts val="1200"/>
              </a:spcBef>
              <a:tabLst>
                <a:tab pos="3884613" algn="l"/>
              </a:tabLst>
            </a:pPr>
            <a:r>
              <a:rPr lang="en-US" dirty="0" smtClean="0"/>
              <a:t>Note that a node doesn’t refer to itself; it refers to </a:t>
            </a:r>
            <a:r>
              <a:rPr lang="en-US" i="1" u="sng" dirty="0" smtClean="0"/>
              <a:t>another node</a:t>
            </a:r>
            <a:r>
              <a:rPr lang="en-US" dirty="0" smtClean="0"/>
              <a:t> (if there is one)</a:t>
            </a:r>
          </a:p>
          <a:p>
            <a:pPr lvl="2">
              <a:spcBef>
                <a:spcPts val="1200"/>
              </a:spcBef>
              <a:tabLst>
                <a:tab pos="3884613" algn="l"/>
              </a:tabLst>
            </a:pPr>
            <a:r>
              <a:rPr lang="en-US" dirty="0" smtClean="0"/>
              <a:t>The class </a:t>
            </a:r>
            <a:r>
              <a:rPr lang="en-US" i="1" u="sng" dirty="0" smtClean="0"/>
              <a:t>is</a:t>
            </a:r>
            <a:r>
              <a:rPr lang="en-US" dirty="0" smtClean="0"/>
              <a:t> self-referential; individual objects created from the class are </a:t>
            </a:r>
            <a:r>
              <a:rPr lang="en-US" i="1" u="sng" dirty="0" smtClean="0"/>
              <a:t>not</a:t>
            </a:r>
            <a:r>
              <a:rPr lang="en-US" dirty="0" smtClean="0"/>
              <a:t> (typically, but they can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0" y="1"/>
            <a:ext cx="9144000" cy="702245"/>
          </a:xfrm>
        </p:spPr>
        <p:txBody>
          <a:bodyPr/>
          <a:lstStyle/>
          <a:p>
            <a:pPr eaLnBrk="1" hangingPunct="1"/>
            <a:r>
              <a:rPr lang="en-US" dirty="0" smtClean="0"/>
              <a:t>Nodes in a Linked List</a:t>
            </a:r>
          </a:p>
        </p:txBody>
      </p:sp>
      <p:sp>
        <p:nvSpPr>
          <p:cNvPr id="47106" name="Content Placeholder 2"/>
          <p:cNvSpPr>
            <a:spLocks noGrp="1"/>
          </p:cNvSpPr>
          <p:nvPr>
            <p:ph idx="1"/>
          </p:nvPr>
        </p:nvSpPr>
        <p:spPr>
          <a:xfrm>
            <a:off x="143225" y="932676"/>
            <a:ext cx="11905550" cy="5722125"/>
          </a:xfrm>
        </p:spPr>
        <p:txBody>
          <a:bodyPr/>
          <a:lstStyle/>
          <a:p>
            <a:pPr>
              <a:spcBef>
                <a:spcPct val="0"/>
              </a:spcBef>
              <a:tabLst>
                <a:tab pos="3884613" algn="l"/>
              </a:tabLst>
            </a:pPr>
            <a:r>
              <a:rPr lang="en-US" dirty="0" smtClean="0"/>
              <a:t>Next, we design and code a self-referential class that contains a </a:t>
            </a:r>
            <a:r>
              <a:rPr lang="en-US" dirty="0" smtClean="0">
                <a:solidFill>
                  <a:srgbClr val="FFC000"/>
                </a:solidFill>
                <a:latin typeface="Consolas" pitchFamily="49" charset="0"/>
                <a:cs typeface="Consolas" pitchFamily="49" charset="0"/>
              </a:rPr>
              <a:t>String</a:t>
            </a:r>
            <a:r>
              <a:rPr lang="en-US" dirty="0" smtClean="0"/>
              <a:t> and a reference to the next node – a </a:t>
            </a:r>
            <a:r>
              <a:rPr lang="en-US" dirty="0">
                <a:solidFill>
                  <a:srgbClr val="FFC000"/>
                </a:solidFill>
                <a:latin typeface="Consolas" pitchFamily="49" charset="0"/>
                <a:cs typeface="Consolas" pitchFamily="49" charset="0"/>
              </a:rPr>
              <a:t>L</a:t>
            </a:r>
            <a:r>
              <a:rPr lang="en-US" dirty="0" smtClean="0"/>
              <a:t>inked </a:t>
            </a:r>
            <a:r>
              <a:rPr lang="en-US" dirty="0">
                <a:solidFill>
                  <a:srgbClr val="FFC000"/>
                </a:solidFill>
                <a:latin typeface="Consolas" pitchFamily="49" charset="0"/>
                <a:cs typeface="Consolas" pitchFamily="49" charset="0"/>
              </a:rPr>
              <a:t>L</a:t>
            </a:r>
            <a:r>
              <a:rPr lang="en-US" dirty="0" smtClean="0"/>
              <a:t>ist </a:t>
            </a:r>
            <a:r>
              <a:rPr lang="en-US" dirty="0">
                <a:solidFill>
                  <a:srgbClr val="FFC000"/>
                </a:solidFill>
                <a:latin typeface="Consolas" pitchFamily="49" charset="0"/>
                <a:cs typeface="Consolas" pitchFamily="49" charset="0"/>
              </a:rPr>
              <a:t>String</a:t>
            </a:r>
            <a:r>
              <a:rPr lang="en-US" dirty="0" smtClean="0"/>
              <a:t> </a:t>
            </a:r>
            <a:r>
              <a:rPr lang="en-US" dirty="0">
                <a:solidFill>
                  <a:srgbClr val="FFC000"/>
                </a:solidFill>
                <a:latin typeface="Consolas" pitchFamily="49" charset="0"/>
                <a:cs typeface="Consolas" pitchFamily="49" charset="0"/>
              </a:rPr>
              <a:t>Node</a:t>
            </a:r>
            <a:r>
              <a:rPr lang="en-US" dirty="0" smtClean="0"/>
              <a:t> – an </a:t>
            </a:r>
            <a:r>
              <a:rPr lang="en-US" dirty="0" err="1" smtClean="0">
                <a:solidFill>
                  <a:srgbClr val="FFC000"/>
                </a:solidFill>
                <a:latin typeface="Consolas" pitchFamily="49" charset="0"/>
                <a:cs typeface="Consolas" pitchFamily="49" charset="0"/>
              </a:rPr>
              <a:t>LLStringNode</a:t>
            </a:r>
            <a:r>
              <a:rPr lang="en-US" dirty="0" smtClean="0"/>
              <a:t> </a:t>
            </a:r>
          </a:p>
          <a:p>
            <a:pPr>
              <a:spcBef>
                <a:spcPct val="0"/>
              </a:spcBef>
              <a:buNone/>
              <a:tabLst>
                <a:tab pos="3884613" algn="l"/>
              </a:tabLst>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2245"/>
          </a:xfrm>
        </p:spPr>
        <p:txBody>
          <a:bodyPr/>
          <a:lstStyle/>
          <a:p>
            <a:pPr eaLnBrk="1" hangingPunct="1"/>
            <a:r>
              <a:rPr lang="en-US" dirty="0" smtClean="0"/>
              <a:t>Last Time</a:t>
            </a:r>
          </a:p>
        </p:txBody>
      </p:sp>
      <p:sp>
        <p:nvSpPr>
          <p:cNvPr id="14338" name="Content Placeholder 2"/>
          <p:cNvSpPr>
            <a:spLocks noGrp="1"/>
          </p:cNvSpPr>
          <p:nvPr>
            <p:ph idx="1"/>
          </p:nvPr>
        </p:nvSpPr>
        <p:spPr>
          <a:xfrm>
            <a:off x="181629" y="894270"/>
            <a:ext cx="11867145" cy="5760530"/>
          </a:xfrm>
        </p:spPr>
        <p:txBody>
          <a:bodyPr/>
          <a:lstStyle/>
          <a:p>
            <a:pPr>
              <a:spcBef>
                <a:spcPts val="900"/>
              </a:spcBef>
              <a:tabLst>
                <a:tab pos="3997325" algn="l"/>
              </a:tabLst>
            </a:pPr>
            <a:r>
              <a:rPr lang="en-US" dirty="0" smtClean="0"/>
              <a:t>Abstraction (2.1)</a:t>
            </a:r>
          </a:p>
          <a:p>
            <a:pPr lvl="1">
              <a:spcBef>
                <a:spcPts val="900"/>
              </a:spcBef>
              <a:tabLst>
                <a:tab pos="3997325" algn="l"/>
              </a:tabLst>
            </a:pPr>
            <a:r>
              <a:rPr lang="en-US" dirty="0" smtClean="0"/>
              <a:t>Information hiding / data abstraction / ADT</a:t>
            </a:r>
          </a:p>
          <a:p>
            <a:pPr>
              <a:spcBef>
                <a:spcPts val="900"/>
              </a:spcBef>
              <a:tabLst>
                <a:tab pos="3997325" algn="l"/>
              </a:tabLst>
            </a:pPr>
            <a:r>
              <a:rPr lang="en-US" dirty="0" smtClean="0"/>
              <a:t>ADT Perspectives</a:t>
            </a:r>
          </a:p>
          <a:p>
            <a:pPr lvl="1">
              <a:spcBef>
                <a:spcPts val="900"/>
              </a:spcBef>
              <a:tabLst>
                <a:tab pos="3997325" algn="l"/>
              </a:tabLst>
            </a:pPr>
            <a:r>
              <a:rPr lang="en-US" dirty="0" smtClean="0"/>
              <a:t>Application level 	(how to </a:t>
            </a:r>
            <a:r>
              <a:rPr lang="en-US" i="1" dirty="0" smtClean="0"/>
              <a:t>use</a:t>
            </a:r>
            <a:r>
              <a:rPr lang="en-US" dirty="0" smtClean="0"/>
              <a:t> it)</a:t>
            </a:r>
          </a:p>
          <a:p>
            <a:pPr lvl="1">
              <a:spcBef>
                <a:spcPts val="700"/>
              </a:spcBef>
              <a:tabLst>
                <a:tab pos="3997325" algn="l"/>
              </a:tabLst>
            </a:pPr>
            <a:r>
              <a:rPr lang="en-US" dirty="0" smtClean="0"/>
              <a:t>Logical level 	(what it </a:t>
            </a:r>
            <a:r>
              <a:rPr lang="en-US" i="1" dirty="0" smtClean="0"/>
              <a:t>does</a:t>
            </a:r>
            <a:r>
              <a:rPr lang="en-US" dirty="0" smtClean="0"/>
              <a:t>)</a:t>
            </a:r>
          </a:p>
          <a:p>
            <a:pPr lvl="1">
              <a:spcBef>
                <a:spcPts val="700"/>
              </a:spcBef>
              <a:tabLst>
                <a:tab pos="3997325" algn="l"/>
              </a:tabLst>
            </a:pPr>
            <a:r>
              <a:rPr lang="en-US" dirty="0" smtClean="0"/>
              <a:t>Implementation level	(</a:t>
            </a:r>
            <a:r>
              <a:rPr lang="en-US" i="1" dirty="0" smtClean="0"/>
              <a:t>how</a:t>
            </a:r>
            <a:r>
              <a:rPr lang="en-US" dirty="0" smtClean="0"/>
              <a:t> it does what it does)</a:t>
            </a:r>
          </a:p>
          <a:p>
            <a:pPr>
              <a:spcBef>
                <a:spcPts val="900"/>
              </a:spcBef>
              <a:tabLst>
                <a:tab pos="3997325" algn="l"/>
              </a:tabLst>
            </a:pPr>
            <a:r>
              <a:rPr lang="en-US" dirty="0" smtClean="0">
                <a:solidFill>
                  <a:srgbClr val="92D050"/>
                </a:solidFill>
              </a:rPr>
              <a:t>// Preconditions &amp; </a:t>
            </a:r>
            <a:r>
              <a:rPr lang="en-US" dirty="0" err="1" smtClean="0">
                <a:solidFill>
                  <a:srgbClr val="92D050"/>
                </a:solidFill>
              </a:rPr>
              <a:t>Postconditions</a:t>
            </a:r>
            <a:r>
              <a:rPr lang="en-US" dirty="0" smtClean="0">
                <a:solidFill>
                  <a:srgbClr val="92D050"/>
                </a:solidFill>
              </a:rPr>
              <a:t> (or Effects)</a:t>
            </a:r>
          </a:p>
          <a:p>
            <a:pPr>
              <a:spcBef>
                <a:spcPts val="900"/>
              </a:spcBef>
              <a:tabLst>
                <a:tab pos="3997325" algn="l"/>
              </a:tabLst>
            </a:pPr>
            <a:r>
              <a:rPr lang="en-US" dirty="0" smtClean="0"/>
              <a:t>Abstract Methods &amp; Interfaces to create the ADT’s “contract”</a:t>
            </a:r>
          </a:p>
          <a:p>
            <a:pPr>
              <a:spcBef>
                <a:spcPts val="900"/>
              </a:spcBef>
              <a:tabLst>
                <a:tab pos="3997325" algn="l"/>
              </a:tabLst>
            </a:pPr>
            <a:r>
              <a:rPr lang="en-US" dirty="0" smtClean="0"/>
              <a:t>The </a:t>
            </a:r>
            <a:r>
              <a:rPr lang="en-US" dirty="0" err="1">
                <a:solidFill>
                  <a:srgbClr val="FFC000"/>
                </a:solidFill>
                <a:latin typeface="Consolas" pitchFamily="49" charset="0"/>
                <a:cs typeface="Consolas" pitchFamily="49" charset="0"/>
              </a:rPr>
              <a:t>StringLog</a:t>
            </a:r>
            <a:r>
              <a:rPr lang="en-US" dirty="0" smtClean="0"/>
              <a:t> specification</a:t>
            </a:r>
          </a:p>
          <a:p>
            <a:pPr>
              <a:spcBef>
                <a:spcPts val="900"/>
              </a:spcBef>
              <a:tabLst>
                <a:tab pos="3997325" algn="l"/>
              </a:tabLst>
            </a:pPr>
            <a:r>
              <a:rPr lang="en-US" dirty="0" smtClean="0"/>
              <a:t>Implementing </a:t>
            </a:r>
            <a:r>
              <a:rPr lang="en-US" dirty="0" err="1">
                <a:solidFill>
                  <a:srgbClr val="FFC000"/>
                </a:solidFill>
                <a:latin typeface="Consolas" pitchFamily="49" charset="0"/>
                <a:cs typeface="Consolas" pitchFamily="49" charset="0"/>
              </a:rPr>
              <a:t>StringLog</a:t>
            </a:r>
            <a:r>
              <a:rPr lang="en-US" dirty="0" smtClean="0"/>
              <a:t> with an array using stepwise refinement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524000" y="1"/>
            <a:ext cx="9144000" cy="702245"/>
          </a:xfrm>
        </p:spPr>
        <p:txBody>
          <a:bodyPr/>
          <a:lstStyle/>
          <a:p>
            <a:r>
              <a:rPr lang="en-US" dirty="0" err="1">
                <a:solidFill>
                  <a:srgbClr val="FFC000"/>
                </a:solidFill>
                <a:latin typeface="Consolas" pitchFamily="49" charset="0"/>
                <a:cs typeface="Consolas" pitchFamily="49" charset="0"/>
              </a:rPr>
              <a:t>LLStringNode</a:t>
            </a:r>
            <a:r>
              <a:rPr lang="en-US" dirty="0"/>
              <a:t> Class</a:t>
            </a:r>
            <a:endParaRPr lang="en-US" dirty="0" smtClean="0"/>
          </a:p>
        </p:txBody>
      </p:sp>
      <p:sp>
        <p:nvSpPr>
          <p:cNvPr id="49154" name="Text Box 4"/>
          <p:cNvSpPr txBox="1">
            <a:spLocks noChangeArrowheads="1"/>
          </p:cNvSpPr>
          <p:nvPr/>
        </p:nvSpPr>
        <p:spPr bwMode="auto">
          <a:xfrm>
            <a:off x="1828800" y="990601"/>
            <a:ext cx="6400800" cy="5592763"/>
          </a:xfrm>
          <a:prstGeom prst="rect">
            <a:avLst/>
          </a:prstGeom>
          <a:noFill/>
          <a:ln w="9525">
            <a:noFill/>
            <a:miter lim="800000"/>
            <a:headEnd/>
            <a:tailEnd/>
          </a:ln>
        </p:spPr>
        <p:txBody>
          <a:bodyPr>
            <a:spAutoFit/>
          </a:bodyPr>
          <a:lstStyle/>
          <a:p>
            <a:pPr>
              <a:lnSpc>
                <a:spcPct val="85000"/>
              </a:lnSpc>
            </a:pPr>
            <a:r>
              <a:rPr lang="en-US" sz="1200" dirty="0">
                <a:solidFill>
                  <a:srgbClr val="FFC000"/>
                </a:solidFill>
                <a:latin typeface="Consolas" pitchFamily="49" charset="0"/>
                <a:cs typeface="Consolas" pitchFamily="49" charset="0"/>
              </a:rPr>
              <a:t>public class </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a:t>
            </a:r>
          </a:p>
          <a:p>
            <a:pPr>
              <a:lnSpc>
                <a:spcPct val="85000"/>
              </a:lnSpc>
            </a:pPr>
            <a:r>
              <a:rPr lang="en-US" sz="1200" dirty="0">
                <a:solidFill>
                  <a:srgbClr val="FFC000"/>
                </a:solidFill>
                <a:latin typeface="Consolas" pitchFamily="49" charset="0"/>
                <a:cs typeface="Consolas" pitchFamily="49" charset="0"/>
              </a:rPr>
              <a:t>  private String info;</a:t>
            </a:r>
          </a:p>
          <a:p>
            <a:pPr>
              <a:lnSpc>
                <a:spcPct val="85000"/>
              </a:lnSpc>
            </a:pPr>
            <a:r>
              <a:rPr lang="en-US" sz="1200" dirty="0">
                <a:solidFill>
                  <a:srgbClr val="FFC000"/>
                </a:solidFill>
                <a:latin typeface="Consolas" pitchFamily="49" charset="0"/>
                <a:cs typeface="Consolas" pitchFamily="49" charset="0"/>
              </a:rPr>
              <a:t>  private </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 link;</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public </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(String info)</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this.info = info;</a:t>
            </a:r>
          </a:p>
          <a:p>
            <a:pPr>
              <a:lnSpc>
                <a:spcPct val="85000"/>
              </a:lnSpc>
            </a:pPr>
            <a:r>
              <a:rPr lang="en-US" sz="1200" dirty="0">
                <a:solidFill>
                  <a:srgbClr val="FFC000"/>
                </a:solidFill>
                <a:latin typeface="Consolas" pitchFamily="49" charset="0"/>
                <a:cs typeface="Consolas" pitchFamily="49" charset="0"/>
              </a:rPr>
              <a:t>    link = null;</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public void </a:t>
            </a:r>
            <a:r>
              <a:rPr lang="en-US" sz="1200" dirty="0" err="1">
                <a:solidFill>
                  <a:srgbClr val="FFC000"/>
                </a:solidFill>
                <a:latin typeface="Consolas" pitchFamily="49" charset="0"/>
                <a:cs typeface="Consolas" pitchFamily="49" charset="0"/>
              </a:rPr>
              <a:t>setInfo</a:t>
            </a:r>
            <a:r>
              <a:rPr lang="en-US" sz="1200" dirty="0">
                <a:solidFill>
                  <a:srgbClr val="FFC000"/>
                </a:solidFill>
                <a:latin typeface="Consolas" pitchFamily="49" charset="0"/>
                <a:cs typeface="Consolas" pitchFamily="49" charset="0"/>
              </a:rPr>
              <a:t>(String info)</a:t>
            </a:r>
          </a:p>
          <a:p>
            <a:pPr>
              <a:lnSpc>
                <a:spcPct val="85000"/>
              </a:lnSpc>
            </a:pPr>
            <a:r>
              <a:rPr lang="en-US" sz="1200" dirty="0">
                <a:solidFill>
                  <a:srgbClr val="FFC000"/>
                </a:solidFill>
                <a:latin typeface="Consolas" pitchFamily="49" charset="0"/>
                <a:cs typeface="Consolas" pitchFamily="49" charset="0"/>
              </a:rPr>
              <a:t>  </a:t>
            </a:r>
            <a:r>
              <a:rPr lang="en-US" sz="1200" dirty="0">
                <a:solidFill>
                  <a:srgbClr val="92D050"/>
                </a:solidFill>
                <a:latin typeface="Consolas" pitchFamily="49" charset="0"/>
                <a:cs typeface="Consolas" pitchFamily="49" charset="0"/>
              </a:rPr>
              <a:t>// Sets info string of this </a:t>
            </a:r>
            <a:r>
              <a:rPr lang="en-US" sz="1200" dirty="0" err="1">
                <a:solidFill>
                  <a:srgbClr val="92D050"/>
                </a:solidFill>
                <a:latin typeface="Consolas" pitchFamily="49" charset="0"/>
                <a:cs typeface="Consolas" pitchFamily="49" charset="0"/>
              </a:rPr>
              <a:t>LLStringNode</a:t>
            </a:r>
            <a:endParaRPr lang="en-US" sz="1200" dirty="0">
              <a:solidFill>
                <a:srgbClr val="92D050"/>
              </a:solidFill>
              <a:latin typeface="Consolas" pitchFamily="49" charset="0"/>
              <a:cs typeface="Consolas" pitchFamily="49" charset="0"/>
            </a:endParaRP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this.info = info;</a:t>
            </a:r>
          </a:p>
          <a:p>
            <a:pPr>
              <a:lnSpc>
                <a:spcPct val="85000"/>
              </a:lnSpc>
            </a:pPr>
            <a:r>
              <a:rPr lang="en-US" sz="1200" dirty="0">
                <a:solidFill>
                  <a:srgbClr val="FFC000"/>
                </a:solidFill>
                <a:latin typeface="Consolas" pitchFamily="49" charset="0"/>
                <a:cs typeface="Consolas" pitchFamily="49" charset="0"/>
              </a:rPr>
              <a:t>  }</a:t>
            </a:r>
          </a:p>
          <a:p>
            <a:pPr>
              <a:lnSpc>
                <a:spcPct val="85000"/>
              </a:lnSpc>
            </a:pPr>
            <a:endParaRPr lang="en-US" sz="1200" dirty="0">
              <a:solidFill>
                <a:srgbClr val="FFC000"/>
              </a:solidFill>
              <a:latin typeface="Consolas" pitchFamily="49" charset="0"/>
              <a:cs typeface="Consolas" pitchFamily="49" charset="0"/>
            </a:endParaRPr>
          </a:p>
          <a:p>
            <a:pPr>
              <a:lnSpc>
                <a:spcPct val="85000"/>
              </a:lnSpc>
            </a:pPr>
            <a:r>
              <a:rPr lang="en-US" sz="1200" dirty="0">
                <a:solidFill>
                  <a:srgbClr val="FFC000"/>
                </a:solidFill>
                <a:latin typeface="Consolas" pitchFamily="49" charset="0"/>
                <a:cs typeface="Consolas" pitchFamily="49" charset="0"/>
              </a:rPr>
              <a:t>  public String </a:t>
            </a:r>
            <a:r>
              <a:rPr lang="en-US" sz="1200" dirty="0" err="1">
                <a:solidFill>
                  <a:srgbClr val="FFC000"/>
                </a:solidFill>
                <a:latin typeface="Consolas" pitchFamily="49" charset="0"/>
                <a:cs typeface="Consolas" pitchFamily="49" charset="0"/>
              </a:rPr>
              <a:t>getInfo</a:t>
            </a:r>
            <a:r>
              <a:rPr lang="en-US" sz="1200" dirty="0">
                <a:solidFill>
                  <a:srgbClr val="FFC000"/>
                </a:solidFill>
                <a:latin typeface="Consolas" pitchFamily="49" charset="0"/>
                <a:cs typeface="Consolas" pitchFamily="49" charset="0"/>
              </a:rPr>
              <a:t>()</a:t>
            </a:r>
          </a:p>
          <a:p>
            <a:pPr>
              <a:lnSpc>
                <a:spcPct val="85000"/>
              </a:lnSpc>
            </a:pPr>
            <a:r>
              <a:rPr lang="en-US" sz="1200" dirty="0">
                <a:solidFill>
                  <a:srgbClr val="92D050"/>
                </a:solidFill>
                <a:latin typeface="Consolas" pitchFamily="49" charset="0"/>
                <a:cs typeface="Consolas" pitchFamily="49" charset="0"/>
              </a:rPr>
              <a:t>  // Returns info string of this </a:t>
            </a:r>
            <a:r>
              <a:rPr lang="en-US" sz="1200" dirty="0" err="1">
                <a:solidFill>
                  <a:srgbClr val="92D050"/>
                </a:solidFill>
                <a:latin typeface="Consolas" pitchFamily="49" charset="0"/>
                <a:cs typeface="Consolas" pitchFamily="49" charset="0"/>
              </a:rPr>
              <a:t>LLStringNode</a:t>
            </a:r>
            <a:endParaRPr lang="en-US" sz="1200" dirty="0">
              <a:solidFill>
                <a:srgbClr val="92D050"/>
              </a:solidFill>
              <a:latin typeface="Consolas" pitchFamily="49" charset="0"/>
              <a:cs typeface="Consolas" pitchFamily="49" charset="0"/>
            </a:endParaRP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return info;</a:t>
            </a:r>
          </a:p>
          <a:p>
            <a:pPr>
              <a:lnSpc>
                <a:spcPct val="85000"/>
              </a:lnSpc>
            </a:pPr>
            <a:r>
              <a:rPr lang="en-US" sz="1200" dirty="0">
                <a:solidFill>
                  <a:srgbClr val="FFC000"/>
                </a:solidFill>
                <a:latin typeface="Consolas" pitchFamily="49" charset="0"/>
                <a:cs typeface="Consolas" pitchFamily="49" charset="0"/>
              </a:rPr>
              <a:t>  }</a:t>
            </a:r>
          </a:p>
          <a:p>
            <a:pPr>
              <a:lnSpc>
                <a:spcPct val="85000"/>
              </a:lnSpc>
            </a:pPr>
            <a:endParaRPr lang="en-US" sz="1200" dirty="0">
              <a:solidFill>
                <a:srgbClr val="FFC000"/>
              </a:solidFill>
              <a:latin typeface="Consolas" pitchFamily="49" charset="0"/>
              <a:cs typeface="Consolas" pitchFamily="49" charset="0"/>
            </a:endParaRPr>
          </a:p>
          <a:p>
            <a:pPr>
              <a:lnSpc>
                <a:spcPct val="85000"/>
              </a:lnSpc>
            </a:pPr>
            <a:r>
              <a:rPr lang="en-US" sz="1200" dirty="0">
                <a:solidFill>
                  <a:srgbClr val="FFC000"/>
                </a:solidFill>
                <a:latin typeface="Consolas" pitchFamily="49" charset="0"/>
                <a:cs typeface="Consolas" pitchFamily="49" charset="0"/>
              </a:rPr>
              <a:t>  public void </a:t>
            </a:r>
            <a:r>
              <a:rPr lang="en-US" sz="1200" dirty="0" err="1">
                <a:solidFill>
                  <a:srgbClr val="FFC000"/>
                </a:solidFill>
                <a:latin typeface="Consolas" pitchFamily="49" charset="0"/>
                <a:cs typeface="Consolas" pitchFamily="49" charset="0"/>
              </a:rPr>
              <a:t>setLink</a:t>
            </a:r>
            <a:r>
              <a:rPr lang="en-US" sz="1200" dirty="0">
                <a:solidFill>
                  <a:srgbClr val="FFC000"/>
                </a:solidFill>
                <a:latin typeface="Consolas" pitchFamily="49" charset="0"/>
                <a:cs typeface="Consolas" pitchFamily="49" charset="0"/>
              </a:rPr>
              <a:t>(</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 link)</a:t>
            </a:r>
          </a:p>
          <a:p>
            <a:pPr>
              <a:lnSpc>
                <a:spcPct val="85000"/>
              </a:lnSpc>
            </a:pPr>
            <a:r>
              <a:rPr lang="en-US" sz="1200" dirty="0">
                <a:solidFill>
                  <a:srgbClr val="92D050"/>
                </a:solidFill>
                <a:latin typeface="Consolas" pitchFamily="49" charset="0"/>
                <a:cs typeface="Consolas" pitchFamily="49" charset="0"/>
              </a:rPr>
              <a:t>  // Sets link of this </a:t>
            </a:r>
            <a:r>
              <a:rPr lang="en-US" sz="1200" dirty="0" err="1">
                <a:solidFill>
                  <a:srgbClr val="92D050"/>
                </a:solidFill>
                <a:latin typeface="Consolas" pitchFamily="49" charset="0"/>
                <a:cs typeface="Consolas" pitchFamily="49" charset="0"/>
              </a:rPr>
              <a:t>LLStringNode</a:t>
            </a:r>
            <a:r>
              <a:rPr lang="en-US" sz="1200" dirty="0">
                <a:solidFill>
                  <a:srgbClr val="92D050"/>
                </a:solidFill>
                <a:latin typeface="Consolas" pitchFamily="49" charset="0"/>
                <a:cs typeface="Consolas" pitchFamily="49" charset="0"/>
              </a:rPr>
              <a:t>.</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a:t>
            </a:r>
            <a:r>
              <a:rPr lang="en-US" sz="1200" dirty="0" err="1">
                <a:solidFill>
                  <a:srgbClr val="FFC000"/>
                </a:solidFill>
                <a:latin typeface="Consolas" pitchFamily="49" charset="0"/>
                <a:cs typeface="Consolas" pitchFamily="49" charset="0"/>
              </a:rPr>
              <a:t>this.link</a:t>
            </a:r>
            <a:r>
              <a:rPr lang="en-US" sz="1200" dirty="0">
                <a:solidFill>
                  <a:srgbClr val="FFC000"/>
                </a:solidFill>
                <a:latin typeface="Consolas" pitchFamily="49" charset="0"/>
                <a:cs typeface="Consolas" pitchFamily="49" charset="0"/>
              </a:rPr>
              <a:t> = link;</a:t>
            </a:r>
          </a:p>
          <a:p>
            <a:pPr>
              <a:lnSpc>
                <a:spcPct val="85000"/>
              </a:lnSpc>
            </a:pPr>
            <a:r>
              <a:rPr lang="en-US" sz="1200" dirty="0">
                <a:solidFill>
                  <a:srgbClr val="FFC000"/>
                </a:solidFill>
                <a:latin typeface="Consolas" pitchFamily="49" charset="0"/>
                <a:cs typeface="Consolas" pitchFamily="49" charset="0"/>
              </a:rPr>
              <a:t>  }</a:t>
            </a:r>
          </a:p>
          <a:p>
            <a:pPr>
              <a:lnSpc>
                <a:spcPct val="85000"/>
              </a:lnSpc>
            </a:pPr>
            <a:endParaRPr lang="en-US" sz="1200" dirty="0">
              <a:solidFill>
                <a:srgbClr val="FFC000"/>
              </a:solidFill>
              <a:latin typeface="Consolas" pitchFamily="49" charset="0"/>
              <a:cs typeface="Consolas" pitchFamily="49" charset="0"/>
            </a:endParaRPr>
          </a:p>
          <a:p>
            <a:pPr>
              <a:lnSpc>
                <a:spcPct val="85000"/>
              </a:lnSpc>
            </a:pPr>
            <a:r>
              <a:rPr lang="en-US" sz="1200" dirty="0">
                <a:solidFill>
                  <a:srgbClr val="FFC000"/>
                </a:solidFill>
                <a:latin typeface="Consolas" pitchFamily="49" charset="0"/>
                <a:cs typeface="Consolas" pitchFamily="49" charset="0"/>
              </a:rPr>
              <a:t>  public </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 </a:t>
            </a:r>
            <a:r>
              <a:rPr lang="en-US" sz="1200" dirty="0" err="1">
                <a:solidFill>
                  <a:srgbClr val="FFC000"/>
                </a:solidFill>
                <a:latin typeface="Consolas" pitchFamily="49" charset="0"/>
                <a:cs typeface="Consolas" pitchFamily="49" charset="0"/>
              </a:rPr>
              <a:t>getLink</a:t>
            </a:r>
            <a:r>
              <a:rPr lang="en-US" sz="1200" dirty="0">
                <a:solidFill>
                  <a:srgbClr val="FFC000"/>
                </a:solidFill>
                <a:latin typeface="Consolas" pitchFamily="49" charset="0"/>
                <a:cs typeface="Consolas" pitchFamily="49" charset="0"/>
              </a:rPr>
              <a:t>()</a:t>
            </a:r>
          </a:p>
          <a:p>
            <a:pPr>
              <a:lnSpc>
                <a:spcPct val="85000"/>
              </a:lnSpc>
            </a:pPr>
            <a:r>
              <a:rPr lang="en-US" sz="1200" dirty="0">
                <a:solidFill>
                  <a:srgbClr val="92D050"/>
                </a:solidFill>
                <a:latin typeface="Consolas" pitchFamily="49" charset="0"/>
                <a:cs typeface="Consolas" pitchFamily="49" charset="0"/>
              </a:rPr>
              <a:t>  // Returns link of this </a:t>
            </a:r>
            <a:r>
              <a:rPr lang="en-US" sz="1200" dirty="0" err="1">
                <a:solidFill>
                  <a:srgbClr val="92D050"/>
                </a:solidFill>
                <a:latin typeface="Consolas" pitchFamily="49" charset="0"/>
                <a:cs typeface="Consolas" pitchFamily="49" charset="0"/>
              </a:rPr>
              <a:t>LLStringNode</a:t>
            </a:r>
            <a:r>
              <a:rPr lang="en-US" sz="1200" dirty="0">
                <a:solidFill>
                  <a:srgbClr val="92D050"/>
                </a:solidFill>
                <a:latin typeface="Consolas" pitchFamily="49" charset="0"/>
                <a:cs typeface="Consolas" pitchFamily="49" charset="0"/>
              </a:rPr>
              <a:t>.</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    return link;</a:t>
            </a:r>
          </a:p>
          <a:p>
            <a:pPr>
              <a:lnSpc>
                <a:spcPct val="85000"/>
              </a:lnSpc>
            </a:pPr>
            <a:r>
              <a:rPr lang="en-US" sz="1200" dirty="0">
                <a:solidFill>
                  <a:srgbClr val="FFC000"/>
                </a:solidFill>
                <a:latin typeface="Consolas" pitchFamily="49" charset="0"/>
                <a:cs typeface="Consolas" pitchFamily="49" charset="0"/>
              </a:rPr>
              <a:t>  }</a:t>
            </a:r>
          </a:p>
          <a:p>
            <a:pPr>
              <a:lnSpc>
                <a:spcPct val="85000"/>
              </a:lnSpc>
            </a:pPr>
            <a:r>
              <a:rPr lang="en-US" sz="1200" dirty="0">
                <a:solidFill>
                  <a:srgbClr val="FFC000"/>
                </a:solidFill>
                <a:latin typeface="Consolas" pitchFamily="49" charset="0"/>
                <a:cs typeface="Consolas" pitchFamily="49" charset="0"/>
              </a:rPr>
              <a:t>}</a:t>
            </a:r>
          </a:p>
        </p:txBody>
      </p:sp>
      <p:grpSp>
        <p:nvGrpSpPr>
          <p:cNvPr id="35" name="Group 34"/>
          <p:cNvGrpSpPr>
            <a:grpSpLocks/>
          </p:cNvGrpSpPr>
          <p:nvPr/>
        </p:nvGrpSpPr>
        <p:grpSpPr bwMode="auto">
          <a:xfrm>
            <a:off x="3983726" y="1752600"/>
            <a:ext cx="6608075" cy="800100"/>
            <a:chOff x="2459725" y="1752600"/>
            <a:chExt cx="6608075" cy="800100"/>
          </a:xfrm>
        </p:grpSpPr>
        <p:cxnSp>
          <p:nvCxnSpPr>
            <p:cNvPr id="6" name="Straight Connector 5"/>
            <p:cNvCxnSpPr/>
            <p:nvPr/>
          </p:nvCxnSpPr>
          <p:spPr>
            <a:xfrm>
              <a:off x="2459725" y="17526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9725" y="25527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210050" y="2152650"/>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10100" y="21336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14900" y="1866900"/>
              <a:ext cx="4152900" cy="646113"/>
            </a:xfrm>
            <a:prstGeom prst="rect">
              <a:avLst/>
            </a:prstGeom>
            <a:noFill/>
            <a:ln>
              <a:solidFill>
                <a:srgbClr val="00B0F0"/>
              </a:solidFill>
            </a:ln>
          </p:spPr>
          <p:txBody>
            <a:bodyPr>
              <a:spAutoFit/>
            </a:bodyPr>
            <a:lstStyle/>
            <a:p>
              <a:pPr>
                <a:defRPr/>
              </a:pPr>
              <a:r>
                <a:rPr lang="en-US" dirty="0"/>
                <a:t>Constructor: Takes a </a:t>
              </a:r>
              <a:r>
                <a:rPr lang="en-US" dirty="0" smtClean="0"/>
                <a:t>String </a:t>
              </a:r>
              <a:r>
                <a:rPr lang="en-US" dirty="0"/>
                <a:t>to initialize </a:t>
              </a:r>
              <a:r>
                <a:rPr lang="en-US" dirty="0">
                  <a:solidFill>
                    <a:srgbClr val="FFC000"/>
                  </a:solidFill>
                  <a:latin typeface="Consolas" pitchFamily="49" charset="0"/>
                  <a:cs typeface="Consolas" pitchFamily="49" charset="0"/>
                </a:rPr>
                <a:t>info</a:t>
              </a:r>
              <a:r>
                <a:rPr lang="en-US" dirty="0" smtClean="0"/>
                <a:t>.  </a:t>
              </a:r>
              <a:r>
                <a:rPr lang="en-US" dirty="0"/>
                <a:t>Sets </a:t>
              </a:r>
              <a:r>
                <a:rPr lang="en-US" dirty="0">
                  <a:solidFill>
                    <a:srgbClr val="FFC000"/>
                  </a:solidFill>
                  <a:latin typeface="Consolas" pitchFamily="49" charset="0"/>
                  <a:cs typeface="Consolas" pitchFamily="49" charset="0"/>
                </a:rPr>
                <a:t>link</a:t>
              </a:r>
              <a:r>
                <a:rPr lang="en-US" dirty="0" smtClean="0"/>
                <a:t> </a:t>
              </a:r>
              <a:r>
                <a:rPr lang="en-US" dirty="0"/>
                <a:t>to </a:t>
              </a:r>
              <a:r>
                <a:rPr lang="en-US" dirty="0">
                  <a:solidFill>
                    <a:srgbClr val="FFC000"/>
                  </a:solidFill>
                  <a:latin typeface="Consolas" pitchFamily="49" charset="0"/>
                  <a:cs typeface="Consolas" pitchFamily="49" charset="0"/>
                </a:rPr>
                <a:t>null</a:t>
              </a:r>
              <a:r>
                <a:rPr lang="en-US" dirty="0">
                  <a:latin typeface="+mn-lt"/>
                  <a:cs typeface="Courier New" pitchFamily="49" charset="0"/>
                </a:rPr>
                <a:t> (redundant)</a:t>
              </a:r>
            </a:p>
          </p:txBody>
        </p:sp>
      </p:grpSp>
      <p:grpSp>
        <p:nvGrpSpPr>
          <p:cNvPr id="36" name="Group 35"/>
          <p:cNvGrpSpPr>
            <a:grpSpLocks/>
          </p:cNvGrpSpPr>
          <p:nvPr/>
        </p:nvGrpSpPr>
        <p:grpSpPr bwMode="auto">
          <a:xfrm>
            <a:off x="3983726" y="2705100"/>
            <a:ext cx="6608075" cy="800100"/>
            <a:chOff x="2459725" y="2705100"/>
            <a:chExt cx="6608075" cy="800100"/>
          </a:xfrm>
        </p:grpSpPr>
        <p:cxnSp>
          <p:nvCxnSpPr>
            <p:cNvPr id="13" name="Straight Connector 12"/>
            <p:cNvCxnSpPr/>
            <p:nvPr/>
          </p:nvCxnSpPr>
          <p:spPr>
            <a:xfrm>
              <a:off x="2459725" y="27051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59725" y="35052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210050" y="3105150"/>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10100" y="30861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49185" name="TextBox 16"/>
            <p:cNvSpPr txBox="1">
              <a:spLocks noChangeArrowheads="1"/>
            </p:cNvSpPr>
            <p:nvPr/>
          </p:nvSpPr>
          <p:spPr bwMode="auto">
            <a:xfrm>
              <a:off x="4914900" y="2819400"/>
              <a:ext cx="4152900" cy="646331"/>
            </a:xfrm>
            <a:prstGeom prst="rect">
              <a:avLst/>
            </a:prstGeom>
            <a:noFill/>
            <a:ln w="9525">
              <a:solidFill>
                <a:srgbClr val="00B0F0"/>
              </a:solidFill>
              <a:miter lim="800000"/>
              <a:headEnd/>
              <a:tailEnd/>
            </a:ln>
          </p:spPr>
          <p:txBody>
            <a:bodyPr>
              <a:spAutoFit/>
            </a:bodyPr>
            <a:lstStyle/>
            <a:p>
              <a:r>
                <a:rPr lang="en-US" dirty="0" err="1">
                  <a:solidFill>
                    <a:srgbClr val="FFC000"/>
                  </a:solidFill>
                  <a:latin typeface="Consolas" pitchFamily="49" charset="0"/>
                  <a:cs typeface="Consolas" pitchFamily="49" charset="0"/>
                </a:rPr>
                <a:t>setInfo</a:t>
              </a:r>
              <a:r>
                <a:rPr lang="en-US" dirty="0"/>
                <a:t>: Stores the given </a:t>
              </a:r>
              <a:r>
                <a:rPr lang="en-US" dirty="0" smtClean="0">
                  <a:solidFill>
                    <a:srgbClr val="FFC000"/>
                  </a:solidFill>
                  <a:latin typeface="Consolas" pitchFamily="49" charset="0"/>
                  <a:cs typeface="Consolas" pitchFamily="49" charset="0"/>
                </a:rPr>
                <a:t>String</a:t>
              </a:r>
              <a:r>
                <a:rPr lang="en-US" dirty="0" smtClean="0"/>
                <a:t> </a:t>
              </a:r>
              <a:r>
                <a:rPr lang="en-US" dirty="0"/>
                <a:t>in </a:t>
              </a:r>
              <a:r>
                <a:rPr lang="en-US" dirty="0">
                  <a:solidFill>
                    <a:srgbClr val="FFC000"/>
                  </a:solidFill>
                  <a:latin typeface="Consolas" pitchFamily="49" charset="0"/>
                  <a:cs typeface="Consolas" pitchFamily="49" charset="0"/>
                </a:rPr>
                <a:t>info</a:t>
              </a:r>
              <a:endParaRPr lang="en-US" dirty="0">
                <a:latin typeface="Courier New" pitchFamily="49" charset="0"/>
                <a:cs typeface="Courier New" pitchFamily="49" charset="0"/>
              </a:endParaRPr>
            </a:p>
          </p:txBody>
        </p:sp>
      </p:grpSp>
      <p:grpSp>
        <p:nvGrpSpPr>
          <p:cNvPr id="37" name="Group 36"/>
          <p:cNvGrpSpPr>
            <a:grpSpLocks/>
          </p:cNvGrpSpPr>
          <p:nvPr/>
        </p:nvGrpSpPr>
        <p:grpSpPr bwMode="auto">
          <a:xfrm>
            <a:off x="3983726" y="3619500"/>
            <a:ext cx="6608075" cy="800100"/>
            <a:chOff x="2459725" y="3619500"/>
            <a:chExt cx="6608075" cy="800100"/>
          </a:xfrm>
        </p:grpSpPr>
        <p:cxnSp>
          <p:nvCxnSpPr>
            <p:cNvPr id="18" name="Straight Connector 17"/>
            <p:cNvCxnSpPr/>
            <p:nvPr/>
          </p:nvCxnSpPr>
          <p:spPr>
            <a:xfrm>
              <a:off x="2459725" y="36195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59725" y="44196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210050" y="4019550"/>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10100" y="40005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49180" name="TextBox 21"/>
            <p:cNvSpPr txBox="1">
              <a:spLocks noChangeArrowheads="1"/>
            </p:cNvSpPr>
            <p:nvPr/>
          </p:nvSpPr>
          <p:spPr bwMode="auto">
            <a:xfrm>
              <a:off x="4914900" y="3733800"/>
              <a:ext cx="4152900" cy="646331"/>
            </a:xfrm>
            <a:prstGeom prst="rect">
              <a:avLst/>
            </a:prstGeom>
            <a:noFill/>
            <a:ln w="9525">
              <a:solidFill>
                <a:srgbClr val="00B0F0"/>
              </a:solidFill>
              <a:miter lim="800000"/>
              <a:headEnd/>
              <a:tailEnd/>
            </a:ln>
          </p:spPr>
          <p:txBody>
            <a:bodyPr>
              <a:spAutoFit/>
            </a:bodyPr>
            <a:lstStyle/>
            <a:p>
              <a:r>
                <a:rPr lang="en-US" dirty="0" err="1">
                  <a:solidFill>
                    <a:srgbClr val="FFC000"/>
                  </a:solidFill>
                  <a:latin typeface="Consolas" pitchFamily="49" charset="0"/>
                  <a:cs typeface="Consolas" pitchFamily="49" charset="0"/>
                </a:rPr>
                <a:t>getInfo</a:t>
              </a:r>
              <a:r>
                <a:rPr lang="en-US" dirty="0"/>
                <a:t>: Returns the current (</a:t>
              </a:r>
              <a:r>
                <a:rPr lang="en-US" dirty="0">
                  <a:solidFill>
                    <a:srgbClr val="FFC000"/>
                  </a:solidFill>
                  <a:latin typeface="Consolas" pitchFamily="49" charset="0"/>
                  <a:cs typeface="Consolas" pitchFamily="49" charset="0"/>
                </a:rPr>
                <a:t>String</a:t>
              </a:r>
              <a:r>
                <a:rPr lang="en-US" dirty="0"/>
                <a:t>) value of </a:t>
              </a:r>
              <a:r>
                <a:rPr lang="en-US" dirty="0">
                  <a:solidFill>
                    <a:srgbClr val="FFC000"/>
                  </a:solidFill>
                  <a:latin typeface="Consolas" pitchFamily="49" charset="0"/>
                  <a:cs typeface="Consolas" pitchFamily="49" charset="0"/>
                </a:rPr>
                <a:t>info</a:t>
              </a:r>
              <a:endParaRPr lang="en-US" dirty="0">
                <a:latin typeface="Courier New" pitchFamily="49" charset="0"/>
                <a:cs typeface="Courier New" pitchFamily="49" charset="0"/>
              </a:endParaRPr>
            </a:p>
          </p:txBody>
        </p:sp>
      </p:grpSp>
      <p:grpSp>
        <p:nvGrpSpPr>
          <p:cNvPr id="38" name="Group 37"/>
          <p:cNvGrpSpPr>
            <a:grpSpLocks/>
          </p:cNvGrpSpPr>
          <p:nvPr/>
        </p:nvGrpSpPr>
        <p:grpSpPr bwMode="auto">
          <a:xfrm>
            <a:off x="3868510" y="4533900"/>
            <a:ext cx="6723290" cy="800100"/>
            <a:chOff x="2344510" y="4533900"/>
            <a:chExt cx="6723290" cy="800100"/>
          </a:xfrm>
        </p:grpSpPr>
        <p:cxnSp>
          <p:nvCxnSpPr>
            <p:cNvPr id="23" name="Straight Connector 22"/>
            <p:cNvCxnSpPr/>
            <p:nvPr/>
          </p:nvCxnSpPr>
          <p:spPr>
            <a:xfrm>
              <a:off x="2459725" y="4533900"/>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44510" y="5334000"/>
              <a:ext cx="2265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210050" y="4933950"/>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10100" y="49149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49175" name="TextBox 26"/>
            <p:cNvSpPr txBox="1">
              <a:spLocks noChangeArrowheads="1"/>
            </p:cNvSpPr>
            <p:nvPr/>
          </p:nvSpPr>
          <p:spPr bwMode="auto">
            <a:xfrm>
              <a:off x="4914900" y="4648200"/>
              <a:ext cx="4152900" cy="646331"/>
            </a:xfrm>
            <a:prstGeom prst="rect">
              <a:avLst/>
            </a:prstGeom>
            <a:noFill/>
            <a:ln w="9525">
              <a:solidFill>
                <a:srgbClr val="00B0F0"/>
              </a:solidFill>
              <a:miter lim="800000"/>
              <a:headEnd/>
              <a:tailEnd/>
            </a:ln>
          </p:spPr>
          <p:txBody>
            <a:bodyPr>
              <a:spAutoFit/>
            </a:bodyPr>
            <a:lstStyle/>
            <a:p>
              <a:r>
                <a:rPr lang="en-US" dirty="0" err="1">
                  <a:solidFill>
                    <a:srgbClr val="FFC000"/>
                  </a:solidFill>
                  <a:latin typeface="Consolas" pitchFamily="49" charset="0"/>
                  <a:cs typeface="Consolas" pitchFamily="49" charset="0"/>
                </a:rPr>
                <a:t>setLink</a:t>
              </a:r>
              <a:r>
                <a:rPr lang="en-US" dirty="0"/>
                <a:t>: Stores the given reference to an </a:t>
              </a:r>
              <a:r>
                <a:rPr lang="en-US" dirty="0" err="1">
                  <a:solidFill>
                    <a:srgbClr val="FFC000"/>
                  </a:solidFill>
                  <a:latin typeface="Consolas" pitchFamily="49" charset="0"/>
                  <a:cs typeface="Consolas" pitchFamily="49" charset="0"/>
                </a:rPr>
                <a:t>LLSTringNode</a:t>
              </a:r>
              <a:r>
                <a:rPr lang="en-US" dirty="0"/>
                <a:t> in </a:t>
              </a:r>
              <a:r>
                <a:rPr lang="en-US" dirty="0">
                  <a:solidFill>
                    <a:srgbClr val="FFC000"/>
                  </a:solidFill>
                  <a:latin typeface="Consolas" pitchFamily="49" charset="0"/>
                  <a:cs typeface="Consolas" pitchFamily="49" charset="0"/>
                </a:rPr>
                <a:t>link</a:t>
              </a:r>
              <a:endParaRPr lang="en-US" dirty="0">
                <a:latin typeface="Courier New" pitchFamily="49" charset="0"/>
                <a:cs typeface="Courier New" pitchFamily="49" charset="0"/>
              </a:endParaRPr>
            </a:p>
          </p:txBody>
        </p:sp>
      </p:grpSp>
      <p:grpSp>
        <p:nvGrpSpPr>
          <p:cNvPr id="39" name="Group 38"/>
          <p:cNvGrpSpPr>
            <a:grpSpLocks/>
          </p:cNvGrpSpPr>
          <p:nvPr/>
        </p:nvGrpSpPr>
        <p:grpSpPr bwMode="auto">
          <a:xfrm>
            <a:off x="3868510" y="5448300"/>
            <a:ext cx="6723290" cy="800100"/>
            <a:chOff x="2344510" y="5448300"/>
            <a:chExt cx="6723290" cy="800100"/>
          </a:xfrm>
        </p:grpSpPr>
        <p:cxnSp>
          <p:nvCxnSpPr>
            <p:cNvPr id="28" name="Straight Connector 27"/>
            <p:cNvCxnSpPr/>
            <p:nvPr/>
          </p:nvCxnSpPr>
          <p:spPr>
            <a:xfrm>
              <a:off x="2344510" y="5448300"/>
              <a:ext cx="2265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44510" y="6248400"/>
              <a:ext cx="22655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210050" y="5848350"/>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10100" y="58293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49170" name="TextBox 31"/>
            <p:cNvSpPr txBox="1">
              <a:spLocks noChangeArrowheads="1"/>
            </p:cNvSpPr>
            <p:nvPr/>
          </p:nvSpPr>
          <p:spPr bwMode="auto">
            <a:xfrm>
              <a:off x="4914900" y="5562600"/>
              <a:ext cx="4152900" cy="646331"/>
            </a:xfrm>
            <a:prstGeom prst="rect">
              <a:avLst/>
            </a:prstGeom>
            <a:noFill/>
            <a:ln w="9525">
              <a:solidFill>
                <a:srgbClr val="00B0F0"/>
              </a:solidFill>
              <a:miter lim="800000"/>
              <a:headEnd/>
              <a:tailEnd/>
            </a:ln>
          </p:spPr>
          <p:txBody>
            <a:bodyPr>
              <a:spAutoFit/>
            </a:bodyPr>
            <a:lstStyle/>
            <a:p>
              <a:r>
                <a:rPr lang="en-US" dirty="0" err="1">
                  <a:solidFill>
                    <a:srgbClr val="FFC000"/>
                  </a:solidFill>
                  <a:latin typeface="Consolas" pitchFamily="49" charset="0"/>
                  <a:cs typeface="Consolas" pitchFamily="49" charset="0"/>
                </a:rPr>
                <a:t>getLink</a:t>
              </a:r>
              <a:r>
                <a:rPr lang="en-US" dirty="0"/>
                <a:t>: Returns the </a:t>
              </a:r>
              <a:r>
                <a:rPr lang="en-US" dirty="0" err="1">
                  <a:solidFill>
                    <a:srgbClr val="FFC000"/>
                  </a:solidFill>
                  <a:latin typeface="Consolas" pitchFamily="49" charset="0"/>
                  <a:cs typeface="Consolas" pitchFamily="49" charset="0"/>
                </a:rPr>
                <a:t>LLStringNode</a:t>
              </a:r>
              <a:r>
                <a:rPr lang="en-US" dirty="0" smtClean="0"/>
                <a:t> </a:t>
              </a:r>
              <a:r>
                <a:rPr lang="en-US" dirty="0"/>
                <a:t>reference currently in </a:t>
              </a:r>
              <a:r>
                <a:rPr lang="en-US" dirty="0">
                  <a:solidFill>
                    <a:srgbClr val="FFC000"/>
                  </a:solidFill>
                  <a:latin typeface="Consolas" pitchFamily="49" charset="0"/>
                  <a:cs typeface="Consolas" pitchFamily="49" charset="0"/>
                </a:rPr>
                <a:t>link</a:t>
              </a:r>
              <a:endParaRPr lang="en-US" dirty="0">
                <a:latin typeface="Courier New" pitchFamily="49" charset="0"/>
                <a:cs typeface="Courier New" pitchFamily="49" charset="0"/>
              </a:endParaRPr>
            </a:p>
          </p:txBody>
        </p:sp>
      </p:grpSp>
      <p:grpSp>
        <p:nvGrpSpPr>
          <p:cNvPr id="40" name="Group 39"/>
          <p:cNvGrpSpPr>
            <a:grpSpLocks/>
          </p:cNvGrpSpPr>
          <p:nvPr/>
        </p:nvGrpSpPr>
        <p:grpSpPr bwMode="auto">
          <a:xfrm>
            <a:off x="3983726" y="1106489"/>
            <a:ext cx="6608075" cy="646331"/>
            <a:chOff x="2459725" y="1944469"/>
            <a:chExt cx="6608075" cy="646550"/>
          </a:xfrm>
        </p:grpSpPr>
        <p:cxnSp>
          <p:nvCxnSpPr>
            <p:cNvPr id="41" name="Straight Connector 40"/>
            <p:cNvCxnSpPr/>
            <p:nvPr/>
          </p:nvCxnSpPr>
          <p:spPr>
            <a:xfrm>
              <a:off x="2459725" y="2171558"/>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59725" y="2552687"/>
              <a:ext cx="2150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419535" y="2362123"/>
              <a:ext cx="38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10100" y="232401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49165" name="TextBox 44"/>
            <p:cNvSpPr txBox="1">
              <a:spLocks noChangeArrowheads="1"/>
            </p:cNvSpPr>
            <p:nvPr/>
          </p:nvSpPr>
          <p:spPr bwMode="auto">
            <a:xfrm>
              <a:off x="4914900" y="1944469"/>
              <a:ext cx="4152900" cy="646550"/>
            </a:xfrm>
            <a:prstGeom prst="rect">
              <a:avLst/>
            </a:prstGeom>
            <a:noFill/>
            <a:ln w="9525">
              <a:solidFill>
                <a:srgbClr val="00B0F0"/>
              </a:solidFill>
              <a:miter lim="800000"/>
              <a:headEnd/>
              <a:tailEnd/>
            </a:ln>
          </p:spPr>
          <p:txBody>
            <a:bodyPr>
              <a:spAutoFit/>
            </a:bodyPr>
            <a:lstStyle/>
            <a:p>
              <a:r>
                <a:rPr lang="en-US" dirty="0" smtClean="0"/>
                <a:t>References </a:t>
              </a:r>
              <a:r>
                <a:rPr lang="en-US" dirty="0"/>
                <a:t>to: (1) a </a:t>
              </a:r>
              <a:r>
                <a:rPr lang="en-US" dirty="0">
                  <a:solidFill>
                    <a:srgbClr val="FFC000"/>
                  </a:solidFill>
                  <a:latin typeface="Consolas" pitchFamily="49" charset="0"/>
                  <a:cs typeface="Consolas" pitchFamily="49" charset="0"/>
                </a:rPr>
                <a:t>String</a:t>
              </a:r>
              <a:r>
                <a:rPr lang="en-US" dirty="0"/>
                <a:t> </a:t>
              </a:r>
              <a:r>
                <a:rPr lang="en-US" dirty="0" smtClean="0"/>
                <a:t>(</a:t>
              </a:r>
              <a:r>
                <a:rPr lang="en-US" dirty="0">
                  <a:solidFill>
                    <a:srgbClr val="FFC000"/>
                  </a:solidFill>
                  <a:latin typeface="Consolas" pitchFamily="49" charset="0"/>
                  <a:cs typeface="Consolas" pitchFamily="49" charset="0"/>
                </a:rPr>
                <a:t>info</a:t>
              </a:r>
              <a:r>
                <a:rPr lang="en-US" dirty="0" smtClean="0"/>
                <a:t>) and </a:t>
              </a:r>
              <a:r>
                <a:rPr lang="en-US" dirty="0"/>
                <a:t>(2) an </a:t>
              </a:r>
              <a:r>
                <a:rPr lang="en-US" dirty="0" err="1">
                  <a:solidFill>
                    <a:srgbClr val="FFC000"/>
                  </a:solidFill>
                  <a:latin typeface="Consolas" pitchFamily="49" charset="0"/>
                  <a:cs typeface="Consolas" pitchFamily="49" charset="0"/>
                </a:rPr>
                <a:t>LLStringNode</a:t>
              </a:r>
              <a:r>
                <a:rPr lang="en-US" dirty="0">
                  <a:latin typeface="Times New Roman" pitchFamily="18" charset="0"/>
                  <a:cs typeface="Times New Roman" pitchFamily="18" charset="0"/>
                </a:rPr>
                <a:t> </a:t>
              </a:r>
              <a:r>
                <a:rPr lang="en-US" dirty="0" smtClean="0"/>
                <a:t>(</a:t>
              </a:r>
              <a:r>
                <a:rPr lang="en-US" dirty="0">
                  <a:solidFill>
                    <a:srgbClr val="FFC000"/>
                  </a:solidFill>
                  <a:latin typeface="Consolas" pitchFamily="49" charset="0"/>
                  <a:cs typeface="Consolas" pitchFamily="49" charset="0"/>
                </a:rPr>
                <a:t>link</a:t>
              </a:r>
              <a:r>
                <a:rPr lang="en-US" dirty="0" smtClean="0"/>
                <a:t>)</a:t>
              </a:r>
              <a:endParaRPr lang="en-US" dirty="0">
                <a:solidFill>
                  <a:srgbClr val="FFC0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1"/>
            <a:ext cx="9144000" cy="702245"/>
          </a:xfrm>
        </p:spPr>
        <p:txBody>
          <a:bodyPr/>
          <a:lstStyle/>
          <a:p>
            <a:pPr eaLnBrk="1" hangingPunct="1"/>
            <a:r>
              <a:rPr lang="en-US" dirty="0" err="1" smtClean="0">
                <a:solidFill>
                  <a:srgbClr val="FFC000"/>
                </a:solidFill>
                <a:latin typeface="Consolas" pitchFamily="49" charset="0"/>
                <a:cs typeface="Consolas" pitchFamily="49" charset="0"/>
              </a:rPr>
              <a:t>LLStringNode</a:t>
            </a:r>
            <a:r>
              <a:rPr lang="en-US" dirty="0" smtClean="0"/>
              <a:t> Class</a:t>
            </a:r>
          </a:p>
        </p:txBody>
      </p:sp>
      <p:grpSp>
        <p:nvGrpSpPr>
          <p:cNvPr id="51202" name="Group 12"/>
          <p:cNvGrpSpPr>
            <a:grpSpLocks/>
          </p:cNvGrpSpPr>
          <p:nvPr/>
        </p:nvGrpSpPr>
        <p:grpSpPr bwMode="auto">
          <a:xfrm>
            <a:off x="4152900" y="1485900"/>
            <a:ext cx="3886200" cy="2846388"/>
            <a:chOff x="2552700" y="1485900"/>
            <a:chExt cx="3886200" cy="2846933"/>
          </a:xfrm>
        </p:grpSpPr>
        <p:sp>
          <p:nvSpPr>
            <p:cNvPr id="51206" name="TextBox 3"/>
            <p:cNvSpPr txBox="1">
              <a:spLocks noChangeArrowheads="1"/>
            </p:cNvSpPr>
            <p:nvPr/>
          </p:nvSpPr>
          <p:spPr bwMode="auto">
            <a:xfrm>
              <a:off x="2552700" y="1485900"/>
              <a:ext cx="3886200" cy="2846933"/>
            </a:xfrm>
            <a:prstGeom prst="rect">
              <a:avLst/>
            </a:prstGeom>
            <a:noFill/>
            <a:ln w="38100" cap="rnd">
              <a:solidFill>
                <a:srgbClr val="00B0F0"/>
              </a:solidFill>
              <a:miter lim="800000"/>
              <a:headEnd/>
              <a:tailEnd/>
            </a:ln>
          </p:spPr>
          <p:txBody>
            <a:bodyPr>
              <a:spAutoFit/>
            </a:bodyPr>
            <a:lstStyle/>
            <a:p>
              <a:pPr algn="ctr">
                <a:spcBef>
                  <a:spcPts val="600"/>
                </a:spcBef>
              </a:pPr>
              <a:r>
                <a:rPr lang="en-US" dirty="0" err="1">
                  <a:latin typeface="Consolas" pitchFamily="49" charset="0"/>
                  <a:cs typeface="Consolas" pitchFamily="49" charset="0"/>
                </a:rPr>
                <a:t>LLStringNode</a:t>
              </a:r>
              <a:endParaRPr lang="en-US" dirty="0">
                <a:latin typeface="Consolas" pitchFamily="49" charset="0"/>
                <a:cs typeface="Consolas" pitchFamily="49" charset="0"/>
              </a:endParaRPr>
            </a:p>
            <a:p>
              <a:pPr>
                <a:spcBef>
                  <a:spcPts val="600"/>
                </a:spcBef>
              </a:pPr>
              <a:r>
                <a:rPr lang="en-US" dirty="0">
                  <a:latin typeface="Consolas" pitchFamily="49" charset="0"/>
                  <a:cs typeface="Consolas" pitchFamily="49" charset="0"/>
                </a:rPr>
                <a:t>#info</a:t>
              </a:r>
              <a:r>
                <a:rPr lang="en-US" dirty="0" smtClean="0">
                  <a:latin typeface="Consolas" pitchFamily="49" charset="0"/>
                  <a:cs typeface="Consolas" pitchFamily="49" charset="0"/>
                </a:rPr>
                <a:t>: String</a:t>
              </a:r>
              <a:endParaRPr lang="en-US" dirty="0">
                <a:latin typeface="Consolas" pitchFamily="49" charset="0"/>
                <a:cs typeface="Consolas" pitchFamily="49" charset="0"/>
              </a:endParaRPr>
            </a:p>
            <a:p>
              <a:pPr>
                <a:spcBef>
                  <a:spcPts val="600"/>
                </a:spcBef>
              </a:pPr>
              <a:r>
                <a:rPr lang="en-US" dirty="0">
                  <a:latin typeface="Consolas" pitchFamily="49" charset="0"/>
                  <a:cs typeface="Consolas" pitchFamily="49" charset="0"/>
                </a:rPr>
                <a:t>#link</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LLStringNode</a:t>
              </a:r>
              <a:endParaRPr lang="en-US" dirty="0">
                <a:latin typeface="Consolas" pitchFamily="49" charset="0"/>
                <a:cs typeface="Consolas" pitchFamily="49" charset="0"/>
              </a:endParaRPr>
            </a:p>
            <a:p>
              <a:pPr>
                <a:spcBef>
                  <a:spcPts val="600"/>
                </a:spcBef>
              </a:pPr>
              <a:r>
                <a:rPr lang="en-US" dirty="0">
                  <a:latin typeface="Consolas" pitchFamily="49" charset="0"/>
                  <a:cs typeface="Consolas" pitchFamily="49" charset="0"/>
                </a:rPr>
                <a:t>+</a:t>
              </a:r>
              <a:r>
                <a:rPr lang="en-US" dirty="0" err="1">
                  <a:latin typeface="Consolas" pitchFamily="49" charset="0"/>
                  <a:cs typeface="Consolas" pitchFamily="49" charset="0"/>
                </a:rPr>
                <a:t>LLStringNode</a:t>
              </a:r>
              <a:r>
                <a:rPr lang="en-US" dirty="0">
                  <a:latin typeface="Consolas" pitchFamily="49" charset="0"/>
                  <a:cs typeface="Consolas" pitchFamily="49" charset="0"/>
                </a:rPr>
                <a:t>(String)</a:t>
              </a:r>
            </a:p>
            <a:p>
              <a:pPr>
                <a:spcBef>
                  <a:spcPts val="600"/>
                </a:spcBef>
              </a:pPr>
              <a:r>
                <a:rPr lang="en-US" dirty="0">
                  <a:latin typeface="Consolas" pitchFamily="49" charset="0"/>
                  <a:cs typeface="Consolas" pitchFamily="49" charset="0"/>
                </a:rPr>
                <a:t>+</a:t>
              </a:r>
              <a:r>
                <a:rPr lang="en-US" dirty="0" err="1">
                  <a:latin typeface="Consolas" pitchFamily="49" charset="0"/>
                  <a:cs typeface="Consolas" pitchFamily="49" charset="0"/>
                </a:rPr>
                <a:t>setInfo</a:t>
              </a:r>
              <a:r>
                <a:rPr lang="en-US" dirty="0">
                  <a:latin typeface="Consolas" pitchFamily="49" charset="0"/>
                  <a:cs typeface="Consolas" pitchFamily="49" charset="0"/>
                </a:rPr>
                <a:t>(String info)</a:t>
              </a:r>
            </a:p>
            <a:p>
              <a:pPr>
                <a:spcBef>
                  <a:spcPts val="600"/>
                </a:spcBef>
              </a:pPr>
              <a:r>
                <a:rPr lang="en-US" dirty="0">
                  <a:latin typeface="Consolas" pitchFamily="49" charset="0"/>
                  <a:cs typeface="Consolas" pitchFamily="49" charset="0"/>
                </a:rPr>
                <a:t>+</a:t>
              </a:r>
              <a:r>
                <a:rPr lang="en-US" dirty="0" err="1">
                  <a:latin typeface="Consolas" pitchFamily="49" charset="0"/>
                  <a:cs typeface="Consolas" pitchFamily="49" charset="0"/>
                </a:rPr>
                <a:t>getInfo</a:t>
              </a:r>
              <a:r>
                <a:rPr lang="en-US" dirty="0" smtClean="0">
                  <a:latin typeface="Consolas" pitchFamily="49" charset="0"/>
                  <a:cs typeface="Consolas" pitchFamily="49" charset="0"/>
                </a:rPr>
                <a:t>(): String</a:t>
              </a:r>
              <a:endParaRPr lang="en-US" dirty="0">
                <a:latin typeface="Consolas" pitchFamily="49" charset="0"/>
                <a:cs typeface="Consolas" pitchFamily="49" charset="0"/>
              </a:endParaRPr>
            </a:p>
            <a:p>
              <a:pPr>
                <a:spcBef>
                  <a:spcPts val="600"/>
                </a:spcBef>
              </a:pPr>
              <a:r>
                <a:rPr lang="en-US" dirty="0">
                  <a:latin typeface="Consolas" pitchFamily="49" charset="0"/>
                  <a:cs typeface="Consolas" pitchFamily="49" charset="0"/>
                </a:rPr>
                <a:t>+</a:t>
              </a:r>
              <a:r>
                <a:rPr lang="en-US" dirty="0" err="1">
                  <a:latin typeface="Consolas" pitchFamily="49" charset="0"/>
                  <a:cs typeface="Consolas" pitchFamily="49" charset="0"/>
                </a:rPr>
                <a:t>setLink</a:t>
              </a:r>
              <a:r>
                <a:rPr lang="en-US" dirty="0">
                  <a:latin typeface="Consolas" pitchFamily="49" charset="0"/>
                  <a:cs typeface="Consolas" pitchFamily="49" charset="0"/>
                </a:rPr>
                <a:t>(</a:t>
              </a:r>
              <a:r>
                <a:rPr lang="en-US" dirty="0" err="1">
                  <a:latin typeface="Consolas" pitchFamily="49" charset="0"/>
                  <a:cs typeface="Consolas" pitchFamily="49" charset="0"/>
                </a:rPr>
                <a:t>LLStringNode</a:t>
              </a:r>
              <a:r>
                <a:rPr lang="en-US" dirty="0">
                  <a:latin typeface="Consolas" pitchFamily="49" charset="0"/>
                  <a:cs typeface="Consolas" pitchFamily="49" charset="0"/>
                </a:rPr>
                <a:t>)</a:t>
              </a:r>
            </a:p>
            <a:p>
              <a:pPr>
                <a:spcBef>
                  <a:spcPts val="600"/>
                </a:spcBef>
              </a:pPr>
              <a:r>
                <a:rPr lang="en-US" dirty="0">
                  <a:latin typeface="Consolas" pitchFamily="49" charset="0"/>
                  <a:cs typeface="Consolas" pitchFamily="49" charset="0"/>
                </a:rPr>
                <a:t>+</a:t>
              </a:r>
              <a:r>
                <a:rPr lang="en-US" dirty="0" err="1">
                  <a:latin typeface="Consolas" pitchFamily="49" charset="0"/>
                  <a:cs typeface="Consolas" pitchFamily="49" charset="0"/>
                </a:rPr>
                <a:t>getLink</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LLStringNode</a:t>
              </a:r>
              <a:endParaRPr lang="en-US" dirty="0">
                <a:latin typeface="Consolas" pitchFamily="49" charset="0"/>
                <a:cs typeface="Consolas" pitchFamily="49" charset="0"/>
              </a:endParaRPr>
            </a:p>
          </p:txBody>
        </p:sp>
        <p:cxnSp>
          <p:nvCxnSpPr>
            <p:cNvPr id="7" name="Straight Connector 6"/>
            <p:cNvCxnSpPr/>
            <p:nvPr/>
          </p:nvCxnSpPr>
          <p:spPr>
            <a:xfrm>
              <a:off x="2552700" y="1828866"/>
              <a:ext cx="388620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52700" y="2591012"/>
              <a:ext cx="3886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1206" idx="1"/>
              <a:endCxn id="51206" idx="3"/>
            </p:cNvCxnSpPr>
            <p:nvPr/>
          </p:nvCxnSpPr>
          <p:spPr>
            <a:xfrm rot="10800000" flipH="1">
              <a:off x="2552700" y="2910161"/>
              <a:ext cx="3886200" cy="0"/>
            </a:xfrm>
            <a:prstGeom prst="line">
              <a:avLst/>
            </a:prstGeom>
            <a:ln w="63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H="1">
              <a:off x="2552700" y="3581801"/>
              <a:ext cx="3886200" cy="0"/>
            </a:xfrm>
            <a:prstGeom prst="line">
              <a:avLst/>
            </a:prstGeom>
            <a:ln w="6350">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p:cNvGrpSpPr>
            <a:grpSpLocks/>
          </p:cNvGrpSpPr>
          <p:nvPr/>
        </p:nvGrpSpPr>
        <p:grpSpPr bwMode="auto">
          <a:xfrm>
            <a:off x="5219700" y="5295900"/>
            <a:ext cx="1752600" cy="369888"/>
            <a:chOff x="3695700" y="5295900"/>
            <a:chExt cx="1752600" cy="369332"/>
          </a:xfrm>
        </p:grpSpPr>
        <p:sp>
          <p:nvSpPr>
            <p:cNvPr id="51204" name="TextBox 13"/>
            <p:cNvSpPr txBox="1">
              <a:spLocks noChangeArrowheads="1"/>
            </p:cNvSpPr>
            <p:nvPr/>
          </p:nvSpPr>
          <p:spPr bwMode="auto">
            <a:xfrm>
              <a:off x="3695700" y="5295900"/>
              <a:ext cx="1752600" cy="369332"/>
            </a:xfrm>
            <a:prstGeom prst="rect">
              <a:avLst/>
            </a:prstGeom>
            <a:noFill/>
            <a:ln w="9525">
              <a:solidFill>
                <a:srgbClr val="00B0F0"/>
              </a:solidFill>
              <a:miter lim="800000"/>
              <a:headEnd/>
              <a:tailEnd/>
            </a:ln>
          </p:spPr>
          <p:txBody>
            <a:bodyPr>
              <a:spAutoFit/>
            </a:bodyPr>
            <a:lstStyle/>
            <a:p>
              <a:pPr algn="ctr"/>
              <a:r>
                <a:rPr lang="en-US">
                  <a:latin typeface="Consolas" pitchFamily="49" charset="0"/>
                  <a:cs typeface="Consolas" pitchFamily="49" charset="0"/>
                </a:rPr>
                <a:t>info  link</a:t>
              </a:r>
            </a:p>
          </p:txBody>
        </p:sp>
        <p:cxnSp>
          <p:nvCxnSpPr>
            <p:cNvPr id="16" name="Straight Connector 15"/>
            <p:cNvCxnSpPr>
              <a:stCxn id="51204" idx="0"/>
              <a:endCxn id="51204" idx="2"/>
            </p:cNvCxnSpPr>
            <p:nvPr/>
          </p:nvCxnSpPr>
          <p:spPr>
            <a:xfrm rot="16200000" flipH="1">
              <a:off x="4387334" y="5480566"/>
              <a:ext cx="369332"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524000" y="1"/>
            <a:ext cx="9144000" cy="702245"/>
          </a:xfrm>
        </p:spPr>
        <p:txBody>
          <a:bodyPr/>
          <a:lstStyle/>
          <a:p>
            <a:pPr eaLnBrk="1" hangingPunct="1"/>
            <a:r>
              <a:rPr lang="en-US" dirty="0" err="1" smtClean="0">
                <a:solidFill>
                  <a:srgbClr val="FFC000"/>
                </a:solidFill>
                <a:latin typeface="Consolas" pitchFamily="49" charset="0"/>
                <a:cs typeface="Consolas" pitchFamily="49" charset="0"/>
              </a:rPr>
              <a:t>LLStringNode</a:t>
            </a:r>
            <a:r>
              <a:rPr lang="en-US" dirty="0" smtClean="0"/>
              <a:t> Class</a:t>
            </a:r>
          </a:p>
        </p:txBody>
      </p:sp>
      <p:sp>
        <p:nvSpPr>
          <p:cNvPr id="53250" name="Text Box 4"/>
          <p:cNvSpPr txBox="1">
            <a:spLocks noChangeArrowheads="1"/>
          </p:cNvSpPr>
          <p:nvPr/>
        </p:nvSpPr>
        <p:spPr bwMode="auto">
          <a:xfrm>
            <a:off x="1828800" y="990601"/>
            <a:ext cx="5981700" cy="5592763"/>
          </a:xfrm>
          <a:prstGeom prst="rect">
            <a:avLst/>
          </a:prstGeom>
          <a:noFill/>
          <a:ln w="9525">
            <a:noFill/>
            <a:miter lim="800000"/>
            <a:headEnd/>
            <a:tailEnd/>
          </a:ln>
        </p:spPr>
        <p:txBody>
          <a:bodyPr>
            <a:spAutoFit/>
          </a:bodyPr>
          <a:lstStyle/>
          <a:p>
            <a:pPr>
              <a:lnSpc>
                <a:spcPct val="85000"/>
              </a:lnSpc>
            </a:pPr>
            <a:r>
              <a:rPr lang="en-US" sz="1200" dirty="0">
                <a:latin typeface="Consolas" pitchFamily="49" charset="0"/>
                <a:cs typeface="Consolas" pitchFamily="49" charset="0"/>
              </a:rPr>
              <a:t>public class </a:t>
            </a:r>
            <a:r>
              <a:rPr lang="en-US" sz="1200" dirty="0" err="1">
                <a:solidFill>
                  <a:srgbClr val="FFC000"/>
                </a:solidFill>
                <a:latin typeface="Consolas" pitchFamily="49" charset="0"/>
                <a:cs typeface="Consolas" pitchFamily="49" charset="0"/>
              </a:rPr>
              <a:t>LLStringNode</a:t>
            </a: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a:t>
            </a:r>
          </a:p>
          <a:p>
            <a:pPr>
              <a:lnSpc>
                <a:spcPct val="85000"/>
              </a:lnSpc>
            </a:pPr>
            <a:r>
              <a:rPr lang="en-US" sz="1200" dirty="0">
                <a:latin typeface="Consolas" pitchFamily="49" charset="0"/>
                <a:cs typeface="Consolas" pitchFamily="49" charset="0"/>
              </a:rPr>
              <a:t>  private String info;</a:t>
            </a:r>
          </a:p>
          <a:p>
            <a:pPr>
              <a:lnSpc>
                <a:spcPct val="85000"/>
              </a:lnSpc>
            </a:pPr>
            <a:r>
              <a:rPr lang="en-US" sz="1200" dirty="0">
                <a:latin typeface="Consolas" pitchFamily="49" charset="0"/>
                <a:cs typeface="Consolas" pitchFamily="49" charset="0"/>
              </a:rPr>
              <a:t>  </a:t>
            </a:r>
            <a:r>
              <a:rPr lang="en-US" sz="1200" dirty="0">
                <a:solidFill>
                  <a:srgbClr val="FFC000"/>
                </a:solidFill>
                <a:latin typeface="Consolas" pitchFamily="49" charset="0"/>
                <a:cs typeface="Consolas" pitchFamily="49" charset="0"/>
              </a:rPr>
              <a:t>private </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 link;</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LLStringNode</a:t>
            </a:r>
            <a:r>
              <a:rPr lang="en-US" sz="1200" dirty="0">
                <a:latin typeface="Consolas" pitchFamily="49" charset="0"/>
                <a:cs typeface="Consolas" pitchFamily="49" charset="0"/>
              </a:rPr>
              <a:t>(String info)</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this.info = info;</a:t>
            </a:r>
          </a:p>
          <a:p>
            <a:pPr>
              <a:lnSpc>
                <a:spcPct val="85000"/>
              </a:lnSpc>
            </a:pPr>
            <a:r>
              <a:rPr lang="en-US" sz="1200" dirty="0">
                <a:latin typeface="Consolas" pitchFamily="49" charset="0"/>
                <a:cs typeface="Consolas" pitchFamily="49" charset="0"/>
              </a:rPr>
              <a:t>    </a:t>
            </a:r>
            <a:r>
              <a:rPr lang="en-US" sz="1200" dirty="0">
                <a:solidFill>
                  <a:srgbClr val="FFC000"/>
                </a:solidFill>
                <a:latin typeface="Consolas" pitchFamily="49" charset="0"/>
                <a:cs typeface="Consolas" pitchFamily="49" charset="0"/>
              </a:rPr>
              <a:t>link = null;</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public void </a:t>
            </a:r>
            <a:r>
              <a:rPr lang="en-US" sz="1200" dirty="0" err="1">
                <a:latin typeface="Consolas" pitchFamily="49" charset="0"/>
                <a:cs typeface="Consolas" pitchFamily="49" charset="0"/>
              </a:rPr>
              <a:t>setInfo</a:t>
            </a:r>
            <a:r>
              <a:rPr lang="en-US" sz="1200" dirty="0">
                <a:latin typeface="Consolas" pitchFamily="49" charset="0"/>
                <a:cs typeface="Consolas" pitchFamily="49" charset="0"/>
              </a:rPr>
              <a:t>(String info)</a:t>
            </a:r>
          </a:p>
          <a:p>
            <a:pPr>
              <a:lnSpc>
                <a:spcPct val="85000"/>
              </a:lnSpc>
            </a:pPr>
            <a:r>
              <a:rPr lang="en-US" sz="1200" dirty="0">
                <a:latin typeface="Consolas" pitchFamily="49" charset="0"/>
                <a:cs typeface="Consolas" pitchFamily="49" charset="0"/>
              </a:rPr>
              <a:t>  </a:t>
            </a:r>
            <a:r>
              <a:rPr lang="en-US" sz="1200" dirty="0">
                <a:solidFill>
                  <a:srgbClr val="92D050"/>
                </a:solidFill>
                <a:latin typeface="Consolas" pitchFamily="49" charset="0"/>
                <a:cs typeface="Consolas" pitchFamily="49" charset="0"/>
              </a:rPr>
              <a:t>// Sets info string of this </a:t>
            </a:r>
            <a:r>
              <a:rPr lang="en-US" sz="1200" dirty="0" err="1">
                <a:solidFill>
                  <a:srgbClr val="92D050"/>
                </a:solidFill>
                <a:latin typeface="Consolas" pitchFamily="49" charset="0"/>
                <a:cs typeface="Consolas" pitchFamily="49" charset="0"/>
              </a:rPr>
              <a:t>LLStringNode</a:t>
            </a:r>
            <a:endParaRPr lang="en-US" sz="1200" dirty="0">
              <a:solidFill>
                <a:srgbClr val="92D050"/>
              </a:solidFill>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this.info = info;</a:t>
            </a:r>
          </a:p>
          <a:p>
            <a:pPr>
              <a:lnSpc>
                <a:spcPct val="85000"/>
              </a:lnSpc>
            </a:pPr>
            <a:r>
              <a:rPr lang="en-US" sz="1200" dirty="0">
                <a:latin typeface="Consolas" pitchFamily="49" charset="0"/>
                <a:cs typeface="Consolas" pitchFamily="49" charset="0"/>
              </a:rPr>
              <a:t>  }</a:t>
            </a:r>
          </a:p>
          <a:p>
            <a:pPr>
              <a:lnSpc>
                <a:spcPct val="85000"/>
              </a:lnSpc>
            </a:pPr>
            <a:endParaRPr lang="en-US" sz="1200" dirty="0">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public String </a:t>
            </a:r>
            <a:r>
              <a:rPr lang="en-US" sz="1200" dirty="0" err="1">
                <a:latin typeface="Consolas" pitchFamily="49" charset="0"/>
                <a:cs typeface="Consolas" pitchFamily="49" charset="0"/>
              </a:rPr>
              <a:t>getInfo</a:t>
            </a:r>
            <a:r>
              <a:rPr lang="en-US" sz="1200" dirty="0">
                <a:latin typeface="Consolas" pitchFamily="49" charset="0"/>
                <a:cs typeface="Consolas" pitchFamily="49" charset="0"/>
              </a:rPr>
              <a:t>()</a:t>
            </a:r>
          </a:p>
          <a:p>
            <a:pPr>
              <a:lnSpc>
                <a:spcPct val="85000"/>
              </a:lnSpc>
            </a:pPr>
            <a:r>
              <a:rPr lang="en-US" sz="1200" dirty="0">
                <a:solidFill>
                  <a:srgbClr val="92D050"/>
                </a:solidFill>
                <a:latin typeface="Consolas" pitchFamily="49" charset="0"/>
                <a:cs typeface="Consolas" pitchFamily="49" charset="0"/>
              </a:rPr>
              <a:t>  // Returns info string of this </a:t>
            </a:r>
            <a:r>
              <a:rPr lang="en-US" sz="1200" dirty="0" err="1">
                <a:solidFill>
                  <a:srgbClr val="92D050"/>
                </a:solidFill>
                <a:latin typeface="Consolas" pitchFamily="49" charset="0"/>
                <a:cs typeface="Consolas" pitchFamily="49" charset="0"/>
              </a:rPr>
              <a:t>LLStringNode</a:t>
            </a:r>
            <a:endParaRPr lang="en-US" sz="1200" dirty="0">
              <a:solidFill>
                <a:srgbClr val="92D050"/>
              </a:solidFill>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return info;</a:t>
            </a:r>
          </a:p>
          <a:p>
            <a:pPr>
              <a:lnSpc>
                <a:spcPct val="85000"/>
              </a:lnSpc>
            </a:pPr>
            <a:r>
              <a:rPr lang="en-US" sz="1200" dirty="0">
                <a:latin typeface="Consolas" pitchFamily="49" charset="0"/>
                <a:cs typeface="Consolas" pitchFamily="49" charset="0"/>
              </a:rPr>
              <a:t>  }</a:t>
            </a:r>
          </a:p>
          <a:p>
            <a:pPr>
              <a:lnSpc>
                <a:spcPct val="85000"/>
              </a:lnSpc>
            </a:pPr>
            <a:endParaRPr lang="en-US" sz="1200" dirty="0">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public void </a:t>
            </a:r>
            <a:r>
              <a:rPr lang="en-US" sz="1200" dirty="0" err="1">
                <a:latin typeface="Consolas" pitchFamily="49" charset="0"/>
                <a:cs typeface="Consolas" pitchFamily="49" charset="0"/>
              </a:rPr>
              <a:t>setLink</a:t>
            </a:r>
            <a:r>
              <a:rPr lang="en-US" sz="1200" dirty="0">
                <a:latin typeface="Consolas" pitchFamily="49" charset="0"/>
                <a:cs typeface="Consolas" pitchFamily="49" charset="0"/>
              </a:rPr>
              <a:t>(</a:t>
            </a:r>
            <a:r>
              <a:rPr lang="en-US" sz="1200" dirty="0" err="1">
                <a:latin typeface="Consolas" pitchFamily="49" charset="0"/>
                <a:cs typeface="Consolas" pitchFamily="49" charset="0"/>
              </a:rPr>
              <a:t>LLStringNode</a:t>
            </a:r>
            <a:r>
              <a:rPr lang="en-US" sz="1200" dirty="0">
                <a:latin typeface="Consolas" pitchFamily="49" charset="0"/>
                <a:cs typeface="Consolas" pitchFamily="49" charset="0"/>
              </a:rPr>
              <a:t> link)</a:t>
            </a:r>
          </a:p>
          <a:p>
            <a:pPr>
              <a:lnSpc>
                <a:spcPct val="85000"/>
              </a:lnSpc>
            </a:pPr>
            <a:r>
              <a:rPr lang="en-US" sz="1200" dirty="0">
                <a:solidFill>
                  <a:srgbClr val="92D050"/>
                </a:solidFill>
                <a:latin typeface="Consolas" pitchFamily="49" charset="0"/>
                <a:cs typeface="Consolas" pitchFamily="49" charset="0"/>
              </a:rPr>
              <a:t>  // Sets link of this </a:t>
            </a:r>
            <a:r>
              <a:rPr lang="en-US" sz="1200" dirty="0" err="1">
                <a:solidFill>
                  <a:srgbClr val="92D050"/>
                </a:solidFill>
                <a:latin typeface="Consolas" pitchFamily="49" charset="0"/>
                <a:cs typeface="Consolas" pitchFamily="49" charset="0"/>
              </a:rPr>
              <a:t>LLStringNode</a:t>
            </a:r>
            <a:r>
              <a:rPr lang="en-US" sz="1200" dirty="0">
                <a:solidFill>
                  <a:srgbClr val="92D050"/>
                </a:solidFill>
                <a:latin typeface="Consolas" pitchFamily="49" charset="0"/>
                <a:cs typeface="Consolas" pitchFamily="49" charset="0"/>
              </a:rPr>
              <a:t>.</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a:t>
            </a:r>
            <a:r>
              <a:rPr lang="en-US" sz="1200" dirty="0" err="1">
                <a:latin typeface="Consolas" pitchFamily="49" charset="0"/>
                <a:cs typeface="Consolas" pitchFamily="49" charset="0"/>
              </a:rPr>
              <a:t>this.link</a:t>
            </a:r>
            <a:r>
              <a:rPr lang="en-US" sz="1200" dirty="0">
                <a:latin typeface="Consolas" pitchFamily="49" charset="0"/>
                <a:cs typeface="Consolas" pitchFamily="49" charset="0"/>
              </a:rPr>
              <a:t> = link;</a:t>
            </a:r>
          </a:p>
          <a:p>
            <a:pPr>
              <a:lnSpc>
                <a:spcPct val="85000"/>
              </a:lnSpc>
            </a:pPr>
            <a:r>
              <a:rPr lang="en-US" sz="1200" dirty="0">
                <a:latin typeface="Consolas" pitchFamily="49" charset="0"/>
                <a:cs typeface="Consolas" pitchFamily="49" charset="0"/>
              </a:rPr>
              <a:t>  }</a:t>
            </a:r>
          </a:p>
          <a:p>
            <a:pPr>
              <a:lnSpc>
                <a:spcPct val="85000"/>
              </a:lnSpc>
            </a:pPr>
            <a:endParaRPr lang="en-US" sz="1200" dirty="0">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LLStringNode</a:t>
            </a:r>
            <a:r>
              <a:rPr lang="en-US" sz="1200" dirty="0">
                <a:latin typeface="Consolas" pitchFamily="49" charset="0"/>
                <a:cs typeface="Consolas" pitchFamily="49" charset="0"/>
              </a:rPr>
              <a:t> </a:t>
            </a:r>
            <a:r>
              <a:rPr lang="en-US" sz="1200" dirty="0" err="1">
                <a:latin typeface="Consolas" pitchFamily="49" charset="0"/>
                <a:cs typeface="Consolas" pitchFamily="49" charset="0"/>
              </a:rPr>
              <a:t>getLink</a:t>
            </a:r>
            <a:r>
              <a:rPr lang="en-US" sz="1200" dirty="0">
                <a:latin typeface="Consolas" pitchFamily="49" charset="0"/>
                <a:cs typeface="Consolas" pitchFamily="49" charset="0"/>
              </a:rPr>
              <a:t>()</a:t>
            </a:r>
          </a:p>
          <a:p>
            <a:pPr>
              <a:lnSpc>
                <a:spcPct val="85000"/>
              </a:lnSpc>
            </a:pPr>
            <a:r>
              <a:rPr lang="en-US" sz="1200" dirty="0">
                <a:solidFill>
                  <a:srgbClr val="92D050"/>
                </a:solidFill>
                <a:latin typeface="Consolas" pitchFamily="49" charset="0"/>
                <a:cs typeface="Consolas" pitchFamily="49" charset="0"/>
              </a:rPr>
              <a:t>  // Returns link of this </a:t>
            </a:r>
            <a:r>
              <a:rPr lang="en-US" sz="1200" dirty="0" err="1">
                <a:solidFill>
                  <a:srgbClr val="92D050"/>
                </a:solidFill>
                <a:latin typeface="Consolas" pitchFamily="49" charset="0"/>
                <a:cs typeface="Consolas" pitchFamily="49" charset="0"/>
              </a:rPr>
              <a:t>LLStringNode</a:t>
            </a:r>
            <a:r>
              <a:rPr lang="en-US" sz="1200" dirty="0">
                <a:solidFill>
                  <a:srgbClr val="92D050"/>
                </a:solidFill>
                <a:latin typeface="Consolas" pitchFamily="49" charset="0"/>
                <a:cs typeface="Consolas" pitchFamily="49" charset="0"/>
              </a:rPr>
              <a:t>.</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return link;</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524000" y="1"/>
            <a:ext cx="9144000" cy="702245"/>
          </a:xfrm>
        </p:spPr>
        <p:txBody>
          <a:bodyPr/>
          <a:lstStyle/>
          <a:p>
            <a:r>
              <a:rPr lang="en-US" dirty="0" err="1">
                <a:solidFill>
                  <a:srgbClr val="FFC000"/>
                </a:solidFill>
                <a:latin typeface="Consolas" pitchFamily="49" charset="0"/>
                <a:cs typeface="Consolas" pitchFamily="49" charset="0"/>
              </a:rPr>
              <a:t>LLStringNode</a:t>
            </a:r>
            <a:r>
              <a:rPr lang="en-US" dirty="0"/>
              <a:t> Class</a:t>
            </a:r>
            <a:endParaRPr lang="en-US" dirty="0" smtClean="0"/>
          </a:p>
        </p:txBody>
      </p:sp>
      <p:sp>
        <p:nvSpPr>
          <p:cNvPr id="55298" name="Text Box 4"/>
          <p:cNvSpPr txBox="1">
            <a:spLocks noChangeArrowheads="1"/>
          </p:cNvSpPr>
          <p:nvPr/>
        </p:nvSpPr>
        <p:spPr bwMode="auto">
          <a:xfrm>
            <a:off x="1828800" y="990601"/>
            <a:ext cx="5981700" cy="5592763"/>
          </a:xfrm>
          <a:prstGeom prst="rect">
            <a:avLst/>
          </a:prstGeom>
          <a:noFill/>
          <a:ln w="9525">
            <a:noFill/>
            <a:miter lim="800000"/>
            <a:headEnd/>
            <a:tailEnd/>
          </a:ln>
        </p:spPr>
        <p:txBody>
          <a:bodyPr>
            <a:spAutoFit/>
          </a:bodyPr>
          <a:lstStyle/>
          <a:p>
            <a:pPr>
              <a:lnSpc>
                <a:spcPct val="85000"/>
              </a:lnSpc>
            </a:pPr>
            <a:r>
              <a:rPr lang="en-US" sz="1200" dirty="0">
                <a:latin typeface="Consolas" pitchFamily="49" charset="0"/>
                <a:cs typeface="Consolas" pitchFamily="49" charset="0"/>
              </a:rPr>
              <a:t>public class </a:t>
            </a:r>
            <a:r>
              <a:rPr lang="en-US" sz="1200" dirty="0" err="1">
                <a:solidFill>
                  <a:srgbClr val="FFC000"/>
                </a:solidFill>
                <a:latin typeface="Consolas" pitchFamily="49" charset="0"/>
                <a:cs typeface="Consolas" pitchFamily="49" charset="0"/>
              </a:rPr>
              <a:t>LLStringNode</a:t>
            </a:r>
            <a:r>
              <a:rPr lang="en-US" sz="1200" dirty="0">
                <a:solidFill>
                  <a:srgbClr val="FFC000"/>
                </a:solidFill>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a:t>
            </a:r>
          </a:p>
          <a:p>
            <a:pPr>
              <a:lnSpc>
                <a:spcPct val="85000"/>
              </a:lnSpc>
            </a:pPr>
            <a:r>
              <a:rPr lang="en-US" sz="1200" dirty="0">
                <a:latin typeface="Consolas" pitchFamily="49" charset="0"/>
                <a:cs typeface="Consolas" pitchFamily="49" charset="0"/>
              </a:rPr>
              <a:t>  private String info;</a:t>
            </a:r>
          </a:p>
          <a:p>
            <a:pPr>
              <a:lnSpc>
                <a:spcPct val="85000"/>
              </a:lnSpc>
            </a:pPr>
            <a:r>
              <a:rPr lang="en-US" sz="1200" dirty="0">
                <a:latin typeface="Consolas" pitchFamily="49" charset="0"/>
                <a:cs typeface="Consolas" pitchFamily="49" charset="0"/>
              </a:rPr>
              <a:t>  </a:t>
            </a:r>
            <a:r>
              <a:rPr lang="en-US" sz="1200" b="1" dirty="0">
                <a:solidFill>
                  <a:srgbClr val="FFC000"/>
                </a:solidFill>
                <a:latin typeface="Consolas" pitchFamily="49" charset="0"/>
                <a:cs typeface="Consolas" pitchFamily="49" charset="0"/>
              </a:rPr>
              <a:t>private </a:t>
            </a:r>
            <a:r>
              <a:rPr lang="en-US" sz="1200" b="1" dirty="0" err="1">
                <a:solidFill>
                  <a:srgbClr val="FFC000"/>
                </a:solidFill>
                <a:latin typeface="Consolas" pitchFamily="49" charset="0"/>
                <a:cs typeface="Consolas" pitchFamily="49" charset="0"/>
              </a:rPr>
              <a:t>LLStringNode</a:t>
            </a:r>
            <a:r>
              <a:rPr lang="en-US" sz="1200" b="1" dirty="0">
                <a:solidFill>
                  <a:srgbClr val="FFC000"/>
                </a:solidFill>
                <a:latin typeface="Consolas" pitchFamily="49" charset="0"/>
                <a:cs typeface="Consolas" pitchFamily="49" charset="0"/>
              </a:rPr>
              <a:t> link;</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LLStringNode</a:t>
            </a:r>
            <a:r>
              <a:rPr lang="en-US" sz="1200" dirty="0">
                <a:latin typeface="Consolas" pitchFamily="49" charset="0"/>
                <a:cs typeface="Consolas" pitchFamily="49" charset="0"/>
              </a:rPr>
              <a:t>(String info)</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this.info = info;</a:t>
            </a:r>
          </a:p>
          <a:p>
            <a:pPr>
              <a:lnSpc>
                <a:spcPct val="85000"/>
              </a:lnSpc>
            </a:pPr>
            <a:r>
              <a:rPr lang="en-US" sz="1200" dirty="0">
                <a:latin typeface="Consolas" pitchFamily="49" charset="0"/>
                <a:cs typeface="Consolas" pitchFamily="49" charset="0"/>
              </a:rPr>
              <a:t>    </a:t>
            </a:r>
            <a:r>
              <a:rPr lang="en-US" sz="1200" dirty="0">
                <a:solidFill>
                  <a:srgbClr val="FFC000"/>
                </a:solidFill>
                <a:latin typeface="Consolas" pitchFamily="49" charset="0"/>
                <a:cs typeface="Consolas" pitchFamily="49" charset="0"/>
              </a:rPr>
              <a:t>link = null;</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public void </a:t>
            </a:r>
            <a:r>
              <a:rPr lang="en-US" sz="1200" dirty="0" err="1">
                <a:latin typeface="Consolas" pitchFamily="49" charset="0"/>
                <a:cs typeface="Consolas" pitchFamily="49" charset="0"/>
              </a:rPr>
              <a:t>setInfo</a:t>
            </a:r>
            <a:r>
              <a:rPr lang="en-US" sz="1200" dirty="0">
                <a:latin typeface="Consolas" pitchFamily="49" charset="0"/>
                <a:cs typeface="Consolas" pitchFamily="49" charset="0"/>
              </a:rPr>
              <a:t>(String info)</a:t>
            </a:r>
          </a:p>
          <a:p>
            <a:pPr>
              <a:lnSpc>
                <a:spcPct val="85000"/>
              </a:lnSpc>
            </a:pPr>
            <a:r>
              <a:rPr lang="en-US" sz="1200" dirty="0">
                <a:latin typeface="Consolas" pitchFamily="49" charset="0"/>
                <a:cs typeface="Consolas" pitchFamily="49" charset="0"/>
              </a:rPr>
              <a:t>  </a:t>
            </a:r>
            <a:r>
              <a:rPr lang="en-US" sz="1200" dirty="0">
                <a:solidFill>
                  <a:srgbClr val="92D050"/>
                </a:solidFill>
                <a:latin typeface="Consolas" pitchFamily="49" charset="0"/>
                <a:cs typeface="Consolas" pitchFamily="49" charset="0"/>
              </a:rPr>
              <a:t>// Sets info string of this </a:t>
            </a:r>
            <a:r>
              <a:rPr lang="en-US" sz="1200" dirty="0" err="1">
                <a:solidFill>
                  <a:srgbClr val="92D050"/>
                </a:solidFill>
                <a:latin typeface="Consolas" pitchFamily="49" charset="0"/>
                <a:cs typeface="Consolas" pitchFamily="49" charset="0"/>
              </a:rPr>
              <a:t>LLStringNode</a:t>
            </a:r>
            <a:endParaRPr lang="en-US" sz="1200" dirty="0">
              <a:solidFill>
                <a:srgbClr val="92D050"/>
              </a:solidFill>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this.info = info;</a:t>
            </a:r>
          </a:p>
          <a:p>
            <a:pPr>
              <a:lnSpc>
                <a:spcPct val="85000"/>
              </a:lnSpc>
            </a:pPr>
            <a:r>
              <a:rPr lang="en-US" sz="1200" dirty="0">
                <a:latin typeface="Consolas" pitchFamily="49" charset="0"/>
                <a:cs typeface="Consolas" pitchFamily="49" charset="0"/>
              </a:rPr>
              <a:t>  }</a:t>
            </a:r>
          </a:p>
          <a:p>
            <a:pPr>
              <a:lnSpc>
                <a:spcPct val="85000"/>
              </a:lnSpc>
            </a:pPr>
            <a:endParaRPr lang="en-US" sz="1200" dirty="0">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public String </a:t>
            </a:r>
            <a:r>
              <a:rPr lang="en-US" sz="1200" dirty="0" err="1">
                <a:latin typeface="Consolas" pitchFamily="49" charset="0"/>
                <a:cs typeface="Consolas" pitchFamily="49" charset="0"/>
              </a:rPr>
              <a:t>getInfo</a:t>
            </a:r>
            <a:r>
              <a:rPr lang="en-US" sz="1200" dirty="0">
                <a:latin typeface="Consolas" pitchFamily="49" charset="0"/>
                <a:cs typeface="Consolas" pitchFamily="49" charset="0"/>
              </a:rPr>
              <a:t>()</a:t>
            </a:r>
          </a:p>
          <a:p>
            <a:pPr>
              <a:lnSpc>
                <a:spcPct val="85000"/>
              </a:lnSpc>
            </a:pPr>
            <a:r>
              <a:rPr lang="en-US" sz="1200" dirty="0">
                <a:solidFill>
                  <a:srgbClr val="92D050"/>
                </a:solidFill>
                <a:latin typeface="Consolas" pitchFamily="49" charset="0"/>
                <a:cs typeface="Consolas" pitchFamily="49" charset="0"/>
              </a:rPr>
              <a:t>  // Returns info string of this </a:t>
            </a:r>
            <a:r>
              <a:rPr lang="en-US" sz="1200" dirty="0" err="1">
                <a:solidFill>
                  <a:srgbClr val="92D050"/>
                </a:solidFill>
                <a:latin typeface="Consolas" pitchFamily="49" charset="0"/>
                <a:cs typeface="Consolas" pitchFamily="49" charset="0"/>
              </a:rPr>
              <a:t>LLStringNode</a:t>
            </a:r>
            <a:endParaRPr lang="en-US" sz="1200" dirty="0">
              <a:solidFill>
                <a:srgbClr val="92D050"/>
              </a:solidFill>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return info;</a:t>
            </a:r>
          </a:p>
          <a:p>
            <a:pPr>
              <a:lnSpc>
                <a:spcPct val="85000"/>
              </a:lnSpc>
            </a:pPr>
            <a:r>
              <a:rPr lang="en-US" sz="1200" dirty="0">
                <a:latin typeface="Consolas" pitchFamily="49" charset="0"/>
                <a:cs typeface="Consolas" pitchFamily="49" charset="0"/>
              </a:rPr>
              <a:t>  }</a:t>
            </a:r>
          </a:p>
          <a:p>
            <a:pPr>
              <a:lnSpc>
                <a:spcPct val="85000"/>
              </a:lnSpc>
            </a:pPr>
            <a:endParaRPr lang="en-US" sz="1200" dirty="0">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public void </a:t>
            </a:r>
            <a:r>
              <a:rPr lang="en-US" sz="1200" dirty="0" err="1">
                <a:latin typeface="Consolas" pitchFamily="49" charset="0"/>
                <a:cs typeface="Consolas" pitchFamily="49" charset="0"/>
              </a:rPr>
              <a:t>setLink</a:t>
            </a:r>
            <a:r>
              <a:rPr lang="en-US" sz="1200" dirty="0">
                <a:latin typeface="Consolas" pitchFamily="49" charset="0"/>
                <a:cs typeface="Consolas" pitchFamily="49" charset="0"/>
              </a:rPr>
              <a:t>(</a:t>
            </a:r>
            <a:r>
              <a:rPr lang="en-US" sz="1200" dirty="0" err="1">
                <a:latin typeface="Consolas" pitchFamily="49" charset="0"/>
                <a:cs typeface="Consolas" pitchFamily="49" charset="0"/>
              </a:rPr>
              <a:t>LLStringNode</a:t>
            </a:r>
            <a:r>
              <a:rPr lang="en-US" sz="1200" dirty="0">
                <a:latin typeface="Consolas" pitchFamily="49" charset="0"/>
                <a:cs typeface="Consolas" pitchFamily="49" charset="0"/>
              </a:rPr>
              <a:t> link)</a:t>
            </a:r>
          </a:p>
          <a:p>
            <a:pPr>
              <a:lnSpc>
                <a:spcPct val="85000"/>
              </a:lnSpc>
            </a:pPr>
            <a:r>
              <a:rPr lang="en-US" sz="1200" dirty="0">
                <a:solidFill>
                  <a:srgbClr val="92D050"/>
                </a:solidFill>
                <a:latin typeface="Consolas" pitchFamily="49" charset="0"/>
                <a:cs typeface="Consolas" pitchFamily="49" charset="0"/>
              </a:rPr>
              <a:t>  // Sets link of this </a:t>
            </a:r>
            <a:r>
              <a:rPr lang="en-US" sz="1200" dirty="0" err="1">
                <a:solidFill>
                  <a:srgbClr val="92D050"/>
                </a:solidFill>
                <a:latin typeface="Consolas" pitchFamily="49" charset="0"/>
                <a:cs typeface="Consolas" pitchFamily="49" charset="0"/>
              </a:rPr>
              <a:t>LLStringNode</a:t>
            </a:r>
            <a:r>
              <a:rPr lang="en-US" sz="1200" dirty="0">
                <a:solidFill>
                  <a:srgbClr val="92D050"/>
                </a:solidFill>
                <a:latin typeface="Consolas" pitchFamily="49" charset="0"/>
                <a:cs typeface="Consolas" pitchFamily="49" charset="0"/>
              </a:rPr>
              <a:t>.</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a:t>
            </a:r>
            <a:r>
              <a:rPr lang="en-US" sz="1200" dirty="0" err="1">
                <a:latin typeface="Consolas" pitchFamily="49" charset="0"/>
                <a:cs typeface="Consolas" pitchFamily="49" charset="0"/>
              </a:rPr>
              <a:t>this.link</a:t>
            </a:r>
            <a:r>
              <a:rPr lang="en-US" sz="1200" dirty="0">
                <a:latin typeface="Consolas" pitchFamily="49" charset="0"/>
                <a:cs typeface="Consolas" pitchFamily="49" charset="0"/>
              </a:rPr>
              <a:t> = link;</a:t>
            </a:r>
          </a:p>
          <a:p>
            <a:pPr>
              <a:lnSpc>
                <a:spcPct val="85000"/>
              </a:lnSpc>
            </a:pPr>
            <a:r>
              <a:rPr lang="en-US" sz="1200" dirty="0">
                <a:latin typeface="Consolas" pitchFamily="49" charset="0"/>
                <a:cs typeface="Consolas" pitchFamily="49" charset="0"/>
              </a:rPr>
              <a:t>  }</a:t>
            </a:r>
          </a:p>
          <a:p>
            <a:pPr>
              <a:lnSpc>
                <a:spcPct val="85000"/>
              </a:lnSpc>
            </a:pPr>
            <a:endParaRPr lang="en-US" sz="1200" dirty="0">
              <a:latin typeface="Consolas" pitchFamily="49" charset="0"/>
              <a:cs typeface="Consolas" pitchFamily="49" charset="0"/>
            </a:endParaRPr>
          </a:p>
          <a:p>
            <a:pPr>
              <a:lnSpc>
                <a:spcPct val="85000"/>
              </a:lnSpc>
            </a:pPr>
            <a:r>
              <a:rPr lang="en-US" sz="1200" dirty="0">
                <a:latin typeface="Consolas" pitchFamily="49" charset="0"/>
                <a:cs typeface="Consolas" pitchFamily="49" charset="0"/>
              </a:rPr>
              <a:t>  public </a:t>
            </a:r>
            <a:r>
              <a:rPr lang="en-US" sz="1200" dirty="0" err="1">
                <a:latin typeface="Consolas" pitchFamily="49" charset="0"/>
                <a:cs typeface="Consolas" pitchFamily="49" charset="0"/>
              </a:rPr>
              <a:t>LLStringNode</a:t>
            </a:r>
            <a:r>
              <a:rPr lang="en-US" sz="1200" dirty="0">
                <a:latin typeface="Consolas" pitchFamily="49" charset="0"/>
                <a:cs typeface="Consolas" pitchFamily="49" charset="0"/>
              </a:rPr>
              <a:t> </a:t>
            </a:r>
            <a:r>
              <a:rPr lang="en-US" sz="1200" dirty="0" err="1">
                <a:latin typeface="Consolas" pitchFamily="49" charset="0"/>
                <a:cs typeface="Consolas" pitchFamily="49" charset="0"/>
              </a:rPr>
              <a:t>getLink</a:t>
            </a:r>
            <a:r>
              <a:rPr lang="en-US" sz="1200" dirty="0">
                <a:latin typeface="Consolas" pitchFamily="49" charset="0"/>
                <a:cs typeface="Consolas" pitchFamily="49" charset="0"/>
              </a:rPr>
              <a:t>()</a:t>
            </a:r>
          </a:p>
          <a:p>
            <a:pPr>
              <a:lnSpc>
                <a:spcPct val="85000"/>
              </a:lnSpc>
            </a:pPr>
            <a:r>
              <a:rPr lang="en-US" sz="1200" dirty="0">
                <a:solidFill>
                  <a:srgbClr val="92D050"/>
                </a:solidFill>
                <a:latin typeface="Consolas" pitchFamily="49" charset="0"/>
                <a:cs typeface="Consolas" pitchFamily="49" charset="0"/>
              </a:rPr>
              <a:t>  // Returns link of this </a:t>
            </a:r>
            <a:r>
              <a:rPr lang="en-US" sz="1200" dirty="0" err="1">
                <a:solidFill>
                  <a:srgbClr val="92D050"/>
                </a:solidFill>
                <a:latin typeface="Consolas" pitchFamily="49" charset="0"/>
                <a:cs typeface="Consolas" pitchFamily="49" charset="0"/>
              </a:rPr>
              <a:t>LLStringNode</a:t>
            </a:r>
            <a:r>
              <a:rPr lang="en-US" sz="1200" dirty="0">
                <a:solidFill>
                  <a:srgbClr val="92D050"/>
                </a:solidFill>
                <a:latin typeface="Consolas" pitchFamily="49" charset="0"/>
                <a:cs typeface="Consolas" pitchFamily="49" charset="0"/>
              </a:rPr>
              <a:t>.</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    return link;</a:t>
            </a:r>
          </a:p>
          <a:p>
            <a:pPr>
              <a:lnSpc>
                <a:spcPct val="85000"/>
              </a:lnSpc>
            </a:pPr>
            <a:r>
              <a:rPr lang="en-US" sz="1200" dirty="0">
                <a:latin typeface="Consolas" pitchFamily="49" charset="0"/>
                <a:cs typeface="Consolas" pitchFamily="49" charset="0"/>
              </a:rPr>
              <a:t>  }</a:t>
            </a:r>
          </a:p>
          <a:p>
            <a:pPr>
              <a:lnSpc>
                <a:spcPct val="85000"/>
              </a:lnSpc>
            </a:pPr>
            <a:r>
              <a:rPr lang="en-US" sz="1200" dirty="0">
                <a:latin typeface="Consolas" pitchFamily="49" charset="0"/>
                <a:cs typeface="Consolas" pitchFamily="49" charset="0"/>
              </a:rPr>
              <a:t>}</a:t>
            </a:r>
          </a:p>
        </p:txBody>
      </p:sp>
      <p:cxnSp>
        <p:nvCxnSpPr>
          <p:cNvPr id="6" name="Straight Arrow Connector 5"/>
          <p:cNvCxnSpPr/>
          <p:nvPr/>
        </p:nvCxnSpPr>
        <p:spPr>
          <a:xfrm rot="10800000" flipV="1">
            <a:off x="4686300" y="1600200"/>
            <a:ext cx="2247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00" name="TextBox 6"/>
          <p:cNvSpPr txBox="1">
            <a:spLocks noChangeArrowheads="1"/>
          </p:cNvSpPr>
          <p:nvPr/>
        </p:nvSpPr>
        <p:spPr bwMode="auto">
          <a:xfrm>
            <a:off x="6934200" y="1143000"/>
            <a:ext cx="3276600" cy="1477328"/>
          </a:xfrm>
          <a:prstGeom prst="rect">
            <a:avLst/>
          </a:prstGeom>
          <a:noFill/>
          <a:ln w="9525">
            <a:solidFill>
              <a:srgbClr val="00B0F0"/>
            </a:solidFill>
            <a:miter lim="800000"/>
            <a:headEnd/>
            <a:tailEnd/>
          </a:ln>
        </p:spPr>
        <p:txBody>
          <a:bodyPr>
            <a:spAutoFit/>
          </a:bodyPr>
          <a:lstStyle/>
          <a:p>
            <a:r>
              <a:rPr lang="en-US" dirty="0"/>
              <a:t>This is the key to being able to create a node for a linked list: a </a:t>
            </a:r>
            <a:r>
              <a:rPr lang="en-US" i="1" u="sng" dirty="0"/>
              <a:t>reference</a:t>
            </a:r>
            <a:r>
              <a:rPr lang="en-US" dirty="0"/>
              <a:t> to ANOTHER INSTANCE of this same </a:t>
            </a:r>
            <a:r>
              <a:rPr lang="en-US" dirty="0" smtClean="0"/>
              <a:t>class; i.e., some </a:t>
            </a:r>
            <a:r>
              <a:rPr lang="en-US" i="1" u="sng" dirty="0" smtClean="0"/>
              <a:t>other</a:t>
            </a:r>
            <a:r>
              <a:rPr lang="en-US" dirty="0" smtClean="0"/>
              <a:t> node!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smtClean="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node1 = new </a:t>
            </a: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(“Jim”);</a:t>
            </a:r>
          </a:p>
          <a:p>
            <a:pPr>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node2 = new </a:t>
            </a: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(“Sue”);</a:t>
            </a:r>
          </a:p>
          <a:p>
            <a:pPr>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node3 = new </a:t>
            </a: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(“Bob”);</a:t>
            </a:r>
          </a:p>
          <a:p>
            <a:pPr>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node4 = new </a:t>
            </a: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(“Liz”);</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4" name="Group 3"/>
          <p:cNvGrpSpPr>
            <a:grpSpLocks/>
          </p:cNvGrpSpPr>
          <p:nvPr/>
        </p:nvGrpSpPr>
        <p:grpSpPr bwMode="auto">
          <a:xfrm>
            <a:off x="5219700" y="3655558"/>
            <a:ext cx="1752600" cy="369888"/>
            <a:chOff x="3695700" y="5295900"/>
            <a:chExt cx="1752600" cy="369332"/>
          </a:xfrm>
        </p:grpSpPr>
        <p:sp>
          <p:nvSpPr>
            <p:cNvPr id="57372" name="TextBox 4"/>
            <p:cNvSpPr txBox="1">
              <a:spLocks noChangeArrowheads="1"/>
            </p:cNvSpPr>
            <p:nvPr/>
          </p:nvSpPr>
          <p:spPr bwMode="auto">
            <a:xfrm>
              <a:off x="3695700" y="5295900"/>
              <a:ext cx="1752600" cy="369332"/>
            </a:xfrm>
            <a:prstGeom prst="rect">
              <a:avLst/>
            </a:prstGeom>
            <a:noFill/>
            <a:ln w="9525">
              <a:solidFill>
                <a:srgbClr val="00B0F0"/>
              </a:solidFill>
              <a:miter lim="800000"/>
              <a:headEnd/>
              <a:tailEnd/>
            </a:ln>
          </p:spPr>
          <p:txBody>
            <a:bodyPr>
              <a:spAutoFit/>
            </a:bodyPr>
            <a:lstStyle/>
            <a:p>
              <a:pPr algn="ctr"/>
              <a:r>
                <a:rPr lang="en-US" dirty="0">
                  <a:latin typeface="Consolas" pitchFamily="49" charset="0"/>
                  <a:cs typeface="Consolas" pitchFamily="49" charset="0"/>
                </a:rPr>
                <a:t>info  link</a:t>
              </a:r>
            </a:p>
          </p:txBody>
        </p:sp>
        <p:cxnSp>
          <p:nvCxnSpPr>
            <p:cNvPr id="6" name="Straight Connector 5"/>
            <p:cNvCxnSpPr>
              <a:stCxn id="57372" idx="0"/>
              <a:endCxn id="57372" idx="2"/>
            </p:cNvCxnSpPr>
            <p:nvPr/>
          </p:nvCxnSpPr>
          <p:spPr>
            <a:xfrm rot="16200000" flipH="1">
              <a:off x="4387334" y="54805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a:grpSpLocks/>
          </p:cNvGrpSpPr>
          <p:nvPr/>
        </p:nvGrpSpPr>
        <p:grpSpPr bwMode="auto">
          <a:xfrm>
            <a:off x="2171700" y="4455658"/>
            <a:ext cx="1524000" cy="1295400"/>
            <a:chOff x="647700" y="4457700"/>
            <a:chExt cx="1524000" cy="1295400"/>
          </a:xfrm>
        </p:grpSpPr>
        <p:grpSp>
          <p:nvGrpSpPr>
            <p:cNvPr id="57367" name="Group 6"/>
            <p:cNvGrpSpPr>
              <a:grpSpLocks/>
            </p:cNvGrpSpPr>
            <p:nvPr/>
          </p:nvGrpSpPr>
          <p:grpSpPr bwMode="auto">
            <a:xfrm>
              <a:off x="647700" y="5383768"/>
              <a:ext cx="1524000" cy="369332"/>
              <a:chOff x="3695700" y="5448300"/>
              <a:chExt cx="1524000" cy="369332"/>
            </a:xfrm>
          </p:grpSpPr>
          <p:sp>
            <p:nvSpPr>
              <p:cNvPr id="57370"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null</a:t>
                </a:r>
              </a:p>
            </p:txBody>
          </p:sp>
          <p:cxnSp>
            <p:nvCxnSpPr>
              <p:cNvPr id="9" name="Straight Connector 8"/>
              <p:cNvCxnSpPr>
                <a:stCxn id="57370" idx="0"/>
                <a:endCxn id="57370"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368"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p:cNvGrpSpPr>
          <p:nvPr/>
        </p:nvGrpSpPr>
        <p:grpSpPr bwMode="auto">
          <a:xfrm>
            <a:off x="4038600" y="4455658"/>
            <a:ext cx="1524000" cy="1295400"/>
            <a:chOff x="647700" y="4457700"/>
            <a:chExt cx="1524000" cy="1295400"/>
          </a:xfrm>
        </p:grpSpPr>
        <p:grpSp>
          <p:nvGrpSpPr>
            <p:cNvPr id="57362" name="Group 15"/>
            <p:cNvGrpSpPr>
              <a:grpSpLocks/>
            </p:cNvGrpSpPr>
            <p:nvPr/>
          </p:nvGrpSpPr>
          <p:grpSpPr bwMode="auto">
            <a:xfrm>
              <a:off x="647700" y="5383768"/>
              <a:ext cx="1524000" cy="369332"/>
              <a:chOff x="3695700" y="5448300"/>
              <a:chExt cx="1524000" cy="369332"/>
            </a:xfrm>
          </p:grpSpPr>
          <p:sp>
            <p:nvSpPr>
              <p:cNvPr id="57365"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   null</a:t>
                </a:r>
              </a:p>
            </p:txBody>
          </p:sp>
          <p:cxnSp>
            <p:nvCxnSpPr>
              <p:cNvPr id="20" name="Straight Connector 19"/>
              <p:cNvCxnSpPr>
                <a:stCxn id="57365" idx="0"/>
                <a:endCxn id="5736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363"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a:grpSpLocks/>
          </p:cNvGrpSpPr>
          <p:nvPr/>
        </p:nvGrpSpPr>
        <p:grpSpPr bwMode="auto">
          <a:xfrm>
            <a:off x="6057900" y="4455658"/>
            <a:ext cx="1524000" cy="1295400"/>
            <a:chOff x="647700" y="4457700"/>
            <a:chExt cx="1524000" cy="1295400"/>
          </a:xfrm>
        </p:grpSpPr>
        <p:grpSp>
          <p:nvGrpSpPr>
            <p:cNvPr id="57357" name="Group 21"/>
            <p:cNvGrpSpPr>
              <a:grpSpLocks/>
            </p:cNvGrpSpPr>
            <p:nvPr/>
          </p:nvGrpSpPr>
          <p:grpSpPr bwMode="auto">
            <a:xfrm>
              <a:off x="647700" y="5383768"/>
              <a:ext cx="1524000" cy="369332"/>
              <a:chOff x="3695700" y="5448300"/>
              <a:chExt cx="1524000" cy="369332"/>
            </a:xfrm>
          </p:grpSpPr>
          <p:sp>
            <p:nvSpPr>
              <p:cNvPr id="57360"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null</a:t>
                </a:r>
              </a:p>
            </p:txBody>
          </p:sp>
          <p:cxnSp>
            <p:nvCxnSpPr>
              <p:cNvPr id="26" name="Straight Connector 25"/>
              <p:cNvCxnSpPr>
                <a:stCxn id="57360" idx="0"/>
                <a:endCxn id="57360"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358"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p:cNvGrpSpPr>
          <p:nvPr/>
        </p:nvGrpSpPr>
        <p:grpSpPr bwMode="auto">
          <a:xfrm>
            <a:off x="8077200" y="4455658"/>
            <a:ext cx="1524000" cy="1295400"/>
            <a:chOff x="647700" y="4457700"/>
            <a:chExt cx="1524000" cy="1295400"/>
          </a:xfrm>
        </p:grpSpPr>
        <p:grpSp>
          <p:nvGrpSpPr>
            <p:cNvPr id="57352" name="Group 27"/>
            <p:cNvGrpSpPr>
              <a:grpSpLocks/>
            </p:cNvGrpSpPr>
            <p:nvPr/>
          </p:nvGrpSpPr>
          <p:grpSpPr bwMode="auto">
            <a:xfrm>
              <a:off x="647700" y="5383768"/>
              <a:ext cx="1524000" cy="369332"/>
              <a:chOff x="3695700" y="5448300"/>
              <a:chExt cx="1524000" cy="369332"/>
            </a:xfrm>
          </p:grpSpPr>
          <p:sp>
            <p:nvSpPr>
              <p:cNvPr id="57355"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57355" idx="0"/>
                <a:endCxn id="5735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353"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a:solidFill>
                  <a:srgbClr val="FFC000"/>
                </a:solidFill>
                <a:latin typeface="Consolas" pitchFamily="49" charset="0"/>
                <a:cs typeface="Consolas" pitchFamily="49" charset="0"/>
              </a:rPr>
              <a:t>node1.setLink(node2);</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59395" name="Group 13"/>
          <p:cNvGrpSpPr>
            <a:grpSpLocks/>
          </p:cNvGrpSpPr>
          <p:nvPr/>
        </p:nvGrpSpPr>
        <p:grpSpPr bwMode="auto">
          <a:xfrm>
            <a:off x="2171700" y="4457700"/>
            <a:ext cx="1524000" cy="1295400"/>
            <a:chOff x="647700" y="4457700"/>
            <a:chExt cx="1524000" cy="1295400"/>
          </a:xfrm>
        </p:grpSpPr>
        <p:grpSp>
          <p:nvGrpSpPr>
            <p:cNvPr id="59414" name="Group 6"/>
            <p:cNvGrpSpPr>
              <a:grpSpLocks/>
            </p:cNvGrpSpPr>
            <p:nvPr/>
          </p:nvGrpSpPr>
          <p:grpSpPr bwMode="auto">
            <a:xfrm>
              <a:off x="647700" y="5383768"/>
              <a:ext cx="1524000" cy="369332"/>
              <a:chOff x="3695700" y="5448300"/>
              <a:chExt cx="1524000" cy="369332"/>
            </a:xfrm>
          </p:grpSpPr>
          <p:sp>
            <p:nvSpPr>
              <p:cNvPr id="59417"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null</a:t>
                </a:r>
              </a:p>
            </p:txBody>
          </p:sp>
          <p:cxnSp>
            <p:nvCxnSpPr>
              <p:cNvPr id="9" name="Straight Connector 8"/>
              <p:cNvCxnSpPr>
                <a:stCxn id="59417" idx="0"/>
                <a:endCxn id="59417"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415"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396" name="Group 14"/>
          <p:cNvGrpSpPr>
            <a:grpSpLocks/>
          </p:cNvGrpSpPr>
          <p:nvPr/>
        </p:nvGrpSpPr>
        <p:grpSpPr bwMode="auto">
          <a:xfrm>
            <a:off x="4038600" y="4457700"/>
            <a:ext cx="1524000" cy="1295400"/>
            <a:chOff x="647700" y="4457700"/>
            <a:chExt cx="1524000" cy="1295400"/>
          </a:xfrm>
        </p:grpSpPr>
        <p:grpSp>
          <p:nvGrpSpPr>
            <p:cNvPr id="59409" name="Group 15"/>
            <p:cNvGrpSpPr>
              <a:grpSpLocks/>
            </p:cNvGrpSpPr>
            <p:nvPr/>
          </p:nvGrpSpPr>
          <p:grpSpPr bwMode="auto">
            <a:xfrm>
              <a:off x="647700" y="5383768"/>
              <a:ext cx="1524000" cy="369332"/>
              <a:chOff x="3695700" y="5448300"/>
              <a:chExt cx="1524000" cy="369332"/>
            </a:xfrm>
          </p:grpSpPr>
          <p:sp>
            <p:nvSpPr>
              <p:cNvPr id="59412"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   null</a:t>
                </a:r>
              </a:p>
            </p:txBody>
          </p:sp>
          <p:cxnSp>
            <p:nvCxnSpPr>
              <p:cNvPr id="20" name="Straight Connector 19"/>
              <p:cNvCxnSpPr>
                <a:stCxn id="59412" idx="0"/>
                <a:endCxn id="59412"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410"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397" name="Group 20"/>
          <p:cNvGrpSpPr>
            <a:grpSpLocks/>
          </p:cNvGrpSpPr>
          <p:nvPr/>
        </p:nvGrpSpPr>
        <p:grpSpPr bwMode="auto">
          <a:xfrm>
            <a:off x="6057900" y="4457700"/>
            <a:ext cx="1524000" cy="1295400"/>
            <a:chOff x="647700" y="4457700"/>
            <a:chExt cx="1524000" cy="1295400"/>
          </a:xfrm>
        </p:grpSpPr>
        <p:grpSp>
          <p:nvGrpSpPr>
            <p:cNvPr id="59404" name="Group 21"/>
            <p:cNvGrpSpPr>
              <a:grpSpLocks/>
            </p:cNvGrpSpPr>
            <p:nvPr/>
          </p:nvGrpSpPr>
          <p:grpSpPr bwMode="auto">
            <a:xfrm>
              <a:off x="647700" y="5383768"/>
              <a:ext cx="1524000" cy="369332"/>
              <a:chOff x="3695700" y="5448300"/>
              <a:chExt cx="1524000" cy="369332"/>
            </a:xfrm>
          </p:grpSpPr>
          <p:sp>
            <p:nvSpPr>
              <p:cNvPr id="59407"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null</a:t>
                </a:r>
              </a:p>
            </p:txBody>
          </p:sp>
          <p:cxnSp>
            <p:nvCxnSpPr>
              <p:cNvPr id="26" name="Straight Connector 25"/>
              <p:cNvCxnSpPr>
                <a:stCxn id="59407" idx="0"/>
                <a:endCxn id="59407"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405"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9398" name="Group 26"/>
          <p:cNvGrpSpPr>
            <a:grpSpLocks/>
          </p:cNvGrpSpPr>
          <p:nvPr/>
        </p:nvGrpSpPr>
        <p:grpSpPr bwMode="auto">
          <a:xfrm>
            <a:off x="8077200" y="4457700"/>
            <a:ext cx="1524000" cy="1295400"/>
            <a:chOff x="647700" y="4457700"/>
            <a:chExt cx="1524000" cy="1295400"/>
          </a:xfrm>
        </p:grpSpPr>
        <p:grpSp>
          <p:nvGrpSpPr>
            <p:cNvPr id="59399" name="Group 27"/>
            <p:cNvGrpSpPr>
              <a:grpSpLocks/>
            </p:cNvGrpSpPr>
            <p:nvPr/>
          </p:nvGrpSpPr>
          <p:grpSpPr bwMode="auto">
            <a:xfrm>
              <a:off x="647700" y="5383768"/>
              <a:ext cx="1524000" cy="369332"/>
              <a:chOff x="3695700" y="5448300"/>
              <a:chExt cx="1524000" cy="369332"/>
            </a:xfrm>
          </p:grpSpPr>
          <p:sp>
            <p:nvSpPr>
              <p:cNvPr id="59402"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59402" idx="0"/>
                <a:endCxn id="59402"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400"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a:solidFill>
                  <a:srgbClr val="FFC000"/>
                </a:solidFill>
                <a:latin typeface="Consolas" pitchFamily="49" charset="0"/>
                <a:cs typeface="Consolas" pitchFamily="49" charset="0"/>
              </a:rPr>
              <a:t>node1.setLink(node2);</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61443" name="Group 13"/>
          <p:cNvGrpSpPr>
            <a:grpSpLocks/>
          </p:cNvGrpSpPr>
          <p:nvPr/>
        </p:nvGrpSpPr>
        <p:grpSpPr bwMode="auto">
          <a:xfrm>
            <a:off x="2171700" y="4457700"/>
            <a:ext cx="1524000" cy="1295400"/>
            <a:chOff x="647700" y="4457700"/>
            <a:chExt cx="1524000" cy="1295400"/>
          </a:xfrm>
        </p:grpSpPr>
        <p:grpSp>
          <p:nvGrpSpPr>
            <p:cNvPr id="61463" name="Group 6"/>
            <p:cNvGrpSpPr>
              <a:grpSpLocks/>
            </p:cNvGrpSpPr>
            <p:nvPr/>
          </p:nvGrpSpPr>
          <p:grpSpPr bwMode="auto">
            <a:xfrm>
              <a:off x="647700" y="5383768"/>
              <a:ext cx="1524000" cy="369332"/>
              <a:chOff x="3695700" y="5448300"/>
              <a:chExt cx="1524000" cy="369332"/>
            </a:xfrm>
          </p:grpSpPr>
          <p:sp>
            <p:nvSpPr>
              <p:cNvPr id="61466"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61466" idx="0"/>
                <a:endCxn id="6146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464"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1444" name="Group 14"/>
          <p:cNvGrpSpPr>
            <a:grpSpLocks/>
          </p:cNvGrpSpPr>
          <p:nvPr/>
        </p:nvGrpSpPr>
        <p:grpSpPr bwMode="auto">
          <a:xfrm>
            <a:off x="4038600" y="4457700"/>
            <a:ext cx="1524000" cy="1295400"/>
            <a:chOff x="647700" y="4457700"/>
            <a:chExt cx="1524000" cy="1295400"/>
          </a:xfrm>
        </p:grpSpPr>
        <p:grpSp>
          <p:nvGrpSpPr>
            <p:cNvPr id="61458" name="Group 15"/>
            <p:cNvGrpSpPr>
              <a:grpSpLocks/>
            </p:cNvGrpSpPr>
            <p:nvPr/>
          </p:nvGrpSpPr>
          <p:grpSpPr bwMode="auto">
            <a:xfrm>
              <a:off x="647700" y="5383768"/>
              <a:ext cx="1524000" cy="369332"/>
              <a:chOff x="3695700" y="5448300"/>
              <a:chExt cx="1524000" cy="369332"/>
            </a:xfrm>
          </p:grpSpPr>
          <p:sp>
            <p:nvSpPr>
              <p:cNvPr id="61461"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   null</a:t>
                </a:r>
              </a:p>
            </p:txBody>
          </p:sp>
          <p:cxnSp>
            <p:nvCxnSpPr>
              <p:cNvPr id="20" name="Straight Connector 19"/>
              <p:cNvCxnSpPr>
                <a:stCxn id="61461" idx="0"/>
                <a:endCxn id="6146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459"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1445" name="Group 20"/>
          <p:cNvGrpSpPr>
            <a:grpSpLocks/>
          </p:cNvGrpSpPr>
          <p:nvPr/>
        </p:nvGrpSpPr>
        <p:grpSpPr bwMode="auto">
          <a:xfrm>
            <a:off x="6057900" y="4457700"/>
            <a:ext cx="1524000" cy="1295400"/>
            <a:chOff x="647700" y="4457700"/>
            <a:chExt cx="1524000" cy="1295400"/>
          </a:xfrm>
        </p:grpSpPr>
        <p:grpSp>
          <p:nvGrpSpPr>
            <p:cNvPr id="61453" name="Group 21"/>
            <p:cNvGrpSpPr>
              <a:grpSpLocks/>
            </p:cNvGrpSpPr>
            <p:nvPr/>
          </p:nvGrpSpPr>
          <p:grpSpPr bwMode="auto">
            <a:xfrm>
              <a:off x="647700" y="5383768"/>
              <a:ext cx="1524000" cy="369332"/>
              <a:chOff x="3695700" y="5448300"/>
              <a:chExt cx="1524000" cy="369332"/>
            </a:xfrm>
          </p:grpSpPr>
          <p:sp>
            <p:nvSpPr>
              <p:cNvPr id="61456"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null</a:t>
                </a:r>
              </a:p>
            </p:txBody>
          </p:sp>
          <p:cxnSp>
            <p:nvCxnSpPr>
              <p:cNvPr id="26" name="Straight Connector 25"/>
              <p:cNvCxnSpPr>
                <a:stCxn id="61456" idx="0"/>
                <a:endCxn id="6145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454"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1446" name="Group 26"/>
          <p:cNvGrpSpPr>
            <a:grpSpLocks/>
          </p:cNvGrpSpPr>
          <p:nvPr/>
        </p:nvGrpSpPr>
        <p:grpSpPr bwMode="auto">
          <a:xfrm>
            <a:off x="8077200" y="4457700"/>
            <a:ext cx="1524000" cy="1295400"/>
            <a:chOff x="647700" y="4457700"/>
            <a:chExt cx="1524000" cy="1295400"/>
          </a:xfrm>
        </p:grpSpPr>
        <p:grpSp>
          <p:nvGrpSpPr>
            <p:cNvPr id="61448" name="Group 27"/>
            <p:cNvGrpSpPr>
              <a:grpSpLocks/>
            </p:cNvGrpSpPr>
            <p:nvPr/>
          </p:nvGrpSpPr>
          <p:grpSpPr bwMode="auto">
            <a:xfrm>
              <a:off x="647700" y="5383768"/>
              <a:ext cx="1524000" cy="369332"/>
              <a:chOff x="3695700" y="5448300"/>
              <a:chExt cx="1524000" cy="369332"/>
            </a:xfrm>
          </p:grpSpPr>
          <p:sp>
            <p:nvSpPr>
              <p:cNvPr id="61451"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61451" idx="0"/>
                <a:endCxn id="6145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449"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1461"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a:solidFill>
                  <a:srgbClr val="FFC000"/>
                </a:solidFill>
                <a:latin typeface="Consolas" pitchFamily="49" charset="0"/>
                <a:cs typeface="Consolas" pitchFamily="49" charset="0"/>
              </a:rPr>
              <a:t>node1.setLink(node2);</a:t>
            </a:r>
          </a:p>
          <a:p>
            <a:pPr>
              <a:spcBef>
                <a:spcPct val="0"/>
              </a:spcBef>
              <a:buNone/>
              <a:tabLst>
                <a:tab pos="3884613" algn="l"/>
              </a:tabLst>
            </a:pPr>
            <a:r>
              <a:rPr lang="en-US" sz="2000" dirty="0">
                <a:solidFill>
                  <a:srgbClr val="FFC000"/>
                </a:solidFill>
                <a:latin typeface="Consolas" pitchFamily="49" charset="0"/>
                <a:cs typeface="Consolas" pitchFamily="49" charset="0"/>
              </a:rPr>
              <a:t>node2.setLink(node3);</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63491" name="Group 13"/>
          <p:cNvGrpSpPr>
            <a:grpSpLocks/>
          </p:cNvGrpSpPr>
          <p:nvPr/>
        </p:nvGrpSpPr>
        <p:grpSpPr bwMode="auto">
          <a:xfrm>
            <a:off x="2171700" y="4457700"/>
            <a:ext cx="1524000" cy="1295400"/>
            <a:chOff x="647700" y="4457700"/>
            <a:chExt cx="1524000" cy="1295400"/>
          </a:xfrm>
        </p:grpSpPr>
        <p:grpSp>
          <p:nvGrpSpPr>
            <p:cNvPr id="63511" name="Group 6"/>
            <p:cNvGrpSpPr>
              <a:grpSpLocks/>
            </p:cNvGrpSpPr>
            <p:nvPr/>
          </p:nvGrpSpPr>
          <p:grpSpPr bwMode="auto">
            <a:xfrm>
              <a:off x="647700" y="5383768"/>
              <a:ext cx="1524000" cy="369332"/>
              <a:chOff x="3695700" y="5448300"/>
              <a:chExt cx="1524000" cy="369332"/>
            </a:xfrm>
          </p:grpSpPr>
          <p:sp>
            <p:nvSpPr>
              <p:cNvPr id="63514"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63514" idx="0"/>
                <a:endCxn id="63514"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512"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3492" name="Group 14"/>
          <p:cNvGrpSpPr>
            <a:grpSpLocks/>
          </p:cNvGrpSpPr>
          <p:nvPr/>
        </p:nvGrpSpPr>
        <p:grpSpPr bwMode="auto">
          <a:xfrm>
            <a:off x="4038600" y="4457700"/>
            <a:ext cx="1524000" cy="1295400"/>
            <a:chOff x="647700" y="4457700"/>
            <a:chExt cx="1524000" cy="1295400"/>
          </a:xfrm>
        </p:grpSpPr>
        <p:grpSp>
          <p:nvGrpSpPr>
            <p:cNvPr id="63506" name="Group 15"/>
            <p:cNvGrpSpPr>
              <a:grpSpLocks/>
            </p:cNvGrpSpPr>
            <p:nvPr/>
          </p:nvGrpSpPr>
          <p:grpSpPr bwMode="auto">
            <a:xfrm>
              <a:off x="647700" y="5383768"/>
              <a:ext cx="1524000" cy="369332"/>
              <a:chOff x="3695700" y="5448300"/>
              <a:chExt cx="1524000" cy="369332"/>
            </a:xfrm>
          </p:grpSpPr>
          <p:sp>
            <p:nvSpPr>
              <p:cNvPr id="63509"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   null</a:t>
                </a:r>
              </a:p>
            </p:txBody>
          </p:sp>
          <p:cxnSp>
            <p:nvCxnSpPr>
              <p:cNvPr id="20" name="Straight Connector 19"/>
              <p:cNvCxnSpPr>
                <a:stCxn id="63509" idx="0"/>
                <a:endCxn id="63509"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507"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3493" name="Group 20"/>
          <p:cNvGrpSpPr>
            <a:grpSpLocks/>
          </p:cNvGrpSpPr>
          <p:nvPr/>
        </p:nvGrpSpPr>
        <p:grpSpPr bwMode="auto">
          <a:xfrm>
            <a:off x="6057900" y="4457700"/>
            <a:ext cx="1524000" cy="1295400"/>
            <a:chOff x="647700" y="4457700"/>
            <a:chExt cx="1524000" cy="1295400"/>
          </a:xfrm>
        </p:grpSpPr>
        <p:grpSp>
          <p:nvGrpSpPr>
            <p:cNvPr id="63501" name="Group 21"/>
            <p:cNvGrpSpPr>
              <a:grpSpLocks/>
            </p:cNvGrpSpPr>
            <p:nvPr/>
          </p:nvGrpSpPr>
          <p:grpSpPr bwMode="auto">
            <a:xfrm>
              <a:off x="647700" y="5383768"/>
              <a:ext cx="1524000" cy="369332"/>
              <a:chOff x="3695700" y="5448300"/>
              <a:chExt cx="1524000" cy="369332"/>
            </a:xfrm>
          </p:grpSpPr>
          <p:sp>
            <p:nvSpPr>
              <p:cNvPr id="63504"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null</a:t>
                </a:r>
              </a:p>
            </p:txBody>
          </p:sp>
          <p:cxnSp>
            <p:nvCxnSpPr>
              <p:cNvPr id="26" name="Straight Connector 25"/>
              <p:cNvCxnSpPr>
                <a:stCxn id="63504" idx="0"/>
                <a:endCxn id="63504"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502"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3494" name="Group 26"/>
          <p:cNvGrpSpPr>
            <a:grpSpLocks/>
          </p:cNvGrpSpPr>
          <p:nvPr/>
        </p:nvGrpSpPr>
        <p:grpSpPr bwMode="auto">
          <a:xfrm>
            <a:off x="8077200" y="4457700"/>
            <a:ext cx="1524000" cy="1295400"/>
            <a:chOff x="647700" y="4457700"/>
            <a:chExt cx="1524000" cy="1295400"/>
          </a:xfrm>
        </p:grpSpPr>
        <p:grpSp>
          <p:nvGrpSpPr>
            <p:cNvPr id="63496" name="Group 27"/>
            <p:cNvGrpSpPr>
              <a:grpSpLocks/>
            </p:cNvGrpSpPr>
            <p:nvPr/>
          </p:nvGrpSpPr>
          <p:grpSpPr bwMode="auto">
            <a:xfrm>
              <a:off x="647700" y="5383768"/>
              <a:ext cx="1524000" cy="369332"/>
              <a:chOff x="3695700" y="5448300"/>
              <a:chExt cx="1524000" cy="369332"/>
            </a:xfrm>
          </p:grpSpPr>
          <p:sp>
            <p:nvSpPr>
              <p:cNvPr id="63499"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63499" idx="0"/>
                <a:endCxn id="63499"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497"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3509"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a:solidFill>
                  <a:srgbClr val="FFC000"/>
                </a:solidFill>
                <a:latin typeface="Consolas" pitchFamily="49" charset="0"/>
                <a:cs typeface="Consolas" pitchFamily="49" charset="0"/>
              </a:rPr>
              <a:t>node1.setLink(node2);</a:t>
            </a:r>
          </a:p>
          <a:p>
            <a:pPr>
              <a:spcBef>
                <a:spcPct val="0"/>
              </a:spcBef>
              <a:buNone/>
              <a:tabLst>
                <a:tab pos="3884613" algn="l"/>
              </a:tabLst>
            </a:pPr>
            <a:r>
              <a:rPr lang="en-US" sz="2000" dirty="0">
                <a:solidFill>
                  <a:srgbClr val="FFC000"/>
                </a:solidFill>
                <a:latin typeface="Consolas" pitchFamily="49" charset="0"/>
                <a:cs typeface="Consolas" pitchFamily="49" charset="0"/>
              </a:rPr>
              <a:t>node2.setLink(node3);</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65539" name="Group 13"/>
          <p:cNvGrpSpPr>
            <a:grpSpLocks/>
          </p:cNvGrpSpPr>
          <p:nvPr/>
        </p:nvGrpSpPr>
        <p:grpSpPr bwMode="auto">
          <a:xfrm>
            <a:off x="2171700" y="4457700"/>
            <a:ext cx="1524000" cy="1295400"/>
            <a:chOff x="647700" y="4457700"/>
            <a:chExt cx="1524000" cy="1295400"/>
          </a:xfrm>
        </p:grpSpPr>
        <p:grpSp>
          <p:nvGrpSpPr>
            <p:cNvPr id="65560" name="Group 6"/>
            <p:cNvGrpSpPr>
              <a:grpSpLocks/>
            </p:cNvGrpSpPr>
            <p:nvPr/>
          </p:nvGrpSpPr>
          <p:grpSpPr bwMode="auto">
            <a:xfrm>
              <a:off x="647700" y="5383768"/>
              <a:ext cx="1524000" cy="369332"/>
              <a:chOff x="3695700" y="5448300"/>
              <a:chExt cx="1524000" cy="369332"/>
            </a:xfrm>
          </p:grpSpPr>
          <p:sp>
            <p:nvSpPr>
              <p:cNvPr id="65563"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65563" idx="0"/>
                <a:endCxn id="6556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5561"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5540" name="Group 14"/>
          <p:cNvGrpSpPr>
            <a:grpSpLocks/>
          </p:cNvGrpSpPr>
          <p:nvPr/>
        </p:nvGrpSpPr>
        <p:grpSpPr bwMode="auto">
          <a:xfrm>
            <a:off x="4038600" y="4457700"/>
            <a:ext cx="1524000" cy="1295400"/>
            <a:chOff x="647700" y="4457700"/>
            <a:chExt cx="1524000" cy="1295400"/>
          </a:xfrm>
        </p:grpSpPr>
        <p:grpSp>
          <p:nvGrpSpPr>
            <p:cNvPr id="65555" name="Group 15"/>
            <p:cNvGrpSpPr>
              <a:grpSpLocks/>
            </p:cNvGrpSpPr>
            <p:nvPr/>
          </p:nvGrpSpPr>
          <p:grpSpPr bwMode="auto">
            <a:xfrm>
              <a:off x="647700" y="5383768"/>
              <a:ext cx="1524000" cy="369332"/>
              <a:chOff x="3695700" y="5448300"/>
              <a:chExt cx="1524000" cy="369332"/>
            </a:xfrm>
          </p:grpSpPr>
          <p:sp>
            <p:nvSpPr>
              <p:cNvPr id="65558"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65558" idx="0"/>
                <a:endCxn id="65558"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5556"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5541" name="Group 20"/>
          <p:cNvGrpSpPr>
            <a:grpSpLocks/>
          </p:cNvGrpSpPr>
          <p:nvPr/>
        </p:nvGrpSpPr>
        <p:grpSpPr bwMode="auto">
          <a:xfrm>
            <a:off x="6057900" y="4457700"/>
            <a:ext cx="1524000" cy="1295400"/>
            <a:chOff x="647700" y="4457700"/>
            <a:chExt cx="1524000" cy="1295400"/>
          </a:xfrm>
        </p:grpSpPr>
        <p:grpSp>
          <p:nvGrpSpPr>
            <p:cNvPr id="65550" name="Group 21"/>
            <p:cNvGrpSpPr>
              <a:grpSpLocks/>
            </p:cNvGrpSpPr>
            <p:nvPr/>
          </p:nvGrpSpPr>
          <p:grpSpPr bwMode="auto">
            <a:xfrm>
              <a:off x="647700" y="5383768"/>
              <a:ext cx="1524000" cy="369332"/>
              <a:chOff x="3695700" y="5448300"/>
              <a:chExt cx="1524000" cy="369332"/>
            </a:xfrm>
          </p:grpSpPr>
          <p:sp>
            <p:nvSpPr>
              <p:cNvPr id="65553"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null</a:t>
                </a:r>
              </a:p>
            </p:txBody>
          </p:sp>
          <p:cxnSp>
            <p:nvCxnSpPr>
              <p:cNvPr id="26" name="Straight Connector 25"/>
              <p:cNvCxnSpPr>
                <a:stCxn id="65553" idx="0"/>
                <a:endCxn id="6555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5551"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5542" name="Group 26"/>
          <p:cNvGrpSpPr>
            <a:grpSpLocks/>
          </p:cNvGrpSpPr>
          <p:nvPr/>
        </p:nvGrpSpPr>
        <p:grpSpPr bwMode="auto">
          <a:xfrm>
            <a:off x="8077200" y="4457700"/>
            <a:ext cx="1524000" cy="1295400"/>
            <a:chOff x="647700" y="4457700"/>
            <a:chExt cx="1524000" cy="1295400"/>
          </a:xfrm>
        </p:grpSpPr>
        <p:grpSp>
          <p:nvGrpSpPr>
            <p:cNvPr id="65545" name="Group 27"/>
            <p:cNvGrpSpPr>
              <a:grpSpLocks/>
            </p:cNvGrpSpPr>
            <p:nvPr/>
          </p:nvGrpSpPr>
          <p:grpSpPr bwMode="auto">
            <a:xfrm>
              <a:off x="647700" y="5383768"/>
              <a:ext cx="1524000" cy="369332"/>
              <a:chOff x="3695700" y="5448300"/>
              <a:chExt cx="1524000" cy="369332"/>
            </a:xfrm>
          </p:grpSpPr>
          <p:sp>
            <p:nvSpPr>
              <p:cNvPr id="65548"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65548" idx="0"/>
                <a:endCxn id="65548"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5546"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5558"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a:solidFill>
                  <a:srgbClr val="FFC000"/>
                </a:solidFill>
                <a:latin typeface="Consolas" pitchFamily="49" charset="0"/>
                <a:cs typeface="Consolas" pitchFamily="49" charset="0"/>
              </a:rPr>
              <a:t>node1.setLink(node2);</a:t>
            </a:r>
          </a:p>
          <a:p>
            <a:pPr>
              <a:spcBef>
                <a:spcPct val="0"/>
              </a:spcBef>
              <a:buNone/>
              <a:tabLst>
                <a:tab pos="3884613" algn="l"/>
              </a:tabLst>
            </a:pPr>
            <a:r>
              <a:rPr lang="en-US" sz="2000" dirty="0">
                <a:solidFill>
                  <a:srgbClr val="FFC000"/>
                </a:solidFill>
                <a:latin typeface="Consolas" pitchFamily="49" charset="0"/>
                <a:cs typeface="Consolas" pitchFamily="49" charset="0"/>
              </a:rPr>
              <a:t>node2.setLink(node3);</a:t>
            </a:r>
          </a:p>
          <a:p>
            <a:pPr>
              <a:spcBef>
                <a:spcPct val="0"/>
              </a:spcBef>
              <a:buNone/>
              <a:tabLst>
                <a:tab pos="3884613" algn="l"/>
              </a:tabLst>
            </a:pPr>
            <a:r>
              <a:rPr lang="en-US" sz="2000" dirty="0">
                <a:solidFill>
                  <a:srgbClr val="FFC000"/>
                </a:solidFill>
                <a:latin typeface="Consolas" pitchFamily="49" charset="0"/>
                <a:cs typeface="Consolas" pitchFamily="49" charset="0"/>
              </a:rPr>
              <a:t>node3.setLink(node4);</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67587" name="Group 13"/>
          <p:cNvGrpSpPr>
            <a:grpSpLocks/>
          </p:cNvGrpSpPr>
          <p:nvPr/>
        </p:nvGrpSpPr>
        <p:grpSpPr bwMode="auto">
          <a:xfrm>
            <a:off x="2171700" y="4457700"/>
            <a:ext cx="1524000" cy="1295400"/>
            <a:chOff x="647700" y="4457700"/>
            <a:chExt cx="1524000" cy="1295400"/>
          </a:xfrm>
        </p:grpSpPr>
        <p:grpSp>
          <p:nvGrpSpPr>
            <p:cNvPr id="67608" name="Group 6"/>
            <p:cNvGrpSpPr>
              <a:grpSpLocks/>
            </p:cNvGrpSpPr>
            <p:nvPr/>
          </p:nvGrpSpPr>
          <p:grpSpPr bwMode="auto">
            <a:xfrm>
              <a:off x="647700" y="5383768"/>
              <a:ext cx="1524000" cy="369332"/>
              <a:chOff x="3695700" y="5448300"/>
              <a:chExt cx="1524000" cy="369332"/>
            </a:xfrm>
          </p:grpSpPr>
          <p:sp>
            <p:nvSpPr>
              <p:cNvPr id="67611"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67611" idx="0"/>
                <a:endCxn id="6761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609"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7588" name="Group 14"/>
          <p:cNvGrpSpPr>
            <a:grpSpLocks/>
          </p:cNvGrpSpPr>
          <p:nvPr/>
        </p:nvGrpSpPr>
        <p:grpSpPr bwMode="auto">
          <a:xfrm>
            <a:off x="4038600" y="4457700"/>
            <a:ext cx="1524000" cy="1295400"/>
            <a:chOff x="647700" y="4457700"/>
            <a:chExt cx="1524000" cy="1295400"/>
          </a:xfrm>
        </p:grpSpPr>
        <p:grpSp>
          <p:nvGrpSpPr>
            <p:cNvPr id="67603" name="Group 15"/>
            <p:cNvGrpSpPr>
              <a:grpSpLocks/>
            </p:cNvGrpSpPr>
            <p:nvPr/>
          </p:nvGrpSpPr>
          <p:grpSpPr bwMode="auto">
            <a:xfrm>
              <a:off x="647700" y="5383768"/>
              <a:ext cx="1524000" cy="369332"/>
              <a:chOff x="3695700" y="5448300"/>
              <a:chExt cx="1524000" cy="369332"/>
            </a:xfrm>
          </p:grpSpPr>
          <p:sp>
            <p:nvSpPr>
              <p:cNvPr id="67606"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67606" idx="0"/>
                <a:endCxn id="6760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604"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7589" name="Group 20"/>
          <p:cNvGrpSpPr>
            <a:grpSpLocks/>
          </p:cNvGrpSpPr>
          <p:nvPr/>
        </p:nvGrpSpPr>
        <p:grpSpPr bwMode="auto">
          <a:xfrm>
            <a:off x="6057900" y="4457700"/>
            <a:ext cx="1524000" cy="1295400"/>
            <a:chOff x="647700" y="4457700"/>
            <a:chExt cx="1524000" cy="1295400"/>
          </a:xfrm>
        </p:grpSpPr>
        <p:grpSp>
          <p:nvGrpSpPr>
            <p:cNvPr id="67598" name="Group 21"/>
            <p:cNvGrpSpPr>
              <a:grpSpLocks/>
            </p:cNvGrpSpPr>
            <p:nvPr/>
          </p:nvGrpSpPr>
          <p:grpSpPr bwMode="auto">
            <a:xfrm>
              <a:off x="647700" y="5383768"/>
              <a:ext cx="1524000" cy="369332"/>
              <a:chOff x="3695700" y="5448300"/>
              <a:chExt cx="1524000" cy="369332"/>
            </a:xfrm>
          </p:grpSpPr>
          <p:sp>
            <p:nvSpPr>
              <p:cNvPr id="67601"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null</a:t>
                </a:r>
              </a:p>
            </p:txBody>
          </p:sp>
          <p:cxnSp>
            <p:nvCxnSpPr>
              <p:cNvPr id="26" name="Straight Connector 25"/>
              <p:cNvCxnSpPr>
                <a:stCxn id="67601" idx="0"/>
                <a:endCxn id="6760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599"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7590" name="Group 26"/>
          <p:cNvGrpSpPr>
            <a:grpSpLocks/>
          </p:cNvGrpSpPr>
          <p:nvPr/>
        </p:nvGrpSpPr>
        <p:grpSpPr bwMode="auto">
          <a:xfrm>
            <a:off x="8077200" y="4457700"/>
            <a:ext cx="1524000" cy="1295400"/>
            <a:chOff x="647700" y="4457700"/>
            <a:chExt cx="1524000" cy="1295400"/>
          </a:xfrm>
        </p:grpSpPr>
        <p:grpSp>
          <p:nvGrpSpPr>
            <p:cNvPr id="67593" name="Group 27"/>
            <p:cNvGrpSpPr>
              <a:grpSpLocks/>
            </p:cNvGrpSpPr>
            <p:nvPr/>
          </p:nvGrpSpPr>
          <p:grpSpPr bwMode="auto">
            <a:xfrm>
              <a:off x="647700" y="5383768"/>
              <a:ext cx="1524000" cy="369332"/>
              <a:chOff x="3695700" y="5448300"/>
              <a:chExt cx="1524000" cy="369332"/>
            </a:xfrm>
          </p:grpSpPr>
          <p:sp>
            <p:nvSpPr>
              <p:cNvPr id="67596"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67596" idx="0"/>
                <a:endCxn id="6759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594"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7606"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2245"/>
          </a:xfrm>
        </p:spPr>
        <p:txBody>
          <a:bodyPr/>
          <a:lstStyle/>
          <a:p>
            <a:pPr eaLnBrk="1" hangingPunct="1"/>
            <a:r>
              <a:rPr lang="en-US" dirty="0" smtClean="0"/>
              <a:t>Last Time (2)</a:t>
            </a:r>
          </a:p>
        </p:txBody>
      </p:sp>
      <p:sp>
        <p:nvSpPr>
          <p:cNvPr id="14338" name="Content Placeholder 2"/>
          <p:cNvSpPr>
            <a:spLocks noGrp="1"/>
          </p:cNvSpPr>
          <p:nvPr>
            <p:ph idx="1"/>
          </p:nvPr>
        </p:nvSpPr>
        <p:spPr>
          <a:xfrm>
            <a:off x="143225" y="894270"/>
            <a:ext cx="11905550" cy="5760530"/>
          </a:xfrm>
        </p:spPr>
        <p:txBody>
          <a:bodyPr/>
          <a:lstStyle/>
          <a:p>
            <a:pPr eaLnBrk="1" hangingPunct="1">
              <a:spcBef>
                <a:spcPts val="1200"/>
              </a:spcBef>
            </a:pPr>
            <a:r>
              <a:rPr lang="en-US" dirty="0" smtClean="0"/>
              <a:t>Stepwise refinement – Two Directions:</a:t>
            </a:r>
          </a:p>
          <a:p>
            <a:pPr lvl="1">
              <a:spcBef>
                <a:spcPts val="1200"/>
              </a:spcBef>
            </a:pPr>
            <a:r>
              <a:rPr lang="en-US" dirty="0" smtClean="0"/>
              <a:t>Top-down</a:t>
            </a:r>
          </a:p>
          <a:p>
            <a:pPr lvl="1">
              <a:spcBef>
                <a:spcPts val="1200"/>
              </a:spcBef>
            </a:pPr>
            <a:r>
              <a:rPr lang="en-US" dirty="0" smtClean="0"/>
              <a:t>Bottom-up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Suppose we have (somewhere in </a:t>
            </a:r>
            <a:r>
              <a:rPr lang="en-US" dirty="0">
                <a:solidFill>
                  <a:srgbClr val="FFC000"/>
                </a:solidFill>
                <a:latin typeface="Consolas" pitchFamily="49" charset="0"/>
                <a:cs typeface="Consolas" pitchFamily="49" charset="0"/>
              </a:rPr>
              <a:t>main</a:t>
            </a:r>
            <a:r>
              <a:rPr lang="en-US" dirty="0" smtClean="0"/>
              <a:t>)</a:t>
            </a:r>
          </a:p>
          <a:p>
            <a:pPr>
              <a:spcBef>
                <a:spcPct val="0"/>
              </a:spcBef>
              <a:tabLst>
                <a:tab pos="3884613" algn="l"/>
              </a:tabLst>
            </a:pPr>
            <a:endParaRPr lang="en-US" dirty="0" smtClean="0"/>
          </a:p>
          <a:p>
            <a:pPr>
              <a:spcBef>
                <a:spcPct val="0"/>
              </a:spcBef>
              <a:buNone/>
              <a:tabLst>
                <a:tab pos="3884613" algn="l"/>
              </a:tabLst>
            </a:pPr>
            <a:r>
              <a:rPr lang="en-US" sz="2000" dirty="0">
                <a:solidFill>
                  <a:srgbClr val="FFC000"/>
                </a:solidFill>
                <a:latin typeface="Consolas" pitchFamily="49" charset="0"/>
                <a:cs typeface="Consolas" pitchFamily="49" charset="0"/>
              </a:rPr>
              <a:t>node1.setLink(node2);</a:t>
            </a:r>
          </a:p>
          <a:p>
            <a:pPr>
              <a:spcBef>
                <a:spcPct val="0"/>
              </a:spcBef>
              <a:buNone/>
              <a:tabLst>
                <a:tab pos="3884613" algn="l"/>
              </a:tabLst>
            </a:pPr>
            <a:r>
              <a:rPr lang="en-US" sz="2000" dirty="0">
                <a:solidFill>
                  <a:srgbClr val="FFC000"/>
                </a:solidFill>
                <a:latin typeface="Consolas" pitchFamily="49" charset="0"/>
                <a:cs typeface="Consolas" pitchFamily="49" charset="0"/>
              </a:rPr>
              <a:t>node2.setLink(node3);</a:t>
            </a:r>
          </a:p>
          <a:p>
            <a:pPr>
              <a:spcBef>
                <a:spcPct val="0"/>
              </a:spcBef>
              <a:buNone/>
              <a:tabLst>
                <a:tab pos="3884613" algn="l"/>
              </a:tabLst>
            </a:pPr>
            <a:r>
              <a:rPr lang="en-US" sz="2000" dirty="0">
                <a:solidFill>
                  <a:srgbClr val="FFC000"/>
                </a:solidFill>
                <a:latin typeface="Consolas" pitchFamily="49" charset="0"/>
                <a:cs typeface="Consolas" pitchFamily="49" charset="0"/>
              </a:rPr>
              <a:t>node3.setLink(node4);</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69635" name="Group 13"/>
          <p:cNvGrpSpPr>
            <a:grpSpLocks/>
          </p:cNvGrpSpPr>
          <p:nvPr/>
        </p:nvGrpSpPr>
        <p:grpSpPr bwMode="auto">
          <a:xfrm>
            <a:off x="2171700" y="4457700"/>
            <a:ext cx="1524000" cy="1295400"/>
            <a:chOff x="647700" y="4457700"/>
            <a:chExt cx="1524000" cy="1295400"/>
          </a:xfrm>
        </p:grpSpPr>
        <p:grpSp>
          <p:nvGrpSpPr>
            <p:cNvPr id="69657" name="Group 6"/>
            <p:cNvGrpSpPr>
              <a:grpSpLocks/>
            </p:cNvGrpSpPr>
            <p:nvPr/>
          </p:nvGrpSpPr>
          <p:grpSpPr bwMode="auto">
            <a:xfrm>
              <a:off x="647700" y="5383768"/>
              <a:ext cx="1524000" cy="369332"/>
              <a:chOff x="3695700" y="5448300"/>
              <a:chExt cx="1524000" cy="369332"/>
            </a:xfrm>
          </p:grpSpPr>
          <p:sp>
            <p:nvSpPr>
              <p:cNvPr id="69660"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69660" idx="0"/>
                <a:endCxn id="69660"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9658"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9636" name="Group 14"/>
          <p:cNvGrpSpPr>
            <a:grpSpLocks/>
          </p:cNvGrpSpPr>
          <p:nvPr/>
        </p:nvGrpSpPr>
        <p:grpSpPr bwMode="auto">
          <a:xfrm>
            <a:off x="4038600" y="4457700"/>
            <a:ext cx="1524000" cy="1295400"/>
            <a:chOff x="647700" y="4457700"/>
            <a:chExt cx="1524000" cy="1295400"/>
          </a:xfrm>
        </p:grpSpPr>
        <p:grpSp>
          <p:nvGrpSpPr>
            <p:cNvPr id="69652" name="Group 15"/>
            <p:cNvGrpSpPr>
              <a:grpSpLocks/>
            </p:cNvGrpSpPr>
            <p:nvPr/>
          </p:nvGrpSpPr>
          <p:grpSpPr bwMode="auto">
            <a:xfrm>
              <a:off x="647700" y="5383768"/>
              <a:ext cx="1524000" cy="369332"/>
              <a:chOff x="3695700" y="5448300"/>
              <a:chExt cx="1524000" cy="369332"/>
            </a:xfrm>
          </p:grpSpPr>
          <p:sp>
            <p:nvSpPr>
              <p:cNvPr id="69655"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69655" idx="0"/>
                <a:endCxn id="6965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9653"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9637" name="Group 20"/>
          <p:cNvGrpSpPr>
            <a:grpSpLocks/>
          </p:cNvGrpSpPr>
          <p:nvPr/>
        </p:nvGrpSpPr>
        <p:grpSpPr bwMode="auto">
          <a:xfrm>
            <a:off x="6057900" y="4457700"/>
            <a:ext cx="1524000" cy="1295400"/>
            <a:chOff x="647700" y="4457700"/>
            <a:chExt cx="1524000" cy="1295400"/>
          </a:xfrm>
        </p:grpSpPr>
        <p:grpSp>
          <p:nvGrpSpPr>
            <p:cNvPr id="69647" name="Group 21"/>
            <p:cNvGrpSpPr>
              <a:grpSpLocks/>
            </p:cNvGrpSpPr>
            <p:nvPr/>
          </p:nvGrpSpPr>
          <p:grpSpPr bwMode="auto">
            <a:xfrm>
              <a:off x="647700" y="5383768"/>
              <a:ext cx="1524000" cy="369332"/>
              <a:chOff x="3695700" y="5448300"/>
              <a:chExt cx="1524000" cy="369332"/>
            </a:xfrm>
          </p:grpSpPr>
          <p:sp>
            <p:nvSpPr>
              <p:cNvPr id="69650"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69650" idx="0"/>
                <a:endCxn id="69650"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9648"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9638" name="Group 26"/>
          <p:cNvGrpSpPr>
            <a:grpSpLocks/>
          </p:cNvGrpSpPr>
          <p:nvPr/>
        </p:nvGrpSpPr>
        <p:grpSpPr bwMode="auto">
          <a:xfrm>
            <a:off x="8077200" y="4457700"/>
            <a:ext cx="1524000" cy="1295400"/>
            <a:chOff x="647700" y="4457700"/>
            <a:chExt cx="1524000" cy="1295400"/>
          </a:xfrm>
        </p:grpSpPr>
        <p:grpSp>
          <p:nvGrpSpPr>
            <p:cNvPr id="69642" name="Group 27"/>
            <p:cNvGrpSpPr>
              <a:grpSpLocks/>
            </p:cNvGrpSpPr>
            <p:nvPr/>
          </p:nvGrpSpPr>
          <p:grpSpPr bwMode="auto">
            <a:xfrm>
              <a:off x="647700" y="5383768"/>
              <a:ext cx="1524000" cy="369332"/>
              <a:chOff x="3695700" y="5448300"/>
              <a:chExt cx="1524000" cy="369332"/>
            </a:xfrm>
          </p:grpSpPr>
          <p:sp>
            <p:nvSpPr>
              <p:cNvPr id="69645"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69645" idx="0"/>
                <a:endCxn id="6964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9643"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9655"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What’s the output of this:</a:t>
            </a:r>
          </a:p>
          <a:p>
            <a:pPr>
              <a:spcBef>
                <a:spcPct val="0"/>
              </a:spcBef>
              <a:tabLst>
                <a:tab pos="3884613" algn="l"/>
              </a:tabLst>
            </a:pPr>
            <a:endParaRPr lang="en-US" dirty="0" smtClean="0"/>
          </a:p>
          <a:p>
            <a:pPr>
              <a:spcBef>
                <a:spcPct val="0"/>
              </a:spcBef>
              <a:buNone/>
              <a:tabLst>
                <a:tab pos="3884613" algn="l"/>
              </a:tabLst>
            </a:pPr>
            <a:r>
              <a:rPr lang="en-US" sz="1800" dirty="0">
                <a:solidFill>
                  <a:srgbClr val="FFC000"/>
                </a:solidFill>
                <a:latin typeface="Consolas" pitchFamily="49" charset="0"/>
                <a:cs typeface="Consolas" pitchFamily="49" charset="0"/>
              </a:rPr>
              <a:t>if (node1.getLink() == node2) </a:t>
            </a: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(“Yes”);</a:t>
            </a:r>
          </a:p>
          <a:p>
            <a:pPr>
              <a:spcBef>
                <a:spcPct val="0"/>
              </a:spcBef>
              <a:buNone/>
              <a:tabLst>
                <a:tab pos="3884613" algn="l"/>
              </a:tabLst>
            </a:pPr>
            <a:r>
              <a:rPr lang="en-US" sz="1800" dirty="0">
                <a:solidFill>
                  <a:srgbClr val="FFC000"/>
                </a:solidFill>
                <a:latin typeface="Consolas" pitchFamily="49" charset="0"/>
                <a:cs typeface="Consolas" pitchFamily="49" charset="0"/>
              </a:rPr>
              <a:t>if (node2.getLink() == node3) </a:t>
            </a: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(“Yes”);</a:t>
            </a:r>
          </a:p>
          <a:p>
            <a:pPr>
              <a:spcBef>
                <a:spcPct val="0"/>
              </a:spcBef>
              <a:buNone/>
              <a:tabLst>
                <a:tab pos="3884613" algn="l"/>
              </a:tabLst>
            </a:pPr>
            <a:r>
              <a:rPr lang="en-US" sz="1800" dirty="0">
                <a:solidFill>
                  <a:srgbClr val="FFC000"/>
                </a:solidFill>
                <a:latin typeface="Consolas" pitchFamily="49" charset="0"/>
                <a:cs typeface="Consolas" pitchFamily="49" charset="0"/>
              </a:rPr>
              <a:t>if (node3.getLink() == node4) </a:t>
            </a: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(“Yes”);</a:t>
            </a: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r>
              <a:rPr lang="en-US" sz="1800" dirty="0">
                <a:latin typeface="Consolas" pitchFamily="49" charset="0"/>
                <a:cs typeface="Consolas" pitchFamily="49" charset="0"/>
              </a:rPr>
              <a:t>		Yes</a:t>
            </a:r>
          </a:p>
          <a:p>
            <a:pPr>
              <a:spcBef>
                <a:spcPct val="0"/>
              </a:spcBef>
              <a:buNone/>
              <a:tabLst>
                <a:tab pos="3884613" algn="l"/>
              </a:tabLst>
            </a:pPr>
            <a:r>
              <a:rPr lang="en-US" sz="1800" dirty="0">
                <a:latin typeface="Consolas" pitchFamily="49" charset="0"/>
                <a:cs typeface="Consolas" pitchFamily="49" charset="0"/>
              </a:rPr>
              <a:t>		Yes</a:t>
            </a:r>
          </a:p>
          <a:p>
            <a:pPr>
              <a:spcBef>
                <a:spcPct val="0"/>
              </a:spcBef>
              <a:buNone/>
              <a:tabLst>
                <a:tab pos="3884613" algn="l"/>
              </a:tabLst>
            </a:pPr>
            <a:r>
              <a:rPr lang="en-US" sz="1800" dirty="0">
                <a:latin typeface="Consolas" pitchFamily="49" charset="0"/>
                <a:cs typeface="Consolas" pitchFamily="49" charset="0"/>
              </a:rPr>
              <a:t>		Yes</a:t>
            </a: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71683" name="Group 13"/>
          <p:cNvGrpSpPr>
            <a:grpSpLocks/>
          </p:cNvGrpSpPr>
          <p:nvPr/>
        </p:nvGrpSpPr>
        <p:grpSpPr bwMode="auto">
          <a:xfrm>
            <a:off x="2171700" y="4457700"/>
            <a:ext cx="1524000" cy="1295400"/>
            <a:chOff x="647700" y="4457700"/>
            <a:chExt cx="1524000" cy="1295400"/>
          </a:xfrm>
        </p:grpSpPr>
        <p:grpSp>
          <p:nvGrpSpPr>
            <p:cNvPr id="71705" name="Group 6"/>
            <p:cNvGrpSpPr>
              <a:grpSpLocks/>
            </p:cNvGrpSpPr>
            <p:nvPr/>
          </p:nvGrpSpPr>
          <p:grpSpPr bwMode="auto">
            <a:xfrm>
              <a:off x="647700" y="5383768"/>
              <a:ext cx="1524000" cy="369332"/>
              <a:chOff x="3695700" y="5448300"/>
              <a:chExt cx="1524000" cy="369332"/>
            </a:xfrm>
          </p:grpSpPr>
          <p:sp>
            <p:nvSpPr>
              <p:cNvPr id="71708"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71708" idx="0"/>
                <a:endCxn id="71708"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706"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1684" name="Group 14"/>
          <p:cNvGrpSpPr>
            <a:grpSpLocks/>
          </p:cNvGrpSpPr>
          <p:nvPr/>
        </p:nvGrpSpPr>
        <p:grpSpPr bwMode="auto">
          <a:xfrm>
            <a:off x="4038600" y="4457700"/>
            <a:ext cx="1524000" cy="1295400"/>
            <a:chOff x="647700" y="4457700"/>
            <a:chExt cx="1524000" cy="1295400"/>
          </a:xfrm>
        </p:grpSpPr>
        <p:grpSp>
          <p:nvGrpSpPr>
            <p:cNvPr id="71700" name="Group 15"/>
            <p:cNvGrpSpPr>
              <a:grpSpLocks/>
            </p:cNvGrpSpPr>
            <p:nvPr/>
          </p:nvGrpSpPr>
          <p:grpSpPr bwMode="auto">
            <a:xfrm>
              <a:off x="647700" y="5383768"/>
              <a:ext cx="1524000" cy="369332"/>
              <a:chOff x="3695700" y="5448300"/>
              <a:chExt cx="1524000" cy="369332"/>
            </a:xfrm>
          </p:grpSpPr>
          <p:sp>
            <p:nvSpPr>
              <p:cNvPr id="71703"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71703" idx="0"/>
                <a:endCxn id="7170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701"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1685" name="Group 20"/>
          <p:cNvGrpSpPr>
            <a:grpSpLocks/>
          </p:cNvGrpSpPr>
          <p:nvPr/>
        </p:nvGrpSpPr>
        <p:grpSpPr bwMode="auto">
          <a:xfrm>
            <a:off x="6057900" y="4457700"/>
            <a:ext cx="1524000" cy="1295400"/>
            <a:chOff x="647700" y="4457700"/>
            <a:chExt cx="1524000" cy="1295400"/>
          </a:xfrm>
        </p:grpSpPr>
        <p:grpSp>
          <p:nvGrpSpPr>
            <p:cNvPr id="71695" name="Group 21"/>
            <p:cNvGrpSpPr>
              <a:grpSpLocks/>
            </p:cNvGrpSpPr>
            <p:nvPr/>
          </p:nvGrpSpPr>
          <p:grpSpPr bwMode="auto">
            <a:xfrm>
              <a:off x="647700" y="5383768"/>
              <a:ext cx="1524000" cy="369332"/>
              <a:chOff x="3695700" y="5448300"/>
              <a:chExt cx="1524000" cy="369332"/>
            </a:xfrm>
          </p:grpSpPr>
          <p:sp>
            <p:nvSpPr>
              <p:cNvPr id="71698"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71698" idx="0"/>
                <a:endCxn id="71698"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696"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1686" name="Group 26"/>
          <p:cNvGrpSpPr>
            <a:grpSpLocks/>
          </p:cNvGrpSpPr>
          <p:nvPr/>
        </p:nvGrpSpPr>
        <p:grpSpPr bwMode="auto">
          <a:xfrm>
            <a:off x="8077200" y="4457700"/>
            <a:ext cx="1524000" cy="1295400"/>
            <a:chOff x="647700" y="4457700"/>
            <a:chExt cx="1524000" cy="1295400"/>
          </a:xfrm>
        </p:grpSpPr>
        <p:grpSp>
          <p:nvGrpSpPr>
            <p:cNvPr id="71690" name="Group 27"/>
            <p:cNvGrpSpPr>
              <a:grpSpLocks/>
            </p:cNvGrpSpPr>
            <p:nvPr/>
          </p:nvGrpSpPr>
          <p:grpSpPr bwMode="auto">
            <a:xfrm>
              <a:off x="647700" y="5383768"/>
              <a:ext cx="1524000" cy="369332"/>
              <a:chOff x="3695700" y="5448300"/>
              <a:chExt cx="1524000" cy="369332"/>
            </a:xfrm>
          </p:grpSpPr>
          <p:sp>
            <p:nvSpPr>
              <p:cNvPr id="71693"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71693" idx="0"/>
                <a:endCxn id="7169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691"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71703"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What’s the output of this:</a:t>
            </a:r>
          </a:p>
          <a:p>
            <a:pPr>
              <a:spcBef>
                <a:spcPct val="0"/>
              </a:spcBef>
              <a:tabLst>
                <a:tab pos="3884613" algn="l"/>
              </a:tabLst>
            </a:pPr>
            <a:endParaRPr lang="en-US" dirty="0" smtClean="0"/>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(node1.getLink().</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(node2.getLink().</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(node3.getLink().</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r>
              <a:rPr lang="en-US" sz="1800" dirty="0">
                <a:latin typeface="Consolas" pitchFamily="49" charset="0"/>
                <a:cs typeface="Consolas" pitchFamily="49" charset="0"/>
              </a:rPr>
              <a:t>		Sue</a:t>
            </a:r>
          </a:p>
          <a:p>
            <a:pPr>
              <a:spcBef>
                <a:spcPct val="0"/>
              </a:spcBef>
              <a:buNone/>
              <a:tabLst>
                <a:tab pos="3884613" algn="l"/>
              </a:tabLst>
            </a:pPr>
            <a:r>
              <a:rPr lang="en-US" sz="1800" dirty="0">
                <a:latin typeface="Consolas" pitchFamily="49" charset="0"/>
                <a:cs typeface="Consolas" pitchFamily="49" charset="0"/>
              </a:rPr>
              <a:t>		Bob</a:t>
            </a:r>
          </a:p>
          <a:p>
            <a:pPr>
              <a:spcBef>
                <a:spcPct val="0"/>
              </a:spcBef>
              <a:buNone/>
              <a:tabLst>
                <a:tab pos="3884613" algn="l"/>
              </a:tabLst>
            </a:pPr>
            <a:r>
              <a:rPr lang="en-US" sz="1800" dirty="0">
                <a:latin typeface="Consolas" pitchFamily="49" charset="0"/>
                <a:cs typeface="Consolas" pitchFamily="49" charset="0"/>
              </a:rPr>
              <a:t>		Liz</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73731" name="Group 13"/>
          <p:cNvGrpSpPr>
            <a:grpSpLocks/>
          </p:cNvGrpSpPr>
          <p:nvPr/>
        </p:nvGrpSpPr>
        <p:grpSpPr bwMode="auto">
          <a:xfrm>
            <a:off x="2171700" y="4457700"/>
            <a:ext cx="1524000" cy="1295400"/>
            <a:chOff x="647700" y="4457700"/>
            <a:chExt cx="1524000" cy="1295400"/>
          </a:xfrm>
        </p:grpSpPr>
        <p:grpSp>
          <p:nvGrpSpPr>
            <p:cNvPr id="73753" name="Group 6"/>
            <p:cNvGrpSpPr>
              <a:grpSpLocks/>
            </p:cNvGrpSpPr>
            <p:nvPr/>
          </p:nvGrpSpPr>
          <p:grpSpPr bwMode="auto">
            <a:xfrm>
              <a:off x="647700" y="5383768"/>
              <a:ext cx="1524000" cy="369332"/>
              <a:chOff x="3695700" y="5448300"/>
              <a:chExt cx="1524000" cy="369332"/>
            </a:xfrm>
          </p:grpSpPr>
          <p:sp>
            <p:nvSpPr>
              <p:cNvPr id="73756"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73756" idx="0"/>
                <a:endCxn id="7375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3754"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32" name="Group 14"/>
          <p:cNvGrpSpPr>
            <a:grpSpLocks/>
          </p:cNvGrpSpPr>
          <p:nvPr/>
        </p:nvGrpSpPr>
        <p:grpSpPr bwMode="auto">
          <a:xfrm>
            <a:off x="4038600" y="4457700"/>
            <a:ext cx="1524000" cy="1295400"/>
            <a:chOff x="647700" y="4457700"/>
            <a:chExt cx="1524000" cy="1295400"/>
          </a:xfrm>
        </p:grpSpPr>
        <p:grpSp>
          <p:nvGrpSpPr>
            <p:cNvPr id="73748" name="Group 15"/>
            <p:cNvGrpSpPr>
              <a:grpSpLocks/>
            </p:cNvGrpSpPr>
            <p:nvPr/>
          </p:nvGrpSpPr>
          <p:grpSpPr bwMode="auto">
            <a:xfrm>
              <a:off x="647700" y="5383768"/>
              <a:ext cx="1524000" cy="369332"/>
              <a:chOff x="3695700" y="5448300"/>
              <a:chExt cx="1524000" cy="369332"/>
            </a:xfrm>
          </p:grpSpPr>
          <p:sp>
            <p:nvSpPr>
              <p:cNvPr id="73751"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73751" idx="0"/>
                <a:endCxn id="7375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3749"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33" name="Group 20"/>
          <p:cNvGrpSpPr>
            <a:grpSpLocks/>
          </p:cNvGrpSpPr>
          <p:nvPr/>
        </p:nvGrpSpPr>
        <p:grpSpPr bwMode="auto">
          <a:xfrm>
            <a:off x="6057900" y="4457700"/>
            <a:ext cx="1524000" cy="1295400"/>
            <a:chOff x="647700" y="4457700"/>
            <a:chExt cx="1524000" cy="1295400"/>
          </a:xfrm>
        </p:grpSpPr>
        <p:grpSp>
          <p:nvGrpSpPr>
            <p:cNvPr id="73743" name="Group 21"/>
            <p:cNvGrpSpPr>
              <a:grpSpLocks/>
            </p:cNvGrpSpPr>
            <p:nvPr/>
          </p:nvGrpSpPr>
          <p:grpSpPr bwMode="auto">
            <a:xfrm>
              <a:off x="647700" y="5383768"/>
              <a:ext cx="1524000" cy="369332"/>
              <a:chOff x="3695700" y="5448300"/>
              <a:chExt cx="1524000" cy="369332"/>
            </a:xfrm>
          </p:grpSpPr>
          <p:sp>
            <p:nvSpPr>
              <p:cNvPr id="73746"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73746" idx="0"/>
                <a:endCxn id="7374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3744"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34" name="Group 26"/>
          <p:cNvGrpSpPr>
            <a:grpSpLocks/>
          </p:cNvGrpSpPr>
          <p:nvPr/>
        </p:nvGrpSpPr>
        <p:grpSpPr bwMode="auto">
          <a:xfrm>
            <a:off x="8077200" y="4457700"/>
            <a:ext cx="1524000" cy="1295400"/>
            <a:chOff x="647700" y="4457700"/>
            <a:chExt cx="1524000" cy="1295400"/>
          </a:xfrm>
        </p:grpSpPr>
        <p:grpSp>
          <p:nvGrpSpPr>
            <p:cNvPr id="73738" name="Group 27"/>
            <p:cNvGrpSpPr>
              <a:grpSpLocks/>
            </p:cNvGrpSpPr>
            <p:nvPr/>
          </p:nvGrpSpPr>
          <p:grpSpPr bwMode="auto">
            <a:xfrm>
              <a:off x="647700" y="5383768"/>
              <a:ext cx="1524000" cy="369332"/>
              <a:chOff x="3695700" y="5448300"/>
              <a:chExt cx="1524000" cy="369332"/>
            </a:xfrm>
          </p:grpSpPr>
          <p:sp>
            <p:nvSpPr>
              <p:cNvPr id="73741"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73741" idx="0"/>
                <a:endCxn id="7374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3739"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73751"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524000" y="1"/>
            <a:ext cx="9144000" cy="702245"/>
          </a:xfrm>
        </p:spPr>
        <p:txBody>
          <a:bodyPr/>
          <a:lstStyle/>
          <a:p>
            <a:pPr eaLnBrk="1" hangingPunct="1"/>
            <a:r>
              <a:rPr lang="en-US"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What’s the output of this:</a:t>
            </a:r>
          </a:p>
          <a:p>
            <a:pPr>
              <a:spcBef>
                <a:spcPct val="0"/>
              </a:spcBef>
              <a:tabLst>
                <a:tab pos="3884613" algn="l"/>
              </a:tabLst>
            </a:pPr>
            <a:endParaRPr lang="en-US" dirty="0" smtClean="0"/>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(node1.getLink().</a:t>
            </a:r>
            <a:r>
              <a:rPr lang="en-US" sz="1800" dirty="0" err="1">
                <a:solidFill>
                  <a:srgbClr val="FFC000"/>
                </a:solidFill>
                <a:latin typeface="Consolas" pitchFamily="49" charset="0"/>
                <a:cs typeface="Consolas" pitchFamily="49" charset="0"/>
              </a:rPr>
              <a:t>getLink</a:t>
            </a:r>
            <a:r>
              <a:rPr lang="en-US" sz="1800" dirty="0">
                <a:solidFill>
                  <a:srgbClr val="FFC000"/>
                </a:solidFill>
                <a:latin typeface="Consolas" pitchFamily="49" charset="0"/>
                <a:cs typeface="Consolas" pitchFamily="49" charset="0"/>
              </a:rPr>
              <a:t>().</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(node2.getLink().</a:t>
            </a:r>
            <a:r>
              <a:rPr lang="en-US" sz="1800" dirty="0" err="1">
                <a:solidFill>
                  <a:srgbClr val="FFC000"/>
                </a:solidFill>
                <a:latin typeface="Consolas" pitchFamily="49" charset="0"/>
                <a:cs typeface="Consolas" pitchFamily="49" charset="0"/>
              </a:rPr>
              <a:t>getLink</a:t>
            </a:r>
            <a:r>
              <a:rPr lang="en-US" sz="1800" dirty="0">
                <a:solidFill>
                  <a:srgbClr val="FFC000"/>
                </a:solidFill>
                <a:latin typeface="Consolas" pitchFamily="49" charset="0"/>
                <a:cs typeface="Consolas" pitchFamily="49" charset="0"/>
              </a:rPr>
              <a:t>().</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endParaRPr lang="en-US" sz="1800" dirty="0">
              <a:solidFill>
                <a:srgbClr val="FFC000"/>
              </a:solidFill>
              <a:latin typeface="Consolas" pitchFamily="49" charset="0"/>
              <a:cs typeface="Consolas" pitchFamily="49" charset="0"/>
            </a:endParaRPr>
          </a:p>
          <a:p>
            <a:pPr>
              <a:spcBef>
                <a:spcPct val="0"/>
              </a:spcBef>
              <a:buNone/>
              <a:tabLst>
                <a:tab pos="3884613" algn="l"/>
              </a:tabLst>
            </a:pPr>
            <a:r>
              <a:rPr lang="en-US" sz="1800" dirty="0">
                <a:latin typeface="Consolas" pitchFamily="49" charset="0"/>
                <a:cs typeface="Consolas" pitchFamily="49" charset="0"/>
              </a:rPr>
              <a:t>		Bob</a:t>
            </a:r>
          </a:p>
          <a:p>
            <a:pPr>
              <a:spcBef>
                <a:spcPct val="0"/>
              </a:spcBef>
              <a:buNone/>
              <a:tabLst>
                <a:tab pos="3884613" algn="l"/>
              </a:tabLst>
            </a:pPr>
            <a:r>
              <a:rPr lang="en-US" sz="1800" dirty="0">
                <a:latin typeface="Consolas" pitchFamily="49" charset="0"/>
                <a:cs typeface="Consolas" pitchFamily="49" charset="0"/>
              </a:rPr>
              <a:t>		Liz</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75779" name="Group 13"/>
          <p:cNvGrpSpPr>
            <a:grpSpLocks/>
          </p:cNvGrpSpPr>
          <p:nvPr/>
        </p:nvGrpSpPr>
        <p:grpSpPr bwMode="auto">
          <a:xfrm>
            <a:off x="2171700" y="4457700"/>
            <a:ext cx="1524000" cy="1295400"/>
            <a:chOff x="647700" y="4457700"/>
            <a:chExt cx="1524000" cy="1295400"/>
          </a:xfrm>
        </p:grpSpPr>
        <p:grpSp>
          <p:nvGrpSpPr>
            <p:cNvPr id="75801" name="Group 6"/>
            <p:cNvGrpSpPr>
              <a:grpSpLocks/>
            </p:cNvGrpSpPr>
            <p:nvPr/>
          </p:nvGrpSpPr>
          <p:grpSpPr bwMode="auto">
            <a:xfrm>
              <a:off x="647700" y="5383768"/>
              <a:ext cx="1524000" cy="369332"/>
              <a:chOff x="3695700" y="5448300"/>
              <a:chExt cx="1524000" cy="369332"/>
            </a:xfrm>
          </p:grpSpPr>
          <p:sp>
            <p:nvSpPr>
              <p:cNvPr id="75804"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75804" idx="0"/>
                <a:endCxn id="75804"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802"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5780" name="Group 14"/>
          <p:cNvGrpSpPr>
            <a:grpSpLocks/>
          </p:cNvGrpSpPr>
          <p:nvPr/>
        </p:nvGrpSpPr>
        <p:grpSpPr bwMode="auto">
          <a:xfrm>
            <a:off x="4038600" y="4457700"/>
            <a:ext cx="1524000" cy="1295400"/>
            <a:chOff x="647700" y="4457700"/>
            <a:chExt cx="1524000" cy="1295400"/>
          </a:xfrm>
        </p:grpSpPr>
        <p:grpSp>
          <p:nvGrpSpPr>
            <p:cNvPr id="75796" name="Group 15"/>
            <p:cNvGrpSpPr>
              <a:grpSpLocks/>
            </p:cNvGrpSpPr>
            <p:nvPr/>
          </p:nvGrpSpPr>
          <p:grpSpPr bwMode="auto">
            <a:xfrm>
              <a:off x="647700" y="5383768"/>
              <a:ext cx="1524000" cy="369332"/>
              <a:chOff x="3695700" y="5448300"/>
              <a:chExt cx="1524000" cy="369332"/>
            </a:xfrm>
          </p:grpSpPr>
          <p:sp>
            <p:nvSpPr>
              <p:cNvPr id="75799"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75799" idx="0"/>
                <a:endCxn id="75799"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797"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5781" name="Group 20"/>
          <p:cNvGrpSpPr>
            <a:grpSpLocks/>
          </p:cNvGrpSpPr>
          <p:nvPr/>
        </p:nvGrpSpPr>
        <p:grpSpPr bwMode="auto">
          <a:xfrm>
            <a:off x="6057900" y="4457700"/>
            <a:ext cx="1524000" cy="1295400"/>
            <a:chOff x="647700" y="4457700"/>
            <a:chExt cx="1524000" cy="1295400"/>
          </a:xfrm>
        </p:grpSpPr>
        <p:grpSp>
          <p:nvGrpSpPr>
            <p:cNvPr id="75791" name="Group 21"/>
            <p:cNvGrpSpPr>
              <a:grpSpLocks/>
            </p:cNvGrpSpPr>
            <p:nvPr/>
          </p:nvGrpSpPr>
          <p:grpSpPr bwMode="auto">
            <a:xfrm>
              <a:off x="647700" y="5383768"/>
              <a:ext cx="1524000" cy="369332"/>
              <a:chOff x="3695700" y="5448300"/>
              <a:chExt cx="1524000" cy="369332"/>
            </a:xfrm>
          </p:grpSpPr>
          <p:sp>
            <p:nvSpPr>
              <p:cNvPr id="75794"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75794" idx="0"/>
                <a:endCxn id="75794"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792"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5782" name="Group 26"/>
          <p:cNvGrpSpPr>
            <a:grpSpLocks/>
          </p:cNvGrpSpPr>
          <p:nvPr/>
        </p:nvGrpSpPr>
        <p:grpSpPr bwMode="auto">
          <a:xfrm>
            <a:off x="8077200" y="4457700"/>
            <a:ext cx="1524000" cy="1295400"/>
            <a:chOff x="647700" y="4457700"/>
            <a:chExt cx="1524000" cy="1295400"/>
          </a:xfrm>
        </p:grpSpPr>
        <p:grpSp>
          <p:nvGrpSpPr>
            <p:cNvPr id="75786" name="Group 27"/>
            <p:cNvGrpSpPr>
              <a:grpSpLocks/>
            </p:cNvGrpSpPr>
            <p:nvPr/>
          </p:nvGrpSpPr>
          <p:grpSpPr bwMode="auto">
            <a:xfrm>
              <a:off x="647700" y="5383768"/>
              <a:ext cx="1524000" cy="369332"/>
              <a:chOff x="3695700" y="5448300"/>
              <a:chExt cx="1524000" cy="369332"/>
            </a:xfrm>
          </p:grpSpPr>
          <p:sp>
            <p:nvSpPr>
              <p:cNvPr id="75789"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75789" idx="0"/>
                <a:endCxn id="75789"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787"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75799"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What’s the output of this:</a:t>
            </a:r>
          </a:p>
          <a:p>
            <a:pPr>
              <a:spcBef>
                <a:spcPct val="0"/>
              </a:spcBef>
              <a:tabLst>
                <a:tab pos="3884613" algn="l"/>
              </a:tabLst>
            </a:pPr>
            <a:endParaRPr lang="en-US" dirty="0" smtClean="0"/>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(node1.getLink().</a:t>
            </a:r>
            <a:r>
              <a:rPr lang="en-US" sz="1800" dirty="0" err="1">
                <a:solidFill>
                  <a:srgbClr val="FFC000"/>
                </a:solidFill>
                <a:latin typeface="Consolas" pitchFamily="49" charset="0"/>
                <a:cs typeface="Consolas" pitchFamily="49" charset="0"/>
              </a:rPr>
              <a:t>getLink</a:t>
            </a:r>
            <a:r>
              <a:rPr lang="en-US" sz="1800" dirty="0">
                <a:solidFill>
                  <a:srgbClr val="FFC000"/>
                </a:solidFill>
                <a:latin typeface="Consolas" pitchFamily="49" charset="0"/>
                <a:cs typeface="Consolas" pitchFamily="49" charset="0"/>
              </a:rPr>
              <a:t>().</a:t>
            </a:r>
            <a:r>
              <a:rPr lang="en-US" sz="1800" dirty="0" err="1">
                <a:solidFill>
                  <a:srgbClr val="FFC000"/>
                </a:solidFill>
                <a:latin typeface="Consolas" pitchFamily="49" charset="0"/>
                <a:cs typeface="Consolas" pitchFamily="49" charset="0"/>
              </a:rPr>
              <a:t>getLink</a:t>
            </a:r>
            <a:r>
              <a:rPr lang="en-US" sz="1800" dirty="0">
                <a:solidFill>
                  <a:srgbClr val="FFC000"/>
                </a:solidFill>
                <a:latin typeface="Consolas" pitchFamily="49" charset="0"/>
                <a:cs typeface="Consolas" pitchFamily="49" charset="0"/>
              </a:rPr>
              <a:t>().</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r>
              <a:rPr lang="en-US" sz="1800" dirty="0">
                <a:latin typeface="Courier New" pitchFamily="49" charset="0"/>
                <a:cs typeface="Courier New" pitchFamily="49" charset="0"/>
              </a:rPr>
              <a:t>		</a:t>
            </a:r>
            <a:r>
              <a:rPr lang="en-US" sz="1800" dirty="0">
                <a:latin typeface="Consolas" pitchFamily="49" charset="0"/>
                <a:cs typeface="Consolas" pitchFamily="49" charset="0"/>
              </a:rPr>
              <a:t>Liz</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77827" name="Group 13"/>
          <p:cNvGrpSpPr>
            <a:grpSpLocks/>
          </p:cNvGrpSpPr>
          <p:nvPr/>
        </p:nvGrpSpPr>
        <p:grpSpPr bwMode="auto">
          <a:xfrm>
            <a:off x="2171700" y="4457700"/>
            <a:ext cx="1524000" cy="1295400"/>
            <a:chOff x="647700" y="4457700"/>
            <a:chExt cx="1524000" cy="1295400"/>
          </a:xfrm>
        </p:grpSpPr>
        <p:grpSp>
          <p:nvGrpSpPr>
            <p:cNvPr id="77849" name="Group 6"/>
            <p:cNvGrpSpPr>
              <a:grpSpLocks/>
            </p:cNvGrpSpPr>
            <p:nvPr/>
          </p:nvGrpSpPr>
          <p:grpSpPr bwMode="auto">
            <a:xfrm>
              <a:off x="647700" y="5383768"/>
              <a:ext cx="1524000" cy="369332"/>
              <a:chOff x="3695700" y="5448300"/>
              <a:chExt cx="1524000" cy="369332"/>
            </a:xfrm>
          </p:grpSpPr>
          <p:sp>
            <p:nvSpPr>
              <p:cNvPr id="77852"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77852" idx="0"/>
                <a:endCxn id="77852"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850"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7828" name="Group 14"/>
          <p:cNvGrpSpPr>
            <a:grpSpLocks/>
          </p:cNvGrpSpPr>
          <p:nvPr/>
        </p:nvGrpSpPr>
        <p:grpSpPr bwMode="auto">
          <a:xfrm>
            <a:off x="4038600" y="4457700"/>
            <a:ext cx="1524000" cy="1295400"/>
            <a:chOff x="647700" y="4457700"/>
            <a:chExt cx="1524000" cy="1295400"/>
          </a:xfrm>
        </p:grpSpPr>
        <p:grpSp>
          <p:nvGrpSpPr>
            <p:cNvPr id="77844" name="Group 15"/>
            <p:cNvGrpSpPr>
              <a:grpSpLocks/>
            </p:cNvGrpSpPr>
            <p:nvPr/>
          </p:nvGrpSpPr>
          <p:grpSpPr bwMode="auto">
            <a:xfrm>
              <a:off x="647700" y="5383768"/>
              <a:ext cx="1524000" cy="369332"/>
              <a:chOff x="3695700" y="5448300"/>
              <a:chExt cx="1524000" cy="369332"/>
            </a:xfrm>
          </p:grpSpPr>
          <p:sp>
            <p:nvSpPr>
              <p:cNvPr id="77847"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77847" idx="0"/>
                <a:endCxn id="77847"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845"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7829" name="Group 20"/>
          <p:cNvGrpSpPr>
            <a:grpSpLocks/>
          </p:cNvGrpSpPr>
          <p:nvPr/>
        </p:nvGrpSpPr>
        <p:grpSpPr bwMode="auto">
          <a:xfrm>
            <a:off x="6057900" y="4457700"/>
            <a:ext cx="1524000" cy="1295400"/>
            <a:chOff x="647700" y="4457700"/>
            <a:chExt cx="1524000" cy="1295400"/>
          </a:xfrm>
        </p:grpSpPr>
        <p:grpSp>
          <p:nvGrpSpPr>
            <p:cNvPr id="77839" name="Group 21"/>
            <p:cNvGrpSpPr>
              <a:grpSpLocks/>
            </p:cNvGrpSpPr>
            <p:nvPr/>
          </p:nvGrpSpPr>
          <p:grpSpPr bwMode="auto">
            <a:xfrm>
              <a:off x="647700" y="5383768"/>
              <a:ext cx="1524000" cy="369332"/>
              <a:chOff x="3695700" y="5448300"/>
              <a:chExt cx="1524000" cy="369332"/>
            </a:xfrm>
          </p:grpSpPr>
          <p:sp>
            <p:nvSpPr>
              <p:cNvPr id="77842"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77842" idx="0"/>
                <a:endCxn id="77842"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840"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7830" name="Group 26"/>
          <p:cNvGrpSpPr>
            <a:grpSpLocks/>
          </p:cNvGrpSpPr>
          <p:nvPr/>
        </p:nvGrpSpPr>
        <p:grpSpPr bwMode="auto">
          <a:xfrm>
            <a:off x="8077200" y="4457700"/>
            <a:ext cx="1524000" cy="1295400"/>
            <a:chOff x="647700" y="4457700"/>
            <a:chExt cx="1524000" cy="1295400"/>
          </a:xfrm>
        </p:grpSpPr>
        <p:grpSp>
          <p:nvGrpSpPr>
            <p:cNvPr id="77834" name="Group 27"/>
            <p:cNvGrpSpPr>
              <a:grpSpLocks/>
            </p:cNvGrpSpPr>
            <p:nvPr/>
          </p:nvGrpSpPr>
          <p:grpSpPr bwMode="auto">
            <a:xfrm>
              <a:off x="647700" y="5383768"/>
              <a:ext cx="1524000" cy="369332"/>
              <a:chOff x="3695700" y="5448300"/>
              <a:chExt cx="1524000" cy="369332"/>
            </a:xfrm>
          </p:grpSpPr>
          <p:sp>
            <p:nvSpPr>
              <p:cNvPr id="77837"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77837" idx="0"/>
                <a:endCxn id="77837"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835"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77847"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1943955" cy="5549900"/>
          </a:xfrm>
        </p:spPr>
        <p:txBody>
          <a:bodyPr/>
          <a:lstStyle/>
          <a:p>
            <a:pPr>
              <a:spcBef>
                <a:spcPct val="0"/>
              </a:spcBef>
              <a:tabLst>
                <a:tab pos="3884613" algn="l"/>
              </a:tabLst>
            </a:pPr>
            <a:r>
              <a:rPr lang="en-US" dirty="0" smtClean="0"/>
              <a:t>What’s the output of this:</a:t>
            </a:r>
          </a:p>
          <a:p>
            <a:pPr>
              <a:spcBef>
                <a:spcPct val="0"/>
              </a:spcBef>
              <a:tabLst>
                <a:tab pos="3884613" algn="l"/>
              </a:tabLst>
            </a:pPr>
            <a:endParaRPr lang="en-US" dirty="0" smtClean="0"/>
          </a:p>
          <a:p>
            <a:pPr>
              <a:spcBef>
                <a:spcPct val="0"/>
              </a:spcBef>
              <a:buNone/>
              <a:tabLst>
                <a:tab pos="3884613" algn="l"/>
              </a:tabLst>
            </a:pPr>
            <a:r>
              <a:rPr lang="en-US" sz="1800" dirty="0" err="1">
                <a:solidFill>
                  <a:srgbClr val="FFC000"/>
                </a:solidFill>
                <a:latin typeface="Consolas" pitchFamily="49" charset="0"/>
                <a:cs typeface="Consolas" pitchFamily="49" charset="0"/>
              </a:rPr>
              <a:t>System.out.println</a:t>
            </a:r>
            <a:r>
              <a:rPr lang="en-US" sz="1800" dirty="0">
                <a:solidFill>
                  <a:srgbClr val="FFC000"/>
                </a:solidFill>
                <a:latin typeface="Consolas" pitchFamily="49" charset="0"/>
                <a:cs typeface="Consolas" pitchFamily="49" charset="0"/>
              </a:rPr>
              <a:t>(node4.getLink().</a:t>
            </a:r>
            <a:r>
              <a:rPr lang="en-US" sz="1800" dirty="0" err="1">
                <a:solidFill>
                  <a:srgbClr val="FFC000"/>
                </a:solidFill>
                <a:latin typeface="Consolas" pitchFamily="49" charset="0"/>
                <a:cs typeface="Consolas" pitchFamily="49" charset="0"/>
              </a:rPr>
              <a:t>getInfo</a:t>
            </a:r>
            <a:r>
              <a:rPr lang="en-US" sz="1800" dirty="0">
                <a:solidFill>
                  <a:srgbClr val="FFC000"/>
                </a:solidFill>
                <a:latin typeface="Consolas" pitchFamily="49" charset="0"/>
                <a:cs typeface="Consolas" pitchFamily="49" charset="0"/>
              </a:rPr>
              <a:t>());</a:t>
            </a: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endParaRPr lang="en-US" sz="1800" dirty="0">
              <a:latin typeface="Courier New" pitchFamily="49" charset="0"/>
              <a:cs typeface="Courier New" pitchFamily="49" charset="0"/>
            </a:endParaRPr>
          </a:p>
          <a:p>
            <a:pPr>
              <a:spcBef>
                <a:spcPct val="0"/>
              </a:spcBef>
              <a:buNone/>
              <a:tabLst>
                <a:tab pos="3884613" algn="l"/>
              </a:tabLst>
            </a:pPr>
            <a:r>
              <a:rPr lang="en-US" sz="2300" dirty="0">
                <a:latin typeface="Courier New" pitchFamily="49" charset="0"/>
                <a:cs typeface="Courier New" pitchFamily="49" charset="0"/>
              </a:rPr>
              <a:t>	</a:t>
            </a:r>
            <a:r>
              <a:rPr lang="en-US" sz="2300" dirty="0">
                <a:cs typeface="Courier New" pitchFamily="49" charset="0"/>
              </a:rPr>
              <a:t>Nothing; we get an error when we attempt to </a:t>
            </a:r>
            <a:r>
              <a:rPr lang="en-US" sz="2300" dirty="0" err="1">
                <a:solidFill>
                  <a:srgbClr val="FFC000"/>
                </a:solidFill>
                <a:latin typeface="Consolas" pitchFamily="49" charset="0"/>
                <a:cs typeface="Consolas" pitchFamily="49" charset="0"/>
              </a:rPr>
              <a:t>getInfo</a:t>
            </a:r>
            <a:r>
              <a:rPr lang="en-US" sz="2300" dirty="0">
                <a:solidFill>
                  <a:srgbClr val="FFC000"/>
                </a:solidFill>
                <a:latin typeface="Consolas" pitchFamily="49" charset="0"/>
                <a:cs typeface="Consolas" pitchFamily="49" charset="0"/>
              </a:rPr>
              <a:t>()</a:t>
            </a:r>
            <a:r>
              <a:rPr lang="en-US" sz="2300" dirty="0">
                <a:cs typeface="Courier New" pitchFamily="49" charset="0"/>
              </a:rPr>
              <a:t> from a node that doesn’t exist, because </a:t>
            </a:r>
            <a:r>
              <a:rPr lang="en-US" sz="2300" dirty="0">
                <a:solidFill>
                  <a:srgbClr val="FFC000"/>
                </a:solidFill>
                <a:latin typeface="Consolas" pitchFamily="49" charset="0"/>
                <a:cs typeface="Consolas" pitchFamily="49" charset="0"/>
              </a:rPr>
              <a:t>node4.getLink()</a:t>
            </a:r>
            <a:r>
              <a:rPr lang="en-US" sz="2300" dirty="0">
                <a:cs typeface="Courier New" pitchFamily="49" charset="0"/>
              </a:rPr>
              <a:t> is </a:t>
            </a:r>
            <a:r>
              <a:rPr lang="en-US" sz="2300" dirty="0">
                <a:solidFill>
                  <a:srgbClr val="FFC000"/>
                </a:solidFill>
                <a:latin typeface="Consolas" pitchFamily="49" charset="0"/>
                <a:cs typeface="Consolas" pitchFamily="49" charset="0"/>
              </a:rPr>
              <a:t>null</a:t>
            </a:r>
            <a:r>
              <a:rPr lang="en-US" sz="2300" dirty="0">
                <a:cs typeface="Consolas" pitchFamily="49" charset="0"/>
              </a:rPr>
              <a:t>; there’s no object whose</a:t>
            </a:r>
            <a:r>
              <a:rPr lang="en-US" sz="2300" dirty="0">
                <a:solidFill>
                  <a:srgbClr val="FFC000"/>
                </a:solidFill>
                <a:latin typeface="Consolas" pitchFamily="49" charset="0"/>
                <a:cs typeface="Consolas" pitchFamily="49" charset="0"/>
              </a:rPr>
              <a:t> </a:t>
            </a:r>
            <a:r>
              <a:rPr lang="en-US" sz="2300" dirty="0" err="1">
                <a:solidFill>
                  <a:srgbClr val="FFC000"/>
                </a:solidFill>
                <a:latin typeface="Consolas" pitchFamily="49" charset="0"/>
                <a:cs typeface="Consolas" pitchFamily="49" charset="0"/>
              </a:rPr>
              <a:t>getInfo</a:t>
            </a:r>
            <a:r>
              <a:rPr lang="en-US" sz="2300" dirty="0">
                <a:solidFill>
                  <a:srgbClr val="FFC000"/>
                </a:solidFill>
                <a:latin typeface="Consolas" pitchFamily="49" charset="0"/>
                <a:cs typeface="Consolas" pitchFamily="49" charset="0"/>
              </a:rPr>
              <a:t>()</a:t>
            </a:r>
            <a:r>
              <a:rPr lang="en-US" sz="2300" dirty="0">
                <a:cs typeface="Consolas" pitchFamily="49" charset="0"/>
              </a:rPr>
              <a:t> method we can invoke!</a:t>
            </a: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79875" name="Group 13"/>
          <p:cNvGrpSpPr>
            <a:grpSpLocks/>
          </p:cNvGrpSpPr>
          <p:nvPr/>
        </p:nvGrpSpPr>
        <p:grpSpPr bwMode="auto">
          <a:xfrm>
            <a:off x="2171700" y="4457700"/>
            <a:ext cx="1524000" cy="1295400"/>
            <a:chOff x="647700" y="4457700"/>
            <a:chExt cx="1524000" cy="1295400"/>
          </a:xfrm>
        </p:grpSpPr>
        <p:grpSp>
          <p:nvGrpSpPr>
            <p:cNvPr id="79897" name="Group 6"/>
            <p:cNvGrpSpPr>
              <a:grpSpLocks/>
            </p:cNvGrpSpPr>
            <p:nvPr/>
          </p:nvGrpSpPr>
          <p:grpSpPr bwMode="auto">
            <a:xfrm>
              <a:off x="647700" y="5383768"/>
              <a:ext cx="1524000" cy="369332"/>
              <a:chOff x="3695700" y="5448300"/>
              <a:chExt cx="1524000" cy="369332"/>
            </a:xfrm>
          </p:grpSpPr>
          <p:sp>
            <p:nvSpPr>
              <p:cNvPr id="79900"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79900" idx="0"/>
                <a:endCxn id="79900"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898"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9876" name="Group 14"/>
          <p:cNvGrpSpPr>
            <a:grpSpLocks/>
          </p:cNvGrpSpPr>
          <p:nvPr/>
        </p:nvGrpSpPr>
        <p:grpSpPr bwMode="auto">
          <a:xfrm>
            <a:off x="4038600" y="4457700"/>
            <a:ext cx="1524000" cy="1295400"/>
            <a:chOff x="647700" y="4457700"/>
            <a:chExt cx="1524000" cy="1295400"/>
          </a:xfrm>
        </p:grpSpPr>
        <p:grpSp>
          <p:nvGrpSpPr>
            <p:cNvPr id="79892" name="Group 15"/>
            <p:cNvGrpSpPr>
              <a:grpSpLocks/>
            </p:cNvGrpSpPr>
            <p:nvPr/>
          </p:nvGrpSpPr>
          <p:grpSpPr bwMode="auto">
            <a:xfrm>
              <a:off x="647700" y="5383768"/>
              <a:ext cx="1524000" cy="369332"/>
              <a:chOff x="3695700" y="5448300"/>
              <a:chExt cx="1524000" cy="369332"/>
            </a:xfrm>
          </p:grpSpPr>
          <p:sp>
            <p:nvSpPr>
              <p:cNvPr id="79895"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79895" idx="0"/>
                <a:endCxn id="7989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893"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9877" name="Group 20"/>
          <p:cNvGrpSpPr>
            <a:grpSpLocks/>
          </p:cNvGrpSpPr>
          <p:nvPr/>
        </p:nvGrpSpPr>
        <p:grpSpPr bwMode="auto">
          <a:xfrm>
            <a:off x="6057900" y="4457700"/>
            <a:ext cx="1524000" cy="1295400"/>
            <a:chOff x="647700" y="4457700"/>
            <a:chExt cx="1524000" cy="1295400"/>
          </a:xfrm>
        </p:grpSpPr>
        <p:grpSp>
          <p:nvGrpSpPr>
            <p:cNvPr id="79887" name="Group 21"/>
            <p:cNvGrpSpPr>
              <a:grpSpLocks/>
            </p:cNvGrpSpPr>
            <p:nvPr/>
          </p:nvGrpSpPr>
          <p:grpSpPr bwMode="auto">
            <a:xfrm>
              <a:off x="647700" y="5383768"/>
              <a:ext cx="1524000" cy="369332"/>
              <a:chOff x="3695700" y="5448300"/>
              <a:chExt cx="1524000" cy="369332"/>
            </a:xfrm>
          </p:grpSpPr>
          <p:sp>
            <p:nvSpPr>
              <p:cNvPr id="79890"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79890" idx="0"/>
                <a:endCxn id="79890"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888"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9878" name="Group 26"/>
          <p:cNvGrpSpPr>
            <a:grpSpLocks/>
          </p:cNvGrpSpPr>
          <p:nvPr/>
        </p:nvGrpSpPr>
        <p:grpSpPr bwMode="auto">
          <a:xfrm>
            <a:off x="8077200" y="4457700"/>
            <a:ext cx="1524000" cy="1295400"/>
            <a:chOff x="647700" y="4457700"/>
            <a:chExt cx="1524000" cy="1295400"/>
          </a:xfrm>
        </p:grpSpPr>
        <p:grpSp>
          <p:nvGrpSpPr>
            <p:cNvPr id="79882" name="Group 27"/>
            <p:cNvGrpSpPr>
              <a:grpSpLocks/>
            </p:cNvGrpSpPr>
            <p:nvPr/>
          </p:nvGrpSpPr>
          <p:grpSpPr bwMode="auto">
            <a:xfrm>
              <a:off x="647700" y="5383768"/>
              <a:ext cx="1524000" cy="369332"/>
              <a:chOff x="3695700" y="5448300"/>
              <a:chExt cx="1524000" cy="369332"/>
            </a:xfrm>
          </p:grpSpPr>
          <p:sp>
            <p:nvSpPr>
              <p:cNvPr id="79885"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79885" idx="0"/>
                <a:endCxn id="7988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883"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79895"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1905550" cy="5549900"/>
          </a:xfrm>
        </p:spPr>
        <p:txBody>
          <a:bodyPr/>
          <a:lstStyle/>
          <a:p>
            <a:pPr>
              <a:spcBef>
                <a:spcPct val="0"/>
              </a:spcBef>
              <a:tabLst>
                <a:tab pos="3884613" algn="l"/>
              </a:tabLst>
            </a:pPr>
            <a:r>
              <a:rPr lang="en-US" dirty="0" smtClean="0"/>
              <a:t>Because we can get to </a:t>
            </a:r>
            <a:r>
              <a:rPr lang="en-US" dirty="0" smtClean="0">
                <a:solidFill>
                  <a:srgbClr val="FFC000"/>
                </a:solidFill>
                <a:latin typeface="Consolas" pitchFamily="49" charset="0"/>
                <a:cs typeface="Consolas" pitchFamily="49" charset="0"/>
              </a:rPr>
              <a:t>node2</a:t>
            </a:r>
            <a:r>
              <a:rPr lang="en-US" dirty="0" smtClean="0"/>
              <a:t> via </a:t>
            </a:r>
            <a:r>
              <a:rPr lang="en-US" dirty="0" smtClean="0">
                <a:solidFill>
                  <a:srgbClr val="FFC000"/>
                </a:solidFill>
                <a:latin typeface="Consolas" pitchFamily="49" charset="0"/>
                <a:cs typeface="Consolas" pitchFamily="49" charset="0"/>
              </a:rPr>
              <a:t>node1</a:t>
            </a:r>
            <a:r>
              <a:rPr lang="en-US" dirty="0" smtClean="0"/>
              <a:t>’s link, we don’t </a:t>
            </a:r>
            <a:r>
              <a:rPr lang="en-US" i="1" u="sng" dirty="0" smtClean="0"/>
              <a:t>really</a:t>
            </a:r>
            <a:r>
              <a:rPr lang="en-US" dirty="0" smtClean="0"/>
              <a:t> need the variable </a:t>
            </a:r>
            <a:r>
              <a:rPr lang="en-US" dirty="0">
                <a:solidFill>
                  <a:srgbClr val="FFC000"/>
                </a:solidFill>
                <a:latin typeface="Consolas" pitchFamily="49" charset="0"/>
                <a:cs typeface="Consolas" pitchFamily="49" charset="0"/>
              </a:rPr>
              <a:t>node2</a:t>
            </a:r>
            <a:r>
              <a:rPr lang="en-US" dirty="0" smtClean="0"/>
              <a:t> any more</a:t>
            </a:r>
          </a:p>
          <a:p>
            <a:pPr>
              <a:spcBef>
                <a:spcPct val="0"/>
              </a:spcBef>
              <a:tabLst>
                <a:tab pos="3884613" algn="l"/>
              </a:tabLst>
            </a:pPr>
            <a:endParaRPr lang="en-US" dirty="0" smtClean="0"/>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81923" name="Group 13"/>
          <p:cNvGrpSpPr>
            <a:grpSpLocks/>
          </p:cNvGrpSpPr>
          <p:nvPr/>
        </p:nvGrpSpPr>
        <p:grpSpPr bwMode="auto">
          <a:xfrm>
            <a:off x="2171700" y="4457700"/>
            <a:ext cx="1524000" cy="1295400"/>
            <a:chOff x="647700" y="4457700"/>
            <a:chExt cx="1524000" cy="1295400"/>
          </a:xfrm>
        </p:grpSpPr>
        <p:grpSp>
          <p:nvGrpSpPr>
            <p:cNvPr id="81945" name="Group 6"/>
            <p:cNvGrpSpPr>
              <a:grpSpLocks/>
            </p:cNvGrpSpPr>
            <p:nvPr/>
          </p:nvGrpSpPr>
          <p:grpSpPr bwMode="auto">
            <a:xfrm>
              <a:off x="647700" y="5383768"/>
              <a:ext cx="1524000" cy="369332"/>
              <a:chOff x="3695700" y="5448300"/>
              <a:chExt cx="1524000" cy="369332"/>
            </a:xfrm>
          </p:grpSpPr>
          <p:sp>
            <p:nvSpPr>
              <p:cNvPr id="81948"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81948" idx="0"/>
                <a:endCxn id="81948"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946"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1924" name="Group 14"/>
          <p:cNvGrpSpPr>
            <a:grpSpLocks/>
          </p:cNvGrpSpPr>
          <p:nvPr/>
        </p:nvGrpSpPr>
        <p:grpSpPr bwMode="auto">
          <a:xfrm>
            <a:off x="4038600" y="4457700"/>
            <a:ext cx="1524000" cy="1295400"/>
            <a:chOff x="647700" y="4457700"/>
            <a:chExt cx="1524000" cy="1295400"/>
          </a:xfrm>
        </p:grpSpPr>
        <p:grpSp>
          <p:nvGrpSpPr>
            <p:cNvPr id="81940" name="Group 15"/>
            <p:cNvGrpSpPr>
              <a:grpSpLocks/>
            </p:cNvGrpSpPr>
            <p:nvPr/>
          </p:nvGrpSpPr>
          <p:grpSpPr bwMode="auto">
            <a:xfrm>
              <a:off x="647700" y="5383768"/>
              <a:ext cx="1524000" cy="369332"/>
              <a:chOff x="3695700" y="5448300"/>
              <a:chExt cx="1524000" cy="369332"/>
            </a:xfrm>
          </p:grpSpPr>
          <p:sp>
            <p:nvSpPr>
              <p:cNvPr id="81943"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81943" idx="0"/>
                <a:endCxn id="8194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941" name="TextBox 16"/>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node2</a:t>
              </a:r>
            </a:p>
          </p:txBody>
        </p:sp>
        <p:cxnSp>
          <p:nvCxnSpPr>
            <p:cNvPr id="18" name="Straight Arrow Connector 17"/>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1925" name="Group 20"/>
          <p:cNvGrpSpPr>
            <a:grpSpLocks/>
          </p:cNvGrpSpPr>
          <p:nvPr/>
        </p:nvGrpSpPr>
        <p:grpSpPr bwMode="auto">
          <a:xfrm>
            <a:off x="6057900" y="4457700"/>
            <a:ext cx="1524000" cy="1295400"/>
            <a:chOff x="647700" y="4457700"/>
            <a:chExt cx="1524000" cy="1295400"/>
          </a:xfrm>
        </p:grpSpPr>
        <p:grpSp>
          <p:nvGrpSpPr>
            <p:cNvPr id="81935" name="Group 21"/>
            <p:cNvGrpSpPr>
              <a:grpSpLocks/>
            </p:cNvGrpSpPr>
            <p:nvPr/>
          </p:nvGrpSpPr>
          <p:grpSpPr bwMode="auto">
            <a:xfrm>
              <a:off x="647700" y="5383768"/>
              <a:ext cx="1524000" cy="369332"/>
              <a:chOff x="3695700" y="5448300"/>
              <a:chExt cx="1524000" cy="369332"/>
            </a:xfrm>
          </p:grpSpPr>
          <p:sp>
            <p:nvSpPr>
              <p:cNvPr id="81938"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81938" idx="0"/>
                <a:endCxn id="81938"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936"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1926" name="Group 26"/>
          <p:cNvGrpSpPr>
            <a:grpSpLocks/>
          </p:cNvGrpSpPr>
          <p:nvPr/>
        </p:nvGrpSpPr>
        <p:grpSpPr bwMode="auto">
          <a:xfrm>
            <a:off x="8077200" y="4457700"/>
            <a:ext cx="1524000" cy="1295400"/>
            <a:chOff x="647700" y="4457700"/>
            <a:chExt cx="1524000" cy="1295400"/>
          </a:xfrm>
        </p:grpSpPr>
        <p:grpSp>
          <p:nvGrpSpPr>
            <p:cNvPr id="81930" name="Group 27"/>
            <p:cNvGrpSpPr>
              <a:grpSpLocks/>
            </p:cNvGrpSpPr>
            <p:nvPr/>
          </p:nvGrpSpPr>
          <p:grpSpPr bwMode="auto">
            <a:xfrm>
              <a:off x="647700" y="5383768"/>
              <a:ext cx="1524000" cy="369332"/>
              <a:chOff x="3695700" y="5448300"/>
              <a:chExt cx="1524000" cy="369332"/>
            </a:xfrm>
          </p:grpSpPr>
          <p:sp>
            <p:nvSpPr>
              <p:cNvPr id="81933"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81933" idx="0"/>
                <a:endCxn id="8193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931"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81943"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t>The same thing goes for </a:t>
            </a:r>
            <a:r>
              <a:rPr lang="en-US" dirty="0" smtClean="0">
                <a:solidFill>
                  <a:srgbClr val="FFC000"/>
                </a:solidFill>
                <a:latin typeface="Consolas" pitchFamily="49" charset="0"/>
                <a:cs typeface="Consolas" pitchFamily="49" charset="0"/>
              </a:rPr>
              <a:t>node3</a:t>
            </a:r>
            <a:r>
              <a:rPr lang="en-US" dirty="0" smtClean="0"/>
              <a:t> and </a:t>
            </a:r>
            <a:r>
              <a:rPr lang="en-US" dirty="0" smtClean="0">
                <a:solidFill>
                  <a:srgbClr val="FFC000"/>
                </a:solidFill>
                <a:latin typeface="Consolas" pitchFamily="49" charset="0"/>
                <a:cs typeface="Consolas" pitchFamily="49" charset="0"/>
              </a:rPr>
              <a:t>node4</a:t>
            </a:r>
            <a:endParaRPr lang="en-US" dirty="0" smtClean="0"/>
          </a:p>
          <a:p>
            <a:pPr>
              <a:spcBef>
                <a:spcPct val="0"/>
              </a:spcBef>
              <a:tabLst>
                <a:tab pos="3884613" algn="l"/>
              </a:tabLst>
            </a:pPr>
            <a:endParaRPr lang="en-US" dirty="0" smtClean="0"/>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83971" name="Group 13"/>
          <p:cNvGrpSpPr>
            <a:grpSpLocks/>
          </p:cNvGrpSpPr>
          <p:nvPr/>
        </p:nvGrpSpPr>
        <p:grpSpPr bwMode="auto">
          <a:xfrm>
            <a:off x="2171700" y="4457700"/>
            <a:ext cx="1524000" cy="1295400"/>
            <a:chOff x="647700" y="4457700"/>
            <a:chExt cx="1524000" cy="1295400"/>
          </a:xfrm>
        </p:grpSpPr>
        <p:grpSp>
          <p:nvGrpSpPr>
            <p:cNvPr id="83990" name="Group 6"/>
            <p:cNvGrpSpPr>
              <a:grpSpLocks/>
            </p:cNvGrpSpPr>
            <p:nvPr/>
          </p:nvGrpSpPr>
          <p:grpSpPr bwMode="auto">
            <a:xfrm>
              <a:off x="647700" y="5383768"/>
              <a:ext cx="1524000" cy="369332"/>
              <a:chOff x="3695700" y="5448300"/>
              <a:chExt cx="1524000" cy="369332"/>
            </a:xfrm>
          </p:grpSpPr>
          <p:sp>
            <p:nvSpPr>
              <p:cNvPr id="83993"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83993" idx="0"/>
                <a:endCxn id="8399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991"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3972" name="Group 15"/>
          <p:cNvGrpSpPr>
            <a:grpSpLocks/>
          </p:cNvGrpSpPr>
          <p:nvPr/>
        </p:nvGrpSpPr>
        <p:grpSpPr bwMode="auto">
          <a:xfrm>
            <a:off x="4038600" y="5383214"/>
            <a:ext cx="1524000" cy="369887"/>
            <a:chOff x="3695700" y="5448300"/>
            <a:chExt cx="1524000" cy="369332"/>
          </a:xfrm>
        </p:grpSpPr>
        <p:sp>
          <p:nvSpPr>
            <p:cNvPr id="83988"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83988" idx="0"/>
              <a:endCxn id="83988"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973" name="Group 20"/>
          <p:cNvGrpSpPr>
            <a:grpSpLocks/>
          </p:cNvGrpSpPr>
          <p:nvPr/>
        </p:nvGrpSpPr>
        <p:grpSpPr bwMode="auto">
          <a:xfrm>
            <a:off x="6057900" y="4457700"/>
            <a:ext cx="1524000" cy="1295400"/>
            <a:chOff x="647700" y="4457700"/>
            <a:chExt cx="1524000" cy="1295400"/>
          </a:xfrm>
        </p:grpSpPr>
        <p:grpSp>
          <p:nvGrpSpPr>
            <p:cNvPr id="83983" name="Group 21"/>
            <p:cNvGrpSpPr>
              <a:grpSpLocks/>
            </p:cNvGrpSpPr>
            <p:nvPr/>
          </p:nvGrpSpPr>
          <p:grpSpPr bwMode="auto">
            <a:xfrm>
              <a:off x="647700" y="5383768"/>
              <a:ext cx="1524000" cy="369332"/>
              <a:chOff x="3695700" y="5448300"/>
              <a:chExt cx="1524000" cy="369332"/>
            </a:xfrm>
          </p:grpSpPr>
          <p:sp>
            <p:nvSpPr>
              <p:cNvPr id="83986"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83986" idx="0"/>
                <a:endCxn id="83986"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984" name="TextBox 22"/>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node3</a:t>
              </a:r>
            </a:p>
          </p:txBody>
        </p:sp>
        <p:cxnSp>
          <p:nvCxnSpPr>
            <p:cNvPr id="24" name="Straight Arrow Connector 23"/>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3974" name="Group 26"/>
          <p:cNvGrpSpPr>
            <a:grpSpLocks/>
          </p:cNvGrpSpPr>
          <p:nvPr/>
        </p:nvGrpSpPr>
        <p:grpSpPr bwMode="auto">
          <a:xfrm>
            <a:off x="8077200" y="4457700"/>
            <a:ext cx="1524000" cy="1295400"/>
            <a:chOff x="647700" y="4457700"/>
            <a:chExt cx="1524000" cy="1295400"/>
          </a:xfrm>
        </p:grpSpPr>
        <p:grpSp>
          <p:nvGrpSpPr>
            <p:cNvPr id="83978" name="Group 27"/>
            <p:cNvGrpSpPr>
              <a:grpSpLocks/>
            </p:cNvGrpSpPr>
            <p:nvPr/>
          </p:nvGrpSpPr>
          <p:grpSpPr bwMode="auto">
            <a:xfrm>
              <a:off x="647700" y="5383768"/>
              <a:ext cx="1524000" cy="369332"/>
              <a:chOff x="3695700" y="5448300"/>
              <a:chExt cx="1524000" cy="369332"/>
            </a:xfrm>
          </p:grpSpPr>
          <p:sp>
            <p:nvSpPr>
              <p:cNvPr id="83981"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83981" idx="0"/>
                <a:endCxn id="83981"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979" name="TextBox 28"/>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node4</a:t>
              </a:r>
            </a:p>
          </p:txBody>
        </p:sp>
        <p:cxnSp>
          <p:nvCxnSpPr>
            <p:cNvPr id="30" name="Straight Arrow Connector 29"/>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83988"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14338" name="Content Placeholder 2"/>
          <p:cNvSpPr>
            <a:spLocks noGrp="1"/>
          </p:cNvSpPr>
          <p:nvPr>
            <p:ph idx="1"/>
          </p:nvPr>
        </p:nvSpPr>
        <p:spPr>
          <a:xfrm>
            <a:off x="143225" y="1104900"/>
            <a:ext cx="11905550" cy="5549900"/>
          </a:xfrm>
        </p:spPr>
        <p:txBody>
          <a:bodyPr/>
          <a:lstStyle/>
          <a:p>
            <a:pPr>
              <a:spcBef>
                <a:spcPct val="0"/>
              </a:spcBef>
              <a:tabLst>
                <a:tab pos="3884613" algn="l"/>
              </a:tabLst>
            </a:pPr>
            <a:r>
              <a:rPr lang="en-US" dirty="0" smtClean="0"/>
              <a:t>Let’s rename.  Rather than using a variable called </a:t>
            </a:r>
            <a:r>
              <a:rPr lang="en-US" dirty="0" smtClean="0">
                <a:solidFill>
                  <a:srgbClr val="FFC000"/>
                </a:solidFill>
                <a:latin typeface="Consolas" pitchFamily="49" charset="0"/>
                <a:cs typeface="Consolas" pitchFamily="49" charset="0"/>
              </a:rPr>
              <a:t>node1</a:t>
            </a:r>
            <a:r>
              <a:rPr lang="en-US" dirty="0" smtClean="0"/>
              <a:t>, suppose we had started this process with a variable called </a:t>
            </a:r>
            <a:r>
              <a:rPr lang="en-US" dirty="0" err="1" smtClean="0">
                <a:solidFill>
                  <a:srgbClr val="FFC000"/>
                </a:solidFill>
                <a:latin typeface="Consolas" pitchFamily="49" charset="0"/>
                <a:cs typeface="Consolas" pitchFamily="49" charset="0"/>
              </a:rPr>
              <a:t>ourList</a:t>
            </a:r>
            <a:r>
              <a:rPr lang="en-US" dirty="0" smtClean="0"/>
              <a:t>:</a:t>
            </a:r>
          </a:p>
          <a:p>
            <a:pPr>
              <a:spcBef>
                <a:spcPct val="0"/>
              </a:spcBef>
              <a:buNone/>
              <a:tabLst>
                <a:tab pos="3884613" algn="l"/>
              </a:tabLst>
            </a:pPr>
            <a:endParaRPr lang="en-US" dirty="0" smtClean="0"/>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a:p>
            <a:pPr>
              <a:spcBef>
                <a:spcPct val="0"/>
              </a:spcBef>
              <a:buNone/>
              <a:tabLst>
                <a:tab pos="3884613" algn="l"/>
              </a:tabLst>
            </a:pPr>
            <a:endParaRPr lang="en-US" sz="2000" dirty="0">
              <a:latin typeface="Courier New" pitchFamily="49" charset="0"/>
              <a:cs typeface="Courier New" pitchFamily="49" charset="0"/>
            </a:endParaRPr>
          </a:p>
        </p:txBody>
      </p:sp>
      <p:grpSp>
        <p:nvGrpSpPr>
          <p:cNvPr id="86019" name="Group 13"/>
          <p:cNvGrpSpPr>
            <a:grpSpLocks/>
          </p:cNvGrpSpPr>
          <p:nvPr/>
        </p:nvGrpSpPr>
        <p:grpSpPr bwMode="auto">
          <a:xfrm>
            <a:off x="2171700" y="4457700"/>
            <a:ext cx="1524000" cy="1295400"/>
            <a:chOff x="647700" y="4457700"/>
            <a:chExt cx="1524000" cy="1295400"/>
          </a:xfrm>
        </p:grpSpPr>
        <p:grpSp>
          <p:nvGrpSpPr>
            <p:cNvPr id="86032" name="Group 6"/>
            <p:cNvGrpSpPr>
              <a:grpSpLocks/>
            </p:cNvGrpSpPr>
            <p:nvPr/>
          </p:nvGrpSpPr>
          <p:grpSpPr bwMode="auto">
            <a:xfrm>
              <a:off x="647700" y="5383768"/>
              <a:ext cx="1524000" cy="369332"/>
              <a:chOff x="3695700" y="5448300"/>
              <a:chExt cx="1524000" cy="369332"/>
            </a:xfrm>
          </p:grpSpPr>
          <p:sp>
            <p:nvSpPr>
              <p:cNvPr id="86035"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86035" idx="0"/>
                <a:endCxn id="86035"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6033" name="TextBox 10"/>
            <p:cNvSpPr txBox="1">
              <a:spLocks noChangeArrowheads="1"/>
            </p:cNvSpPr>
            <p:nvPr/>
          </p:nvSpPr>
          <p:spPr bwMode="auto">
            <a:xfrm>
              <a:off x="647700" y="4457700"/>
              <a:ext cx="914400" cy="369332"/>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node1</a:t>
              </a: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6020" name="Group 15"/>
          <p:cNvGrpSpPr>
            <a:grpSpLocks/>
          </p:cNvGrpSpPr>
          <p:nvPr/>
        </p:nvGrpSpPr>
        <p:grpSpPr bwMode="auto">
          <a:xfrm>
            <a:off x="4038600" y="5383214"/>
            <a:ext cx="1524000" cy="369887"/>
            <a:chOff x="3695700" y="5448300"/>
            <a:chExt cx="1524000" cy="369332"/>
          </a:xfrm>
        </p:grpSpPr>
        <p:sp>
          <p:nvSpPr>
            <p:cNvPr id="86030"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86030" idx="0"/>
              <a:endCxn id="86030"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021" name="Group 21"/>
          <p:cNvGrpSpPr>
            <a:grpSpLocks/>
          </p:cNvGrpSpPr>
          <p:nvPr/>
        </p:nvGrpSpPr>
        <p:grpSpPr bwMode="auto">
          <a:xfrm>
            <a:off x="6057900" y="5383214"/>
            <a:ext cx="1524000" cy="369887"/>
            <a:chOff x="3695700" y="5448300"/>
            <a:chExt cx="1524000" cy="369332"/>
          </a:xfrm>
        </p:grpSpPr>
        <p:sp>
          <p:nvSpPr>
            <p:cNvPr id="86028"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86028" idx="0"/>
              <a:endCxn id="86028"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022" name="Group 27"/>
          <p:cNvGrpSpPr>
            <a:grpSpLocks/>
          </p:cNvGrpSpPr>
          <p:nvPr/>
        </p:nvGrpSpPr>
        <p:grpSpPr bwMode="auto">
          <a:xfrm>
            <a:off x="8077200" y="5383214"/>
            <a:ext cx="1524000" cy="369887"/>
            <a:chOff x="3695700" y="5448300"/>
            <a:chExt cx="1524000" cy="369332"/>
          </a:xfrm>
        </p:grpSpPr>
        <p:sp>
          <p:nvSpPr>
            <p:cNvPr id="86026"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86026" idx="0"/>
              <a:endCxn id="86026"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86030"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524000" y="1"/>
            <a:ext cx="9144000" cy="702245"/>
          </a:xfrm>
        </p:spPr>
        <p:txBody>
          <a:bodyPr/>
          <a:lstStyle/>
          <a:p>
            <a:pPr eaLnBrk="1" hangingPunct="1"/>
            <a:r>
              <a:rPr lang="en-US" dirty="0" smtClean="0"/>
              <a:t>Creating a Linked List</a:t>
            </a:r>
          </a:p>
        </p:txBody>
      </p:sp>
      <p:sp>
        <p:nvSpPr>
          <p:cNvPr id="88066" name="Content Placeholder 2"/>
          <p:cNvSpPr>
            <a:spLocks noGrp="1"/>
          </p:cNvSpPr>
          <p:nvPr>
            <p:ph idx="1"/>
          </p:nvPr>
        </p:nvSpPr>
        <p:spPr>
          <a:xfrm>
            <a:off x="143225" y="1104900"/>
            <a:ext cx="10410475" cy="5549900"/>
          </a:xfrm>
        </p:spPr>
        <p:txBody>
          <a:bodyPr/>
          <a:lstStyle/>
          <a:p>
            <a:pPr>
              <a:spcBef>
                <a:spcPct val="0"/>
              </a:spcBef>
              <a:tabLst>
                <a:tab pos="3884613" algn="l"/>
              </a:tabLst>
            </a:pPr>
            <a:r>
              <a:rPr lang="en-US" dirty="0" smtClean="0">
                <a:cs typeface="Courier New" pitchFamily="49" charset="0"/>
              </a:rPr>
              <a:t>Now we have a regular linked list!</a:t>
            </a:r>
          </a:p>
        </p:txBody>
      </p:sp>
      <p:grpSp>
        <p:nvGrpSpPr>
          <p:cNvPr id="88067" name="Group 13"/>
          <p:cNvGrpSpPr>
            <a:grpSpLocks/>
          </p:cNvGrpSpPr>
          <p:nvPr/>
        </p:nvGrpSpPr>
        <p:grpSpPr bwMode="auto">
          <a:xfrm>
            <a:off x="2171700" y="4457700"/>
            <a:ext cx="1524000" cy="1295400"/>
            <a:chOff x="647700" y="4457700"/>
            <a:chExt cx="1524000" cy="1295400"/>
          </a:xfrm>
        </p:grpSpPr>
        <p:grpSp>
          <p:nvGrpSpPr>
            <p:cNvPr id="88080" name="Group 6"/>
            <p:cNvGrpSpPr>
              <a:grpSpLocks/>
            </p:cNvGrpSpPr>
            <p:nvPr/>
          </p:nvGrpSpPr>
          <p:grpSpPr bwMode="auto">
            <a:xfrm>
              <a:off x="647700" y="5383768"/>
              <a:ext cx="1524000" cy="369332"/>
              <a:chOff x="3695700" y="5448300"/>
              <a:chExt cx="1524000" cy="369332"/>
            </a:xfrm>
          </p:grpSpPr>
          <p:sp>
            <p:nvSpPr>
              <p:cNvPr id="88083"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88083" idx="0"/>
                <a:endCxn id="88083" idx="2"/>
              </p:cNvCxnSpPr>
              <p:nvPr/>
            </p:nvCxnSpPr>
            <p:spPr>
              <a:xfrm rot="16200000" flipH="1">
                <a:off x="4272756" y="5632689"/>
                <a:ext cx="36988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8081" name="TextBox 10"/>
            <p:cNvSpPr txBox="1">
              <a:spLocks noChangeArrowheads="1"/>
            </p:cNvSpPr>
            <p:nvPr/>
          </p:nvSpPr>
          <p:spPr bwMode="auto">
            <a:xfrm>
              <a:off x="647700" y="4457700"/>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13" name="Straight Arrow Connector 12"/>
            <p:cNvCxnSpPr/>
            <p:nvPr/>
          </p:nvCxnSpPr>
          <p:spPr>
            <a:xfrm rot="5400000">
              <a:off x="489744" y="5099844"/>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8068" name="Group 15"/>
          <p:cNvGrpSpPr>
            <a:grpSpLocks/>
          </p:cNvGrpSpPr>
          <p:nvPr/>
        </p:nvGrpSpPr>
        <p:grpSpPr bwMode="auto">
          <a:xfrm>
            <a:off x="4038600" y="5383214"/>
            <a:ext cx="1524000" cy="369887"/>
            <a:chOff x="3695700" y="5448300"/>
            <a:chExt cx="1524000" cy="369332"/>
          </a:xfrm>
        </p:grpSpPr>
        <p:sp>
          <p:nvSpPr>
            <p:cNvPr id="88078" name="TextBox 18"/>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20" name="Straight Connector 19"/>
            <p:cNvCxnSpPr>
              <a:stCxn id="88078" idx="0"/>
              <a:endCxn id="88078"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069" name="Group 21"/>
          <p:cNvGrpSpPr>
            <a:grpSpLocks/>
          </p:cNvGrpSpPr>
          <p:nvPr/>
        </p:nvGrpSpPr>
        <p:grpSpPr bwMode="auto">
          <a:xfrm>
            <a:off x="6057900" y="5383214"/>
            <a:ext cx="1524000" cy="369887"/>
            <a:chOff x="3695700" y="5448300"/>
            <a:chExt cx="1524000" cy="369332"/>
          </a:xfrm>
        </p:grpSpPr>
        <p:sp>
          <p:nvSpPr>
            <p:cNvPr id="88076" name="TextBox 24"/>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26" name="Straight Connector 25"/>
            <p:cNvCxnSpPr>
              <a:stCxn id="88076" idx="0"/>
              <a:endCxn id="88076"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070" name="Group 27"/>
          <p:cNvGrpSpPr>
            <a:grpSpLocks/>
          </p:cNvGrpSpPr>
          <p:nvPr/>
        </p:nvGrpSpPr>
        <p:grpSpPr bwMode="auto">
          <a:xfrm>
            <a:off x="8077200" y="5383214"/>
            <a:ext cx="1524000" cy="369887"/>
            <a:chOff x="3695700" y="5448300"/>
            <a:chExt cx="1524000" cy="369332"/>
          </a:xfrm>
        </p:grpSpPr>
        <p:sp>
          <p:nvSpPr>
            <p:cNvPr id="88074" name="TextBox 3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32" name="Straight Connector 31"/>
            <p:cNvCxnSpPr>
              <a:stCxn id="88074" idx="0"/>
              <a:endCxn id="88074"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88078" idx="1"/>
          </p:cNvCxnSpPr>
          <p:nvPr/>
        </p:nvCxnSpPr>
        <p:spPr>
          <a:xfrm>
            <a:off x="33528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721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5562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Software </a:t>
            </a:r>
            <a:r>
              <a:rPr lang="en-US" sz="5400" dirty="0" smtClean="0"/>
              <a:t>Testing</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2.4</a:t>
            </a:r>
            <a:endParaRPr lang="en-US" sz="3000" dirty="0"/>
          </a:p>
        </p:txBody>
      </p:sp>
    </p:spTree>
    <p:extLst>
      <p:ext uri="{BB962C8B-B14F-4D97-AF65-F5344CB8AC3E}">
        <p14:creationId xmlns:p14="http://schemas.microsoft.com/office/powerpoint/2010/main" val="275975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524000" y="1"/>
            <a:ext cx="9144000" cy="702245"/>
          </a:xfrm>
        </p:spPr>
        <p:txBody>
          <a:bodyPr/>
          <a:lstStyle/>
          <a:p>
            <a:pPr eaLnBrk="1" hangingPunct="1"/>
            <a:r>
              <a:rPr lang="en-US" dirty="0" smtClean="0"/>
              <a:t>Operations on Linked Lists</a:t>
            </a:r>
          </a:p>
        </p:txBody>
      </p:sp>
      <p:sp>
        <p:nvSpPr>
          <p:cNvPr id="14338" name="Content Placeholder 2"/>
          <p:cNvSpPr>
            <a:spLocks noGrp="1"/>
          </p:cNvSpPr>
          <p:nvPr>
            <p:ph idx="1"/>
          </p:nvPr>
        </p:nvSpPr>
        <p:spPr>
          <a:xfrm>
            <a:off x="143225" y="932676"/>
            <a:ext cx="11905550" cy="5722125"/>
          </a:xfrm>
        </p:spPr>
        <p:txBody>
          <a:bodyPr/>
          <a:lstStyle/>
          <a:p>
            <a:pPr>
              <a:spcBef>
                <a:spcPts val="700"/>
              </a:spcBef>
              <a:tabLst>
                <a:tab pos="3884613" algn="l"/>
              </a:tabLst>
            </a:pPr>
            <a:r>
              <a:rPr lang="en-US" dirty="0" smtClean="0">
                <a:cs typeface="Courier New" pitchFamily="49" charset="0"/>
              </a:rPr>
              <a:t>This semester, we will study (in graphic detail) the three basic operations we can perform on linked lists.  Two of them have three sub-cases:</a:t>
            </a:r>
          </a:p>
          <a:p>
            <a:pPr lvl="1">
              <a:spcBef>
                <a:spcPts val="700"/>
              </a:spcBef>
              <a:tabLst>
                <a:tab pos="3884613" algn="l"/>
              </a:tabLst>
            </a:pPr>
            <a:r>
              <a:rPr lang="en-US" i="1" u="sng" dirty="0" smtClean="0">
                <a:cs typeface="Courier New" pitchFamily="49" charset="0"/>
              </a:rPr>
              <a:t>Traversing</a:t>
            </a:r>
            <a:r>
              <a:rPr lang="en-US" dirty="0" smtClean="0">
                <a:cs typeface="Courier New" pitchFamily="49" charset="0"/>
              </a:rPr>
              <a:t> the list </a:t>
            </a:r>
          </a:p>
          <a:p>
            <a:pPr lvl="2">
              <a:spcBef>
                <a:spcPts val="700"/>
              </a:spcBef>
              <a:tabLst>
                <a:tab pos="3884613" algn="l"/>
              </a:tabLst>
            </a:pPr>
            <a:r>
              <a:rPr lang="en-US" dirty="0" smtClean="0">
                <a:cs typeface="Courier New" pitchFamily="49" charset="0"/>
              </a:rPr>
              <a:t>Visiting (perhaps) all of the nodes in sequence and doing something while we’re at each node</a:t>
            </a:r>
          </a:p>
          <a:p>
            <a:pPr lvl="1">
              <a:spcBef>
                <a:spcPts val="700"/>
              </a:spcBef>
              <a:tabLst>
                <a:tab pos="3884613" algn="l"/>
              </a:tabLst>
            </a:pPr>
            <a:r>
              <a:rPr lang="en-US" i="1" u="sng" dirty="0" smtClean="0">
                <a:cs typeface="Courier New" pitchFamily="49" charset="0"/>
              </a:rPr>
              <a:t>Inserting</a:t>
            </a:r>
            <a:r>
              <a:rPr lang="en-US" dirty="0" smtClean="0">
                <a:cs typeface="Courier New" pitchFamily="49" charset="0"/>
              </a:rPr>
              <a:t> a new node in the list.  Three sub-cases:</a:t>
            </a:r>
          </a:p>
          <a:p>
            <a:pPr lvl="2">
              <a:spcBef>
                <a:spcPts val="700"/>
              </a:spcBef>
              <a:tabLst>
                <a:tab pos="3884613" algn="l"/>
              </a:tabLst>
            </a:pPr>
            <a:r>
              <a:rPr lang="en-US" dirty="0" smtClean="0">
                <a:cs typeface="Courier New" pitchFamily="49" charset="0"/>
              </a:rPr>
              <a:t>Inserting a new first item (beginning of the list)</a:t>
            </a:r>
          </a:p>
          <a:p>
            <a:pPr lvl="2">
              <a:spcBef>
                <a:spcPts val="700"/>
              </a:spcBef>
              <a:tabLst>
                <a:tab pos="3884613" algn="l"/>
              </a:tabLst>
            </a:pPr>
            <a:r>
              <a:rPr lang="en-US" dirty="0" smtClean="0">
                <a:cs typeface="Courier New" pitchFamily="49" charset="0"/>
              </a:rPr>
              <a:t>Inserting a new last item (appending to the list)</a:t>
            </a:r>
          </a:p>
          <a:p>
            <a:pPr lvl="2">
              <a:spcBef>
                <a:spcPts val="700"/>
              </a:spcBef>
              <a:tabLst>
                <a:tab pos="3884613" algn="l"/>
              </a:tabLst>
            </a:pPr>
            <a:r>
              <a:rPr lang="en-US" dirty="0" smtClean="0">
                <a:cs typeface="Courier New" pitchFamily="49" charset="0"/>
              </a:rPr>
              <a:t>Inserting a new item somewhere in the middle</a:t>
            </a:r>
          </a:p>
          <a:p>
            <a:pPr lvl="1">
              <a:spcBef>
                <a:spcPts val="700"/>
              </a:spcBef>
              <a:tabLst>
                <a:tab pos="3884613" algn="l"/>
              </a:tabLst>
            </a:pPr>
            <a:r>
              <a:rPr lang="en-US" i="1" u="sng" dirty="0" smtClean="0">
                <a:cs typeface="Courier New" pitchFamily="49" charset="0"/>
              </a:rPr>
              <a:t>Deleting</a:t>
            </a:r>
            <a:r>
              <a:rPr lang="en-US" dirty="0" smtClean="0">
                <a:cs typeface="Courier New" pitchFamily="49" charset="0"/>
              </a:rPr>
              <a:t> an existing node from the list:</a:t>
            </a:r>
          </a:p>
          <a:p>
            <a:pPr lvl="2">
              <a:spcBef>
                <a:spcPts val="700"/>
              </a:spcBef>
              <a:tabLst>
                <a:tab pos="3884613" algn="l"/>
              </a:tabLst>
            </a:pPr>
            <a:r>
              <a:rPr lang="en-US" dirty="0" smtClean="0">
                <a:cs typeface="Courier New" pitchFamily="49" charset="0"/>
              </a:rPr>
              <a:t>Deleting the first, last, or a middle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49" cy="5722125"/>
          </a:xfrm>
        </p:spPr>
        <p:txBody>
          <a:bodyPr/>
          <a:lstStyle/>
          <a:p>
            <a:pPr>
              <a:spcBef>
                <a:spcPts val="700"/>
              </a:spcBef>
              <a:tabLst>
                <a:tab pos="3884613" algn="l"/>
              </a:tabLst>
            </a:pPr>
            <a:r>
              <a:rPr lang="en-US" i="1" u="sng" dirty="0" smtClean="0">
                <a:cs typeface="Courier New" pitchFamily="49" charset="0"/>
              </a:rPr>
              <a:t>Traversing</a:t>
            </a:r>
            <a:r>
              <a:rPr lang="en-US" dirty="0" smtClean="0">
                <a:cs typeface="Courier New" pitchFamily="49" charset="0"/>
              </a:rPr>
              <a:t> the list </a:t>
            </a:r>
          </a:p>
          <a:p>
            <a:pPr lvl="1">
              <a:spcBef>
                <a:spcPts val="700"/>
              </a:spcBef>
              <a:tabLst>
                <a:tab pos="3884613" algn="l"/>
              </a:tabLst>
            </a:pPr>
            <a:r>
              <a:rPr lang="en-US" dirty="0" smtClean="0">
                <a:cs typeface="Courier New" pitchFamily="49" charset="0"/>
              </a:rPr>
              <a:t>Visiting (perhaps) all of the nodes in sequence and doing something while we’re at each node</a:t>
            </a:r>
          </a:p>
          <a:p>
            <a:pPr lvl="1">
              <a:spcBef>
                <a:spcPts val="700"/>
              </a:spcBef>
              <a:tabLst>
                <a:tab pos="3884613" algn="l"/>
              </a:tabLst>
            </a:pPr>
            <a:r>
              <a:rPr lang="en-US" dirty="0" smtClean="0">
                <a:cs typeface="Courier New" pitchFamily="49" charset="0"/>
              </a:rPr>
              <a:t>If we were traversing an </a:t>
            </a:r>
            <a:r>
              <a:rPr lang="en-US" i="1" dirty="0" smtClean="0">
                <a:cs typeface="Courier New" pitchFamily="49" charset="0"/>
              </a:rPr>
              <a:t>array</a:t>
            </a:r>
            <a:r>
              <a:rPr lang="en-US" dirty="0" smtClean="0">
                <a:cs typeface="Courier New" pitchFamily="49" charset="0"/>
              </a:rPr>
              <a:t> of </a:t>
            </a:r>
            <a:r>
              <a:rPr lang="en-US" dirty="0" smtClean="0">
                <a:solidFill>
                  <a:srgbClr val="FFC000"/>
                </a:solidFill>
                <a:latin typeface="Consolas" pitchFamily="49" charset="0"/>
                <a:cs typeface="Consolas" pitchFamily="49" charset="0"/>
              </a:rPr>
              <a:t>String</a:t>
            </a:r>
            <a:r>
              <a:rPr lang="en-US" dirty="0" smtClean="0">
                <a:cs typeface="Courier New" pitchFamily="49" charset="0"/>
              </a:rPr>
              <a:t>s, and we wanted to print out everything in the array, we might do something like this:</a:t>
            </a:r>
          </a:p>
          <a:p>
            <a:pPr lvl="1">
              <a:spcBef>
                <a:spcPts val="700"/>
              </a:spcBef>
              <a:tabLst>
                <a:tab pos="3884613" algn="l"/>
              </a:tabLst>
            </a:pPr>
            <a:endParaRPr lang="en-US" sz="1200" dirty="0">
              <a:cs typeface="Courier New" pitchFamily="49" charset="0"/>
            </a:endParaRPr>
          </a:p>
          <a:p>
            <a:pPr lvl="1">
              <a:spcBef>
                <a:spcPts val="700"/>
              </a:spcBef>
              <a:buNone/>
              <a:tabLst>
                <a:tab pos="3884613" algn="l"/>
              </a:tabLst>
            </a:pPr>
            <a:r>
              <a:rPr lang="en-US" sz="2400" dirty="0">
                <a:latin typeface="Courier New" pitchFamily="49" charset="0"/>
                <a:cs typeface="Courier New" pitchFamily="49" charset="0"/>
              </a:rPr>
              <a:t>	</a:t>
            </a:r>
            <a:r>
              <a:rPr lang="en-US" sz="2400" dirty="0" err="1">
                <a:solidFill>
                  <a:srgbClr val="FFC000"/>
                </a:solidFill>
                <a:latin typeface="Consolas" pitchFamily="49" charset="0"/>
                <a:cs typeface="Consolas" pitchFamily="49" charset="0"/>
              </a:rPr>
              <a:t>int</a:t>
            </a:r>
            <a:r>
              <a:rPr lang="en-US" sz="2400" dirty="0">
                <a:solidFill>
                  <a:srgbClr val="FFC000"/>
                </a:solidFill>
                <a:latin typeface="Consolas" pitchFamily="49" charset="0"/>
                <a:cs typeface="Consolas" pitchFamily="49" charset="0"/>
              </a:rPr>
              <a:t> j;</a:t>
            </a:r>
          </a:p>
          <a:p>
            <a:pPr lvl="1">
              <a:spcBef>
                <a:spcPts val="700"/>
              </a:spcBef>
              <a:buNone/>
              <a:tabLst>
                <a:tab pos="3884613" algn="l"/>
              </a:tabLst>
            </a:pPr>
            <a:r>
              <a:rPr lang="en-US" sz="2400" dirty="0">
                <a:solidFill>
                  <a:srgbClr val="FFC000"/>
                </a:solidFill>
                <a:latin typeface="Consolas" pitchFamily="49" charset="0"/>
                <a:cs typeface="Consolas" pitchFamily="49" charset="0"/>
              </a:rPr>
              <a:t>	for (j=0; j&lt;</a:t>
            </a:r>
            <a:r>
              <a:rPr lang="en-US" sz="2400" dirty="0" err="1">
                <a:solidFill>
                  <a:srgbClr val="FFC000"/>
                </a:solidFill>
                <a:latin typeface="Consolas" pitchFamily="49" charset="0"/>
                <a:cs typeface="Consolas" pitchFamily="49" charset="0"/>
              </a:rPr>
              <a:t>A.length</a:t>
            </a:r>
            <a:r>
              <a:rPr lang="en-US" sz="2400" dirty="0">
                <a:solidFill>
                  <a:srgbClr val="FFC000"/>
                </a:solidFill>
                <a:latin typeface="Consolas" pitchFamily="49" charset="0"/>
                <a:cs typeface="Consolas" pitchFamily="49" charset="0"/>
              </a:rPr>
              <a:t>; j++)</a:t>
            </a:r>
          </a:p>
          <a:p>
            <a:pPr lvl="1">
              <a:spcBef>
                <a:spcPts val="700"/>
              </a:spcBef>
              <a:buNone/>
              <a:tabLst>
                <a:tab pos="3884613" algn="l"/>
              </a:tabLst>
            </a:pPr>
            <a:r>
              <a:rPr lang="en-US" sz="2400" dirty="0">
                <a:solidFill>
                  <a:srgbClr val="FFC000"/>
                </a:solidFill>
                <a:latin typeface="Consolas" pitchFamily="49" charset="0"/>
                <a:cs typeface="Consolas" pitchFamily="49" charset="0"/>
              </a:rPr>
              <a:t>	    </a:t>
            </a:r>
            <a:r>
              <a:rPr lang="en-US" sz="2400" dirty="0" err="1">
                <a:solidFill>
                  <a:srgbClr val="FFC000"/>
                </a:solidFill>
                <a:latin typeface="Consolas" pitchFamily="49" charset="0"/>
                <a:cs typeface="Consolas" pitchFamily="49" charset="0"/>
              </a:rPr>
              <a:t>System.out.println</a:t>
            </a:r>
            <a:r>
              <a:rPr lang="en-US" sz="2400" dirty="0">
                <a:solidFill>
                  <a:srgbClr val="FFC000"/>
                </a:solidFill>
                <a:latin typeface="Consolas" pitchFamily="49" charset="0"/>
                <a:cs typeface="Consolas" pitchFamily="49" charset="0"/>
              </a:rPr>
              <a:t>(A[j]);</a:t>
            </a:r>
          </a:p>
          <a:p>
            <a:pPr lvl="1">
              <a:spcBef>
                <a:spcPts val="700"/>
              </a:spcBef>
              <a:buNone/>
              <a:tabLst>
                <a:tab pos="3884613" algn="l"/>
              </a:tabLst>
            </a:pPr>
            <a:endParaRPr lang="en-US" sz="1200" dirty="0">
              <a:cs typeface="Courier New" pitchFamily="49" charset="0"/>
            </a:endParaRPr>
          </a:p>
          <a:p>
            <a:pPr lvl="1">
              <a:spcBef>
                <a:spcPts val="700"/>
              </a:spcBef>
              <a:buNone/>
              <a:tabLst>
                <a:tab pos="3884613" algn="l"/>
              </a:tabLst>
            </a:pPr>
            <a:r>
              <a:rPr lang="en-US" dirty="0" smtClean="0">
                <a:cs typeface="Courier New" pitchFamily="49" charset="0"/>
              </a:rPr>
              <a:t>But this won’t work for a linked list; we can’t refer directly to an arbitrary node by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50" cy="5722125"/>
          </a:xfrm>
        </p:spPr>
        <p:txBody>
          <a:bodyPr/>
          <a:lstStyle/>
          <a:p>
            <a:pPr lvl="1">
              <a:spcBef>
                <a:spcPts val="700"/>
              </a:spcBef>
              <a:buNone/>
              <a:tabLst>
                <a:tab pos="3884613" algn="l"/>
              </a:tabLst>
            </a:pPr>
            <a:r>
              <a:rPr lang="en-US" sz="3000" dirty="0" err="1">
                <a:solidFill>
                  <a:srgbClr val="FFC000"/>
                </a:solidFill>
                <a:latin typeface="Consolas" pitchFamily="49" charset="0"/>
                <a:cs typeface="Consolas" pitchFamily="49" charset="0"/>
              </a:rPr>
              <a:t>int</a:t>
            </a:r>
            <a:r>
              <a:rPr lang="en-US" sz="3000" dirty="0">
                <a:solidFill>
                  <a:srgbClr val="FFC000"/>
                </a:solidFill>
                <a:latin typeface="Consolas" pitchFamily="49" charset="0"/>
                <a:cs typeface="Consolas" pitchFamily="49" charset="0"/>
              </a:rPr>
              <a:t> j;</a:t>
            </a:r>
          </a:p>
          <a:p>
            <a:pPr lvl="1">
              <a:spcBef>
                <a:spcPts val="700"/>
              </a:spcBef>
              <a:buNone/>
              <a:tabLst>
                <a:tab pos="3884613" algn="l"/>
              </a:tabLst>
            </a:pPr>
            <a:r>
              <a:rPr lang="en-US" sz="3000" dirty="0">
                <a:solidFill>
                  <a:srgbClr val="FFC000"/>
                </a:solidFill>
                <a:latin typeface="Consolas" pitchFamily="49" charset="0"/>
                <a:cs typeface="Consolas" pitchFamily="49" charset="0"/>
              </a:rPr>
              <a:t>for (j=0; j&lt;</a:t>
            </a:r>
            <a:r>
              <a:rPr lang="en-US" sz="3000" dirty="0" err="1">
                <a:solidFill>
                  <a:srgbClr val="FFC000"/>
                </a:solidFill>
                <a:latin typeface="Consolas" pitchFamily="49" charset="0"/>
                <a:cs typeface="Consolas" pitchFamily="49" charset="0"/>
              </a:rPr>
              <a:t>A.length</a:t>
            </a:r>
            <a:r>
              <a:rPr lang="en-US" sz="3000" dirty="0">
                <a:solidFill>
                  <a:srgbClr val="FFC000"/>
                </a:solidFill>
                <a:latin typeface="Consolas" pitchFamily="49" charset="0"/>
                <a:cs typeface="Consolas" pitchFamily="49" charset="0"/>
              </a:rPr>
              <a:t>; j++)</a:t>
            </a:r>
          </a:p>
          <a:p>
            <a:pPr lvl="1">
              <a:spcBef>
                <a:spcPts val="700"/>
              </a:spcBef>
              <a:buNone/>
              <a:tabLst>
                <a:tab pos="3884613" algn="l"/>
              </a:tabLst>
            </a:pPr>
            <a:r>
              <a:rPr lang="en-US" sz="3000" dirty="0">
                <a:solidFill>
                  <a:srgbClr val="FFC000"/>
                </a:solidFill>
                <a:latin typeface="Consolas" pitchFamily="49" charset="0"/>
                <a:cs typeface="Consolas" pitchFamily="49" charset="0"/>
              </a:rPr>
              <a:t>	</a:t>
            </a:r>
            <a:r>
              <a:rPr lang="en-US" sz="3000" dirty="0" err="1">
                <a:solidFill>
                  <a:srgbClr val="FFC000"/>
                </a:solidFill>
                <a:latin typeface="Consolas" pitchFamily="49" charset="0"/>
                <a:cs typeface="Consolas" pitchFamily="49" charset="0"/>
              </a:rPr>
              <a:t>System.println</a:t>
            </a:r>
            <a:r>
              <a:rPr lang="en-US" sz="3000" dirty="0">
                <a:solidFill>
                  <a:srgbClr val="FFC000"/>
                </a:solidFill>
                <a:latin typeface="Consolas" pitchFamily="49" charset="0"/>
                <a:cs typeface="Consolas" pitchFamily="49" charset="0"/>
              </a:rPr>
              <a:t>(A[j]);</a:t>
            </a:r>
          </a:p>
          <a:p>
            <a:pPr lvl="1">
              <a:spcBef>
                <a:spcPts val="700"/>
              </a:spcBef>
              <a:buNone/>
              <a:tabLst>
                <a:tab pos="3884613" algn="l"/>
              </a:tabLst>
            </a:pPr>
            <a:endParaRPr lang="en-US" dirty="0" smtClean="0">
              <a:cs typeface="Courier New" pitchFamily="49" charset="0"/>
            </a:endParaRPr>
          </a:p>
          <a:p>
            <a:pPr lvl="1">
              <a:spcBef>
                <a:spcPts val="700"/>
              </a:spcBef>
              <a:buNone/>
              <a:tabLst>
                <a:tab pos="3884613" algn="l"/>
              </a:tabLst>
            </a:pPr>
            <a:r>
              <a:rPr lang="en-US" dirty="0" smtClean="0">
                <a:cs typeface="Courier New" pitchFamily="49" charset="0"/>
              </a:rPr>
              <a:t>But we can borrow from this idea.  </a:t>
            </a:r>
          </a:p>
          <a:p>
            <a:pPr lvl="1">
              <a:spcBef>
                <a:spcPts val="1200"/>
              </a:spcBef>
              <a:buNone/>
              <a:tabLst>
                <a:tab pos="3884613" algn="l"/>
              </a:tabLst>
            </a:pPr>
            <a:r>
              <a:rPr lang="en-US" dirty="0" smtClean="0">
                <a:cs typeface="Courier New" pitchFamily="49" charset="0"/>
              </a:rPr>
              <a:t>In the loop to go through the array, we use </a:t>
            </a:r>
            <a:r>
              <a:rPr lang="en-US" sz="2800" dirty="0">
                <a:solidFill>
                  <a:srgbClr val="FFC000"/>
                </a:solidFill>
                <a:latin typeface="Consolas" pitchFamily="49" charset="0"/>
                <a:cs typeface="Consolas" pitchFamily="49" charset="0"/>
              </a:rPr>
              <a:t>j</a:t>
            </a:r>
            <a:r>
              <a:rPr lang="en-US" dirty="0" smtClean="0">
                <a:cs typeface="Courier New" pitchFamily="49" charset="0"/>
              </a:rPr>
              <a:t> to refer to each </a:t>
            </a:r>
            <a:r>
              <a:rPr lang="en-US" i="1" dirty="0" smtClean="0">
                <a:cs typeface="Courier New" pitchFamily="49" charset="0"/>
              </a:rPr>
              <a:t>array element</a:t>
            </a:r>
            <a:r>
              <a:rPr lang="en-US" dirty="0" smtClean="0">
                <a:cs typeface="Courier New" pitchFamily="49" charset="0"/>
              </a:rPr>
              <a:t> in turn, and let the </a:t>
            </a:r>
            <a:r>
              <a:rPr lang="en-US" dirty="0" smtClean="0">
                <a:solidFill>
                  <a:srgbClr val="FFC000"/>
                </a:solidFill>
                <a:latin typeface="Consolas" pitchFamily="49" charset="0"/>
                <a:cs typeface="Consolas" pitchFamily="49" charset="0"/>
              </a:rPr>
              <a:t>for</a:t>
            </a:r>
            <a:r>
              <a:rPr lang="en-US" dirty="0" smtClean="0">
                <a:cs typeface="Courier New" pitchFamily="49" charset="0"/>
              </a:rPr>
              <a:t> loop advance us from one element to the next.</a:t>
            </a:r>
          </a:p>
          <a:p>
            <a:pPr lvl="1">
              <a:spcBef>
                <a:spcPts val="1200"/>
              </a:spcBef>
              <a:buNone/>
              <a:tabLst>
                <a:tab pos="3884613" algn="l"/>
              </a:tabLst>
            </a:pPr>
            <a:r>
              <a:rPr lang="en-US" dirty="0" smtClean="0">
                <a:cs typeface="Courier New" pitchFamily="49" charset="0"/>
              </a:rPr>
              <a:t>What we need is a variable that can refer to each </a:t>
            </a:r>
            <a:r>
              <a:rPr lang="en-US" i="1" dirty="0" smtClean="0">
                <a:cs typeface="Courier New" pitchFamily="49" charset="0"/>
              </a:rPr>
              <a:t>node</a:t>
            </a:r>
            <a:r>
              <a:rPr lang="en-US" dirty="0" smtClean="0">
                <a:cs typeface="Courier New" pitchFamily="49" charset="0"/>
              </a:rPr>
              <a:t> in turn, and a means of advancing from one node to the 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Let a variable refer to the first node of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Print the contents of the current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Update the variable so it refers to the next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ts val="700"/>
              </a:spcBef>
              <a:buNone/>
              <a:tabLst>
                <a:tab pos="3884613" algn="l"/>
              </a:tabLst>
            </a:pPr>
            <a:endParaRPr lang="en-US" sz="2000" dirty="0">
              <a:latin typeface="Courier New" pitchFamily="49" charset="0"/>
              <a:cs typeface="Courier New" pitchFamily="49" charset="0"/>
            </a:endParaRPr>
          </a:p>
          <a:p>
            <a:pPr marL="460375" lvl="1" indent="-11113">
              <a:spcBef>
                <a:spcPts val="700"/>
              </a:spcBef>
              <a:buNone/>
              <a:tabLst>
                <a:tab pos="3884613" algn="l"/>
              </a:tabLst>
            </a:pPr>
            <a:endParaRPr lang="en-US" sz="2000" dirty="0">
              <a:latin typeface="Courier New" pitchFamily="49" charset="0"/>
              <a:cs typeface="Courier New" pitchFamily="49" charset="0"/>
            </a:endParaRPr>
          </a:p>
          <a:p>
            <a:pPr marL="460375" lvl="1" indent="-11113">
              <a:spcBef>
                <a:spcPct val="0"/>
              </a:spcBef>
              <a:buNone/>
              <a:tabLst>
                <a:tab pos="3884613" algn="l"/>
              </a:tabLst>
            </a:pPr>
            <a:r>
              <a:rPr lang="en-US" dirty="0" smtClean="0">
                <a:cs typeface="Courier New" pitchFamily="49" charset="0"/>
              </a:rPr>
              <a:t>Now, let’s do some stepwise refinement on this plan.</a:t>
            </a:r>
          </a:p>
          <a:p>
            <a:pPr marL="460375" lvl="1" indent="-11113">
              <a:spcBef>
                <a:spcPct val="0"/>
              </a:spcBef>
              <a:buNone/>
              <a:tabLst>
                <a:tab pos="3884613" algn="l"/>
              </a:tabLst>
            </a:pPr>
            <a:r>
              <a:rPr lang="en-US" dirty="0" smtClean="0">
                <a:cs typeface="Courier New" pitchFamily="49" charset="0"/>
              </a:rPr>
              <a:t>Start with that first line: “Let a variable to refer to the first node of the list”…</a:t>
            </a:r>
          </a:p>
        </p:txBody>
      </p:sp>
      <p:sp>
        <p:nvSpPr>
          <p:cNvPr id="4" name="Rectangle 3"/>
          <p:cNvSpPr/>
          <p:nvPr/>
        </p:nvSpPr>
        <p:spPr>
          <a:xfrm>
            <a:off x="604085" y="2660900"/>
            <a:ext cx="78486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b="1" dirty="0" err="1">
                <a:solidFill>
                  <a:srgbClr val="FFC000"/>
                </a:solidFill>
                <a:latin typeface="Consolas" pitchFamily="49" charset="0"/>
                <a:cs typeface="Consolas" pitchFamily="49" charset="0"/>
              </a:rPr>
              <a:t>LLStringNode</a:t>
            </a:r>
            <a:r>
              <a:rPr lang="en-US" sz="2000" b="1" dirty="0">
                <a:solidFill>
                  <a:srgbClr val="FFC000"/>
                </a:solidFill>
                <a:latin typeface="Consolas" pitchFamily="49" charset="0"/>
                <a:cs typeface="Consolas" pitchFamily="49" charset="0"/>
              </a:rPr>
              <a:t> </a:t>
            </a:r>
            <a:r>
              <a:rPr lang="en-US" sz="2000" b="1" dirty="0" err="1">
                <a:solidFill>
                  <a:srgbClr val="FFC000"/>
                </a:solidFill>
                <a:latin typeface="Consolas" pitchFamily="49" charset="0"/>
                <a:cs typeface="Consolas" pitchFamily="49" charset="0"/>
              </a:rPr>
              <a:t>currentNode</a:t>
            </a:r>
            <a:r>
              <a:rPr lang="en-US" sz="2000" b="1" dirty="0">
                <a:solidFill>
                  <a:srgbClr val="FFC000"/>
                </a:solidFill>
                <a:latin typeface="Consolas" pitchFamily="49" charset="0"/>
                <a:cs typeface="Consolas" pitchFamily="49" charset="0"/>
              </a:rPr>
              <a:t> = </a:t>
            </a:r>
            <a:r>
              <a:rPr lang="en-US" sz="2000" b="1" dirty="0" err="1">
                <a:solidFill>
                  <a:srgbClr val="FFC000"/>
                </a:solidFill>
                <a:latin typeface="Consolas" pitchFamily="49" charset="0"/>
                <a:cs typeface="Consolas" pitchFamily="49" charset="0"/>
              </a:rPr>
              <a:t>ourList</a:t>
            </a:r>
            <a:r>
              <a:rPr lang="en-US" sz="2000" b="1"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Print the contents of the current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Advance to the next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98307" name="Group 13"/>
          <p:cNvGrpSpPr>
            <a:grpSpLocks/>
          </p:cNvGrpSpPr>
          <p:nvPr/>
        </p:nvGrpSpPr>
        <p:grpSpPr bwMode="auto">
          <a:xfrm>
            <a:off x="2171700" y="5497514"/>
            <a:ext cx="1524000" cy="1017587"/>
            <a:chOff x="647700" y="4736068"/>
            <a:chExt cx="1524000" cy="1017032"/>
          </a:xfrm>
        </p:grpSpPr>
        <p:grpSp>
          <p:nvGrpSpPr>
            <p:cNvPr id="98320" name="Group 6"/>
            <p:cNvGrpSpPr>
              <a:grpSpLocks/>
            </p:cNvGrpSpPr>
            <p:nvPr/>
          </p:nvGrpSpPr>
          <p:grpSpPr bwMode="auto">
            <a:xfrm>
              <a:off x="647700" y="5383768"/>
              <a:ext cx="1524000" cy="369332"/>
              <a:chOff x="3695700" y="5448300"/>
              <a:chExt cx="1524000" cy="369332"/>
            </a:xfrm>
          </p:grpSpPr>
          <p:sp>
            <p:nvSpPr>
              <p:cNvPr id="98323"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98323" idx="0"/>
                <a:endCxn id="98323"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8321"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8308" name="Group 15"/>
          <p:cNvGrpSpPr>
            <a:grpSpLocks/>
          </p:cNvGrpSpPr>
          <p:nvPr/>
        </p:nvGrpSpPr>
        <p:grpSpPr bwMode="auto">
          <a:xfrm>
            <a:off x="4038600" y="6145214"/>
            <a:ext cx="1524000" cy="369887"/>
            <a:chOff x="3695700" y="5448300"/>
            <a:chExt cx="1524000" cy="369332"/>
          </a:xfrm>
        </p:grpSpPr>
        <p:sp>
          <p:nvSpPr>
            <p:cNvPr id="98318"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98318" idx="0"/>
              <a:endCxn id="98318"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8309" name="Group 21"/>
          <p:cNvGrpSpPr>
            <a:grpSpLocks/>
          </p:cNvGrpSpPr>
          <p:nvPr/>
        </p:nvGrpSpPr>
        <p:grpSpPr bwMode="auto">
          <a:xfrm>
            <a:off x="6057900" y="6145214"/>
            <a:ext cx="1524000" cy="369887"/>
            <a:chOff x="3695700" y="5448300"/>
            <a:chExt cx="1524000" cy="369332"/>
          </a:xfrm>
        </p:grpSpPr>
        <p:sp>
          <p:nvSpPr>
            <p:cNvPr id="98316"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98316" idx="0"/>
              <a:endCxn id="98316"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8310" name="Group 27"/>
          <p:cNvGrpSpPr>
            <a:grpSpLocks/>
          </p:cNvGrpSpPr>
          <p:nvPr/>
        </p:nvGrpSpPr>
        <p:grpSpPr bwMode="auto">
          <a:xfrm>
            <a:off x="8077200" y="6145214"/>
            <a:ext cx="1524000" cy="369887"/>
            <a:chOff x="3695700" y="5448300"/>
            <a:chExt cx="1524000" cy="369332"/>
          </a:xfrm>
        </p:grpSpPr>
        <p:sp>
          <p:nvSpPr>
            <p:cNvPr id="98314"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98314" idx="0"/>
              <a:endCxn id="98314"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5"/>
            <a:ext cx="11905549"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Print the contents of the current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Advance to the next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00355" name="Group 13"/>
          <p:cNvGrpSpPr>
            <a:grpSpLocks/>
          </p:cNvGrpSpPr>
          <p:nvPr/>
        </p:nvGrpSpPr>
        <p:grpSpPr bwMode="auto">
          <a:xfrm>
            <a:off x="2171700" y="5497514"/>
            <a:ext cx="1524000" cy="1017587"/>
            <a:chOff x="647700" y="4736068"/>
            <a:chExt cx="1524000" cy="1017032"/>
          </a:xfrm>
        </p:grpSpPr>
        <p:grpSp>
          <p:nvGrpSpPr>
            <p:cNvPr id="100372" name="Group 6"/>
            <p:cNvGrpSpPr>
              <a:grpSpLocks/>
            </p:cNvGrpSpPr>
            <p:nvPr/>
          </p:nvGrpSpPr>
          <p:grpSpPr bwMode="auto">
            <a:xfrm>
              <a:off x="647700" y="5383768"/>
              <a:ext cx="1524000" cy="369332"/>
              <a:chOff x="3695700" y="5448300"/>
              <a:chExt cx="1524000" cy="369332"/>
            </a:xfrm>
          </p:grpSpPr>
          <p:sp>
            <p:nvSpPr>
              <p:cNvPr id="100375"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00375" idx="0"/>
                <a:endCxn id="100375"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373"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0356" name="Group 15"/>
          <p:cNvGrpSpPr>
            <a:grpSpLocks/>
          </p:cNvGrpSpPr>
          <p:nvPr/>
        </p:nvGrpSpPr>
        <p:grpSpPr bwMode="auto">
          <a:xfrm>
            <a:off x="4038600" y="6145214"/>
            <a:ext cx="1524000" cy="369887"/>
            <a:chOff x="3695700" y="5448300"/>
            <a:chExt cx="1524000" cy="369332"/>
          </a:xfrm>
        </p:grpSpPr>
        <p:sp>
          <p:nvSpPr>
            <p:cNvPr id="100370"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00370" idx="0"/>
              <a:endCxn id="100370"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0357" name="Group 21"/>
          <p:cNvGrpSpPr>
            <a:grpSpLocks/>
          </p:cNvGrpSpPr>
          <p:nvPr/>
        </p:nvGrpSpPr>
        <p:grpSpPr bwMode="auto">
          <a:xfrm>
            <a:off x="6057900" y="6145214"/>
            <a:ext cx="1524000" cy="369887"/>
            <a:chOff x="3695700" y="5448300"/>
            <a:chExt cx="1524000" cy="369332"/>
          </a:xfrm>
        </p:grpSpPr>
        <p:sp>
          <p:nvSpPr>
            <p:cNvPr id="100368"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00368" idx="0"/>
              <a:endCxn id="100368"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0358" name="Group 27"/>
          <p:cNvGrpSpPr>
            <a:grpSpLocks/>
          </p:cNvGrpSpPr>
          <p:nvPr/>
        </p:nvGrpSpPr>
        <p:grpSpPr bwMode="auto">
          <a:xfrm>
            <a:off x="8077200" y="6145214"/>
            <a:ext cx="1524000" cy="369887"/>
            <a:chOff x="3695700" y="5448300"/>
            <a:chExt cx="1524000" cy="369332"/>
          </a:xfrm>
        </p:grpSpPr>
        <p:sp>
          <p:nvSpPr>
            <p:cNvPr id="100366"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00366" idx="0"/>
              <a:endCxn id="100366"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0362" name="Group 24"/>
          <p:cNvGrpSpPr>
            <a:grpSpLocks/>
          </p:cNvGrpSpPr>
          <p:nvPr/>
        </p:nvGrpSpPr>
        <p:grpSpPr bwMode="auto">
          <a:xfrm>
            <a:off x="2171700" y="4991100"/>
            <a:ext cx="1790700" cy="1144588"/>
            <a:chOff x="647700" y="4991100"/>
            <a:chExt cx="1790700" cy="1143794"/>
          </a:xfrm>
        </p:grpSpPr>
        <p:sp>
          <p:nvSpPr>
            <p:cNvPr id="100364"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currentNode</a:t>
              </a:r>
              <a:endParaRPr lang="en-US" dirty="0">
                <a:latin typeface="Consolas" pitchFamily="49" charset="0"/>
                <a:cs typeface="Consolas" pitchFamily="49" charset="0"/>
              </a:endParaRP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988135" y="3544215"/>
            <a:ext cx="65151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b="1" dirty="0" err="1">
                <a:solidFill>
                  <a:srgbClr val="FFC000"/>
                </a:solidFill>
                <a:latin typeface="Consolas" pitchFamily="49" charset="0"/>
                <a:cs typeface="Consolas" pitchFamily="49" charset="0"/>
              </a:rPr>
              <a:t>System.out.println</a:t>
            </a:r>
            <a:r>
              <a:rPr lang="en-US" sz="2000" b="1" dirty="0">
                <a:solidFill>
                  <a:srgbClr val="FFC000"/>
                </a:solidFill>
                <a:latin typeface="Consolas" pitchFamily="49" charset="0"/>
                <a:cs typeface="Consolas" pitchFamily="49" charset="0"/>
              </a:rPr>
              <a:t>(</a:t>
            </a:r>
            <a:r>
              <a:rPr lang="en-US" sz="2000" b="1" dirty="0" err="1">
                <a:solidFill>
                  <a:srgbClr val="FFC000"/>
                </a:solidFill>
                <a:latin typeface="Consolas" pitchFamily="49" charset="0"/>
                <a:cs typeface="Consolas" pitchFamily="49" charset="0"/>
              </a:rPr>
              <a:t>currentNode.getInfo</a:t>
            </a:r>
            <a:r>
              <a:rPr lang="en-US" sz="2000" b="1"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	   Advance to the next node</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02403" name="Group 13"/>
          <p:cNvGrpSpPr>
            <a:grpSpLocks/>
          </p:cNvGrpSpPr>
          <p:nvPr/>
        </p:nvGrpSpPr>
        <p:grpSpPr bwMode="auto">
          <a:xfrm>
            <a:off x="2171700" y="5497514"/>
            <a:ext cx="1524000" cy="1017587"/>
            <a:chOff x="647700" y="4736068"/>
            <a:chExt cx="1524000" cy="1017032"/>
          </a:xfrm>
        </p:grpSpPr>
        <p:grpSp>
          <p:nvGrpSpPr>
            <p:cNvPr id="102420" name="Group 6"/>
            <p:cNvGrpSpPr>
              <a:grpSpLocks/>
            </p:cNvGrpSpPr>
            <p:nvPr/>
          </p:nvGrpSpPr>
          <p:grpSpPr bwMode="auto">
            <a:xfrm>
              <a:off x="647700" y="5383768"/>
              <a:ext cx="1524000" cy="369332"/>
              <a:chOff x="3695700" y="5448300"/>
              <a:chExt cx="1524000" cy="369332"/>
            </a:xfrm>
          </p:grpSpPr>
          <p:sp>
            <p:nvSpPr>
              <p:cNvPr id="102423"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02423" idx="0"/>
                <a:endCxn id="102423"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421"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2404" name="Group 15"/>
          <p:cNvGrpSpPr>
            <a:grpSpLocks/>
          </p:cNvGrpSpPr>
          <p:nvPr/>
        </p:nvGrpSpPr>
        <p:grpSpPr bwMode="auto">
          <a:xfrm>
            <a:off x="4038600" y="6145214"/>
            <a:ext cx="1524000" cy="369887"/>
            <a:chOff x="3695700" y="5448300"/>
            <a:chExt cx="1524000" cy="369332"/>
          </a:xfrm>
        </p:grpSpPr>
        <p:sp>
          <p:nvSpPr>
            <p:cNvPr id="102418"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02418" idx="0"/>
              <a:endCxn id="102418"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405" name="Group 21"/>
          <p:cNvGrpSpPr>
            <a:grpSpLocks/>
          </p:cNvGrpSpPr>
          <p:nvPr/>
        </p:nvGrpSpPr>
        <p:grpSpPr bwMode="auto">
          <a:xfrm>
            <a:off x="6057900" y="6145214"/>
            <a:ext cx="1524000" cy="369887"/>
            <a:chOff x="3695700" y="5448300"/>
            <a:chExt cx="1524000" cy="369332"/>
          </a:xfrm>
        </p:grpSpPr>
        <p:sp>
          <p:nvSpPr>
            <p:cNvPr id="102416"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02416" idx="0"/>
              <a:endCxn id="102416"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2406" name="Group 27"/>
          <p:cNvGrpSpPr>
            <a:grpSpLocks/>
          </p:cNvGrpSpPr>
          <p:nvPr/>
        </p:nvGrpSpPr>
        <p:grpSpPr bwMode="auto">
          <a:xfrm>
            <a:off x="8077200" y="6145214"/>
            <a:ext cx="1524000" cy="369887"/>
            <a:chOff x="3695700" y="5448300"/>
            <a:chExt cx="1524000" cy="369332"/>
          </a:xfrm>
        </p:grpSpPr>
        <p:sp>
          <p:nvSpPr>
            <p:cNvPr id="102414"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02414" idx="0"/>
              <a:endCxn id="102414"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2410" name="Group 24"/>
          <p:cNvGrpSpPr>
            <a:grpSpLocks/>
          </p:cNvGrpSpPr>
          <p:nvPr/>
        </p:nvGrpSpPr>
        <p:grpSpPr bwMode="auto">
          <a:xfrm>
            <a:off x="2171700" y="4991100"/>
            <a:ext cx="1790700" cy="1144588"/>
            <a:chOff x="647700" y="4991100"/>
            <a:chExt cx="1790700" cy="1143794"/>
          </a:xfrm>
        </p:grpSpPr>
        <p:sp>
          <p:nvSpPr>
            <p:cNvPr id="102412"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1026540" y="3889860"/>
            <a:ext cx="65151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5"/>
            <a:ext cx="11905549"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b="1" dirty="0" err="1">
                <a:solidFill>
                  <a:srgbClr val="FFC000"/>
                </a:solidFill>
                <a:latin typeface="Consolas" pitchFamily="49" charset="0"/>
                <a:cs typeface="Consolas" pitchFamily="49" charset="0"/>
              </a:rPr>
              <a:t>currentNode</a:t>
            </a:r>
            <a:r>
              <a:rPr lang="en-US" sz="2000" b="1" dirty="0">
                <a:solidFill>
                  <a:srgbClr val="FFC000"/>
                </a:solidFill>
                <a:latin typeface="Consolas" pitchFamily="49" charset="0"/>
                <a:cs typeface="Consolas" pitchFamily="49" charset="0"/>
              </a:rPr>
              <a:t> = </a:t>
            </a:r>
            <a:r>
              <a:rPr lang="en-US" sz="2000" b="1" dirty="0" err="1">
                <a:solidFill>
                  <a:srgbClr val="FFC000"/>
                </a:solidFill>
                <a:latin typeface="Consolas" pitchFamily="49" charset="0"/>
                <a:cs typeface="Consolas" pitchFamily="49" charset="0"/>
              </a:rPr>
              <a:t>currentNode.getLink</a:t>
            </a:r>
            <a:r>
              <a:rPr lang="en-US" sz="2000" b="1"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04451" name="Group 13"/>
          <p:cNvGrpSpPr>
            <a:grpSpLocks/>
          </p:cNvGrpSpPr>
          <p:nvPr/>
        </p:nvGrpSpPr>
        <p:grpSpPr bwMode="auto">
          <a:xfrm>
            <a:off x="2171700" y="5497514"/>
            <a:ext cx="1524000" cy="1017587"/>
            <a:chOff x="647700" y="4736068"/>
            <a:chExt cx="1524000" cy="1017032"/>
          </a:xfrm>
        </p:grpSpPr>
        <p:grpSp>
          <p:nvGrpSpPr>
            <p:cNvPr id="104467" name="Group 6"/>
            <p:cNvGrpSpPr>
              <a:grpSpLocks/>
            </p:cNvGrpSpPr>
            <p:nvPr/>
          </p:nvGrpSpPr>
          <p:grpSpPr bwMode="auto">
            <a:xfrm>
              <a:off x="647700" y="5383768"/>
              <a:ext cx="1524000" cy="369332"/>
              <a:chOff x="3695700" y="5448300"/>
              <a:chExt cx="1524000" cy="369332"/>
            </a:xfrm>
          </p:grpSpPr>
          <p:sp>
            <p:nvSpPr>
              <p:cNvPr id="104470"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04470" idx="0"/>
                <a:endCxn id="104470"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468"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4452" name="Group 15"/>
          <p:cNvGrpSpPr>
            <a:grpSpLocks/>
          </p:cNvGrpSpPr>
          <p:nvPr/>
        </p:nvGrpSpPr>
        <p:grpSpPr bwMode="auto">
          <a:xfrm>
            <a:off x="4038600" y="6145214"/>
            <a:ext cx="1524000" cy="369887"/>
            <a:chOff x="3695700" y="5448300"/>
            <a:chExt cx="1524000" cy="369332"/>
          </a:xfrm>
        </p:grpSpPr>
        <p:sp>
          <p:nvSpPr>
            <p:cNvPr id="104465"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04465" idx="0"/>
              <a:endCxn id="104465"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453" name="Group 21"/>
          <p:cNvGrpSpPr>
            <a:grpSpLocks/>
          </p:cNvGrpSpPr>
          <p:nvPr/>
        </p:nvGrpSpPr>
        <p:grpSpPr bwMode="auto">
          <a:xfrm>
            <a:off x="6057900" y="6145214"/>
            <a:ext cx="1524000" cy="369887"/>
            <a:chOff x="3695700" y="5448300"/>
            <a:chExt cx="1524000" cy="369332"/>
          </a:xfrm>
        </p:grpSpPr>
        <p:sp>
          <p:nvSpPr>
            <p:cNvPr id="104463"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04463" idx="0"/>
              <a:endCxn id="104463"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454" name="Group 27"/>
          <p:cNvGrpSpPr>
            <a:grpSpLocks/>
          </p:cNvGrpSpPr>
          <p:nvPr/>
        </p:nvGrpSpPr>
        <p:grpSpPr bwMode="auto">
          <a:xfrm>
            <a:off x="8077200" y="6145214"/>
            <a:ext cx="1524000" cy="369887"/>
            <a:chOff x="3695700" y="5448300"/>
            <a:chExt cx="1524000" cy="369332"/>
          </a:xfrm>
        </p:grpSpPr>
        <p:sp>
          <p:nvSpPr>
            <p:cNvPr id="104461"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04461" idx="0"/>
              <a:endCxn id="104461"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4458" name="Group 24"/>
          <p:cNvGrpSpPr>
            <a:grpSpLocks/>
          </p:cNvGrpSpPr>
          <p:nvPr/>
        </p:nvGrpSpPr>
        <p:grpSpPr bwMode="auto">
          <a:xfrm>
            <a:off x="2171700" y="4991100"/>
            <a:ext cx="1790700" cy="1144588"/>
            <a:chOff x="647700" y="4991100"/>
            <a:chExt cx="1790700" cy="1143794"/>
          </a:xfrm>
        </p:grpSpPr>
        <p:sp>
          <p:nvSpPr>
            <p:cNvPr id="104459"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currentNode</a:t>
              </a:r>
              <a:endParaRPr lang="en-US" dirty="0">
                <a:latin typeface="Consolas" pitchFamily="49" charset="0"/>
                <a:cs typeface="Consolas" pitchFamily="49" charset="0"/>
              </a:endParaRP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5"/>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b="1" dirty="0" err="1">
                <a:solidFill>
                  <a:srgbClr val="FFC000"/>
                </a:solidFill>
                <a:latin typeface="Consolas" pitchFamily="49" charset="0"/>
                <a:cs typeface="Consolas" pitchFamily="49" charset="0"/>
              </a:rPr>
              <a:t>currentNode</a:t>
            </a:r>
            <a:r>
              <a:rPr lang="en-US" sz="2000" b="1" dirty="0">
                <a:solidFill>
                  <a:srgbClr val="FFC000"/>
                </a:solidFill>
                <a:latin typeface="Consolas" pitchFamily="49" charset="0"/>
                <a:cs typeface="Consolas" pitchFamily="49" charset="0"/>
              </a:rPr>
              <a:t> = </a:t>
            </a:r>
            <a:r>
              <a:rPr lang="en-US" sz="2000" b="1" dirty="0" err="1">
                <a:solidFill>
                  <a:srgbClr val="FFC000"/>
                </a:solidFill>
                <a:latin typeface="Consolas" pitchFamily="49" charset="0"/>
                <a:cs typeface="Consolas" pitchFamily="49" charset="0"/>
              </a:rPr>
              <a:t>currentNode.getLink</a:t>
            </a:r>
            <a:r>
              <a:rPr lang="en-US" sz="2000" b="1"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06499" name="Group 13"/>
          <p:cNvGrpSpPr>
            <a:grpSpLocks/>
          </p:cNvGrpSpPr>
          <p:nvPr/>
        </p:nvGrpSpPr>
        <p:grpSpPr bwMode="auto">
          <a:xfrm>
            <a:off x="2171700" y="5497514"/>
            <a:ext cx="1524000" cy="1017587"/>
            <a:chOff x="647700" y="4736068"/>
            <a:chExt cx="1524000" cy="1017032"/>
          </a:xfrm>
        </p:grpSpPr>
        <p:grpSp>
          <p:nvGrpSpPr>
            <p:cNvPr id="106515" name="Group 6"/>
            <p:cNvGrpSpPr>
              <a:grpSpLocks/>
            </p:cNvGrpSpPr>
            <p:nvPr/>
          </p:nvGrpSpPr>
          <p:grpSpPr bwMode="auto">
            <a:xfrm>
              <a:off x="647700" y="5383768"/>
              <a:ext cx="1524000" cy="369332"/>
              <a:chOff x="3695700" y="5448300"/>
              <a:chExt cx="1524000" cy="369332"/>
            </a:xfrm>
          </p:grpSpPr>
          <p:sp>
            <p:nvSpPr>
              <p:cNvPr id="106518"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06518" idx="0"/>
                <a:endCxn id="106518"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6516"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6500" name="Group 15"/>
          <p:cNvGrpSpPr>
            <a:grpSpLocks/>
          </p:cNvGrpSpPr>
          <p:nvPr/>
        </p:nvGrpSpPr>
        <p:grpSpPr bwMode="auto">
          <a:xfrm>
            <a:off x="4038600" y="6145214"/>
            <a:ext cx="1524000" cy="369887"/>
            <a:chOff x="3695700" y="5448300"/>
            <a:chExt cx="1524000" cy="369332"/>
          </a:xfrm>
        </p:grpSpPr>
        <p:sp>
          <p:nvSpPr>
            <p:cNvPr id="106513"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06513" idx="0"/>
              <a:endCxn id="106513"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501" name="Group 21"/>
          <p:cNvGrpSpPr>
            <a:grpSpLocks/>
          </p:cNvGrpSpPr>
          <p:nvPr/>
        </p:nvGrpSpPr>
        <p:grpSpPr bwMode="auto">
          <a:xfrm>
            <a:off x="6057900" y="6145214"/>
            <a:ext cx="1524000" cy="369887"/>
            <a:chOff x="3695700" y="5448300"/>
            <a:chExt cx="1524000" cy="369332"/>
          </a:xfrm>
        </p:grpSpPr>
        <p:sp>
          <p:nvSpPr>
            <p:cNvPr id="106511"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06511" idx="0"/>
              <a:endCxn id="106511"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502" name="Group 27"/>
          <p:cNvGrpSpPr>
            <a:grpSpLocks/>
          </p:cNvGrpSpPr>
          <p:nvPr/>
        </p:nvGrpSpPr>
        <p:grpSpPr bwMode="auto">
          <a:xfrm>
            <a:off x="8077200" y="6145214"/>
            <a:ext cx="1524000" cy="369887"/>
            <a:chOff x="3695700" y="5448300"/>
            <a:chExt cx="1524000" cy="369332"/>
          </a:xfrm>
        </p:grpSpPr>
        <p:sp>
          <p:nvSpPr>
            <p:cNvPr id="106509"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06509" idx="0"/>
              <a:endCxn id="106509"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6506" name="Group 24"/>
          <p:cNvGrpSpPr>
            <a:grpSpLocks/>
          </p:cNvGrpSpPr>
          <p:nvPr/>
        </p:nvGrpSpPr>
        <p:grpSpPr bwMode="auto">
          <a:xfrm>
            <a:off x="4076700" y="4991100"/>
            <a:ext cx="1790700" cy="1144588"/>
            <a:chOff x="647700" y="4991100"/>
            <a:chExt cx="1790700" cy="1143794"/>
          </a:xfrm>
        </p:grpSpPr>
        <p:sp>
          <p:nvSpPr>
            <p:cNvPr id="106507"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currentNode</a:t>
              </a:r>
              <a:endParaRPr lang="en-US" dirty="0">
                <a:latin typeface="Consolas" pitchFamily="49" charset="0"/>
                <a:cs typeface="Consolas" pitchFamily="49" charset="0"/>
              </a:endParaRP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49"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08547" name="Group 13"/>
          <p:cNvGrpSpPr>
            <a:grpSpLocks/>
          </p:cNvGrpSpPr>
          <p:nvPr/>
        </p:nvGrpSpPr>
        <p:grpSpPr bwMode="auto">
          <a:xfrm>
            <a:off x="2171700" y="5497514"/>
            <a:ext cx="1524000" cy="1017587"/>
            <a:chOff x="647700" y="4736068"/>
            <a:chExt cx="1524000" cy="1017032"/>
          </a:xfrm>
        </p:grpSpPr>
        <p:grpSp>
          <p:nvGrpSpPr>
            <p:cNvPr id="108563" name="Group 6"/>
            <p:cNvGrpSpPr>
              <a:grpSpLocks/>
            </p:cNvGrpSpPr>
            <p:nvPr/>
          </p:nvGrpSpPr>
          <p:grpSpPr bwMode="auto">
            <a:xfrm>
              <a:off x="647700" y="5383768"/>
              <a:ext cx="1524000" cy="369332"/>
              <a:chOff x="3695700" y="5448300"/>
              <a:chExt cx="1524000" cy="369332"/>
            </a:xfrm>
          </p:grpSpPr>
          <p:sp>
            <p:nvSpPr>
              <p:cNvPr id="108566"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08566" idx="0"/>
                <a:endCxn id="108566"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564"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8548" name="Group 15"/>
          <p:cNvGrpSpPr>
            <a:grpSpLocks/>
          </p:cNvGrpSpPr>
          <p:nvPr/>
        </p:nvGrpSpPr>
        <p:grpSpPr bwMode="auto">
          <a:xfrm>
            <a:off x="4038600" y="6145214"/>
            <a:ext cx="1524000" cy="369887"/>
            <a:chOff x="3695700" y="5448300"/>
            <a:chExt cx="1524000" cy="369332"/>
          </a:xfrm>
        </p:grpSpPr>
        <p:sp>
          <p:nvSpPr>
            <p:cNvPr id="108561"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08561" idx="0"/>
              <a:endCxn id="108561"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549" name="Group 21"/>
          <p:cNvGrpSpPr>
            <a:grpSpLocks/>
          </p:cNvGrpSpPr>
          <p:nvPr/>
        </p:nvGrpSpPr>
        <p:grpSpPr bwMode="auto">
          <a:xfrm>
            <a:off x="6057900" y="6145214"/>
            <a:ext cx="1524000" cy="369887"/>
            <a:chOff x="3695700" y="5448300"/>
            <a:chExt cx="1524000" cy="369332"/>
          </a:xfrm>
        </p:grpSpPr>
        <p:sp>
          <p:nvSpPr>
            <p:cNvPr id="108559"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08559" idx="0"/>
              <a:endCxn id="108559"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550" name="Group 27"/>
          <p:cNvGrpSpPr>
            <a:grpSpLocks/>
          </p:cNvGrpSpPr>
          <p:nvPr/>
        </p:nvGrpSpPr>
        <p:grpSpPr bwMode="auto">
          <a:xfrm>
            <a:off x="8077200" y="6145214"/>
            <a:ext cx="1524000" cy="369887"/>
            <a:chOff x="3695700" y="5448300"/>
            <a:chExt cx="1524000" cy="369332"/>
          </a:xfrm>
        </p:grpSpPr>
        <p:sp>
          <p:nvSpPr>
            <p:cNvPr id="108557"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08557" idx="0"/>
              <a:endCxn id="10855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8554" name="Group 24"/>
          <p:cNvGrpSpPr>
            <a:grpSpLocks/>
          </p:cNvGrpSpPr>
          <p:nvPr/>
        </p:nvGrpSpPr>
        <p:grpSpPr bwMode="auto">
          <a:xfrm>
            <a:off x="4076700" y="4991100"/>
            <a:ext cx="1790700" cy="1144588"/>
            <a:chOff x="647700" y="4991100"/>
            <a:chExt cx="1790700" cy="1143794"/>
          </a:xfrm>
        </p:grpSpPr>
        <p:sp>
          <p:nvSpPr>
            <p:cNvPr id="108555"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2245"/>
          </a:xfrm>
        </p:spPr>
        <p:txBody>
          <a:bodyPr/>
          <a:lstStyle/>
          <a:p>
            <a:pPr algn="ctr" eaLnBrk="1" hangingPunct="1"/>
            <a:r>
              <a:rPr lang="en-US" dirty="0" smtClean="0"/>
              <a:t>2.4 Software Testing</a:t>
            </a:r>
          </a:p>
        </p:txBody>
      </p:sp>
      <p:sp>
        <p:nvSpPr>
          <p:cNvPr id="14338" name="Content Placeholder 2"/>
          <p:cNvSpPr>
            <a:spLocks noGrp="1"/>
          </p:cNvSpPr>
          <p:nvPr>
            <p:ph idx="1"/>
          </p:nvPr>
        </p:nvSpPr>
        <p:spPr>
          <a:xfrm>
            <a:off x="143225" y="932676"/>
            <a:ext cx="11905550" cy="5722125"/>
          </a:xfrm>
        </p:spPr>
        <p:txBody>
          <a:bodyPr/>
          <a:lstStyle/>
          <a:p>
            <a:pPr>
              <a:spcBef>
                <a:spcPts val="1200"/>
              </a:spcBef>
            </a:pPr>
            <a:r>
              <a:rPr lang="en-US" dirty="0" smtClean="0"/>
              <a:t>In Chapter 1, we said software should </a:t>
            </a:r>
            <a:r>
              <a:rPr lang="en-US" i="1" dirty="0" smtClean="0"/>
              <a:t>work</a:t>
            </a:r>
          </a:p>
          <a:p>
            <a:pPr>
              <a:spcBef>
                <a:spcPts val="1200"/>
              </a:spcBef>
            </a:pPr>
            <a:r>
              <a:rPr lang="en-US" dirty="0" smtClean="0"/>
              <a:t>How do we </a:t>
            </a:r>
            <a:r>
              <a:rPr lang="en-US" i="1" dirty="0" smtClean="0"/>
              <a:t>know</a:t>
            </a:r>
            <a:r>
              <a:rPr lang="en-US" dirty="0" smtClean="0"/>
              <a:t> it works? </a:t>
            </a:r>
          </a:p>
          <a:p>
            <a:pPr marL="742950" lvl="1" indent="-285750">
              <a:spcBef>
                <a:spcPts val="1200"/>
              </a:spcBef>
            </a:pPr>
            <a:r>
              <a:rPr lang="en-US" dirty="0" smtClean="0"/>
              <a:t>We test it!</a:t>
            </a:r>
          </a:p>
          <a:p>
            <a:pPr>
              <a:spcBef>
                <a:spcPts val="1200"/>
              </a:spcBef>
            </a:pPr>
            <a:r>
              <a:rPr lang="en-US" i="1" u="sng" dirty="0" smtClean="0"/>
              <a:t>Testing</a:t>
            </a:r>
            <a:r>
              <a:rPr lang="en-US" dirty="0" smtClean="0"/>
              <a:t>: The process of executing a program </a:t>
            </a:r>
            <a:br>
              <a:rPr lang="en-US" dirty="0" smtClean="0"/>
            </a:br>
            <a:r>
              <a:rPr lang="en-US" dirty="0" smtClean="0"/>
              <a:t>with data sets designed to discover errors</a:t>
            </a:r>
          </a:p>
          <a:p>
            <a:pPr lvl="1">
              <a:spcBef>
                <a:spcPts val="1200"/>
              </a:spcBef>
            </a:pPr>
            <a:r>
              <a:rPr lang="en-US" dirty="0" smtClean="0"/>
              <a:t>Debugging vs. Repairing Faults</a:t>
            </a:r>
          </a:p>
          <a:p>
            <a:pPr>
              <a:spcBef>
                <a:spcPts val="1200"/>
              </a:spcBef>
            </a:pPr>
            <a:r>
              <a:rPr lang="en-US" dirty="0" smtClean="0"/>
              <a:t>Software testing is one facet of software </a:t>
            </a:r>
            <a:r>
              <a:rPr lang="en-US" i="1" u="sng" dirty="0" smtClean="0"/>
              <a:t>verification</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10595" name="Group 13"/>
          <p:cNvGrpSpPr>
            <a:grpSpLocks/>
          </p:cNvGrpSpPr>
          <p:nvPr/>
        </p:nvGrpSpPr>
        <p:grpSpPr bwMode="auto">
          <a:xfrm>
            <a:off x="2171700" y="5497514"/>
            <a:ext cx="1524000" cy="1017587"/>
            <a:chOff x="647700" y="4736068"/>
            <a:chExt cx="1524000" cy="1017032"/>
          </a:xfrm>
        </p:grpSpPr>
        <p:grpSp>
          <p:nvGrpSpPr>
            <p:cNvPr id="110611" name="Group 6"/>
            <p:cNvGrpSpPr>
              <a:grpSpLocks/>
            </p:cNvGrpSpPr>
            <p:nvPr/>
          </p:nvGrpSpPr>
          <p:grpSpPr bwMode="auto">
            <a:xfrm>
              <a:off x="647700" y="5383768"/>
              <a:ext cx="1524000" cy="369332"/>
              <a:chOff x="3695700" y="5448300"/>
              <a:chExt cx="1524000" cy="369332"/>
            </a:xfrm>
          </p:grpSpPr>
          <p:sp>
            <p:nvSpPr>
              <p:cNvPr id="110614"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10614" idx="0"/>
                <a:endCxn id="110614"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0612"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0596" name="Group 15"/>
          <p:cNvGrpSpPr>
            <a:grpSpLocks/>
          </p:cNvGrpSpPr>
          <p:nvPr/>
        </p:nvGrpSpPr>
        <p:grpSpPr bwMode="auto">
          <a:xfrm>
            <a:off x="4038600" y="6145214"/>
            <a:ext cx="1524000" cy="369887"/>
            <a:chOff x="3695700" y="5448300"/>
            <a:chExt cx="1524000" cy="369332"/>
          </a:xfrm>
        </p:grpSpPr>
        <p:sp>
          <p:nvSpPr>
            <p:cNvPr id="110609"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10609" idx="0"/>
              <a:endCxn id="110609"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597" name="Group 21"/>
          <p:cNvGrpSpPr>
            <a:grpSpLocks/>
          </p:cNvGrpSpPr>
          <p:nvPr/>
        </p:nvGrpSpPr>
        <p:grpSpPr bwMode="auto">
          <a:xfrm>
            <a:off x="6057900" y="6145214"/>
            <a:ext cx="1524000" cy="369887"/>
            <a:chOff x="3695700" y="5448300"/>
            <a:chExt cx="1524000" cy="369332"/>
          </a:xfrm>
        </p:grpSpPr>
        <p:sp>
          <p:nvSpPr>
            <p:cNvPr id="110607"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10607" idx="0"/>
              <a:endCxn id="11060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598" name="Group 27"/>
          <p:cNvGrpSpPr>
            <a:grpSpLocks/>
          </p:cNvGrpSpPr>
          <p:nvPr/>
        </p:nvGrpSpPr>
        <p:grpSpPr bwMode="auto">
          <a:xfrm>
            <a:off x="8077200" y="6145214"/>
            <a:ext cx="1524000" cy="369887"/>
            <a:chOff x="3695700" y="5448300"/>
            <a:chExt cx="1524000" cy="369332"/>
          </a:xfrm>
        </p:grpSpPr>
        <p:sp>
          <p:nvSpPr>
            <p:cNvPr id="110605"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10605" idx="0"/>
              <a:endCxn id="110605"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0602" name="Group 24"/>
          <p:cNvGrpSpPr>
            <a:grpSpLocks/>
          </p:cNvGrpSpPr>
          <p:nvPr/>
        </p:nvGrpSpPr>
        <p:grpSpPr bwMode="auto">
          <a:xfrm>
            <a:off x="6286500" y="4991100"/>
            <a:ext cx="1790700" cy="1144588"/>
            <a:chOff x="647700" y="4991100"/>
            <a:chExt cx="1790700" cy="1143794"/>
          </a:xfrm>
        </p:grpSpPr>
        <p:sp>
          <p:nvSpPr>
            <p:cNvPr id="110603"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5"/>
            <a:ext cx="11905549"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12643" name="Group 13"/>
          <p:cNvGrpSpPr>
            <a:grpSpLocks/>
          </p:cNvGrpSpPr>
          <p:nvPr/>
        </p:nvGrpSpPr>
        <p:grpSpPr bwMode="auto">
          <a:xfrm>
            <a:off x="2171700" y="5497514"/>
            <a:ext cx="1524000" cy="1017587"/>
            <a:chOff x="647700" y="4736068"/>
            <a:chExt cx="1524000" cy="1017032"/>
          </a:xfrm>
        </p:grpSpPr>
        <p:grpSp>
          <p:nvGrpSpPr>
            <p:cNvPr id="112659" name="Group 6"/>
            <p:cNvGrpSpPr>
              <a:grpSpLocks/>
            </p:cNvGrpSpPr>
            <p:nvPr/>
          </p:nvGrpSpPr>
          <p:grpSpPr bwMode="auto">
            <a:xfrm>
              <a:off x="647700" y="5383768"/>
              <a:ext cx="1524000" cy="369332"/>
              <a:chOff x="3695700" y="5448300"/>
              <a:chExt cx="1524000" cy="369332"/>
            </a:xfrm>
          </p:grpSpPr>
          <p:sp>
            <p:nvSpPr>
              <p:cNvPr id="112662"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12662" idx="0"/>
                <a:endCxn id="112662"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2660"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2644" name="Group 15"/>
          <p:cNvGrpSpPr>
            <a:grpSpLocks/>
          </p:cNvGrpSpPr>
          <p:nvPr/>
        </p:nvGrpSpPr>
        <p:grpSpPr bwMode="auto">
          <a:xfrm>
            <a:off x="4038600" y="6145214"/>
            <a:ext cx="1524000" cy="369887"/>
            <a:chOff x="3695700" y="5448300"/>
            <a:chExt cx="1524000" cy="369332"/>
          </a:xfrm>
        </p:grpSpPr>
        <p:sp>
          <p:nvSpPr>
            <p:cNvPr id="112657"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12657" idx="0"/>
              <a:endCxn id="11265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645" name="Group 21"/>
          <p:cNvGrpSpPr>
            <a:grpSpLocks/>
          </p:cNvGrpSpPr>
          <p:nvPr/>
        </p:nvGrpSpPr>
        <p:grpSpPr bwMode="auto">
          <a:xfrm>
            <a:off x="6057900" y="6145214"/>
            <a:ext cx="1524000" cy="369887"/>
            <a:chOff x="3695700" y="5448300"/>
            <a:chExt cx="1524000" cy="369332"/>
          </a:xfrm>
        </p:grpSpPr>
        <p:sp>
          <p:nvSpPr>
            <p:cNvPr id="112655"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12655" idx="0"/>
              <a:endCxn id="112655"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646" name="Group 27"/>
          <p:cNvGrpSpPr>
            <a:grpSpLocks/>
          </p:cNvGrpSpPr>
          <p:nvPr/>
        </p:nvGrpSpPr>
        <p:grpSpPr bwMode="auto">
          <a:xfrm>
            <a:off x="8077200" y="6145214"/>
            <a:ext cx="1524000" cy="369887"/>
            <a:chOff x="3695700" y="5448300"/>
            <a:chExt cx="1524000" cy="369332"/>
          </a:xfrm>
        </p:grpSpPr>
        <p:sp>
          <p:nvSpPr>
            <p:cNvPr id="112653"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12653" idx="0"/>
              <a:endCxn id="112653"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2650" name="Group 24"/>
          <p:cNvGrpSpPr>
            <a:grpSpLocks/>
          </p:cNvGrpSpPr>
          <p:nvPr/>
        </p:nvGrpSpPr>
        <p:grpSpPr bwMode="auto">
          <a:xfrm>
            <a:off x="8343900" y="4991100"/>
            <a:ext cx="1790700" cy="1144588"/>
            <a:chOff x="647700" y="4991100"/>
            <a:chExt cx="1790700" cy="1143794"/>
          </a:xfrm>
        </p:grpSpPr>
        <p:sp>
          <p:nvSpPr>
            <p:cNvPr id="112651"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4" name="Straight Arrow Connector 23"/>
            <p:cNvCxnSpPr/>
            <p:nvPr/>
          </p:nvCxnSpPr>
          <p:spPr>
            <a:xfrm rot="5400000">
              <a:off x="381265" y="5752570"/>
              <a:ext cx="76147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5"/>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14691" name="Group 13"/>
          <p:cNvGrpSpPr>
            <a:grpSpLocks/>
          </p:cNvGrpSpPr>
          <p:nvPr/>
        </p:nvGrpSpPr>
        <p:grpSpPr bwMode="auto">
          <a:xfrm>
            <a:off x="2171700" y="5497514"/>
            <a:ext cx="1524000" cy="1017587"/>
            <a:chOff x="647700" y="4736068"/>
            <a:chExt cx="1524000" cy="1017032"/>
          </a:xfrm>
        </p:grpSpPr>
        <p:grpSp>
          <p:nvGrpSpPr>
            <p:cNvPr id="114709" name="Group 6"/>
            <p:cNvGrpSpPr>
              <a:grpSpLocks/>
            </p:cNvGrpSpPr>
            <p:nvPr/>
          </p:nvGrpSpPr>
          <p:grpSpPr bwMode="auto">
            <a:xfrm>
              <a:off x="647700" y="5383768"/>
              <a:ext cx="1524000" cy="369332"/>
              <a:chOff x="3695700" y="5448300"/>
              <a:chExt cx="1524000" cy="369332"/>
            </a:xfrm>
          </p:grpSpPr>
          <p:sp>
            <p:nvSpPr>
              <p:cNvPr id="114712"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14712" idx="0"/>
                <a:endCxn id="114712"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4710"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4692" name="Group 15"/>
          <p:cNvGrpSpPr>
            <a:grpSpLocks/>
          </p:cNvGrpSpPr>
          <p:nvPr/>
        </p:nvGrpSpPr>
        <p:grpSpPr bwMode="auto">
          <a:xfrm>
            <a:off x="4038600" y="6145214"/>
            <a:ext cx="1524000" cy="369887"/>
            <a:chOff x="3695700" y="5448300"/>
            <a:chExt cx="1524000" cy="369332"/>
          </a:xfrm>
        </p:grpSpPr>
        <p:sp>
          <p:nvSpPr>
            <p:cNvPr id="114707"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14707" idx="0"/>
              <a:endCxn id="11470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693" name="Group 21"/>
          <p:cNvGrpSpPr>
            <a:grpSpLocks/>
          </p:cNvGrpSpPr>
          <p:nvPr/>
        </p:nvGrpSpPr>
        <p:grpSpPr bwMode="auto">
          <a:xfrm>
            <a:off x="6057900" y="6145214"/>
            <a:ext cx="1524000" cy="369887"/>
            <a:chOff x="3695700" y="5448300"/>
            <a:chExt cx="1524000" cy="369332"/>
          </a:xfrm>
        </p:grpSpPr>
        <p:sp>
          <p:nvSpPr>
            <p:cNvPr id="114705"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14705" idx="0"/>
              <a:endCxn id="114705"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694" name="Group 27"/>
          <p:cNvGrpSpPr>
            <a:grpSpLocks/>
          </p:cNvGrpSpPr>
          <p:nvPr/>
        </p:nvGrpSpPr>
        <p:grpSpPr bwMode="auto">
          <a:xfrm>
            <a:off x="8077200" y="6145214"/>
            <a:ext cx="1524000" cy="369887"/>
            <a:chOff x="3695700" y="5448300"/>
            <a:chExt cx="1524000" cy="369332"/>
          </a:xfrm>
        </p:grpSpPr>
        <p:sp>
          <p:nvSpPr>
            <p:cNvPr id="114703"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14703" idx="0"/>
              <a:endCxn id="114703"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4698" name="Group 24"/>
          <p:cNvGrpSpPr>
            <a:grpSpLocks/>
          </p:cNvGrpSpPr>
          <p:nvPr/>
        </p:nvGrpSpPr>
        <p:grpSpPr bwMode="auto">
          <a:xfrm>
            <a:off x="8343900" y="4991100"/>
            <a:ext cx="1790700" cy="685800"/>
            <a:chOff x="647700" y="4991100"/>
            <a:chExt cx="1790700" cy="685800"/>
          </a:xfrm>
        </p:grpSpPr>
        <p:sp>
          <p:nvSpPr>
            <p:cNvPr id="114701" name="TextBox 21"/>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currentNode</a:t>
              </a:r>
              <a:endParaRPr lang="en-US" dirty="0">
                <a:latin typeface="Consolas" pitchFamily="49" charset="0"/>
                <a:cs typeface="Consolas" pitchFamily="49" charset="0"/>
              </a:endParaRPr>
            </a:p>
          </p:txBody>
        </p:sp>
        <p:cxnSp>
          <p:nvCxnSpPr>
            <p:cNvPr id="24" name="Straight Arrow Connector 23"/>
            <p:cNvCxnSpPr/>
            <p:nvPr/>
          </p:nvCxnSpPr>
          <p:spPr>
            <a:xfrm rot="5400000">
              <a:off x="611188" y="5524500"/>
              <a:ext cx="303212"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a:off x="8458200" y="56769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700" name="TextBox 27"/>
          <p:cNvSpPr txBox="1">
            <a:spLocks noChangeArrowheads="1"/>
          </p:cNvSpPr>
          <p:nvPr/>
        </p:nvSpPr>
        <p:spPr bwMode="auto">
          <a:xfrm>
            <a:off x="8877300" y="54864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6"/>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(there are still nodes left on the list)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16739" name="Group 13"/>
          <p:cNvGrpSpPr>
            <a:grpSpLocks/>
          </p:cNvGrpSpPr>
          <p:nvPr/>
        </p:nvGrpSpPr>
        <p:grpSpPr bwMode="auto">
          <a:xfrm>
            <a:off x="2171700" y="5497514"/>
            <a:ext cx="1524000" cy="1017587"/>
            <a:chOff x="647700" y="4736068"/>
            <a:chExt cx="1524000" cy="1017032"/>
          </a:xfrm>
        </p:grpSpPr>
        <p:grpSp>
          <p:nvGrpSpPr>
            <p:cNvPr id="116758" name="Group 6"/>
            <p:cNvGrpSpPr>
              <a:grpSpLocks/>
            </p:cNvGrpSpPr>
            <p:nvPr/>
          </p:nvGrpSpPr>
          <p:grpSpPr bwMode="auto">
            <a:xfrm>
              <a:off x="647700" y="5383768"/>
              <a:ext cx="1524000" cy="369332"/>
              <a:chOff x="3695700" y="5448300"/>
              <a:chExt cx="1524000" cy="369332"/>
            </a:xfrm>
          </p:grpSpPr>
          <p:sp>
            <p:nvSpPr>
              <p:cNvPr id="116761"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16761" idx="0"/>
                <a:endCxn id="116761"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6759"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6740" name="Group 15"/>
          <p:cNvGrpSpPr>
            <a:grpSpLocks/>
          </p:cNvGrpSpPr>
          <p:nvPr/>
        </p:nvGrpSpPr>
        <p:grpSpPr bwMode="auto">
          <a:xfrm>
            <a:off x="4038600" y="6145214"/>
            <a:ext cx="1524000" cy="369887"/>
            <a:chOff x="3695700" y="5448300"/>
            <a:chExt cx="1524000" cy="369332"/>
          </a:xfrm>
        </p:grpSpPr>
        <p:sp>
          <p:nvSpPr>
            <p:cNvPr id="116756"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16756" idx="0"/>
              <a:endCxn id="116756"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741" name="Group 21"/>
          <p:cNvGrpSpPr>
            <a:grpSpLocks/>
          </p:cNvGrpSpPr>
          <p:nvPr/>
        </p:nvGrpSpPr>
        <p:grpSpPr bwMode="auto">
          <a:xfrm>
            <a:off x="6057900" y="6145214"/>
            <a:ext cx="1524000" cy="369887"/>
            <a:chOff x="3695700" y="5448300"/>
            <a:chExt cx="1524000" cy="369332"/>
          </a:xfrm>
        </p:grpSpPr>
        <p:sp>
          <p:nvSpPr>
            <p:cNvPr id="116754"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16754" idx="0"/>
              <a:endCxn id="116754"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742" name="Group 27"/>
          <p:cNvGrpSpPr>
            <a:grpSpLocks/>
          </p:cNvGrpSpPr>
          <p:nvPr/>
        </p:nvGrpSpPr>
        <p:grpSpPr bwMode="auto">
          <a:xfrm>
            <a:off x="8077200" y="6145214"/>
            <a:ext cx="1524000" cy="369887"/>
            <a:chOff x="3695700" y="5448300"/>
            <a:chExt cx="1524000" cy="369332"/>
          </a:xfrm>
        </p:grpSpPr>
        <p:sp>
          <p:nvSpPr>
            <p:cNvPr id="116752"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16752" idx="0"/>
              <a:endCxn id="116752"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42490" y="2968140"/>
            <a:ext cx="7086600" cy="342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6747" name="Group 24"/>
          <p:cNvGrpSpPr>
            <a:grpSpLocks/>
          </p:cNvGrpSpPr>
          <p:nvPr/>
        </p:nvGrpSpPr>
        <p:grpSpPr bwMode="auto">
          <a:xfrm>
            <a:off x="8343900" y="4991100"/>
            <a:ext cx="1790700" cy="685800"/>
            <a:chOff x="647700" y="4991100"/>
            <a:chExt cx="1790700" cy="685800"/>
          </a:xfrm>
        </p:grpSpPr>
        <p:sp>
          <p:nvSpPr>
            <p:cNvPr id="116750" name="TextBox 26"/>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8" name="Straight Arrow Connector 27"/>
            <p:cNvCxnSpPr/>
            <p:nvPr/>
          </p:nvCxnSpPr>
          <p:spPr>
            <a:xfrm rot="5400000">
              <a:off x="611188" y="5524500"/>
              <a:ext cx="303212"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8458200" y="56769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749" name="TextBox 29"/>
          <p:cNvSpPr txBox="1">
            <a:spLocks noChangeArrowheads="1"/>
          </p:cNvSpPr>
          <p:nvPr/>
        </p:nvSpPr>
        <p:spPr bwMode="auto">
          <a:xfrm>
            <a:off x="8877300" y="54864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a:xfrm>
            <a:off x="1524000" y="1"/>
            <a:ext cx="9144000" cy="702245"/>
          </a:xfrm>
        </p:spPr>
        <p:txBody>
          <a:bodyPr/>
          <a:lstStyle/>
          <a:p>
            <a:pPr eaLnBrk="1" hangingPunct="1"/>
            <a:r>
              <a:rPr lang="en-US" dirty="0" smtClean="0"/>
              <a:t>Traversing a Linked List</a:t>
            </a:r>
          </a:p>
        </p:txBody>
      </p:sp>
      <p:sp>
        <p:nvSpPr>
          <p:cNvPr id="14338" name="Content Placeholder 2"/>
          <p:cNvSpPr>
            <a:spLocks noGrp="1"/>
          </p:cNvSpPr>
          <p:nvPr>
            <p:ph idx="1"/>
          </p:nvPr>
        </p:nvSpPr>
        <p:spPr>
          <a:xfrm>
            <a:off x="143225" y="932675"/>
            <a:ext cx="11905550" cy="5722125"/>
          </a:xfrm>
        </p:spPr>
        <p:txBody>
          <a:bodyPr/>
          <a:lstStyle/>
          <a:p>
            <a:pPr marL="460375" lvl="1" indent="-11113">
              <a:spcBef>
                <a:spcPts val="700"/>
              </a:spcBef>
              <a:buNone/>
              <a:tabLst>
                <a:tab pos="3884613" algn="l"/>
              </a:tabLst>
            </a:pPr>
            <a:r>
              <a:rPr lang="en-US" dirty="0" smtClean="0">
                <a:cs typeface="Courier New" pitchFamily="49" charset="0"/>
              </a:rPr>
              <a:t>What we need is a variable that can refer to each node in turn, and a means of printing the contents of each node and then advancing from one node to the next.</a:t>
            </a: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null)</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18787" name="Group 13"/>
          <p:cNvGrpSpPr>
            <a:grpSpLocks/>
          </p:cNvGrpSpPr>
          <p:nvPr/>
        </p:nvGrpSpPr>
        <p:grpSpPr bwMode="auto">
          <a:xfrm>
            <a:off x="2171700" y="5497514"/>
            <a:ext cx="1524000" cy="1017587"/>
            <a:chOff x="647700" y="4736068"/>
            <a:chExt cx="1524000" cy="1017032"/>
          </a:xfrm>
        </p:grpSpPr>
        <p:grpSp>
          <p:nvGrpSpPr>
            <p:cNvPr id="118805" name="Group 6"/>
            <p:cNvGrpSpPr>
              <a:grpSpLocks/>
            </p:cNvGrpSpPr>
            <p:nvPr/>
          </p:nvGrpSpPr>
          <p:grpSpPr bwMode="auto">
            <a:xfrm>
              <a:off x="647700" y="5383768"/>
              <a:ext cx="1524000" cy="369332"/>
              <a:chOff x="3695700" y="5448300"/>
              <a:chExt cx="1524000" cy="369332"/>
            </a:xfrm>
          </p:grpSpPr>
          <p:sp>
            <p:nvSpPr>
              <p:cNvPr id="118808"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18808" idx="0"/>
                <a:endCxn id="118808"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806"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8788" name="Group 15"/>
          <p:cNvGrpSpPr>
            <a:grpSpLocks/>
          </p:cNvGrpSpPr>
          <p:nvPr/>
        </p:nvGrpSpPr>
        <p:grpSpPr bwMode="auto">
          <a:xfrm>
            <a:off x="4038600" y="6145214"/>
            <a:ext cx="1524000" cy="369887"/>
            <a:chOff x="3695700" y="5448300"/>
            <a:chExt cx="1524000" cy="369332"/>
          </a:xfrm>
        </p:grpSpPr>
        <p:sp>
          <p:nvSpPr>
            <p:cNvPr id="118803"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18803" idx="0"/>
              <a:endCxn id="118803"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8789" name="Group 21"/>
          <p:cNvGrpSpPr>
            <a:grpSpLocks/>
          </p:cNvGrpSpPr>
          <p:nvPr/>
        </p:nvGrpSpPr>
        <p:grpSpPr bwMode="auto">
          <a:xfrm>
            <a:off x="6057900" y="6145214"/>
            <a:ext cx="1524000" cy="369887"/>
            <a:chOff x="3695700" y="5448300"/>
            <a:chExt cx="1524000" cy="369332"/>
          </a:xfrm>
        </p:grpSpPr>
        <p:sp>
          <p:nvSpPr>
            <p:cNvPr id="118801"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18801" idx="0"/>
              <a:endCxn id="118801"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8790" name="Group 27"/>
          <p:cNvGrpSpPr>
            <a:grpSpLocks/>
          </p:cNvGrpSpPr>
          <p:nvPr/>
        </p:nvGrpSpPr>
        <p:grpSpPr bwMode="auto">
          <a:xfrm>
            <a:off x="8077200" y="6145214"/>
            <a:ext cx="1524000" cy="369887"/>
            <a:chOff x="3695700" y="5448300"/>
            <a:chExt cx="1524000" cy="369332"/>
          </a:xfrm>
        </p:grpSpPr>
        <p:sp>
          <p:nvSpPr>
            <p:cNvPr id="118799"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18799" idx="0"/>
              <a:endCxn id="118799"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8794" name="Group 24"/>
          <p:cNvGrpSpPr>
            <a:grpSpLocks/>
          </p:cNvGrpSpPr>
          <p:nvPr/>
        </p:nvGrpSpPr>
        <p:grpSpPr bwMode="auto">
          <a:xfrm>
            <a:off x="8343900" y="4991100"/>
            <a:ext cx="1790700" cy="685800"/>
            <a:chOff x="647700" y="4991100"/>
            <a:chExt cx="1790700" cy="685800"/>
          </a:xfrm>
        </p:grpSpPr>
        <p:sp>
          <p:nvSpPr>
            <p:cNvPr id="118797" name="TextBox 26"/>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8" name="Straight Arrow Connector 27"/>
            <p:cNvCxnSpPr/>
            <p:nvPr/>
          </p:nvCxnSpPr>
          <p:spPr>
            <a:xfrm rot="5400000">
              <a:off x="611188" y="5524500"/>
              <a:ext cx="303212"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8458200" y="56769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796" name="TextBox 29"/>
          <p:cNvSpPr txBox="1">
            <a:spLocks noChangeArrowheads="1"/>
          </p:cNvSpPr>
          <p:nvPr/>
        </p:nvSpPr>
        <p:spPr bwMode="auto">
          <a:xfrm>
            <a:off x="8877300" y="54864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a:xfrm>
            <a:off x="1524000" y="1"/>
            <a:ext cx="9144000" cy="702245"/>
          </a:xfrm>
        </p:spPr>
        <p:txBody>
          <a:bodyPr/>
          <a:lstStyle/>
          <a:p>
            <a:pPr eaLnBrk="1" hangingPunct="1"/>
            <a:r>
              <a:rPr lang="en-US" dirty="0" smtClean="0"/>
              <a:t>Testing at the Boundaries</a:t>
            </a:r>
          </a:p>
        </p:txBody>
      </p:sp>
      <p:sp>
        <p:nvSpPr>
          <p:cNvPr id="14338" name="Content Placeholder 2"/>
          <p:cNvSpPr>
            <a:spLocks noGrp="1"/>
          </p:cNvSpPr>
          <p:nvPr>
            <p:ph idx="1"/>
          </p:nvPr>
        </p:nvSpPr>
        <p:spPr>
          <a:xfrm>
            <a:off x="143225" y="932676"/>
            <a:ext cx="11905549" cy="5722125"/>
          </a:xfrm>
        </p:spPr>
        <p:txBody>
          <a:bodyPr/>
          <a:lstStyle/>
          <a:p>
            <a:pPr marL="460375" lvl="1" indent="-11113">
              <a:spcBef>
                <a:spcPts val="700"/>
              </a:spcBef>
              <a:buNone/>
              <a:tabLst>
                <a:tab pos="3884613" algn="l"/>
              </a:tabLst>
            </a:pPr>
            <a:r>
              <a:rPr lang="en-US" dirty="0" smtClean="0">
                <a:cs typeface="Courier New" pitchFamily="49" charset="0"/>
              </a:rPr>
              <a:t>Recall that we said that we need to test our code at and near the boundaries.  If you’re not sure where “near” is, throw in an extra test</a:t>
            </a:r>
            <a:r>
              <a:rPr lang="en-US" dirty="0" smtClean="0">
                <a:cs typeface="Courier New" pitchFamily="49" charset="0"/>
              </a:rPr>
              <a:t>.</a:t>
            </a:r>
            <a:br>
              <a:rPr lang="en-US" dirty="0" smtClean="0">
                <a:cs typeface="Courier New" pitchFamily="49" charset="0"/>
              </a:rPr>
            </a:br>
            <a:endParaRPr lang="en-US" dirty="0" smtClean="0">
              <a:cs typeface="Courier New" pitchFamily="49" charset="0"/>
            </a:endParaRP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null)</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20835" name="Group 13"/>
          <p:cNvGrpSpPr>
            <a:grpSpLocks/>
          </p:cNvGrpSpPr>
          <p:nvPr/>
        </p:nvGrpSpPr>
        <p:grpSpPr bwMode="auto">
          <a:xfrm>
            <a:off x="2171700" y="5497514"/>
            <a:ext cx="1524000" cy="1017587"/>
            <a:chOff x="647700" y="4736068"/>
            <a:chExt cx="1524000" cy="1017032"/>
          </a:xfrm>
        </p:grpSpPr>
        <p:grpSp>
          <p:nvGrpSpPr>
            <p:cNvPr id="120853" name="Group 6"/>
            <p:cNvGrpSpPr>
              <a:grpSpLocks/>
            </p:cNvGrpSpPr>
            <p:nvPr/>
          </p:nvGrpSpPr>
          <p:grpSpPr bwMode="auto">
            <a:xfrm>
              <a:off x="647700" y="5383768"/>
              <a:ext cx="1524000" cy="369332"/>
              <a:chOff x="3695700" y="5448300"/>
              <a:chExt cx="1524000" cy="369332"/>
            </a:xfrm>
          </p:grpSpPr>
          <p:sp>
            <p:nvSpPr>
              <p:cNvPr id="120856"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20856" idx="0"/>
                <a:endCxn id="120856"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854"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0836" name="Group 15"/>
          <p:cNvGrpSpPr>
            <a:grpSpLocks/>
          </p:cNvGrpSpPr>
          <p:nvPr/>
        </p:nvGrpSpPr>
        <p:grpSpPr bwMode="auto">
          <a:xfrm>
            <a:off x="4038600" y="6145214"/>
            <a:ext cx="1524000" cy="369887"/>
            <a:chOff x="3695700" y="5448300"/>
            <a:chExt cx="1524000" cy="369332"/>
          </a:xfrm>
        </p:grpSpPr>
        <p:sp>
          <p:nvSpPr>
            <p:cNvPr id="120851"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20851" idx="0"/>
              <a:endCxn id="120851"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837" name="Group 21"/>
          <p:cNvGrpSpPr>
            <a:grpSpLocks/>
          </p:cNvGrpSpPr>
          <p:nvPr/>
        </p:nvGrpSpPr>
        <p:grpSpPr bwMode="auto">
          <a:xfrm>
            <a:off x="6057900" y="6145214"/>
            <a:ext cx="1524000" cy="369887"/>
            <a:chOff x="3695700" y="5448300"/>
            <a:chExt cx="1524000" cy="369332"/>
          </a:xfrm>
        </p:grpSpPr>
        <p:sp>
          <p:nvSpPr>
            <p:cNvPr id="120849"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20849" idx="0"/>
              <a:endCxn id="120849"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838" name="Group 27"/>
          <p:cNvGrpSpPr>
            <a:grpSpLocks/>
          </p:cNvGrpSpPr>
          <p:nvPr/>
        </p:nvGrpSpPr>
        <p:grpSpPr bwMode="auto">
          <a:xfrm>
            <a:off x="8077200" y="6145214"/>
            <a:ext cx="1524000" cy="369887"/>
            <a:chOff x="3695700" y="5448300"/>
            <a:chExt cx="1524000" cy="369332"/>
          </a:xfrm>
        </p:grpSpPr>
        <p:sp>
          <p:nvSpPr>
            <p:cNvPr id="120847"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20847" idx="0"/>
              <a:endCxn id="12084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0842" name="Group 24"/>
          <p:cNvGrpSpPr>
            <a:grpSpLocks/>
          </p:cNvGrpSpPr>
          <p:nvPr/>
        </p:nvGrpSpPr>
        <p:grpSpPr bwMode="auto">
          <a:xfrm>
            <a:off x="8343900" y="4991100"/>
            <a:ext cx="1790700" cy="685800"/>
            <a:chOff x="647700" y="4991100"/>
            <a:chExt cx="1790700" cy="685800"/>
          </a:xfrm>
        </p:grpSpPr>
        <p:sp>
          <p:nvSpPr>
            <p:cNvPr id="120845" name="TextBox 26"/>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8" name="Straight Arrow Connector 27"/>
            <p:cNvCxnSpPr/>
            <p:nvPr/>
          </p:nvCxnSpPr>
          <p:spPr>
            <a:xfrm rot="5400000">
              <a:off x="611188" y="5524500"/>
              <a:ext cx="303212"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8458200" y="56769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844" name="TextBox 29"/>
          <p:cNvSpPr txBox="1">
            <a:spLocks noChangeArrowheads="1"/>
          </p:cNvSpPr>
          <p:nvPr/>
        </p:nvSpPr>
        <p:spPr bwMode="auto">
          <a:xfrm>
            <a:off x="8877300" y="54864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1524000" y="1"/>
            <a:ext cx="9144000" cy="702245"/>
          </a:xfrm>
        </p:spPr>
        <p:txBody>
          <a:bodyPr/>
          <a:lstStyle/>
          <a:p>
            <a:pPr eaLnBrk="1" hangingPunct="1"/>
            <a:r>
              <a:rPr lang="en-US" dirty="0" smtClean="0"/>
              <a:t>Testing at the Boundaries</a:t>
            </a:r>
          </a:p>
        </p:txBody>
      </p:sp>
      <p:sp>
        <p:nvSpPr>
          <p:cNvPr id="14338" name="Content Placeholder 2"/>
          <p:cNvSpPr>
            <a:spLocks noGrp="1"/>
          </p:cNvSpPr>
          <p:nvPr>
            <p:ph idx="1"/>
          </p:nvPr>
        </p:nvSpPr>
        <p:spPr>
          <a:xfrm>
            <a:off x="143225" y="932676"/>
            <a:ext cx="11905549" cy="5722125"/>
          </a:xfrm>
        </p:spPr>
        <p:txBody>
          <a:bodyPr/>
          <a:lstStyle/>
          <a:p>
            <a:pPr marL="460375" lvl="1" indent="-11113">
              <a:spcBef>
                <a:spcPts val="700"/>
              </a:spcBef>
              <a:buNone/>
              <a:tabLst>
                <a:tab pos="3884613" algn="l"/>
              </a:tabLst>
            </a:pPr>
            <a:r>
              <a:rPr lang="en-US" dirty="0" smtClean="0">
                <a:cs typeface="Courier New" pitchFamily="49" charset="0"/>
              </a:rPr>
              <a:t>This code needs to be tested on an empty list, a list with one node, and a list with more than one node</a:t>
            </a:r>
            <a:r>
              <a:rPr lang="en-US" dirty="0" smtClean="0">
                <a:cs typeface="Courier New" pitchFamily="49" charset="0"/>
              </a:rPr>
              <a:t>.</a:t>
            </a:r>
            <a:br>
              <a:rPr lang="en-US" dirty="0" smtClean="0">
                <a:cs typeface="Courier New" pitchFamily="49" charset="0"/>
              </a:rPr>
            </a:br>
            <a:endParaRPr lang="en-US" dirty="0" smtClean="0">
              <a:cs typeface="Courier New" pitchFamily="49" charset="0"/>
            </a:endParaRP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null)</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22883" name="Group 13"/>
          <p:cNvGrpSpPr>
            <a:grpSpLocks/>
          </p:cNvGrpSpPr>
          <p:nvPr/>
        </p:nvGrpSpPr>
        <p:grpSpPr bwMode="auto">
          <a:xfrm>
            <a:off x="2171700" y="5497514"/>
            <a:ext cx="1524000" cy="1017587"/>
            <a:chOff x="647700" y="4736068"/>
            <a:chExt cx="1524000" cy="1017032"/>
          </a:xfrm>
        </p:grpSpPr>
        <p:grpSp>
          <p:nvGrpSpPr>
            <p:cNvPr id="122901" name="Group 6"/>
            <p:cNvGrpSpPr>
              <a:grpSpLocks/>
            </p:cNvGrpSpPr>
            <p:nvPr/>
          </p:nvGrpSpPr>
          <p:grpSpPr bwMode="auto">
            <a:xfrm>
              <a:off x="647700" y="5383768"/>
              <a:ext cx="1524000" cy="369332"/>
              <a:chOff x="3695700" y="5448300"/>
              <a:chExt cx="1524000" cy="369332"/>
            </a:xfrm>
          </p:grpSpPr>
          <p:sp>
            <p:nvSpPr>
              <p:cNvPr id="122904"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22904" idx="0"/>
                <a:endCxn id="122904"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902"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2884" name="Group 15"/>
          <p:cNvGrpSpPr>
            <a:grpSpLocks/>
          </p:cNvGrpSpPr>
          <p:nvPr/>
        </p:nvGrpSpPr>
        <p:grpSpPr bwMode="auto">
          <a:xfrm>
            <a:off x="4038600" y="6145214"/>
            <a:ext cx="1524000" cy="369887"/>
            <a:chOff x="3695700" y="5448300"/>
            <a:chExt cx="1524000" cy="369332"/>
          </a:xfrm>
        </p:grpSpPr>
        <p:sp>
          <p:nvSpPr>
            <p:cNvPr id="122899"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22899" idx="0"/>
              <a:endCxn id="122899"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2885" name="Group 21"/>
          <p:cNvGrpSpPr>
            <a:grpSpLocks/>
          </p:cNvGrpSpPr>
          <p:nvPr/>
        </p:nvGrpSpPr>
        <p:grpSpPr bwMode="auto">
          <a:xfrm>
            <a:off x="6057900" y="6145214"/>
            <a:ext cx="1524000" cy="369887"/>
            <a:chOff x="3695700" y="5448300"/>
            <a:chExt cx="1524000" cy="369332"/>
          </a:xfrm>
        </p:grpSpPr>
        <p:sp>
          <p:nvSpPr>
            <p:cNvPr id="122897"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22897" idx="0"/>
              <a:endCxn id="12289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2886" name="Group 27"/>
          <p:cNvGrpSpPr>
            <a:grpSpLocks/>
          </p:cNvGrpSpPr>
          <p:nvPr/>
        </p:nvGrpSpPr>
        <p:grpSpPr bwMode="auto">
          <a:xfrm>
            <a:off x="8077200" y="6145214"/>
            <a:ext cx="1524000" cy="369887"/>
            <a:chOff x="3695700" y="5448300"/>
            <a:chExt cx="1524000" cy="369332"/>
          </a:xfrm>
        </p:grpSpPr>
        <p:sp>
          <p:nvSpPr>
            <p:cNvPr id="122895"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22895" idx="0"/>
              <a:endCxn id="122895"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2890" name="Group 24"/>
          <p:cNvGrpSpPr>
            <a:grpSpLocks/>
          </p:cNvGrpSpPr>
          <p:nvPr/>
        </p:nvGrpSpPr>
        <p:grpSpPr bwMode="auto">
          <a:xfrm>
            <a:off x="8343900" y="4991100"/>
            <a:ext cx="1790700" cy="685800"/>
            <a:chOff x="647700" y="4991100"/>
            <a:chExt cx="1790700" cy="685800"/>
          </a:xfrm>
        </p:grpSpPr>
        <p:sp>
          <p:nvSpPr>
            <p:cNvPr id="122893" name="TextBox 26"/>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8" name="Straight Arrow Connector 27"/>
            <p:cNvCxnSpPr/>
            <p:nvPr/>
          </p:nvCxnSpPr>
          <p:spPr>
            <a:xfrm rot="5400000">
              <a:off x="611188" y="5524500"/>
              <a:ext cx="303212"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8458200" y="56769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892" name="TextBox 29"/>
          <p:cNvSpPr txBox="1">
            <a:spLocks noChangeArrowheads="1"/>
          </p:cNvSpPr>
          <p:nvPr/>
        </p:nvSpPr>
        <p:spPr bwMode="auto">
          <a:xfrm>
            <a:off x="8877300" y="54864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1524000" y="1"/>
            <a:ext cx="9144000" cy="702245"/>
          </a:xfrm>
        </p:spPr>
        <p:txBody>
          <a:bodyPr/>
          <a:lstStyle/>
          <a:p>
            <a:pPr eaLnBrk="1" hangingPunct="1"/>
            <a:r>
              <a:rPr lang="en-US" dirty="0" smtClean="0"/>
              <a:t>Testing at the Boundaries</a:t>
            </a:r>
          </a:p>
        </p:txBody>
      </p:sp>
      <p:sp>
        <p:nvSpPr>
          <p:cNvPr id="14338" name="Content Placeholder 2"/>
          <p:cNvSpPr>
            <a:spLocks noGrp="1"/>
          </p:cNvSpPr>
          <p:nvPr>
            <p:ph idx="1"/>
          </p:nvPr>
        </p:nvSpPr>
        <p:spPr>
          <a:xfrm>
            <a:off x="143225" y="932676"/>
            <a:ext cx="11905550" cy="5722125"/>
          </a:xfrm>
        </p:spPr>
        <p:txBody>
          <a:bodyPr/>
          <a:lstStyle/>
          <a:p>
            <a:pPr marL="460375" lvl="1" indent="-11113">
              <a:spcBef>
                <a:spcPts val="700"/>
              </a:spcBef>
              <a:buNone/>
              <a:tabLst>
                <a:tab pos="3884613" algn="l"/>
              </a:tabLst>
            </a:pPr>
            <a:r>
              <a:rPr lang="en-US" dirty="0" smtClean="0">
                <a:cs typeface="Courier New" pitchFamily="49" charset="0"/>
              </a:rPr>
              <a:t>We’ve already walked through how it works with more than one node – check that one off the test plan </a:t>
            </a:r>
            <a:r>
              <a:rPr lang="en-US" dirty="0" smtClean="0">
                <a:cs typeface="Courier New" pitchFamily="49" charset="0"/>
              </a:rPr>
              <a:t>list</a:t>
            </a:r>
            <a:br>
              <a:rPr lang="en-US" dirty="0" smtClean="0">
                <a:cs typeface="Courier New" pitchFamily="49" charset="0"/>
              </a:rPr>
            </a:br>
            <a:endParaRPr lang="en-US" dirty="0" smtClean="0">
              <a:cs typeface="Courier New" pitchFamily="49" charset="0"/>
            </a:endParaRP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null)</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24931" name="Group 13"/>
          <p:cNvGrpSpPr>
            <a:grpSpLocks/>
          </p:cNvGrpSpPr>
          <p:nvPr/>
        </p:nvGrpSpPr>
        <p:grpSpPr bwMode="auto">
          <a:xfrm>
            <a:off x="2171700" y="5497514"/>
            <a:ext cx="1524000" cy="1017587"/>
            <a:chOff x="647700" y="4736068"/>
            <a:chExt cx="1524000" cy="1017032"/>
          </a:xfrm>
        </p:grpSpPr>
        <p:grpSp>
          <p:nvGrpSpPr>
            <p:cNvPr id="124949" name="Group 6"/>
            <p:cNvGrpSpPr>
              <a:grpSpLocks/>
            </p:cNvGrpSpPr>
            <p:nvPr/>
          </p:nvGrpSpPr>
          <p:grpSpPr bwMode="auto">
            <a:xfrm>
              <a:off x="647700" y="5383768"/>
              <a:ext cx="1524000" cy="369332"/>
              <a:chOff x="3695700" y="5448300"/>
              <a:chExt cx="1524000" cy="369332"/>
            </a:xfrm>
          </p:grpSpPr>
          <p:sp>
            <p:nvSpPr>
              <p:cNvPr id="124952"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Jim   </a:t>
                </a:r>
              </a:p>
            </p:txBody>
          </p:sp>
          <p:cxnSp>
            <p:nvCxnSpPr>
              <p:cNvPr id="9" name="Straight Connector 8"/>
              <p:cNvCxnSpPr>
                <a:stCxn id="124952" idx="0"/>
                <a:endCxn id="124952"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4950"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4932" name="Group 15"/>
          <p:cNvGrpSpPr>
            <a:grpSpLocks/>
          </p:cNvGrpSpPr>
          <p:nvPr/>
        </p:nvGrpSpPr>
        <p:grpSpPr bwMode="auto">
          <a:xfrm>
            <a:off x="4038600" y="6145214"/>
            <a:ext cx="1524000" cy="369887"/>
            <a:chOff x="3695700" y="5448300"/>
            <a:chExt cx="1524000" cy="369332"/>
          </a:xfrm>
        </p:grpSpPr>
        <p:sp>
          <p:nvSpPr>
            <p:cNvPr id="124947" name="TextBox 10"/>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Sue</a:t>
              </a:r>
            </a:p>
          </p:txBody>
        </p:sp>
        <p:cxnSp>
          <p:nvCxnSpPr>
            <p:cNvPr id="12" name="Straight Connector 11"/>
            <p:cNvCxnSpPr>
              <a:stCxn id="124947" idx="0"/>
              <a:endCxn id="124947"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4933" name="Group 21"/>
          <p:cNvGrpSpPr>
            <a:grpSpLocks/>
          </p:cNvGrpSpPr>
          <p:nvPr/>
        </p:nvGrpSpPr>
        <p:grpSpPr bwMode="auto">
          <a:xfrm>
            <a:off x="6057900" y="6145214"/>
            <a:ext cx="1524000" cy="369887"/>
            <a:chOff x="3695700" y="5448300"/>
            <a:chExt cx="1524000" cy="369332"/>
          </a:xfrm>
        </p:grpSpPr>
        <p:sp>
          <p:nvSpPr>
            <p:cNvPr id="124945" name="TextBox 13"/>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Bob  </a:t>
              </a:r>
            </a:p>
          </p:txBody>
        </p:sp>
        <p:cxnSp>
          <p:nvCxnSpPr>
            <p:cNvPr id="15" name="Straight Connector 14"/>
            <p:cNvCxnSpPr>
              <a:stCxn id="124945" idx="0"/>
              <a:endCxn id="124945"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4934" name="Group 27"/>
          <p:cNvGrpSpPr>
            <a:grpSpLocks/>
          </p:cNvGrpSpPr>
          <p:nvPr/>
        </p:nvGrpSpPr>
        <p:grpSpPr bwMode="auto">
          <a:xfrm>
            <a:off x="8077200" y="6145214"/>
            <a:ext cx="1524000" cy="369887"/>
            <a:chOff x="3695700" y="5448300"/>
            <a:chExt cx="1524000" cy="369332"/>
          </a:xfrm>
        </p:grpSpPr>
        <p:sp>
          <p:nvSpPr>
            <p:cNvPr id="124943" name="TextBox 16"/>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Liz   null</a:t>
              </a:r>
            </a:p>
          </p:txBody>
        </p:sp>
        <p:cxnSp>
          <p:nvCxnSpPr>
            <p:cNvPr id="18" name="Straight Connector 17"/>
            <p:cNvCxnSpPr>
              <a:stCxn id="124943" idx="0"/>
              <a:endCxn id="124943" idx="2"/>
            </p:cNvCxnSpPr>
            <p:nvPr/>
          </p:nvCxnSpPr>
          <p:spPr>
            <a:xfrm rot="16200000" flipH="1">
              <a:off x="4273034" y="56329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3528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721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91400" y="6324600"/>
            <a:ext cx="685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24938" name="Group 24"/>
          <p:cNvGrpSpPr>
            <a:grpSpLocks/>
          </p:cNvGrpSpPr>
          <p:nvPr/>
        </p:nvGrpSpPr>
        <p:grpSpPr bwMode="auto">
          <a:xfrm>
            <a:off x="8343900" y="4991100"/>
            <a:ext cx="1790700" cy="685800"/>
            <a:chOff x="647700" y="4991100"/>
            <a:chExt cx="1790700" cy="685800"/>
          </a:xfrm>
        </p:grpSpPr>
        <p:sp>
          <p:nvSpPr>
            <p:cNvPr id="124941" name="TextBox 26"/>
            <p:cNvSpPr txBox="1">
              <a:spLocks noChangeArrowheads="1"/>
            </p:cNvSpPr>
            <p:nvPr/>
          </p:nvSpPr>
          <p:spPr bwMode="auto">
            <a:xfrm>
              <a:off x="647700" y="4991100"/>
              <a:ext cx="17907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currentNode</a:t>
              </a:r>
            </a:p>
          </p:txBody>
        </p:sp>
        <p:cxnSp>
          <p:nvCxnSpPr>
            <p:cNvPr id="28" name="Straight Arrow Connector 27"/>
            <p:cNvCxnSpPr/>
            <p:nvPr/>
          </p:nvCxnSpPr>
          <p:spPr>
            <a:xfrm rot="5400000">
              <a:off x="611188" y="5524500"/>
              <a:ext cx="303212"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8458200" y="56769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40" name="TextBox 29"/>
          <p:cNvSpPr txBox="1">
            <a:spLocks noChangeArrowheads="1"/>
          </p:cNvSpPr>
          <p:nvPr/>
        </p:nvSpPr>
        <p:spPr bwMode="auto">
          <a:xfrm>
            <a:off x="8877300" y="54864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1524000" y="1"/>
            <a:ext cx="9144000" cy="702245"/>
          </a:xfrm>
        </p:spPr>
        <p:txBody>
          <a:bodyPr/>
          <a:lstStyle/>
          <a:p>
            <a:pPr eaLnBrk="1" hangingPunct="1"/>
            <a:r>
              <a:rPr lang="en-US" dirty="0" smtClean="0"/>
              <a:t>Testing at the Boundaries</a:t>
            </a:r>
          </a:p>
        </p:txBody>
      </p:sp>
      <p:sp>
        <p:nvSpPr>
          <p:cNvPr id="14338" name="Content Placeholder 2"/>
          <p:cNvSpPr>
            <a:spLocks noGrp="1"/>
          </p:cNvSpPr>
          <p:nvPr>
            <p:ph idx="1"/>
          </p:nvPr>
        </p:nvSpPr>
        <p:spPr>
          <a:xfrm>
            <a:off x="143225" y="932676"/>
            <a:ext cx="11905549" cy="5722125"/>
          </a:xfrm>
        </p:spPr>
        <p:txBody>
          <a:bodyPr/>
          <a:lstStyle/>
          <a:p>
            <a:pPr marL="460375" lvl="1" indent="-11113">
              <a:spcBef>
                <a:spcPts val="700"/>
              </a:spcBef>
              <a:buNone/>
              <a:tabLst>
                <a:tab pos="3884613" algn="l"/>
              </a:tabLst>
            </a:pPr>
            <a:r>
              <a:rPr lang="en-US" dirty="0" smtClean="0">
                <a:cs typeface="Courier New" pitchFamily="49" charset="0"/>
              </a:rPr>
              <a:t>What does this code do when the list is empty</a:t>
            </a:r>
            <a:r>
              <a:rPr lang="en-US" dirty="0" smtClean="0">
                <a:cs typeface="Courier New" pitchFamily="49" charset="0"/>
              </a:rPr>
              <a:t>?</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null)</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p:txBody>
      </p:sp>
      <p:grpSp>
        <p:nvGrpSpPr>
          <p:cNvPr id="126979" name="Group 13"/>
          <p:cNvGrpSpPr>
            <a:grpSpLocks/>
          </p:cNvGrpSpPr>
          <p:nvPr/>
        </p:nvGrpSpPr>
        <p:grpSpPr bwMode="auto">
          <a:xfrm>
            <a:off x="2400300" y="5497514"/>
            <a:ext cx="1219200" cy="712787"/>
            <a:chOff x="876300" y="4736068"/>
            <a:chExt cx="1219200" cy="712232"/>
          </a:xfrm>
        </p:grpSpPr>
        <p:sp>
          <p:nvSpPr>
            <p:cNvPr id="126982"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20077" y="5276189"/>
              <a:ext cx="342633"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2514600" y="62103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1" name="TextBox 29"/>
          <p:cNvSpPr txBox="1">
            <a:spLocks noChangeArrowheads="1"/>
          </p:cNvSpPr>
          <p:nvPr/>
        </p:nvSpPr>
        <p:spPr bwMode="auto">
          <a:xfrm>
            <a:off x="2933700" y="60198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1524000" y="1"/>
            <a:ext cx="9144000" cy="702245"/>
          </a:xfrm>
        </p:spPr>
        <p:txBody>
          <a:bodyPr/>
          <a:lstStyle/>
          <a:p>
            <a:pPr eaLnBrk="1" hangingPunct="1"/>
            <a:r>
              <a:rPr lang="en-US" dirty="0" smtClean="0"/>
              <a:t>Testing at the Boundaries</a:t>
            </a:r>
          </a:p>
        </p:txBody>
      </p:sp>
      <p:sp>
        <p:nvSpPr>
          <p:cNvPr id="14338" name="Content Placeholder 2"/>
          <p:cNvSpPr>
            <a:spLocks noGrp="1"/>
          </p:cNvSpPr>
          <p:nvPr>
            <p:ph idx="1"/>
          </p:nvPr>
        </p:nvSpPr>
        <p:spPr>
          <a:xfrm>
            <a:off x="143225" y="932675"/>
            <a:ext cx="11905550" cy="5574706"/>
          </a:xfrm>
        </p:spPr>
        <p:txBody>
          <a:bodyPr/>
          <a:lstStyle/>
          <a:p>
            <a:pPr marL="460375" lvl="1" indent="-11113">
              <a:spcBef>
                <a:spcPts val="700"/>
              </a:spcBef>
              <a:buNone/>
              <a:tabLst>
                <a:tab pos="3884613" algn="l"/>
              </a:tabLst>
            </a:pPr>
            <a:r>
              <a:rPr lang="en-US" dirty="0" smtClean="0">
                <a:cs typeface="Courier New" pitchFamily="49" charset="0"/>
              </a:rPr>
              <a:t>What will this code do when the list has one item</a:t>
            </a:r>
            <a:r>
              <a:rPr lang="en-US" dirty="0" smtClean="0">
                <a:cs typeface="Courier New" pitchFamily="49" charset="0"/>
              </a:rPr>
              <a:t>?</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marL="460375" lvl="1" indent="-11113">
              <a:spcBef>
                <a:spcPts val="700"/>
              </a:spcBef>
              <a:buNone/>
              <a:tabLst>
                <a:tab pos="3884613" algn="l"/>
              </a:tabLst>
            </a:pPr>
            <a:endParaRPr lang="en-US" dirty="0" smtClean="0">
              <a:cs typeface="Courier New" pitchFamily="49" charset="0"/>
            </a:endParaRPr>
          </a:p>
          <a:p>
            <a:pPr marL="460375" lvl="1" indent="-11113">
              <a:spcBef>
                <a:spcPct val="0"/>
              </a:spcBef>
              <a:buNone/>
              <a:tabLst>
                <a:tab pos="3884613" algn="l"/>
              </a:tabLst>
            </a:pPr>
            <a:r>
              <a:rPr lang="en-US" sz="2000" dirty="0" err="1">
                <a:solidFill>
                  <a:srgbClr val="FFC000"/>
                </a:solidFill>
                <a:latin typeface="Consolas" pitchFamily="49" charset="0"/>
                <a:cs typeface="Consolas" pitchFamily="49" charset="0"/>
              </a:rPr>
              <a:t>LLStringNode</a:t>
            </a:r>
            <a:r>
              <a:rPr lang="en-US" sz="2000"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ourList</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while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null)</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System.out.println</a:t>
            </a:r>
            <a:r>
              <a:rPr lang="en-US" sz="2000" dirty="0">
                <a:solidFill>
                  <a:srgbClr val="FFC000"/>
                </a:solidFill>
                <a:latin typeface="Consolas" pitchFamily="49" charset="0"/>
                <a:cs typeface="Consolas" pitchFamily="49" charset="0"/>
              </a:rPr>
              <a:t>(</a:t>
            </a:r>
            <a:r>
              <a:rPr lang="en-US" sz="2000" dirty="0" err="1">
                <a:solidFill>
                  <a:srgbClr val="FFC000"/>
                </a:solidFill>
                <a:latin typeface="Consolas" pitchFamily="49" charset="0"/>
                <a:cs typeface="Consolas" pitchFamily="49" charset="0"/>
              </a:rPr>
              <a:t>currentNode.getInfo</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b="1" dirty="0">
                <a:solidFill>
                  <a:srgbClr val="FFC000"/>
                </a:solidFill>
                <a:latin typeface="Consolas" pitchFamily="49" charset="0"/>
                <a:cs typeface="Consolas" pitchFamily="49" charset="0"/>
              </a:rPr>
              <a:t>	   </a:t>
            </a:r>
            <a:r>
              <a:rPr lang="en-US" sz="2000" dirty="0" err="1">
                <a:solidFill>
                  <a:srgbClr val="FFC000"/>
                </a:solidFill>
                <a:latin typeface="Consolas" pitchFamily="49" charset="0"/>
                <a:cs typeface="Consolas" pitchFamily="49" charset="0"/>
              </a:rPr>
              <a:t>currentNode</a:t>
            </a:r>
            <a:r>
              <a:rPr lang="en-US" sz="2000" dirty="0">
                <a:solidFill>
                  <a:srgbClr val="FFC000"/>
                </a:solidFill>
                <a:latin typeface="Consolas" pitchFamily="49" charset="0"/>
                <a:cs typeface="Consolas" pitchFamily="49" charset="0"/>
              </a:rPr>
              <a:t> = </a:t>
            </a:r>
            <a:r>
              <a:rPr lang="en-US" sz="2000" dirty="0" err="1">
                <a:solidFill>
                  <a:srgbClr val="FFC000"/>
                </a:solidFill>
                <a:latin typeface="Consolas" pitchFamily="49" charset="0"/>
                <a:cs typeface="Consolas" pitchFamily="49" charset="0"/>
              </a:rPr>
              <a:t>currentNode.getLink</a:t>
            </a: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r>
              <a:rPr lang="en-US" sz="2000" dirty="0">
                <a:solidFill>
                  <a:srgbClr val="FFC000"/>
                </a:solidFill>
                <a:latin typeface="Consolas" pitchFamily="49" charset="0"/>
                <a:cs typeface="Consolas" pitchFamily="49" charset="0"/>
              </a:rPr>
              <a:t>}</a:t>
            </a:r>
          </a:p>
          <a:p>
            <a:pPr marL="460375" lvl="1" indent="-11113">
              <a:spcBef>
                <a:spcPct val="0"/>
              </a:spcBef>
              <a:buNone/>
              <a:tabLst>
                <a:tab pos="3884613" algn="l"/>
              </a:tabLst>
            </a:pPr>
            <a:endParaRPr lang="en-US" sz="2000" dirty="0">
              <a:latin typeface="Courier New" pitchFamily="49" charset="0"/>
              <a:cs typeface="Courier New" pitchFamily="49" charset="0"/>
            </a:endParaRPr>
          </a:p>
          <a:p>
            <a:pPr marL="460375" lvl="1" indent="-11113">
              <a:spcBef>
                <a:spcPct val="0"/>
              </a:spcBef>
              <a:buNone/>
              <a:tabLst>
                <a:tab pos="3884613" algn="l"/>
              </a:tabLst>
            </a:pPr>
            <a:r>
              <a:rPr lang="en-US" sz="2400" dirty="0">
                <a:cs typeface="Courier New" pitchFamily="49" charset="0"/>
              </a:rPr>
              <a:t>What would happen if we changed the </a:t>
            </a:r>
            <a:r>
              <a:rPr lang="en-US" sz="2400" dirty="0">
                <a:solidFill>
                  <a:srgbClr val="FFC000"/>
                </a:solidFill>
                <a:latin typeface="Consolas" pitchFamily="49" charset="0"/>
                <a:cs typeface="Consolas" pitchFamily="49" charset="0"/>
              </a:rPr>
              <a:t>while</a:t>
            </a:r>
            <a:r>
              <a:rPr lang="en-US" sz="2400" dirty="0">
                <a:cs typeface="Courier New" pitchFamily="49" charset="0"/>
              </a:rPr>
              <a:t> to </a:t>
            </a:r>
            <a:r>
              <a:rPr lang="en-US" sz="2400" dirty="0">
                <a:solidFill>
                  <a:srgbClr val="FFC000"/>
                </a:solidFill>
                <a:latin typeface="Consolas" pitchFamily="49" charset="0"/>
                <a:cs typeface="Consolas" pitchFamily="49" charset="0"/>
              </a:rPr>
              <a:t>do…while</a:t>
            </a:r>
            <a:r>
              <a:rPr lang="en-US" sz="2400" dirty="0">
                <a:cs typeface="Courier New" pitchFamily="49" charset="0"/>
              </a:rPr>
              <a:t>?</a:t>
            </a:r>
          </a:p>
        </p:txBody>
      </p:sp>
      <p:grpSp>
        <p:nvGrpSpPr>
          <p:cNvPr id="129027" name="Group 13"/>
          <p:cNvGrpSpPr>
            <a:grpSpLocks/>
          </p:cNvGrpSpPr>
          <p:nvPr/>
        </p:nvGrpSpPr>
        <p:grpSpPr bwMode="auto">
          <a:xfrm>
            <a:off x="2171700" y="5497514"/>
            <a:ext cx="1524000" cy="1017587"/>
            <a:chOff x="647700" y="4736068"/>
            <a:chExt cx="1524000" cy="1017032"/>
          </a:xfrm>
        </p:grpSpPr>
        <p:grpSp>
          <p:nvGrpSpPr>
            <p:cNvPr id="129028" name="Group 6"/>
            <p:cNvGrpSpPr>
              <a:grpSpLocks/>
            </p:cNvGrpSpPr>
            <p:nvPr/>
          </p:nvGrpSpPr>
          <p:grpSpPr bwMode="auto">
            <a:xfrm>
              <a:off x="647700" y="5383768"/>
              <a:ext cx="1524000" cy="369332"/>
              <a:chOff x="3695700" y="5448300"/>
              <a:chExt cx="1524000" cy="369332"/>
            </a:xfrm>
          </p:grpSpPr>
          <p:sp>
            <p:nvSpPr>
              <p:cNvPr id="129031" name="TextBox 7"/>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Jim   null   </a:t>
                </a:r>
              </a:p>
            </p:txBody>
          </p:sp>
          <p:cxnSp>
            <p:nvCxnSpPr>
              <p:cNvPr id="9" name="Straight Connector 8"/>
              <p:cNvCxnSpPr>
                <a:stCxn id="129031" idx="0"/>
                <a:endCxn id="129031"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9029" name="TextBox 5"/>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7" name="Straight Arrow Connector 6"/>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0" y="1"/>
            <a:ext cx="9144000" cy="702245"/>
          </a:xfrm>
        </p:spPr>
        <p:txBody>
          <a:bodyPr/>
          <a:lstStyle/>
          <a:p>
            <a:pPr algn="ctr" eaLnBrk="1" hangingPunct="1"/>
            <a:r>
              <a:rPr lang="en-US" dirty="0" smtClean="0"/>
              <a:t>Verification and Validation (V&amp;V)</a:t>
            </a:r>
          </a:p>
        </p:txBody>
      </p:sp>
      <p:sp>
        <p:nvSpPr>
          <p:cNvPr id="14338" name="Content Placeholder 2"/>
          <p:cNvSpPr>
            <a:spLocks noGrp="1"/>
          </p:cNvSpPr>
          <p:nvPr>
            <p:ph idx="1"/>
          </p:nvPr>
        </p:nvSpPr>
        <p:spPr>
          <a:xfrm>
            <a:off x="143225" y="894270"/>
            <a:ext cx="11905549" cy="5760530"/>
          </a:xfrm>
        </p:spPr>
        <p:txBody>
          <a:bodyPr/>
          <a:lstStyle/>
          <a:p>
            <a:pPr>
              <a:spcBef>
                <a:spcPts val="2400"/>
              </a:spcBef>
            </a:pPr>
            <a:r>
              <a:rPr lang="en-US" b="1" i="1" u="sng" dirty="0" smtClean="0"/>
              <a:t>Software verification</a:t>
            </a:r>
            <a:r>
              <a:rPr lang="en-US" b="1" dirty="0" smtClean="0"/>
              <a:t>:  </a:t>
            </a:r>
            <a:r>
              <a:rPr lang="en-US" dirty="0" smtClean="0"/>
              <a:t>determining the degree to which a software product fulfills its </a:t>
            </a:r>
            <a:r>
              <a:rPr lang="en-US" i="1" dirty="0" smtClean="0"/>
              <a:t>specifications</a:t>
            </a:r>
          </a:p>
          <a:p>
            <a:pPr>
              <a:spcBef>
                <a:spcPts val="2400"/>
              </a:spcBef>
            </a:pPr>
            <a:r>
              <a:rPr lang="en-US" b="1" i="1" u="sng" dirty="0" smtClean="0"/>
              <a:t>Software </a:t>
            </a:r>
            <a:r>
              <a:rPr lang="en-US" b="1" i="1" u="sng" dirty="0"/>
              <a:t>validation</a:t>
            </a:r>
            <a:r>
              <a:rPr lang="en-US" b="1" dirty="0"/>
              <a:t>:  </a:t>
            </a:r>
            <a:r>
              <a:rPr lang="en-US" dirty="0"/>
              <a:t>determining the </a:t>
            </a:r>
            <a:r>
              <a:rPr lang="en-US" dirty="0" smtClean="0"/>
              <a:t>degree </a:t>
            </a:r>
            <a:r>
              <a:rPr lang="en-US" dirty="0"/>
              <a:t>to which </a:t>
            </a:r>
            <a:r>
              <a:rPr lang="en-US" dirty="0" smtClean="0"/>
              <a:t>a software product fulfills its </a:t>
            </a:r>
            <a:r>
              <a:rPr lang="en-US" i="1" dirty="0"/>
              <a:t>intended </a:t>
            </a:r>
            <a:r>
              <a:rPr lang="en-US" i="1" dirty="0" smtClean="0"/>
              <a:t>purpose</a:t>
            </a:r>
          </a:p>
          <a:p>
            <a:pPr>
              <a:spcBef>
                <a:spcPts val="2400"/>
              </a:spcBef>
            </a:pPr>
            <a:r>
              <a:rPr lang="en-US" b="1" i="1" dirty="0" smtClean="0"/>
              <a:t>Are these the same thing?</a:t>
            </a:r>
            <a:endParaRPr lang="en-US" b="1" i="1" dirty="0"/>
          </a:p>
          <a:p>
            <a:pPr>
              <a:spcBef>
                <a:spcPts val="24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1524000" y="1"/>
            <a:ext cx="9144000" cy="702245"/>
          </a:xfrm>
        </p:spPr>
        <p:txBody>
          <a:bodyPr/>
          <a:lstStyle/>
          <a:p>
            <a:pPr eaLnBrk="1" hangingPunct="1"/>
            <a:r>
              <a:rPr lang="en-US" dirty="0" smtClean="0"/>
              <a:t>What’s Next?</a:t>
            </a:r>
          </a:p>
        </p:txBody>
      </p:sp>
      <p:sp>
        <p:nvSpPr>
          <p:cNvPr id="14338" name="Content Placeholder 2"/>
          <p:cNvSpPr>
            <a:spLocks noGrp="1"/>
          </p:cNvSpPr>
          <p:nvPr>
            <p:ph idx="1"/>
          </p:nvPr>
        </p:nvSpPr>
        <p:spPr>
          <a:xfrm>
            <a:off x="143225" y="932676"/>
            <a:ext cx="11905549" cy="5722125"/>
          </a:xfrm>
        </p:spPr>
        <p:txBody>
          <a:bodyPr/>
          <a:lstStyle/>
          <a:p>
            <a:pPr eaLnBrk="1" hangingPunct="1">
              <a:spcBef>
                <a:spcPts val="1200"/>
              </a:spcBef>
            </a:pPr>
            <a:r>
              <a:rPr lang="en-US" dirty="0" smtClean="0"/>
              <a:t>We’ve completely glossed over the process that </a:t>
            </a:r>
            <a:r>
              <a:rPr lang="en-US" i="1" u="sng" dirty="0" smtClean="0"/>
              <a:t>built</a:t>
            </a:r>
            <a:r>
              <a:rPr lang="en-US" dirty="0" smtClean="0"/>
              <a:t> the list.  We started with four variables to refer to the four nodes, and then we threw them away.</a:t>
            </a:r>
          </a:p>
          <a:p>
            <a:pPr eaLnBrk="1" hangingPunct="1">
              <a:spcBef>
                <a:spcPts val="1200"/>
              </a:spcBef>
            </a:pPr>
            <a:r>
              <a:rPr lang="en-US" dirty="0" smtClean="0"/>
              <a:t>How do we </a:t>
            </a:r>
            <a:r>
              <a:rPr lang="en-US" i="1" u="sng" dirty="0" smtClean="0"/>
              <a:t>really</a:t>
            </a:r>
            <a:r>
              <a:rPr lang="en-US" dirty="0" smtClean="0"/>
              <a:t> build linked lists without a variable per node?</a:t>
            </a:r>
          </a:p>
          <a:p>
            <a:pPr eaLnBrk="1" hangingPunct="1">
              <a:spcBef>
                <a:spcPts val="1200"/>
              </a:spcBef>
            </a:pPr>
            <a:r>
              <a:rPr lang="en-US" dirty="0" smtClean="0"/>
              <a:t>We insert nodes one at a time</a:t>
            </a:r>
          </a:p>
          <a:p>
            <a:pPr lvl="1" eaLnBrk="1" hangingPunct="1">
              <a:spcBef>
                <a:spcPts val="1200"/>
              </a:spcBef>
            </a:pPr>
            <a:r>
              <a:rPr lang="en-US" dirty="0" smtClean="0"/>
              <a:t>We can insert:</a:t>
            </a:r>
          </a:p>
          <a:p>
            <a:pPr lvl="2" eaLnBrk="1" hangingPunct="1">
              <a:spcBef>
                <a:spcPts val="1200"/>
              </a:spcBef>
            </a:pPr>
            <a:r>
              <a:rPr lang="en-US" dirty="0" smtClean="0"/>
              <a:t>At the beginning of the list (we have a new first item)</a:t>
            </a:r>
          </a:p>
          <a:p>
            <a:pPr lvl="2" eaLnBrk="1" hangingPunct="1">
              <a:spcBef>
                <a:spcPts val="1200"/>
              </a:spcBef>
            </a:pPr>
            <a:r>
              <a:rPr lang="en-US" dirty="0" smtClean="0"/>
              <a:t>Somewhere in the middle</a:t>
            </a:r>
          </a:p>
          <a:p>
            <a:pPr lvl="2" eaLnBrk="1" hangingPunct="1">
              <a:spcBef>
                <a:spcPts val="1200"/>
              </a:spcBef>
            </a:pPr>
            <a:r>
              <a:rPr lang="en-US" dirty="0" smtClean="0"/>
              <a:t>At the end of the list (we have a new last item)</a:t>
            </a:r>
          </a:p>
          <a:p>
            <a:pPr eaLnBrk="1" hangingPunct="1">
              <a:spcBef>
                <a:spcPts val="1200"/>
              </a:spcBef>
            </a:pPr>
            <a:endParaRPr lang="en-US" dirty="0" smtClean="0"/>
          </a:p>
          <a:p>
            <a:pPr eaLnBrk="1" hangingPunct="1">
              <a:spcBef>
                <a:spcPts val="1200"/>
              </a:spcBef>
            </a:pPr>
            <a:endParaRPr lang="en-US" dirty="0" smtClean="0"/>
          </a:p>
          <a:p>
            <a:pPr eaLnBrk="1" hangingPunct="1">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a:xfrm>
            <a:off x="1524000" y="1"/>
            <a:ext cx="9144000" cy="702245"/>
          </a:xfrm>
        </p:spPr>
        <p:txBody>
          <a:bodyPr/>
          <a:lstStyle/>
          <a:p>
            <a:pPr eaLnBrk="1" hangingPunct="1"/>
            <a:r>
              <a:rPr lang="en-US" dirty="0" smtClean="0"/>
              <a:t>Inserting Nodes in a Linked List</a:t>
            </a:r>
          </a:p>
        </p:txBody>
      </p:sp>
      <p:sp>
        <p:nvSpPr>
          <p:cNvPr id="14338" name="Content Placeholder 2"/>
          <p:cNvSpPr>
            <a:spLocks noGrp="1"/>
          </p:cNvSpPr>
          <p:nvPr>
            <p:ph idx="1"/>
          </p:nvPr>
        </p:nvSpPr>
        <p:spPr>
          <a:xfrm>
            <a:off x="143225" y="894270"/>
            <a:ext cx="11905550" cy="5760530"/>
          </a:xfrm>
        </p:spPr>
        <p:txBody>
          <a:bodyPr/>
          <a:lstStyle/>
          <a:p>
            <a:pPr>
              <a:spcBef>
                <a:spcPts val="1200"/>
              </a:spcBef>
            </a:pPr>
            <a:r>
              <a:rPr lang="en-US" dirty="0" smtClean="0"/>
              <a:t>Let’s write the code to insert a node at the beginning of the list.</a:t>
            </a:r>
          </a:p>
          <a:p>
            <a:pPr>
              <a:spcBef>
                <a:spcPts val="1200"/>
              </a:spcBef>
            </a:pPr>
            <a:r>
              <a:rPr lang="en-US" dirty="0" smtClean="0"/>
              <a:t>There are exactly two possibilities:</a:t>
            </a:r>
          </a:p>
          <a:p>
            <a:pPr lvl="1">
              <a:spcBef>
                <a:spcPts val="1200"/>
              </a:spcBef>
            </a:pPr>
            <a:r>
              <a:rPr lang="en-US" dirty="0" smtClean="0"/>
              <a:t>The list is currently empty</a:t>
            </a:r>
          </a:p>
          <a:p>
            <a:pPr lvl="2">
              <a:spcBef>
                <a:spcPts val="1200"/>
              </a:spcBef>
            </a:pPr>
            <a:r>
              <a:rPr lang="en-US" dirty="0" smtClean="0"/>
              <a:t>Our “new” node will become the “only” node</a:t>
            </a:r>
          </a:p>
          <a:p>
            <a:pPr lvl="1">
              <a:spcBef>
                <a:spcPts val="1200"/>
              </a:spcBef>
            </a:pPr>
            <a:r>
              <a:rPr lang="en-US" dirty="0" smtClean="0"/>
              <a:t>The list is not currently empty (has at least one node)</a:t>
            </a:r>
          </a:p>
          <a:p>
            <a:pPr lvl="2">
              <a:spcBef>
                <a:spcPts val="1200"/>
              </a:spcBef>
            </a:pPr>
            <a:r>
              <a:rPr lang="en-US" dirty="0" smtClean="0"/>
              <a:t>Our “new” node will become the first node in the list and the </a:t>
            </a:r>
            <a:r>
              <a:rPr lang="en-US" i="1" dirty="0" smtClean="0"/>
              <a:t>existing</a:t>
            </a:r>
            <a:r>
              <a:rPr lang="en-US" dirty="0" smtClean="0"/>
              <a:t> first node will become the second node in the list</a:t>
            </a:r>
          </a:p>
          <a:p>
            <a:pPr lvl="1">
              <a:spcBef>
                <a:spcPts val="1200"/>
              </a:spcBef>
            </a:pPr>
            <a:endParaRPr lang="en-US" dirty="0" smtClean="0"/>
          </a:p>
          <a:p>
            <a:pPr lvl="1">
              <a:spcBef>
                <a:spcPts val="1200"/>
              </a:spcBef>
            </a:pPr>
            <a:r>
              <a:rPr lang="en-US" dirty="0" smtClean="0"/>
              <a:t>Let’s cover the “the list is currently empty” case first</a:t>
            </a:r>
          </a:p>
          <a:p>
            <a:pPr lvl="2">
              <a:spcBef>
                <a:spcPts val="1200"/>
              </a:spcBef>
            </a:pPr>
            <a:r>
              <a:rPr lang="en-US" dirty="0" smtClean="0"/>
              <a:t>The book covers the other case first, but we’ll back our way into having the same code on the other end.</a:t>
            </a:r>
          </a:p>
          <a:p>
            <a:pPr eaLnBrk="1" hangingPunct="1">
              <a:spcBef>
                <a:spcPts val="1200"/>
              </a:spcBef>
            </a:pPr>
            <a:endParaRPr lang="en-US" dirty="0" smtClean="0"/>
          </a:p>
          <a:p>
            <a:pPr eaLnBrk="1" hangingPunct="1">
              <a:spcBef>
                <a:spcPts val="1200"/>
              </a:spcBef>
            </a:pPr>
            <a:endParaRPr lang="en-US" dirty="0" smtClean="0"/>
          </a:p>
          <a:p>
            <a:pPr eaLnBrk="1" hangingPunct="1">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a:xfrm>
            <a:off x="1524000" y="1"/>
            <a:ext cx="9144000" cy="702245"/>
          </a:xfrm>
        </p:spPr>
        <p:txBody>
          <a:bodyPr/>
          <a:lstStyle/>
          <a:p>
            <a:pPr eaLnBrk="1" hangingPunct="1"/>
            <a:r>
              <a:rPr lang="en-US" dirty="0" smtClean="0"/>
              <a:t>Inserting a Node into an Empty List</a:t>
            </a:r>
          </a:p>
        </p:txBody>
      </p:sp>
      <p:sp>
        <p:nvSpPr>
          <p:cNvPr id="14338" name="Content Placeholder 2"/>
          <p:cNvSpPr>
            <a:spLocks noGrp="1"/>
          </p:cNvSpPr>
          <p:nvPr>
            <p:ph idx="1"/>
          </p:nvPr>
        </p:nvSpPr>
        <p:spPr>
          <a:xfrm>
            <a:off x="143225" y="894271"/>
            <a:ext cx="11905550" cy="5760530"/>
          </a:xfrm>
        </p:spPr>
        <p:txBody>
          <a:bodyPr/>
          <a:lstStyle/>
          <a:p>
            <a:pPr eaLnBrk="1" hangingPunct="1">
              <a:spcBef>
                <a:spcPct val="10000"/>
              </a:spcBef>
            </a:pPr>
            <a:r>
              <a:rPr lang="en-US" dirty="0" smtClean="0"/>
              <a:t>Let’s start a new list containing colors.  We’ll insert “Red” first.</a:t>
            </a:r>
          </a:p>
          <a:p>
            <a:pPr eaLnBrk="1" hangingPunct="1">
              <a:spcBef>
                <a:spcPct val="10000"/>
              </a:spcBef>
            </a:pPr>
            <a:endParaRPr lang="en-US" dirty="0" smtClean="0"/>
          </a:p>
          <a:p>
            <a:pPr eaLnBrk="1" hangingPunct="1">
              <a:spcBef>
                <a:spcPct val="10000"/>
              </a:spcBef>
            </a:pPr>
            <a:endParaRPr lang="en-US" dirty="0" smtClean="0"/>
          </a:p>
        </p:txBody>
      </p:sp>
      <p:grpSp>
        <p:nvGrpSpPr>
          <p:cNvPr id="4" name="Group 13"/>
          <p:cNvGrpSpPr>
            <a:grpSpLocks/>
          </p:cNvGrpSpPr>
          <p:nvPr/>
        </p:nvGrpSpPr>
        <p:grpSpPr bwMode="auto">
          <a:xfrm>
            <a:off x="2400300" y="5497514"/>
            <a:ext cx="1219200" cy="712787"/>
            <a:chOff x="876300" y="4736068"/>
            <a:chExt cx="1219200" cy="712232"/>
          </a:xfrm>
        </p:grpSpPr>
        <p:sp>
          <p:nvSpPr>
            <p:cNvPr id="135182" name="TextBox 4"/>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6" name="Straight Arrow Connector 5"/>
            <p:cNvCxnSpPr/>
            <p:nvPr/>
          </p:nvCxnSpPr>
          <p:spPr>
            <a:xfrm rot="5400000">
              <a:off x="820077" y="5276189"/>
              <a:ext cx="342633"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p:nvPr/>
        </p:nvCxnSpPr>
        <p:spPr>
          <a:xfrm>
            <a:off x="2514600" y="6210300"/>
            <a:ext cx="419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2933700" y="6019800"/>
            <a:ext cx="838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grpSp>
        <p:nvGrpSpPr>
          <p:cNvPr id="9" name="Group 13"/>
          <p:cNvGrpSpPr>
            <a:grpSpLocks/>
          </p:cNvGrpSpPr>
          <p:nvPr/>
        </p:nvGrpSpPr>
        <p:grpSpPr bwMode="auto">
          <a:xfrm>
            <a:off x="4648200" y="5497514"/>
            <a:ext cx="1524000" cy="1017587"/>
            <a:chOff x="647700" y="4736068"/>
            <a:chExt cx="1524000" cy="1017032"/>
          </a:xfrm>
        </p:grpSpPr>
        <p:grpSp>
          <p:nvGrpSpPr>
            <p:cNvPr id="135177" name="Group 6"/>
            <p:cNvGrpSpPr>
              <a:grpSpLocks/>
            </p:cNvGrpSpPr>
            <p:nvPr/>
          </p:nvGrpSpPr>
          <p:grpSpPr bwMode="auto">
            <a:xfrm>
              <a:off x="647700" y="5383768"/>
              <a:ext cx="1524000" cy="369332"/>
              <a:chOff x="3695700" y="5448300"/>
              <a:chExt cx="1524000" cy="369332"/>
            </a:xfrm>
          </p:grpSpPr>
          <p:sp>
            <p:nvSpPr>
              <p:cNvPr id="135180" name="TextBox 12"/>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Red   null   </a:t>
                </a:r>
              </a:p>
            </p:txBody>
          </p:sp>
          <p:cxnSp>
            <p:nvCxnSpPr>
              <p:cNvPr id="14" name="Straight Connector 13"/>
              <p:cNvCxnSpPr>
                <a:stCxn id="135180" idx="0"/>
                <a:endCxn id="135180" idx="2"/>
              </p:cNvCxnSpPr>
              <p:nvPr/>
            </p:nvCxnSpPr>
            <p:spPr>
              <a:xfrm rot="16200000" flipH="1">
                <a:off x="4272857" y="5632790"/>
                <a:ext cx="3696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5178" name="TextBox 10"/>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12" name="Straight Arrow Connector 11"/>
            <p:cNvCxnSpPr/>
            <p:nvPr/>
          </p:nvCxnSpPr>
          <p:spPr>
            <a:xfrm rot="5400000">
              <a:off x="856530" y="5238236"/>
              <a:ext cx="268142"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a:spLocks noChangeArrowheads="1"/>
          </p:cNvSpPr>
          <p:nvPr/>
        </p:nvSpPr>
        <p:spPr bwMode="auto">
          <a:xfrm>
            <a:off x="2400300" y="4926014"/>
            <a:ext cx="1371600" cy="369887"/>
          </a:xfrm>
          <a:prstGeom prst="rect">
            <a:avLst/>
          </a:prstGeom>
          <a:noFill/>
          <a:ln w="9525">
            <a:solidFill>
              <a:srgbClr val="FFC000"/>
            </a:solidFill>
            <a:miter lim="800000"/>
            <a:headEnd/>
            <a:tailEnd/>
          </a:ln>
        </p:spPr>
        <p:txBody>
          <a:bodyPr lIns="0" rIns="0">
            <a:spAutoFit/>
          </a:bodyPr>
          <a:lstStyle/>
          <a:p>
            <a:pPr algn="ctr"/>
            <a:r>
              <a:rPr lang="en-US"/>
              <a:t>Before Insert</a:t>
            </a:r>
          </a:p>
        </p:txBody>
      </p:sp>
      <p:sp>
        <p:nvSpPr>
          <p:cNvPr id="16" name="TextBox 15"/>
          <p:cNvSpPr txBox="1">
            <a:spLocks noChangeArrowheads="1"/>
          </p:cNvSpPr>
          <p:nvPr/>
        </p:nvSpPr>
        <p:spPr bwMode="auto">
          <a:xfrm>
            <a:off x="4648200" y="4926014"/>
            <a:ext cx="1524000" cy="369887"/>
          </a:xfrm>
          <a:prstGeom prst="rect">
            <a:avLst/>
          </a:prstGeom>
          <a:noFill/>
          <a:ln w="9525">
            <a:solidFill>
              <a:srgbClr val="FFC000"/>
            </a:solidFill>
            <a:miter lim="800000"/>
            <a:headEnd/>
            <a:tailEnd/>
          </a:ln>
        </p:spPr>
        <p:txBody>
          <a:bodyPr>
            <a:spAutoFit/>
          </a:bodyPr>
          <a:lstStyle/>
          <a:p>
            <a:pPr algn="ctr"/>
            <a:r>
              <a:rPr lang="en-US"/>
              <a:t>After Insert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P spid="8" grpId="0" animBg="1"/>
      <p:bldP spid="15"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a:xfrm>
            <a:off x="1524000" y="1"/>
            <a:ext cx="9144000" cy="702245"/>
          </a:xfrm>
        </p:spPr>
        <p:txBody>
          <a:bodyPr/>
          <a:lstStyle/>
          <a:p>
            <a:pPr eaLnBrk="1" hangingPunct="1"/>
            <a:r>
              <a:rPr lang="en-US" dirty="0" smtClean="0"/>
              <a:t>Inserting a Node into an Empty List</a:t>
            </a:r>
          </a:p>
        </p:txBody>
      </p:sp>
      <p:sp>
        <p:nvSpPr>
          <p:cNvPr id="14338" name="Content Placeholder 2"/>
          <p:cNvSpPr>
            <a:spLocks noGrp="1"/>
          </p:cNvSpPr>
          <p:nvPr>
            <p:ph idx="1"/>
          </p:nvPr>
        </p:nvSpPr>
        <p:spPr>
          <a:xfrm>
            <a:off x="143225" y="894270"/>
            <a:ext cx="11905549" cy="5760530"/>
          </a:xfrm>
        </p:spPr>
        <p:txBody>
          <a:bodyPr/>
          <a:lstStyle/>
          <a:p>
            <a:pPr eaLnBrk="1" hangingPunct="1">
              <a:spcBef>
                <a:spcPct val="10000"/>
              </a:spcBef>
            </a:pPr>
            <a:r>
              <a:rPr lang="en-US" dirty="0" smtClean="0"/>
              <a:t>Let’s start a new list containing colors.  We’ll insert “Red” first</a:t>
            </a:r>
          </a:p>
          <a:p>
            <a:pPr eaLnBrk="1" hangingPunct="1">
              <a:spcBef>
                <a:spcPct val="10000"/>
              </a:spcBef>
              <a:buFont typeface="Wingdings 2" pitchFamily="18" charset="2"/>
              <a:buNone/>
            </a:pPr>
            <a:endParaRPr lang="en-US" sz="2000" dirty="0"/>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LLStringNode</a:t>
            </a:r>
            <a:r>
              <a:rPr lang="en-US" sz="2000" dirty="0">
                <a:latin typeface="Consolas" pitchFamily="49" charset="0"/>
                <a:cs typeface="Consolas" pitchFamily="49" charset="0"/>
              </a:rPr>
              <a:t> </a:t>
            </a:r>
            <a:r>
              <a:rPr lang="en-US" sz="2000" dirty="0" err="1">
                <a:latin typeface="Consolas" pitchFamily="49" charset="0"/>
                <a:cs typeface="Consolas" pitchFamily="49" charset="0"/>
              </a:rPr>
              <a:t>ourList</a:t>
            </a:r>
            <a:r>
              <a:rPr lang="en-US" sz="2000" dirty="0">
                <a:latin typeface="Consolas" pitchFamily="49" charset="0"/>
                <a:cs typeface="Consolas" pitchFamily="49" charset="0"/>
              </a:rPr>
              <a:t> = null;  </a:t>
            </a:r>
            <a:r>
              <a:rPr lang="en-US" sz="2000" dirty="0">
                <a:solidFill>
                  <a:srgbClr val="92D050"/>
                </a:solidFill>
                <a:latin typeface="Consolas" pitchFamily="49" charset="0"/>
                <a:cs typeface="Consolas" pitchFamily="49" charset="0"/>
              </a:rPr>
              <a:t>// always points to 1</a:t>
            </a:r>
            <a:r>
              <a:rPr lang="en-US" sz="2000" baseline="30000" dirty="0">
                <a:solidFill>
                  <a:srgbClr val="92D050"/>
                </a:solidFill>
                <a:latin typeface="Consolas" pitchFamily="49" charset="0"/>
                <a:cs typeface="Consolas" pitchFamily="49" charset="0"/>
              </a:rPr>
              <a:t>st</a:t>
            </a:r>
            <a:r>
              <a:rPr lang="en-US" sz="2000" dirty="0">
                <a:solidFill>
                  <a:srgbClr val="92D050"/>
                </a:solidFill>
                <a:latin typeface="Consolas" pitchFamily="49" charset="0"/>
                <a:cs typeface="Consolas" pitchFamily="49" charset="0"/>
              </a:rPr>
              <a:t> item on list</a:t>
            </a:r>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Start with no nodes (empty list)</a:t>
            </a:r>
          </a:p>
          <a:p>
            <a:pPr eaLnBrk="1" hangingPunct="1">
              <a:spcBef>
                <a:spcPct val="10000"/>
              </a:spcBef>
              <a:buFont typeface="Wingdings 2" pitchFamily="18" charset="2"/>
              <a:buNone/>
            </a:pPr>
            <a:endParaRPr lang="en-US" sz="2000" dirty="0">
              <a:latin typeface="Consolas" pitchFamily="49" charset="0"/>
              <a:cs typeface="Consolas" pitchFamily="49" charset="0"/>
            </a:endParaRPr>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LLStringNode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newNode</a:t>
            </a:r>
            <a:r>
              <a:rPr lang="en-US" sz="2000" dirty="0">
                <a:latin typeface="Consolas" pitchFamily="49" charset="0"/>
                <a:cs typeface="Consolas" pitchFamily="49" charset="0"/>
              </a:rPr>
              <a:t> = new </a:t>
            </a:r>
            <a:r>
              <a:rPr lang="en-US" sz="2000" dirty="0" err="1">
                <a:latin typeface="Consolas" pitchFamily="49" charset="0"/>
                <a:cs typeface="Consolas" pitchFamily="49" charset="0"/>
              </a:rPr>
              <a:t>LLStringNode</a:t>
            </a:r>
            <a:r>
              <a:rPr lang="en-US" sz="2000" dirty="0">
                <a:latin typeface="Consolas" pitchFamily="49" charset="0"/>
                <a:cs typeface="Consolas" pitchFamily="49" charset="0"/>
              </a:rPr>
              <a:t>(“Red”);  </a:t>
            </a:r>
            <a:r>
              <a:rPr lang="en-US" sz="2000" dirty="0">
                <a:solidFill>
                  <a:srgbClr val="92D050"/>
                </a:solidFill>
                <a:latin typeface="Consolas" pitchFamily="49" charset="0"/>
                <a:cs typeface="Consolas" pitchFamily="49" charset="0"/>
              </a:rPr>
              <a:t>// build new node</a:t>
            </a:r>
          </a:p>
          <a:p>
            <a:pPr eaLnBrk="1" hangingPunct="1">
              <a:spcBef>
                <a:spcPct val="10000"/>
              </a:spcBef>
              <a:buFont typeface="Wingdings 2" pitchFamily="18" charset="2"/>
              <a:buNone/>
            </a:pPr>
            <a:endParaRPr lang="en-US" sz="2000" dirty="0">
              <a:latin typeface="Consolas" pitchFamily="49" charset="0"/>
              <a:cs typeface="Consolas" pitchFamily="49" charset="0"/>
            </a:endParaRPr>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ourList</a:t>
            </a:r>
            <a:r>
              <a:rPr lang="en-US" sz="2000" dirty="0">
                <a:latin typeface="Consolas" pitchFamily="49" charset="0"/>
                <a:cs typeface="Consolas" pitchFamily="49" charset="0"/>
              </a:rPr>
              <a:t> = </a:t>
            </a:r>
            <a:r>
              <a:rPr lang="en-US" sz="2000" dirty="0" err="1">
                <a:latin typeface="Consolas" pitchFamily="49" charset="0"/>
                <a:cs typeface="Consolas" pitchFamily="49" charset="0"/>
              </a:rPr>
              <a:t>newNode</a:t>
            </a: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our list starts with the new node</a:t>
            </a:r>
          </a:p>
          <a:p>
            <a:pPr eaLnBrk="1" hangingPunct="1">
              <a:spcBef>
                <a:spcPct val="10000"/>
              </a:spcBef>
              <a:buFont typeface="Wingdings 2" pitchFamily="18" charset="2"/>
              <a:buNone/>
            </a:pPr>
            <a:endParaRPr lang="en-US" sz="1800" dirty="0">
              <a:latin typeface="Courier New" pitchFamily="49" charset="0"/>
              <a:cs typeface="Courier New" pitchFamily="49" charset="0"/>
            </a:endParaRPr>
          </a:p>
        </p:txBody>
      </p:sp>
      <p:grpSp>
        <p:nvGrpSpPr>
          <p:cNvPr id="17" name="Group 16"/>
          <p:cNvGrpSpPr>
            <a:grpSpLocks/>
          </p:cNvGrpSpPr>
          <p:nvPr/>
        </p:nvGrpSpPr>
        <p:grpSpPr bwMode="auto">
          <a:xfrm>
            <a:off x="2400300" y="4926014"/>
            <a:ext cx="1371600" cy="1463675"/>
            <a:chOff x="876300" y="4926568"/>
            <a:chExt cx="1371600" cy="1462564"/>
          </a:xfrm>
        </p:grpSpPr>
        <p:grpSp>
          <p:nvGrpSpPr>
            <p:cNvPr id="137237" name="Group 13"/>
            <p:cNvGrpSpPr>
              <a:grpSpLocks/>
            </p:cNvGrpSpPr>
            <p:nvPr/>
          </p:nvGrpSpPr>
          <p:grpSpPr bwMode="auto">
            <a:xfrm>
              <a:off x="876300" y="5498068"/>
              <a:ext cx="1219200" cy="712232"/>
              <a:chOff x="876300" y="4736068"/>
              <a:chExt cx="1219200" cy="712232"/>
            </a:xfrm>
          </p:grpSpPr>
          <p:sp>
            <p:nvSpPr>
              <p:cNvPr id="137241" name="TextBox 4"/>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6" name="Straight Arrow Connector 5"/>
              <p:cNvCxnSpPr/>
              <p:nvPr/>
            </p:nvCxnSpPr>
            <p:spPr>
              <a:xfrm rot="5400000">
                <a:off x="820074" y="5275766"/>
                <a:ext cx="34264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p:nvPr/>
          </p:nvCxnSpPr>
          <p:spPr>
            <a:xfrm>
              <a:off x="990600" y="6209880"/>
              <a:ext cx="4191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239" name="TextBox 7"/>
            <p:cNvSpPr txBox="1">
              <a:spLocks noChangeArrowheads="1"/>
            </p:cNvSpPr>
            <p:nvPr/>
          </p:nvSpPr>
          <p:spPr bwMode="auto">
            <a:xfrm>
              <a:off x="1409700" y="6019800"/>
              <a:ext cx="838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sp>
          <p:nvSpPr>
            <p:cNvPr id="137240" name="TextBox 14"/>
            <p:cNvSpPr txBox="1">
              <a:spLocks noChangeArrowheads="1"/>
            </p:cNvSpPr>
            <p:nvPr/>
          </p:nvSpPr>
          <p:spPr bwMode="auto">
            <a:xfrm>
              <a:off x="876300" y="4926568"/>
              <a:ext cx="1371600" cy="584331"/>
            </a:xfrm>
            <a:prstGeom prst="rect">
              <a:avLst/>
            </a:prstGeom>
            <a:noFill/>
            <a:ln w="9525">
              <a:solidFill>
                <a:srgbClr val="FFC000"/>
              </a:solidFill>
              <a:miter lim="800000"/>
              <a:headEnd/>
              <a:tailEnd/>
            </a:ln>
          </p:spPr>
          <p:txBody>
            <a:bodyPr lIns="0" rIns="0">
              <a:spAutoFit/>
            </a:bodyPr>
            <a:lstStyle/>
            <a:p>
              <a:pPr algn="ctr"/>
              <a:r>
                <a:rPr lang="en-US" sz="1600" dirty="0">
                  <a:latin typeface="Consolas" pitchFamily="49" charset="0"/>
                  <a:cs typeface="Consolas" pitchFamily="49" charset="0"/>
                </a:rPr>
                <a:t>Before Insert</a:t>
              </a:r>
            </a:p>
          </p:txBody>
        </p:sp>
      </p:grpSp>
      <p:grpSp>
        <p:nvGrpSpPr>
          <p:cNvPr id="18" name="Group 17"/>
          <p:cNvGrpSpPr>
            <a:grpSpLocks/>
          </p:cNvGrpSpPr>
          <p:nvPr/>
        </p:nvGrpSpPr>
        <p:grpSpPr bwMode="auto">
          <a:xfrm>
            <a:off x="4648200" y="4926014"/>
            <a:ext cx="1524000" cy="1589087"/>
            <a:chOff x="4267200" y="4926568"/>
            <a:chExt cx="1524000" cy="1588532"/>
          </a:xfrm>
        </p:grpSpPr>
        <p:grpSp>
          <p:nvGrpSpPr>
            <p:cNvPr id="137230" name="Group 13"/>
            <p:cNvGrpSpPr>
              <a:grpSpLocks/>
            </p:cNvGrpSpPr>
            <p:nvPr/>
          </p:nvGrpSpPr>
          <p:grpSpPr bwMode="auto">
            <a:xfrm>
              <a:off x="4267200" y="5498068"/>
              <a:ext cx="1524000" cy="1017032"/>
              <a:chOff x="647700" y="4736068"/>
              <a:chExt cx="1524000" cy="1017032"/>
            </a:xfrm>
          </p:grpSpPr>
          <p:grpSp>
            <p:nvGrpSpPr>
              <p:cNvPr id="137232" name="Group 6"/>
              <p:cNvGrpSpPr>
                <a:grpSpLocks/>
              </p:cNvGrpSpPr>
              <p:nvPr/>
            </p:nvGrpSpPr>
            <p:grpSpPr bwMode="auto">
              <a:xfrm>
                <a:off x="647700" y="5383768"/>
                <a:ext cx="1524000" cy="369332"/>
                <a:chOff x="3695700" y="5448300"/>
                <a:chExt cx="1524000" cy="369332"/>
              </a:xfrm>
            </p:grpSpPr>
            <p:sp>
              <p:nvSpPr>
                <p:cNvPr id="137235" name="TextBox 12"/>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Red   null   </a:t>
                  </a:r>
                </a:p>
              </p:txBody>
            </p:sp>
            <p:cxnSp>
              <p:nvCxnSpPr>
                <p:cNvPr id="14" name="Straight Connector 13"/>
                <p:cNvCxnSpPr>
                  <a:stCxn id="137235" idx="0"/>
                  <a:endCxn id="137235" idx="2"/>
                </p:cNvCxnSpPr>
                <p:nvPr/>
              </p:nvCxnSpPr>
              <p:spPr>
                <a:xfrm rot="16200000" flipH="1">
                  <a:off x="4272821" y="5632754"/>
                  <a:ext cx="36975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7233" name="TextBox 10"/>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12" name="Straight Arrow Connector 11"/>
              <p:cNvCxnSpPr/>
              <p:nvPr/>
            </p:nvCxnSpPr>
            <p:spPr>
              <a:xfrm rot="5400000">
                <a:off x="856504" y="5238135"/>
                <a:ext cx="268194"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7231" name="TextBox 15"/>
            <p:cNvSpPr txBox="1">
              <a:spLocks noChangeArrowheads="1"/>
            </p:cNvSpPr>
            <p:nvPr/>
          </p:nvSpPr>
          <p:spPr bwMode="auto">
            <a:xfrm>
              <a:off x="4267200" y="4926568"/>
              <a:ext cx="1524000" cy="584571"/>
            </a:xfrm>
            <a:prstGeom prst="rect">
              <a:avLst/>
            </a:prstGeom>
            <a:noFill/>
            <a:ln w="9525">
              <a:solidFill>
                <a:srgbClr val="FFC000"/>
              </a:solidFill>
              <a:miter lim="800000"/>
              <a:headEnd/>
              <a:tailEnd/>
            </a:ln>
          </p:spPr>
          <p:txBody>
            <a:bodyPr>
              <a:spAutoFit/>
            </a:bodyPr>
            <a:lstStyle/>
            <a:p>
              <a:pPr algn="ctr"/>
              <a:r>
                <a:rPr lang="en-US" sz="1600" dirty="0">
                  <a:latin typeface="Consolas" pitchFamily="49" charset="0"/>
                  <a:cs typeface="Consolas" pitchFamily="49" charset="0"/>
                </a:rPr>
                <a:t>After  Insert</a:t>
              </a:r>
            </a:p>
          </p:txBody>
        </p:sp>
      </p:grpSp>
      <p:sp>
        <p:nvSpPr>
          <p:cNvPr id="19" name="TextBox 18"/>
          <p:cNvSpPr txBox="1">
            <a:spLocks noChangeArrowheads="1"/>
          </p:cNvSpPr>
          <p:nvPr/>
        </p:nvSpPr>
        <p:spPr bwMode="auto">
          <a:xfrm>
            <a:off x="8686800" y="6030914"/>
            <a:ext cx="1524000" cy="369887"/>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Red   null   </a:t>
            </a:r>
          </a:p>
        </p:txBody>
      </p:sp>
      <p:sp>
        <p:nvSpPr>
          <p:cNvPr id="21" name="TextBox 20"/>
          <p:cNvSpPr txBox="1">
            <a:spLocks noChangeArrowheads="1"/>
          </p:cNvSpPr>
          <p:nvPr/>
        </p:nvSpPr>
        <p:spPr bwMode="auto">
          <a:xfrm>
            <a:off x="7124700" y="5486400"/>
            <a:ext cx="1219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22" name="Straight Arrow Connector 21"/>
          <p:cNvCxnSpPr/>
          <p:nvPr/>
        </p:nvCxnSpPr>
        <p:spPr>
          <a:xfrm rot="5400000">
            <a:off x="7068344" y="6026944"/>
            <a:ext cx="342900" cy="158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39000" y="6199189"/>
            <a:ext cx="4191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7658100" y="6030914"/>
            <a:ext cx="838200" cy="36988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null</a:t>
            </a:r>
          </a:p>
        </p:txBody>
      </p:sp>
      <p:cxnSp>
        <p:nvCxnSpPr>
          <p:cNvPr id="25" name="Straight Connector 24"/>
          <p:cNvCxnSpPr>
            <a:stCxn id="19" idx="0"/>
            <a:endCxn id="19" idx="2"/>
          </p:cNvCxnSpPr>
          <p:nvPr/>
        </p:nvCxnSpPr>
        <p:spPr>
          <a:xfrm rot="16200000" flipH="1">
            <a:off x="9263857" y="6215857"/>
            <a:ext cx="369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hape 26"/>
          <p:cNvCxnSpPr>
            <a:stCxn id="21" idx="3"/>
            <a:endCxn id="19" idx="0"/>
          </p:cNvCxnSpPr>
          <p:nvPr/>
        </p:nvCxnSpPr>
        <p:spPr>
          <a:xfrm>
            <a:off x="8343900" y="5670551"/>
            <a:ext cx="1104900" cy="3603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991600" y="5154614"/>
            <a:ext cx="1219200" cy="36988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newNode</a:t>
            </a:r>
          </a:p>
        </p:txBody>
      </p:sp>
      <p:cxnSp>
        <p:nvCxnSpPr>
          <p:cNvPr id="29" name="Straight Arrow Connector 28"/>
          <p:cNvCxnSpPr/>
          <p:nvPr/>
        </p:nvCxnSpPr>
        <p:spPr>
          <a:xfrm rot="5400000">
            <a:off x="9582944" y="5771356"/>
            <a:ext cx="4953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P spid="19" grpId="0" animBg="1"/>
      <p:bldP spid="21" grpId="0" animBg="1"/>
      <p:bldP spid="24" grpId="0" animBg="1"/>
      <p:bldP spid="24" grpId="1" animBg="1"/>
      <p:bldP spid="2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1524000" y="1"/>
            <a:ext cx="9144000" cy="702245"/>
          </a:xfrm>
        </p:spPr>
        <p:txBody>
          <a:bodyPr/>
          <a:lstStyle/>
          <a:p>
            <a:pPr eaLnBrk="1" hangingPunct="1"/>
            <a:r>
              <a:rPr lang="en-US" dirty="0" smtClean="0"/>
              <a:t>Inserting Into a Non-Empty List</a:t>
            </a:r>
          </a:p>
        </p:txBody>
      </p:sp>
      <p:sp>
        <p:nvSpPr>
          <p:cNvPr id="14338" name="Content Placeholder 2"/>
          <p:cNvSpPr>
            <a:spLocks noGrp="1"/>
          </p:cNvSpPr>
          <p:nvPr>
            <p:ph idx="1"/>
          </p:nvPr>
        </p:nvSpPr>
        <p:spPr>
          <a:xfrm>
            <a:off x="143225" y="894271"/>
            <a:ext cx="11905550" cy="5760530"/>
          </a:xfrm>
        </p:spPr>
        <p:txBody>
          <a:bodyPr/>
          <a:lstStyle/>
          <a:p>
            <a:pPr eaLnBrk="1" hangingPunct="1">
              <a:spcBef>
                <a:spcPct val="10000"/>
              </a:spcBef>
            </a:pPr>
            <a:r>
              <a:rPr lang="en-US" dirty="0" smtClean="0"/>
              <a:t>Let’s continue, and add “blue” before “red”:</a:t>
            </a:r>
          </a:p>
          <a:p>
            <a:pPr eaLnBrk="1" hangingPunct="1">
              <a:spcBef>
                <a:spcPct val="10000"/>
              </a:spcBef>
              <a:buFont typeface="Wingdings 2" pitchFamily="18" charset="2"/>
              <a:buNone/>
            </a:pPr>
            <a:endParaRPr lang="en-US" sz="2000" dirty="0"/>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LLStringNode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newNode</a:t>
            </a:r>
            <a:r>
              <a:rPr lang="en-US" sz="2000" dirty="0">
                <a:latin typeface="Consolas" pitchFamily="49" charset="0"/>
                <a:cs typeface="Consolas" pitchFamily="49" charset="0"/>
              </a:rPr>
              <a:t> = new </a:t>
            </a:r>
            <a:r>
              <a:rPr lang="en-US" sz="2000" dirty="0" err="1">
                <a:latin typeface="Consolas" pitchFamily="49" charset="0"/>
                <a:cs typeface="Consolas" pitchFamily="49" charset="0"/>
              </a:rPr>
              <a:t>LLStringNode</a:t>
            </a:r>
            <a:r>
              <a:rPr lang="en-US" sz="2000" dirty="0">
                <a:latin typeface="Consolas" pitchFamily="49" charset="0"/>
                <a:cs typeface="Consolas" pitchFamily="49" charset="0"/>
              </a:rPr>
              <a:t>(“Blue”);  </a:t>
            </a:r>
            <a:r>
              <a:rPr lang="en-US" sz="2000" dirty="0">
                <a:solidFill>
                  <a:srgbClr val="92D050"/>
                </a:solidFill>
                <a:latin typeface="Consolas" pitchFamily="49" charset="0"/>
                <a:cs typeface="Consolas" pitchFamily="49" charset="0"/>
              </a:rPr>
              <a:t>// build new node</a:t>
            </a:r>
          </a:p>
          <a:p>
            <a:pPr eaLnBrk="1" hangingPunct="1">
              <a:spcBef>
                <a:spcPct val="10000"/>
              </a:spcBef>
              <a:buFont typeface="Wingdings 2" pitchFamily="18" charset="2"/>
              <a:buNone/>
            </a:pPr>
            <a:endParaRPr lang="en-US" sz="2000" dirty="0">
              <a:latin typeface="Consolas" pitchFamily="49" charset="0"/>
              <a:cs typeface="Consolas" pitchFamily="49" charset="0"/>
            </a:endParaRPr>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newNode.setLink</a:t>
            </a:r>
            <a:r>
              <a:rPr lang="en-US" sz="2000" dirty="0">
                <a:latin typeface="Consolas" pitchFamily="49" charset="0"/>
                <a:cs typeface="Consolas" pitchFamily="49" charset="0"/>
              </a:rPr>
              <a:t>(</a:t>
            </a:r>
            <a:r>
              <a:rPr lang="en-US" sz="2000" dirty="0" err="1">
                <a:latin typeface="Consolas" pitchFamily="49" charset="0"/>
                <a:cs typeface="Consolas" pitchFamily="49" charset="0"/>
              </a:rPr>
              <a:t>ourList</a:t>
            </a: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new node points to what the head of</a:t>
            </a:r>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the list </a:t>
            </a:r>
            <a:r>
              <a:rPr lang="en-US" sz="2000" i="1" dirty="0">
                <a:solidFill>
                  <a:srgbClr val="92D050"/>
                </a:solidFill>
                <a:latin typeface="Consolas" pitchFamily="49" charset="0"/>
                <a:cs typeface="Consolas" pitchFamily="49" charset="0"/>
              </a:rPr>
              <a:t>used</a:t>
            </a:r>
            <a:r>
              <a:rPr lang="en-US" sz="2000" dirty="0">
                <a:solidFill>
                  <a:srgbClr val="92D050"/>
                </a:solidFill>
                <a:latin typeface="Consolas" pitchFamily="49" charset="0"/>
                <a:cs typeface="Consolas" pitchFamily="49" charset="0"/>
              </a:rPr>
              <a:t> to point to  </a:t>
            </a:r>
          </a:p>
          <a:p>
            <a:pPr eaLnBrk="1" hangingPunct="1">
              <a:spcBef>
                <a:spcPct val="10000"/>
              </a:spcBef>
              <a:buFont typeface="Wingdings 2" pitchFamily="18" charset="2"/>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ourList</a:t>
            </a:r>
            <a:r>
              <a:rPr lang="en-US" sz="2000" dirty="0">
                <a:latin typeface="Consolas" pitchFamily="49" charset="0"/>
                <a:cs typeface="Consolas" pitchFamily="49" charset="0"/>
              </a:rPr>
              <a:t> = </a:t>
            </a:r>
            <a:r>
              <a:rPr lang="en-US" sz="2000" dirty="0" err="1">
                <a:latin typeface="Consolas" pitchFamily="49" charset="0"/>
                <a:cs typeface="Consolas" pitchFamily="49" charset="0"/>
              </a:rPr>
              <a:t>newNode</a:t>
            </a:r>
            <a:r>
              <a:rPr lang="en-US" sz="2000" dirty="0">
                <a:latin typeface="Consolas" pitchFamily="49" charset="0"/>
                <a:cs typeface="Consolas" pitchFamily="49" charset="0"/>
              </a:rPr>
              <a:t>;        </a:t>
            </a:r>
            <a:r>
              <a:rPr lang="en-US" sz="2000" dirty="0">
                <a:solidFill>
                  <a:srgbClr val="92D050"/>
                </a:solidFill>
                <a:latin typeface="Consolas" pitchFamily="49" charset="0"/>
                <a:cs typeface="Consolas" pitchFamily="49" charset="0"/>
              </a:rPr>
              <a:t>// now our list starts with the new node</a:t>
            </a:r>
          </a:p>
          <a:p>
            <a:pPr eaLnBrk="1" hangingPunct="1">
              <a:spcBef>
                <a:spcPct val="10000"/>
              </a:spcBef>
              <a:buFont typeface="Wingdings 2" pitchFamily="18" charset="2"/>
              <a:buNone/>
            </a:pPr>
            <a:endParaRPr lang="en-US" sz="1600" dirty="0">
              <a:latin typeface="Courier New" pitchFamily="49" charset="0"/>
              <a:cs typeface="Courier New" pitchFamily="49" charset="0"/>
            </a:endParaRPr>
          </a:p>
          <a:p>
            <a:pPr eaLnBrk="1" hangingPunct="1">
              <a:spcBef>
                <a:spcPct val="10000"/>
              </a:spcBef>
            </a:pPr>
            <a:r>
              <a:rPr lang="en-US" dirty="0" smtClean="0">
                <a:cs typeface="Courier New" pitchFamily="49" charset="0"/>
              </a:rPr>
              <a:t>The order of the last two lines is critical!</a:t>
            </a:r>
          </a:p>
          <a:p>
            <a:pPr lvl="1" eaLnBrk="1" hangingPunct="1">
              <a:spcBef>
                <a:spcPct val="10000"/>
              </a:spcBef>
            </a:pPr>
            <a:r>
              <a:rPr lang="en-US" dirty="0" smtClean="0">
                <a:cs typeface="Courier New" pitchFamily="49" charset="0"/>
              </a:rPr>
              <a:t>What happens if we reverse the two?</a:t>
            </a:r>
          </a:p>
          <a:p>
            <a:pPr eaLnBrk="1" hangingPunct="1">
              <a:spcBef>
                <a:spcPct val="10000"/>
              </a:spcBef>
              <a:buFont typeface="Wingdings 2" pitchFamily="18" charset="2"/>
              <a:buNone/>
            </a:pPr>
            <a:endParaRPr lang="en-US" sz="1800" dirty="0">
              <a:latin typeface="Courier New" pitchFamily="49" charset="0"/>
              <a:cs typeface="Courier New" pitchFamily="49" charset="0"/>
            </a:endParaRPr>
          </a:p>
        </p:txBody>
      </p:sp>
      <p:grpSp>
        <p:nvGrpSpPr>
          <p:cNvPr id="2" name="Group 16"/>
          <p:cNvGrpSpPr>
            <a:grpSpLocks/>
          </p:cNvGrpSpPr>
          <p:nvPr/>
        </p:nvGrpSpPr>
        <p:grpSpPr bwMode="auto">
          <a:xfrm>
            <a:off x="2400300" y="4811580"/>
            <a:ext cx="1485900" cy="1360620"/>
            <a:chOff x="876300" y="4812186"/>
            <a:chExt cx="1485900" cy="1360014"/>
          </a:xfrm>
        </p:grpSpPr>
        <p:grpSp>
          <p:nvGrpSpPr>
            <p:cNvPr id="139298" name="Group 13"/>
            <p:cNvGrpSpPr>
              <a:grpSpLocks/>
            </p:cNvGrpSpPr>
            <p:nvPr/>
          </p:nvGrpSpPr>
          <p:grpSpPr bwMode="auto">
            <a:xfrm>
              <a:off x="876300" y="5498068"/>
              <a:ext cx="1219200" cy="674132"/>
              <a:chOff x="876300" y="4736068"/>
              <a:chExt cx="1219200" cy="674132"/>
            </a:xfrm>
          </p:grpSpPr>
          <p:sp>
            <p:nvSpPr>
              <p:cNvPr id="139300" name="TextBox 4"/>
              <p:cNvSpPr txBox="1">
                <a:spLocks noChangeArrowheads="1"/>
              </p:cNvSpPr>
              <p:nvPr/>
            </p:nvSpPr>
            <p:spPr bwMode="auto">
              <a:xfrm>
                <a:off x="876300" y="4736068"/>
                <a:ext cx="1219200" cy="369332"/>
              </a:xfrm>
              <a:prstGeom prst="rect">
                <a:avLst/>
              </a:prstGeom>
              <a:noFill/>
              <a:ln w="9525">
                <a:solidFill>
                  <a:srgbClr val="00B0F0"/>
                </a:solidFill>
                <a:miter lim="800000"/>
                <a:headEnd/>
                <a:tailEnd/>
              </a:ln>
            </p:spPr>
            <p:txBody>
              <a:bodyPr>
                <a:spAutoFit/>
              </a:bodyPr>
              <a:lstStyle/>
              <a:p>
                <a:r>
                  <a:rPr lang="en-US" dirty="0" err="1">
                    <a:latin typeface="Consolas" pitchFamily="49" charset="0"/>
                    <a:cs typeface="Consolas" pitchFamily="49" charset="0"/>
                  </a:rPr>
                  <a:t>ourList</a:t>
                </a:r>
                <a:endParaRPr lang="en-US" dirty="0">
                  <a:latin typeface="Consolas" pitchFamily="49" charset="0"/>
                  <a:cs typeface="Consolas" pitchFamily="49" charset="0"/>
                </a:endParaRPr>
              </a:p>
            </p:txBody>
          </p:sp>
          <p:cxnSp>
            <p:nvCxnSpPr>
              <p:cNvPr id="6" name="Straight Arrow Connector 5"/>
              <p:cNvCxnSpPr/>
              <p:nvPr/>
            </p:nvCxnSpPr>
            <p:spPr>
              <a:xfrm rot="5400000">
                <a:off x="839062" y="5257074"/>
                <a:ext cx="304664" cy="158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39299" name="TextBox 14"/>
            <p:cNvSpPr txBox="1">
              <a:spLocks noChangeArrowheads="1"/>
            </p:cNvSpPr>
            <p:nvPr/>
          </p:nvSpPr>
          <p:spPr bwMode="auto">
            <a:xfrm>
              <a:off x="876300" y="4812186"/>
              <a:ext cx="1485900" cy="646043"/>
            </a:xfrm>
            <a:prstGeom prst="rect">
              <a:avLst/>
            </a:prstGeom>
            <a:noFill/>
            <a:ln w="9525">
              <a:solidFill>
                <a:srgbClr val="FFC000"/>
              </a:solidFill>
              <a:miter lim="800000"/>
              <a:headEnd/>
              <a:tailEnd/>
            </a:ln>
          </p:spPr>
          <p:txBody>
            <a:bodyPr wrap="square" lIns="0" rIns="0">
              <a:spAutoFit/>
            </a:bodyPr>
            <a:lstStyle/>
            <a:p>
              <a:pPr algn="ctr"/>
              <a:r>
                <a:rPr lang="en-US">
                  <a:latin typeface="Consolas" pitchFamily="49" charset="0"/>
                  <a:cs typeface="Consolas" pitchFamily="49" charset="0"/>
                </a:rPr>
                <a:t>Before Insert</a:t>
              </a:r>
            </a:p>
          </p:txBody>
        </p:sp>
      </p:grpSp>
      <p:grpSp>
        <p:nvGrpSpPr>
          <p:cNvPr id="4" name="Group 17"/>
          <p:cNvGrpSpPr>
            <a:grpSpLocks/>
          </p:cNvGrpSpPr>
          <p:nvPr/>
        </p:nvGrpSpPr>
        <p:grpSpPr bwMode="auto">
          <a:xfrm>
            <a:off x="4646370" y="4811579"/>
            <a:ext cx="3240330" cy="1703517"/>
            <a:chOff x="4265370" y="4812177"/>
            <a:chExt cx="3240330" cy="1702923"/>
          </a:xfrm>
        </p:grpSpPr>
        <p:grpSp>
          <p:nvGrpSpPr>
            <p:cNvPr id="139289" name="Group 13"/>
            <p:cNvGrpSpPr>
              <a:grpSpLocks/>
            </p:cNvGrpSpPr>
            <p:nvPr/>
          </p:nvGrpSpPr>
          <p:grpSpPr bwMode="auto">
            <a:xfrm>
              <a:off x="4265370" y="5498068"/>
              <a:ext cx="3240330" cy="1017032"/>
              <a:chOff x="645870" y="4736068"/>
              <a:chExt cx="3240330" cy="1017032"/>
            </a:xfrm>
          </p:grpSpPr>
          <p:grpSp>
            <p:nvGrpSpPr>
              <p:cNvPr id="139291" name="Group 6"/>
              <p:cNvGrpSpPr>
                <a:grpSpLocks/>
              </p:cNvGrpSpPr>
              <p:nvPr/>
            </p:nvGrpSpPr>
            <p:grpSpPr bwMode="auto">
              <a:xfrm>
                <a:off x="647700" y="5383768"/>
                <a:ext cx="3238500" cy="369332"/>
                <a:chOff x="3695700" y="5448300"/>
                <a:chExt cx="3238500" cy="369332"/>
              </a:xfrm>
            </p:grpSpPr>
            <p:sp>
              <p:nvSpPr>
                <p:cNvPr id="139294" name="TextBox 12"/>
                <p:cNvSpPr txBox="1">
                  <a:spLocks noChangeArrowheads="1"/>
                </p:cNvSpPr>
                <p:nvPr/>
              </p:nvSpPr>
              <p:spPr bwMode="auto">
                <a:xfrm>
                  <a:off x="36957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Blue     </a:t>
                  </a:r>
                </a:p>
              </p:txBody>
            </p:sp>
            <p:cxnSp>
              <p:nvCxnSpPr>
                <p:cNvPr id="14" name="Straight Connector 13"/>
                <p:cNvCxnSpPr>
                  <a:stCxn id="139294" idx="0"/>
                  <a:endCxn id="139294" idx="2"/>
                </p:cNvCxnSpPr>
                <p:nvPr/>
              </p:nvCxnSpPr>
              <p:spPr>
                <a:xfrm rot="16200000" flipH="1">
                  <a:off x="4272821" y="5632754"/>
                  <a:ext cx="369758" cy="0"/>
                </a:xfrm>
                <a:prstGeom prst="line">
                  <a:avLst/>
                </a:prstGeom>
              </p:spPr>
              <p:style>
                <a:lnRef idx="1">
                  <a:schemeClr val="accent1"/>
                </a:lnRef>
                <a:fillRef idx="0">
                  <a:schemeClr val="accent1"/>
                </a:fillRef>
                <a:effectRef idx="0">
                  <a:schemeClr val="accent1"/>
                </a:effectRef>
                <a:fontRef idx="minor">
                  <a:schemeClr val="tx1"/>
                </a:fontRef>
              </p:style>
            </p:cxnSp>
            <p:sp>
              <p:nvSpPr>
                <p:cNvPr id="139296" name="TextBox 33"/>
                <p:cNvSpPr txBox="1">
                  <a:spLocks noChangeArrowheads="1"/>
                </p:cNvSpPr>
                <p:nvPr/>
              </p:nvSpPr>
              <p:spPr bwMode="auto">
                <a:xfrm>
                  <a:off x="5410200" y="5448300"/>
                  <a:ext cx="1524000" cy="36933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Red   null   </a:t>
                  </a:r>
                </a:p>
              </p:txBody>
            </p:sp>
            <p:cxnSp>
              <p:nvCxnSpPr>
                <p:cNvPr id="35" name="Straight Connector 34"/>
                <p:cNvCxnSpPr/>
                <p:nvPr/>
              </p:nvCxnSpPr>
              <p:spPr>
                <a:xfrm rot="16200000" flipH="1">
                  <a:off x="5987321" y="5632754"/>
                  <a:ext cx="36975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9292" name="TextBox 10"/>
              <p:cNvSpPr txBox="1">
                <a:spLocks noChangeArrowheads="1"/>
              </p:cNvSpPr>
              <p:nvPr/>
            </p:nvSpPr>
            <p:spPr bwMode="auto">
              <a:xfrm>
                <a:off x="645870" y="4736068"/>
                <a:ext cx="1219200" cy="369332"/>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12" name="Straight Arrow Connector 11"/>
              <p:cNvCxnSpPr/>
              <p:nvPr/>
            </p:nvCxnSpPr>
            <p:spPr>
              <a:xfrm rot="5400000">
                <a:off x="657221" y="5238135"/>
                <a:ext cx="268194"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9290" name="TextBox 15"/>
            <p:cNvSpPr txBox="1">
              <a:spLocks noChangeArrowheads="1"/>
            </p:cNvSpPr>
            <p:nvPr/>
          </p:nvSpPr>
          <p:spPr bwMode="auto">
            <a:xfrm>
              <a:off x="4267200" y="4812177"/>
              <a:ext cx="1524000" cy="646105"/>
            </a:xfrm>
            <a:prstGeom prst="rect">
              <a:avLst/>
            </a:prstGeom>
            <a:noFill/>
            <a:ln w="9525">
              <a:solidFill>
                <a:srgbClr val="FFC000"/>
              </a:solidFill>
              <a:miter lim="800000"/>
              <a:headEnd/>
              <a:tailEnd/>
            </a:ln>
          </p:spPr>
          <p:txBody>
            <a:bodyPr>
              <a:spAutoFit/>
            </a:bodyPr>
            <a:lstStyle/>
            <a:p>
              <a:pPr algn="ctr"/>
              <a:r>
                <a:rPr lang="en-US" dirty="0">
                  <a:latin typeface="Consolas" pitchFamily="49" charset="0"/>
                  <a:cs typeface="Consolas" pitchFamily="49" charset="0"/>
                </a:rPr>
                <a:t>After Insert</a:t>
              </a:r>
            </a:p>
          </p:txBody>
        </p:sp>
      </p:grpSp>
      <p:sp>
        <p:nvSpPr>
          <p:cNvPr id="30" name="TextBox 29"/>
          <p:cNvSpPr txBox="1">
            <a:spLocks noChangeArrowheads="1"/>
          </p:cNvSpPr>
          <p:nvPr/>
        </p:nvSpPr>
        <p:spPr bwMode="auto">
          <a:xfrm>
            <a:off x="2362200" y="6183314"/>
            <a:ext cx="1524000" cy="369887"/>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Red   null   </a:t>
            </a:r>
          </a:p>
        </p:txBody>
      </p:sp>
      <p:cxnSp>
        <p:nvCxnSpPr>
          <p:cNvPr id="31" name="Straight Connector 30"/>
          <p:cNvCxnSpPr>
            <a:stCxn id="30" idx="0"/>
            <a:endCxn id="30" idx="2"/>
          </p:cNvCxnSpPr>
          <p:nvPr/>
        </p:nvCxnSpPr>
        <p:spPr>
          <a:xfrm rot="16200000" flipH="1">
            <a:off x="2939257" y="6368257"/>
            <a:ext cx="369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39296" idx="1"/>
          </p:cNvCxnSpPr>
          <p:nvPr/>
        </p:nvCxnSpPr>
        <p:spPr>
          <a:xfrm>
            <a:off x="5791200" y="6324600"/>
            <a:ext cx="5715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8077200" y="6145214"/>
            <a:ext cx="1524000" cy="369887"/>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Red   null     </a:t>
            </a:r>
          </a:p>
        </p:txBody>
      </p:sp>
      <p:cxnSp>
        <p:nvCxnSpPr>
          <p:cNvPr id="39" name="Straight Connector 38"/>
          <p:cNvCxnSpPr>
            <a:stCxn id="38" idx="0"/>
            <a:endCxn id="38" idx="2"/>
          </p:cNvCxnSpPr>
          <p:nvPr/>
        </p:nvCxnSpPr>
        <p:spPr>
          <a:xfrm rot="16200000" flipH="1">
            <a:off x="8654257" y="6330157"/>
            <a:ext cx="369887"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a:spLocks noChangeArrowheads="1"/>
          </p:cNvSpPr>
          <p:nvPr/>
        </p:nvSpPr>
        <p:spPr bwMode="auto">
          <a:xfrm>
            <a:off x="8115300" y="4914900"/>
            <a:ext cx="1219200" cy="36988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ourList</a:t>
            </a:r>
          </a:p>
        </p:txBody>
      </p:sp>
      <p:cxnSp>
        <p:nvCxnSpPr>
          <p:cNvPr id="41" name="Straight Arrow Connector 40"/>
          <p:cNvCxnSpPr/>
          <p:nvPr/>
        </p:nvCxnSpPr>
        <p:spPr>
          <a:xfrm rot="5400000">
            <a:off x="7999414" y="5716589"/>
            <a:ext cx="8397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8648700" y="5524500"/>
            <a:ext cx="1524000" cy="369888"/>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Blue  null     </a:t>
            </a:r>
          </a:p>
        </p:txBody>
      </p:sp>
      <p:cxnSp>
        <p:nvCxnSpPr>
          <p:cNvPr id="44" name="Straight Connector 43"/>
          <p:cNvCxnSpPr>
            <a:stCxn id="43" idx="0"/>
            <a:endCxn id="43" idx="2"/>
          </p:cNvCxnSpPr>
          <p:nvPr/>
        </p:nvCxnSpPr>
        <p:spPr>
          <a:xfrm rot="16200000" flipH="1">
            <a:off x="9225756" y="5709444"/>
            <a:ext cx="3698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p:cNvGrpSpPr>
            <a:grpSpLocks/>
          </p:cNvGrpSpPr>
          <p:nvPr/>
        </p:nvGrpSpPr>
        <p:grpSpPr bwMode="auto">
          <a:xfrm>
            <a:off x="8609014" y="5715000"/>
            <a:ext cx="1220787" cy="420688"/>
            <a:chOff x="7085806" y="5715000"/>
            <a:chExt cx="1219994" cy="419894"/>
          </a:xfrm>
        </p:grpSpPr>
        <p:cxnSp>
          <p:nvCxnSpPr>
            <p:cNvPr id="46" name="Straight Connector 45"/>
            <p:cNvCxnSpPr/>
            <p:nvPr/>
          </p:nvCxnSpPr>
          <p:spPr>
            <a:xfrm rot="5400000">
              <a:off x="8172702" y="5848098"/>
              <a:ext cx="266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7087392" y="5981197"/>
              <a:ext cx="1218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7010543" y="6058044"/>
              <a:ext cx="152112" cy="1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a:spLocks noChangeArrowheads="1"/>
          </p:cNvSpPr>
          <p:nvPr/>
        </p:nvSpPr>
        <p:spPr bwMode="auto">
          <a:xfrm>
            <a:off x="8648700" y="5524500"/>
            <a:ext cx="1524000" cy="369888"/>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Blue       </a:t>
            </a:r>
          </a:p>
        </p:txBody>
      </p:sp>
      <p:grpSp>
        <p:nvGrpSpPr>
          <p:cNvPr id="60" name="Group 59"/>
          <p:cNvGrpSpPr>
            <a:grpSpLocks/>
          </p:cNvGrpSpPr>
          <p:nvPr/>
        </p:nvGrpSpPr>
        <p:grpSpPr bwMode="auto">
          <a:xfrm>
            <a:off x="8229600" y="5295900"/>
            <a:ext cx="419100" cy="419100"/>
            <a:chOff x="6705600" y="5295900"/>
            <a:chExt cx="419100" cy="419100"/>
          </a:xfrm>
        </p:grpSpPr>
        <p:cxnSp>
          <p:nvCxnSpPr>
            <p:cNvPr id="55" name="Straight Connector 54"/>
            <p:cNvCxnSpPr/>
            <p:nvPr/>
          </p:nvCxnSpPr>
          <p:spPr>
            <a:xfrm rot="5400000">
              <a:off x="6496050" y="5505450"/>
              <a:ext cx="41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3" idx="1"/>
            </p:cNvCxnSpPr>
            <p:nvPr/>
          </p:nvCxnSpPr>
          <p:spPr>
            <a:xfrm flipV="1">
              <a:off x="6705600" y="5708650"/>
              <a:ext cx="4191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5" name="Group 64"/>
          <p:cNvGrpSpPr>
            <a:grpSpLocks/>
          </p:cNvGrpSpPr>
          <p:nvPr/>
        </p:nvGrpSpPr>
        <p:grpSpPr bwMode="auto">
          <a:xfrm>
            <a:off x="9105900" y="4914900"/>
            <a:ext cx="1447800" cy="609600"/>
            <a:chOff x="7581900" y="4914900"/>
            <a:chExt cx="1447800" cy="609600"/>
          </a:xfrm>
        </p:grpSpPr>
        <p:sp>
          <p:nvSpPr>
            <p:cNvPr id="139282" name="TextBox 60"/>
            <p:cNvSpPr txBox="1">
              <a:spLocks noChangeArrowheads="1"/>
            </p:cNvSpPr>
            <p:nvPr/>
          </p:nvSpPr>
          <p:spPr bwMode="auto">
            <a:xfrm>
              <a:off x="7924800" y="4914900"/>
              <a:ext cx="1104900" cy="369332"/>
            </a:xfrm>
            <a:prstGeom prst="rect">
              <a:avLst/>
            </a:prstGeom>
            <a:noFill/>
            <a:ln w="9525">
              <a:solidFill>
                <a:srgbClr val="00B0F0"/>
              </a:solidFill>
              <a:miter lim="800000"/>
              <a:headEnd/>
              <a:tailEnd/>
            </a:ln>
          </p:spPr>
          <p:txBody>
            <a:bodyPr lIns="0" rIns="0">
              <a:spAutoFit/>
            </a:bodyPr>
            <a:lstStyle/>
            <a:p>
              <a:pPr algn="ctr"/>
              <a:r>
                <a:rPr lang="en-US" dirty="0" err="1">
                  <a:latin typeface="Consolas" pitchFamily="49" charset="0"/>
                  <a:cs typeface="Consolas" pitchFamily="49" charset="0"/>
                </a:rPr>
                <a:t>newNode</a:t>
              </a:r>
              <a:endParaRPr lang="en-US" dirty="0">
                <a:latin typeface="Consolas" pitchFamily="49" charset="0"/>
                <a:cs typeface="Consolas" pitchFamily="49" charset="0"/>
              </a:endParaRPr>
            </a:p>
          </p:txBody>
        </p:sp>
        <p:cxnSp>
          <p:nvCxnSpPr>
            <p:cNvPr id="63" name="Straight Arrow Connector 62"/>
            <p:cNvCxnSpPr/>
            <p:nvPr/>
          </p:nvCxnSpPr>
          <p:spPr>
            <a:xfrm rot="10800000" flipV="1">
              <a:off x="7581900" y="5295900"/>
              <a:ext cx="5715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38">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43"/>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P spid="30" grpId="0" animBg="1"/>
      <p:bldP spid="38" grpId="0" animBg="1"/>
      <p:bldP spid="40" grpId="0" animBg="1"/>
      <p:bldP spid="43" grpId="0" animBg="1"/>
      <p:bldP spid="43" grpId="1" animBg="1"/>
      <p:bldP spid="5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a:xfrm>
            <a:off x="1524000" y="1"/>
            <a:ext cx="9144000" cy="702245"/>
          </a:xfrm>
        </p:spPr>
        <p:txBody>
          <a:bodyPr/>
          <a:lstStyle/>
          <a:p>
            <a:pPr eaLnBrk="1" hangingPunct="1"/>
            <a:r>
              <a:rPr lang="en-US" dirty="0" smtClean="0"/>
              <a:t>Inserting Into a General List</a:t>
            </a:r>
          </a:p>
        </p:txBody>
      </p:sp>
      <p:sp>
        <p:nvSpPr>
          <p:cNvPr id="14338" name="Content Placeholder 2"/>
          <p:cNvSpPr>
            <a:spLocks noGrp="1"/>
          </p:cNvSpPr>
          <p:nvPr>
            <p:ph idx="1"/>
          </p:nvPr>
        </p:nvSpPr>
        <p:spPr>
          <a:xfrm>
            <a:off x="181631" y="894270"/>
            <a:ext cx="11867144" cy="5760530"/>
          </a:xfrm>
        </p:spPr>
        <p:txBody>
          <a:bodyPr/>
          <a:lstStyle/>
          <a:p>
            <a:pPr eaLnBrk="1" hangingPunct="1">
              <a:spcBef>
                <a:spcPct val="10000"/>
              </a:spcBef>
            </a:pPr>
            <a:r>
              <a:rPr lang="en-US" dirty="0" smtClean="0"/>
              <a:t>Let’s put them together:</a:t>
            </a:r>
          </a:p>
          <a:p>
            <a:pPr eaLnBrk="1" hangingPunct="1">
              <a:spcBef>
                <a:spcPct val="0"/>
              </a:spcBef>
              <a:buFont typeface="Wingdings 2" pitchFamily="18" charset="2"/>
              <a:buNone/>
            </a:pPr>
            <a:endParaRPr lang="en-US" sz="2000" dirty="0"/>
          </a:p>
          <a:p>
            <a:pPr eaLnBrk="1" hangingPunct="1">
              <a:lnSpc>
                <a:spcPct val="95000"/>
              </a:lnSpc>
              <a:spcBef>
                <a:spcPct val="0"/>
              </a:spcBef>
              <a:buFont typeface="Wingdings 2" pitchFamily="18" charset="2"/>
              <a:buNone/>
            </a:pPr>
            <a:r>
              <a:rPr lang="en-US" sz="1800" dirty="0">
                <a:latin typeface="Courier New" pitchFamily="49" charset="0"/>
                <a:cs typeface="Courier New" pitchFamily="49" charset="0"/>
              </a:rPr>
              <a:t>  </a:t>
            </a:r>
            <a:r>
              <a:rPr lang="en-US" sz="1800" dirty="0">
                <a:latin typeface="Consolas" pitchFamily="49" charset="0"/>
                <a:cs typeface="Consolas" pitchFamily="49" charset="0"/>
              </a:rPr>
              <a:t>void </a:t>
            </a:r>
            <a:r>
              <a:rPr lang="en-US" sz="1800" dirty="0" err="1">
                <a:latin typeface="Consolas" pitchFamily="49" charset="0"/>
                <a:cs typeface="Consolas" pitchFamily="49" charset="0"/>
              </a:rPr>
              <a:t>LLInsertAtBeginning</a:t>
            </a:r>
            <a:r>
              <a:rPr lang="en-US" sz="1800" dirty="0">
                <a:latin typeface="Consolas" pitchFamily="49" charset="0"/>
                <a:cs typeface="Consolas" pitchFamily="49" charset="0"/>
              </a:rPr>
              <a:t>(String </a:t>
            </a:r>
            <a:r>
              <a:rPr lang="en-US" sz="1800" dirty="0" err="1">
                <a:latin typeface="Consolas" pitchFamily="49" charset="0"/>
                <a:cs typeface="Consolas" pitchFamily="49" charset="0"/>
              </a:rPr>
              <a:t>newData</a:t>
            </a:r>
            <a:r>
              <a:rPr lang="en-US" sz="18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Pre-Cond: </a:t>
            </a:r>
            <a:r>
              <a:rPr lang="en-US" sz="1800" dirty="0" err="1">
                <a:solidFill>
                  <a:srgbClr val="92D050"/>
                </a:solidFill>
                <a:latin typeface="Consolas" pitchFamily="49" charset="0"/>
                <a:cs typeface="Consolas" pitchFamily="49" charset="0"/>
              </a:rPr>
              <a:t>ourList</a:t>
            </a:r>
            <a:r>
              <a:rPr lang="en-US" sz="1800" dirty="0">
                <a:solidFill>
                  <a:srgbClr val="92D050"/>
                </a:solidFill>
                <a:latin typeface="Consolas" pitchFamily="49" charset="0"/>
                <a:cs typeface="Consolas" pitchFamily="49" charset="0"/>
              </a:rPr>
              <a:t> points to the head of the list, or is null (no list)</a:t>
            </a:r>
          </a:p>
          <a:p>
            <a:pPr eaLnBrk="1" hangingPunct="1">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PostCond</a:t>
            </a:r>
            <a:r>
              <a:rPr lang="en-US" sz="1800" dirty="0">
                <a:solidFill>
                  <a:srgbClr val="92D050"/>
                </a:solidFill>
                <a:latin typeface="Consolas" pitchFamily="49" charset="0"/>
                <a:cs typeface="Consolas" pitchFamily="49" charset="0"/>
              </a:rPr>
              <a:t>: new node (with </a:t>
            </a:r>
            <a:r>
              <a:rPr lang="en-US" sz="1800" dirty="0" err="1">
                <a:solidFill>
                  <a:srgbClr val="92D050"/>
                </a:solidFill>
                <a:latin typeface="Consolas" pitchFamily="49" charset="0"/>
                <a:cs typeface="Consolas" pitchFamily="49" charset="0"/>
              </a:rPr>
              <a:t>newData</a:t>
            </a:r>
            <a:r>
              <a:rPr lang="en-US" sz="1800" dirty="0">
                <a:solidFill>
                  <a:srgbClr val="92D050"/>
                </a:solidFill>
                <a:latin typeface="Consolas" pitchFamily="49" charset="0"/>
                <a:cs typeface="Consolas" pitchFamily="49" charset="0"/>
              </a:rPr>
              <a:t>) inserted at head of list; </a:t>
            </a:r>
          </a:p>
          <a:p>
            <a:pPr eaLnBrk="1" hangingPunct="1">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ourList</a:t>
            </a:r>
            <a:r>
              <a:rPr lang="en-US" sz="1800" dirty="0">
                <a:solidFill>
                  <a:srgbClr val="92D050"/>
                </a:solidFill>
                <a:latin typeface="Consolas" pitchFamily="49" charset="0"/>
                <a:cs typeface="Consolas" pitchFamily="49" charset="0"/>
              </a:rPr>
              <a:t> is updated to point to the new node</a:t>
            </a:r>
          </a:p>
          <a:p>
            <a:pPr eaLnBrk="1" hangingPunct="1">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LLStringNode</a:t>
            </a:r>
            <a:r>
              <a:rPr lang="en-US" sz="1800" dirty="0">
                <a:latin typeface="Consolas" pitchFamily="49" charset="0"/>
                <a:cs typeface="Consolas" pitchFamily="49" charset="0"/>
              </a:rPr>
              <a:t> </a:t>
            </a:r>
            <a:r>
              <a:rPr lang="en-US" sz="1800" dirty="0" err="1">
                <a:latin typeface="Consolas" pitchFamily="49" charset="0"/>
                <a:cs typeface="Consolas" pitchFamily="49" charset="0"/>
              </a:rPr>
              <a:t>newNode</a:t>
            </a:r>
            <a:r>
              <a:rPr lang="en-US" sz="1800" dirty="0">
                <a:latin typeface="Consolas" pitchFamily="49" charset="0"/>
                <a:cs typeface="Consolas" pitchFamily="49" charset="0"/>
              </a:rPr>
              <a:t> = new </a:t>
            </a:r>
            <a:r>
              <a:rPr lang="en-US" sz="1800" dirty="0" err="1">
                <a:latin typeface="Consolas" pitchFamily="49" charset="0"/>
                <a:cs typeface="Consolas" pitchFamily="49" charset="0"/>
              </a:rPr>
              <a:t>LLStringNode</a:t>
            </a:r>
            <a:r>
              <a:rPr lang="en-US" sz="1800" dirty="0">
                <a:latin typeface="Consolas" pitchFamily="49" charset="0"/>
                <a:cs typeface="Consolas" pitchFamily="49" charset="0"/>
              </a:rPr>
              <a:t>(</a:t>
            </a:r>
            <a:r>
              <a:rPr lang="en-US" sz="1800" dirty="0" err="1">
                <a:latin typeface="Consolas" pitchFamily="49" charset="0"/>
                <a:cs typeface="Consolas" pitchFamily="49" charset="0"/>
              </a:rPr>
              <a:t>newData</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make new node</a:t>
            </a:r>
          </a:p>
          <a:p>
            <a:pPr eaLnBrk="1" hangingPunct="1">
              <a:lnSpc>
                <a:spcPct val="95000"/>
              </a:lnSpc>
              <a:spcBef>
                <a:spcPct val="0"/>
              </a:spcBef>
              <a:buFont typeface="Wingdings 2" pitchFamily="18" charset="2"/>
              <a:buNone/>
            </a:pPr>
            <a:endParaRPr lang="en-US" sz="18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ourList</a:t>
            </a:r>
            <a:r>
              <a:rPr lang="en-US" sz="1800" dirty="0">
                <a:latin typeface="Consolas" pitchFamily="49" charset="0"/>
                <a:cs typeface="Consolas" pitchFamily="49" charset="0"/>
              </a:rPr>
              <a:t> == null)   </a:t>
            </a:r>
            <a:r>
              <a:rPr lang="en-US" sz="1800" dirty="0">
                <a:solidFill>
                  <a:srgbClr val="92D050"/>
                </a:solidFill>
                <a:latin typeface="Consolas" pitchFamily="49" charset="0"/>
                <a:cs typeface="Consolas" pitchFamily="49" charset="0"/>
              </a:rPr>
              <a:t>// if the list is empty, then...</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ourList</a:t>
            </a:r>
            <a:r>
              <a:rPr lang="en-US" sz="1800" dirty="0">
                <a:latin typeface="Consolas" pitchFamily="49" charset="0"/>
                <a:cs typeface="Consolas" pitchFamily="49" charset="0"/>
              </a:rPr>
              <a:t> = </a:t>
            </a:r>
            <a:r>
              <a:rPr lang="en-US" sz="1800" dirty="0" err="1">
                <a:latin typeface="Consolas" pitchFamily="49" charset="0"/>
                <a:cs typeface="Consolas" pitchFamily="49" charset="0"/>
              </a:rPr>
              <a:t>newNode</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this new node IS the new list</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else                       </a:t>
            </a:r>
            <a:r>
              <a:rPr lang="en-US" sz="1800" dirty="0">
                <a:solidFill>
                  <a:srgbClr val="92D050"/>
                </a:solidFill>
                <a:latin typeface="Consolas" pitchFamily="49" charset="0"/>
                <a:cs typeface="Consolas" pitchFamily="49" charset="0"/>
              </a:rPr>
              <a:t>// otherwise, ...</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                             </a:t>
            </a:r>
            <a:r>
              <a:rPr lang="en-US" sz="18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newNode.setLink</a:t>
            </a:r>
            <a:r>
              <a:rPr lang="en-US" sz="1800" dirty="0">
                <a:latin typeface="Consolas" pitchFamily="49" charset="0"/>
                <a:cs typeface="Consolas" pitchFamily="49" charset="0"/>
              </a:rPr>
              <a:t>(</a:t>
            </a:r>
            <a:r>
              <a:rPr lang="en-US" sz="1800" dirty="0" err="1">
                <a:latin typeface="Consolas" pitchFamily="49" charset="0"/>
                <a:cs typeface="Consolas" pitchFamily="49" charset="0"/>
              </a:rPr>
              <a:t>ourList</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This node points to the old list</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ourList</a:t>
            </a:r>
            <a:r>
              <a:rPr lang="en-US" sz="1800" dirty="0">
                <a:latin typeface="Consolas" pitchFamily="49" charset="0"/>
                <a:cs typeface="Consolas" pitchFamily="49" charset="0"/>
              </a:rPr>
              <a:t> = </a:t>
            </a:r>
            <a:r>
              <a:rPr lang="en-US" sz="1800" dirty="0" err="1">
                <a:latin typeface="Consolas" pitchFamily="49" charset="0"/>
                <a:cs typeface="Consolas" pitchFamily="49" charset="0"/>
              </a:rPr>
              <a:t>newNode</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New node is new head of the list</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800" dirty="0">
                <a:latin typeface="Consolas" pitchFamily="49" charset="0"/>
                <a:cs typeface="Consolas" pitchFamily="49" charset="0"/>
              </a:rPr>
              <a:t>  }</a:t>
            </a:r>
          </a:p>
          <a:p>
            <a:pPr eaLnBrk="1" hangingPunct="1">
              <a:spcBef>
                <a:spcPct val="0"/>
              </a:spcBef>
              <a:buFont typeface="Wingdings 2" pitchFamily="18" charset="2"/>
              <a:buNone/>
            </a:pPr>
            <a:endParaRPr lang="en-US" sz="1600" dirty="0">
              <a:latin typeface="Courier New" pitchFamily="49" charset="0"/>
              <a:cs typeface="Courier New" pitchFamily="49" charset="0"/>
            </a:endParaRPr>
          </a:p>
          <a:p>
            <a:pPr eaLnBrk="1" hangingPunct="1">
              <a:spcBef>
                <a:spcPct val="0"/>
              </a:spcBef>
              <a:buFont typeface="Wingdings 2" pitchFamily="18" charset="2"/>
              <a:buNone/>
            </a:pPr>
            <a:r>
              <a:rPr lang="en-US" dirty="0" smtClean="0">
                <a:cs typeface="Courier New" pitchFamily="49" charset="0"/>
              </a:rPr>
              <a:t>But we can simplify a bit…</a:t>
            </a:r>
          </a:p>
          <a:p>
            <a:pPr eaLnBrk="1" hangingPunct="1">
              <a:spcBef>
                <a:spcPct val="10000"/>
              </a:spcBef>
              <a:buFont typeface="Wingdings 2" pitchFamily="18" charset="2"/>
              <a:buNone/>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38">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38">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3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a:xfrm>
            <a:off x="1524000" y="1"/>
            <a:ext cx="9144000" cy="702245"/>
          </a:xfrm>
        </p:spPr>
        <p:txBody>
          <a:bodyPr/>
          <a:lstStyle/>
          <a:p>
            <a:pPr eaLnBrk="1" hangingPunct="1"/>
            <a:r>
              <a:rPr lang="en-US" dirty="0" smtClean="0"/>
              <a:t>Inserting Into a General List</a:t>
            </a:r>
          </a:p>
        </p:txBody>
      </p:sp>
      <p:sp>
        <p:nvSpPr>
          <p:cNvPr id="14338" name="Content Placeholder 2"/>
          <p:cNvSpPr>
            <a:spLocks noGrp="1"/>
          </p:cNvSpPr>
          <p:nvPr>
            <p:ph idx="1"/>
          </p:nvPr>
        </p:nvSpPr>
        <p:spPr>
          <a:xfrm>
            <a:off x="143225" y="894271"/>
            <a:ext cx="11905550" cy="5760530"/>
          </a:xfrm>
        </p:spPr>
        <p:txBody>
          <a:bodyPr/>
          <a:lstStyle/>
          <a:p>
            <a:pPr eaLnBrk="1" hangingPunct="1">
              <a:spcBef>
                <a:spcPct val="10000"/>
              </a:spcBef>
            </a:pPr>
            <a:r>
              <a:rPr lang="en-US" dirty="0" smtClean="0"/>
              <a:t>Consider the “linkage” code:</a:t>
            </a:r>
          </a:p>
          <a:p>
            <a:pPr eaLnBrk="1" hangingPunct="1">
              <a:spcBef>
                <a:spcPct val="0"/>
              </a:spcBef>
              <a:buFont typeface="Wingdings 2" pitchFamily="18" charset="2"/>
              <a:buNone/>
            </a:pPr>
            <a:endParaRPr lang="en-US" sz="2000" dirty="0"/>
          </a:p>
          <a:p>
            <a:pPr eaLnBrk="1" hangingPunct="1">
              <a:lnSpc>
                <a:spcPct val="90000"/>
              </a:lnSpc>
              <a:spcBef>
                <a:spcPct val="0"/>
              </a:spcBef>
              <a:buFont typeface="Wingdings 2" pitchFamily="18" charset="2"/>
              <a:buNone/>
            </a:pPr>
            <a:r>
              <a:rPr lang="en-US" sz="1600" dirty="0">
                <a:latin typeface="Courier New" pitchFamily="49" charset="0"/>
                <a:cs typeface="Courier New" pitchFamily="49" charset="0"/>
              </a:rPr>
              <a:t>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 new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a:t>
            </a:r>
            <a:r>
              <a:rPr lang="en-US" sz="1600" dirty="0" err="1">
                <a:latin typeface="Consolas" pitchFamily="49" charset="0"/>
                <a:cs typeface="Consolas" pitchFamily="49" charset="0"/>
              </a:rPr>
              <a:t>newData</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make new node</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if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null)         </a:t>
            </a:r>
            <a:r>
              <a:rPr lang="en-US" sz="1600" dirty="0">
                <a:solidFill>
                  <a:srgbClr val="92D050"/>
                </a:solidFill>
                <a:latin typeface="Consolas" pitchFamily="49" charset="0"/>
                <a:cs typeface="Consolas" pitchFamily="49" charset="0"/>
              </a:rPr>
              <a:t>// if the list is empty, then...</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new node IS the new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else                         </a:t>
            </a:r>
            <a:r>
              <a:rPr lang="en-US" sz="1600" dirty="0">
                <a:solidFill>
                  <a:srgbClr val="92D050"/>
                </a:solidFill>
                <a:latin typeface="Consolas" pitchFamily="49" charset="0"/>
                <a:cs typeface="Consolas" pitchFamily="49" charset="0"/>
              </a:rPr>
              <a:t>// otherwise, ...</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                            </a:t>
            </a:r>
            <a:r>
              <a:rPr lang="en-US" sz="1600" dirty="0">
                <a:solidFill>
                  <a:srgbClr val="92D050"/>
                </a:solidFill>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newNode.setLink</a:t>
            </a:r>
            <a:r>
              <a:rPr lang="en-US" sz="1600" dirty="0">
                <a:latin typeface="Consolas" pitchFamily="49" charset="0"/>
                <a:cs typeface="Consolas" pitchFamily="49" charset="0"/>
              </a:rPr>
              <a:t>(</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node points to the old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New node is new head of the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p>
          <a:p>
            <a:pPr eaLnBrk="1" hangingPunct="1">
              <a:spcBef>
                <a:spcPct val="0"/>
              </a:spcBef>
              <a:buFont typeface="Wingdings 2" pitchFamily="18" charset="2"/>
              <a:buNone/>
            </a:pPr>
            <a:endParaRPr lang="en-US" sz="1600" dirty="0">
              <a:latin typeface="Consolas" pitchFamily="49" charset="0"/>
              <a:cs typeface="Consolas" pitchFamily="49" charset="0"/>
            </a:endParaRPr>
          </a:p>
          <a:p>
            <a:pPr eaLnBrk="1" hangingPunct="1">
              <a:spcBef>
                <a:spcPct val="0"/>
              </a:spcBef>
              <a:buFont typeface="Wingdings 2" pitchFamily="18" charset="2"/>
              <a:buNone/>
            </a:pPr>
            <a:endParaRPr lang="en-US" sz="16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 new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a:t>
            </a:r>
            <a:r>
              <a:rPr lang="en-US" sz="1600" dirty="0" err="1">
                <a:latin typeface="Consolas" pitchFamily="49" charset="0"/>
                <a:cs typeface="Consolas" pitchFamily="49" charset="0"/>
              </a:rPr>
              <a:t>newData</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make new </a:t>
            </a:r>
            <a:r>
              <a:rPr lang="en-US" sz="1600" dirty="0" smtClean="0">
                <a:solidFill>
                  <a:srgbClr val="92D050"/>
                </a:solidFill>
                <a:latin typeface="Consolas" pitchFamily="49" charset="0"/>
                <a:cs typeface="Consolas" pitchFamily="49" charset="0"/>
              </a:rPr>
              <a:t>node (with null link)</a:t>
            </a:r>
            <a:endParaRPr lang="en-US" sz="1600" dirty="0">
              <a:solidFill>
                <a:srgbClr val="92D05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if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null)          </a:t>
            </a:r>
            <a:r>
              <a:rPr lang="en-US" sz="1600" dirty="0">
                <a:solidFill>
                  <a:srgbClr val="92D050"/>
                </a:solidFill>
                <a:latin typeface="Consolas" pitchFamily="49" charset="0"/>
                <a:cs typeface="Consolas" pitchFamily="49" charset="0"/>
              </a:rPr>
              <a:t>// if the list is empty, then...</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a:solidFill>
                  <a:srgbClr val="FFC000"/>
                </a:solidFill>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solidFill>
                  <a:srgbClr val="FFC000"/>
                </a:solidFill>
                <a:latin typeface="Consolas" pitchFamily="49" charset="0"/>
                <a:cs typeface="Consolas" pitchFamily="49" charset="0"/>
              </a:rPr>
              <a:t>newNode.setLink</a:t>
            </a:r>
            <a:r>
              <a:rPr lang="en-US" sz="1600" dirty="0">
                <a:solidFill>
                  <a:srgbClr val="FFC000"/>
                </a:solidFill>
                <a:latin typeface="Consolas" pitchFamily="49" charset="0"/>
                <a:cs typeface="Consolas" pitchFamily="49" charset="0"/>
              </a:rPr>
              <a:t>(</a:t>
            </a:r>
            <a:r>
              <a:rPr lang="en-US" sz="1600" dirty="0" err="1">
                <a:solidFill>
                  <a:srgbClr val="FFC000"/>
                </a:solidFill>
                <a:latin typeface="Consolas" pitchFamily="49" charset="0"/>
                <a:cs typeface="Consolas" pitchFamily="49" charset="0"/>
              </a:rPr>
              <a:t>ourList</a:t>
            </a:r>
            <a:r>
              <a:rPr lang="en-US" sz="1600" dirty="0">
                <a:solidFill>
                  <a:srgbClr val="FFC000"/>
                </a:solidFill>
                <a:latin typeface="Consolas" pitchFamily="49" charset="0"/>
                <a:cs typeface="Consolas" pitchFamily="49" charset="0"/>
              </a:rPr>
              <a:t>); // new node points at old (empty)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new node IS the new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a:solidFill>
                  <a:srgbClr val="FFC000"/>
                </a:solidFill>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else                         </a:t>
            </a:r>
            <a:r>
              <a:rPr lang="en-US" sz="1600" dirty="0">
                <a:solidFill>
                  <a:srgbClr val="92D050"/>
                </a:solidFill>
                <a:latin typeface="Consolas" pitchFamily="49" charset="0"/>
                <a:cs typeface="Consolas" pitchFamily="49" charset="0"/>
              </a:rPr>
              <a:t>// otherwise, ...</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                            </a:t>
            </a:r>
            <a:r>
              <a:rPr lang="en-US" sz="1600" dirty="0">
                <a:solidFill>
                  <a:srgbClr val="92D050"/>
                </a:solidFill>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newNode.setLink</a:t>
            </a:r>
            <a:r>
              <a:rPr lang="en-US" sz="1600" dirty="0">
                <a:latin typeface="Consolas" pitchFamily="49" charset="0"/>
                <a:cs typeface="Consolas" pitchFamily="49" charset="0"/>
              </a:rPr>
              <a:t>(</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node points to the old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New node is new head of the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38">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38">
                                            <p:txEl>
                                              <p:pRg st="21" end="2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38">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a:xfrm>
            <a:off x="1524000" y="1"/>
            <a:ext cx="9144000" cy="702245"/>
          </a:xfrm>
        </p:spPr>
        <p:txBody>
          <a:bodyPr/>
          <a:lstStyle/>
          <a:p>
            <a:pPr eaLnBrk="1" hangingPunct="1"/>
            <a:r>
              <a:rPr lang="en-US" dirty="0" smtClean="0"/>
              <a:t>Inserting Into a General List</a:t>
            </a:r>
          </a:p>
        </p:txBody>
      </p:sp>
      <p:sp>
        <p:nvSpPr>
          <p:cNvPr id="14338" name="Content Placeholder 2"/>
          <p:cNvSpPr>
            <a:spLocks noGrp="1"/>
          </p:cNvSpPr>
          <p:nvPr>
            <p:ph idx="1"/>
          </p:nvPr>
        </p:nvSpPr>
        <p:spPr>
          <a:xfrm>
            <a:off x="143225" y="894271"/>
            <a:ext cx="11905549" cy="5760529"/>
          </a:xfrm>
        </p:spPr>
        <p:txBody>
          <a:bodyPr/>
          <a:lstStyle/>
          <a:p>
            <a:pPr eaLnBrk="1" hangingPunct="1">
              <a:spcBef>
                <a:spcPct val="10000"/>
              </a:spcBef>
            </a:pPr>
            <a:r>
              <a:rPr lang="en-US" dirty="0" smtClean="0"/>
              <a:t>Consider the “linkage” code:</a:t>
            </a:r>
          </a:p>
          <a:p>
            <a:pPr eaLnBrk="1" hangingPunct="1">
              <a:spcBef>
                <a:spcPct val="0"/>
              </a:spcBef>
              <a:buFont typeface="Wingdings 2" pitchFamily="18" charset="2"/>
              <a:buNone/>
            </a:pPr>
            <a:endParaRPr lang="en-US" sz="2000" dirty="0"/>
          </a:p>
          <a:p>
            <a:pPr eaLnBrk="1" hangingPunct="1">
              <a:lnSpc>
                <a:spcPct val="90000"/>
              </a:lnSpc>
              <a:spcBef>
                <a:spcPct val="0"/>
              </a:spcBef>
              <a:buFont typeface="Wingdings 2" pitchFamily="18" charset="2"/>
              <a:buNone/>
            </a:pPr>
            <a:r>
              <a:rPr lang="en-US" sz="1600" dirty="0">
                <a:latin typeface="Courier New" pitchFamily="49" charset="0"/>
                <a:cs typeface="Courier New" pitchFamily="49" charset="0"/>
              </a:rPr>
              <a:t>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 new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a:t>
            </a:r>
            <a:r>
              <a:rPr lang="en-US" sz="1600" dirty="0" err="1">
                <a:latin typeface="Consolas" pitchFamily="49" charset="0"/>
                <a:cs typeface="Consolas" pitchFamily="49" charset="0"/>
              </a:rPr>
              <a:t>newData</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make new node</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if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null)         </a:t>
            </a:r>
            <a:r>
              <a:rPr lang="en-US" sz="1600" dirty="0">
                <a:solidFill>
                  <a:srgbClr val="92D050"/>
                </a:solidFill>
                <a:latin typeface="Consolas" pitchFamily="49" charset="0"/>
                <a:cs typeface="Consolas" pitchFamily="49" charset="0"/>
              </a:rPr>
              <a:t>// if the list is empty, then...</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new node IS the new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else                         </a:t>
            </a:r>
            <a:r>
              <a:rPr lang="en-US" sz="1600" dirty="0">
                <a:solidFill>
                  <a:srgbClr val="92D050"/>
                </a:solidFill>
                <a:latin typeface="Consolas" pitchFamily="49" charset="0"/>
                <a:cs typeface="Consolas" pitchFamily="49" charset="0"/>
              </a:rPr>
              <a:t>// otherwise, ...</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                            </a:t>
            </a:r>
            <a:r>
              <a:rPr lang="en-US" sz="1600" dirty="0">
                <a:solidFill>
                  <a:srgbClr val="92D050"/>
                </a:solidFill>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newNode.setLink</a:t>
            </a:r>
            <a:r>
              <a:rPr lang="en-US" sz="1600" dirty="0">
                <a:latin typeface="Consolas" pitchFamily="49" charset="0"/>
                <a:cs typeface="Consolas" pitchFamily="49" charset="0"/>
              </a:rPr>
              <a:t>(</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node points to the old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New node is new head of the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p>
          <a:p>
            <a:pPr eaLnBrk="1" hangingPunct="1">
              <a:spcBef>
                <a:spcPct val="0"/>
              </a:spcBef>
              <a:buFont typeface="Wingdings 2" pitchFamily="18" charset="2"/>
              <a:buNone/>
            </a:pPr>
            <a:endParaRPr lang="en-US" sz="1600" dirty="0">
              <a:latin typeface="Consolas" pitchFamily="49" charset="0"/>
              <a:cs typeface="Consolas" pitchFamily="49" charset="0"/>
            </a:endParaRPr>
          </a:p>
          <a:p>
            <a:pPr eaLnBrk="1" hangingPunct="1">
              <a:spcBef>
                <a:spcPct val="0"/>
              </a:spcBef>
              <a:buFont typeface="Wingdings 2" pitchFamily="18" charset="2"/>
              <a:buNone/>
            </a:pPr>
            <a:endParaRPr lang="en-US" sz="16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 </a:t>
            </a:r>
            <a:r>
              <a:rPr lang="en-US" sz="1600" dirty="0" err="1">
                <a:latin typeface="Consolas" pitchFamily="49" charset="0"/>
                <a:cs typeface="Consolas" pitchFamily="49" charset="0"/>
              </a:rPr>
              <a:t>newNode</a:t>
            </a:r>
            <a:r>
              <a:rPr lang="en-US" sz="1600" dirty="0">
                <a:latin typeface="Consolas" pitchFamily="49" charset="0"/>
                <a:cs typeface="Consolas" pitchFamily="49" charset="0"/>
              </a:rPr>
              <a:t> = new </a:t>
            </a:r>
            <a:r>
              <a:rPr lang="en-US" sz="1600" dirty="0" err="1">
                <a:latin typeface="Consolas" pitchFamily="49" charset="0"/>
                <a:cs typeface="Consolas" pitchFamily="49" charset="0"/>
              </a:rPr>
              <a:t>LLStringNode</a:t>
            </a:r>
            <a:r>
              <a:rPr lang="en-US" sz="1600" dirty="0">
                <a:latin typeface="Consolas" pitchFamily="49" charset="0"/>
                <a:cs typeface="Consolas" pitchFamily="49" charset="0"/>
              </a:rPr>
              <a:t>(</a:t>
            </a:r>
            <a:r>
              <a:rPr lang="en-US" sz="1600" dirty="0" err="1">
                <a:latin typeface="Consolas" pitchFamily="49" charset="0"/>
                <a:cs typeface="Consolas" pitchFamily="49" charset="0"/>
              </a:rPr>
              <a:t>newData</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make new </a:t>
            </a:r>
            <a:r>
              <a:rPr lang="en-US" sz="1600" dirty="0" smtClean="0">
                <a:solidFill>
                  <a:srgbClr val="92D050"/>
                </a:solidFill>
                <a:latin typeface="Consolas" pitchFamily="49" charset="0"/>
                <a:cs typeface="Consolas" pitchFamily="49" charset="0"/>
              </a:rPr>
              <a:t>node (with null link)</a:t>
            </a:r>
            <a:endParaRPr lang="en-US" sz="1600" dirty="0">
              <a:solidFill>
                <a:srgbClr val="92D05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if (</a:t>
            </a:r>
            <a:r>
              <a:rPr lang="en-US" sz="1600" dirty="0" err="1">
                <a:latin typeface="Consolas" pitchFamily="49" charset="0"/>
                <a:cs typeface="Consolas" pitchFamily="49" charset="0"/>
              </a:rPr>
              <a:t>ourList</a:t>
            </a:r>
            <a:r>
              <a:rPr lang="en-US" sz="1600" dirty="0">
                <a:latin typeface="Consolas" pitchFamily="49" charset="0"/>
                <a:cs typeface="Consolas" pitchFamily="49" charset="0"/>
              </a:rPr>
              <a:t> == null)          </a:t>
            </a:r>
            <a:r>
              <a:rPr lang="en-US" sz="1600" dirty="0">
                <a:solidFill>
                  <a:srgbClr val="92D050"/>
                </a:solidFill>
                <a:latin typeface="Consolas" pitchFamily="49" charset="0"/>
                <a:cs typeface="Consolas" pitchFamily="49" charset="0"/>
              </a:rPr>
              <a:t>// if the list is empty, then...</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solidFill>
                  <a:srgbClr val="FFC000"/>
                </a:solidFill>
                <a:latin typeface="Consolas" pitchFamily="49" charset="0"/>
                <a:cs typeface="Consolas" pitchFamily="49" charset="0"/>
              </a:rPr>
              <a:t>newNode.setLink</a:t>
            </a:r>
            <a:r>
              <a:rPr lang="en-US" sz="1600" dirty="0">
                <a:solidFill>
                  <a:srgbClr val="FFC000"/>
                </a:solidFill>
                <a:latin typeface="Consolas" pitchFamily="49" charset="0"/>
                <a:cs typeface="Consolas" pitchFamily="49" charset="0"/>
              </a:rPr>
              <a:t>(</a:t>
            </a:r>
            <a:r>
              <a:rPr lang="en-US" sz="1600" dirty="0" err="1">
                <a:solidFill>
                  <a:srgbClr val="FFC000"/>
                </a:solidFill>
                <a:latin typeface="Consolas" pitchFamily="49" charset="0"/>
                <a:cs typeface="Consolas" pitchFamily="49" charset="0"/>
              </a:rPr>
              <a:t>ourList</a:t>
            </a:r>
            <a:r>
              <a:rPr lang="en-US" sz="1600" dirty="0">
                <a:solidFill>
                  <a:srgbClr val="FFC000"/>
                </a:solidFill>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new node points at old (empty)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solidFill>
                  <a:srgbClr val="FFC000"/>
                </a:solidFill>
                <a:latin typeface="Consolas" pitchFamily="49" charset="0"/>
                <a:cs typeface="Consolas" pitchFamily="49" charset="0"/>
              </a:rPr>
              <a:t>ourList</a:t>
            </a:r>
            <a:r>
              <a:rPr lang="en-US" sz="1600" dirty="0">
                <a:solidFill>
                  <a:srgbClr val="FFC000"/>
                </a:solidFill>
                <a:latin typeface="Consolas" pitchFamily="49" charset="0"/>
                <a:cs typeface="Consolas" pitchFamily="49" charset="0"/>
              </a:rPr>
              <a:t> = </a:t>
            </a:r>
            <a:r>
              <a:rPr lang="en-US" sz="1600" dirty="0" err="1">
                <a:solidFill>
                  <a:srgbClr val="FFC000"/>
                </a:solidFill>
                <a:latin typeface="Consolas" pitchFamily="49" charset="0"/>
                <a:cs typeface="Consolas" pitchFamily="49" charset="0"/>
              </a:rPr>
              <a:t>newNode</a:t>
            </a:r>
            <a:r>
              <a:rPr lang="en-US" sz="1600" dirty="0">
                <a:solidFill>
                  <a:srgbClr val="FFC000"/>
                </a:solidFill>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new node IS the new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else                         </a:t>
            </a:r>
            <a:r>
              <a:rPr lang="en-US" sz="1600" dirty="0">
                <a:solidFill>
                  <a:srgbClr val="92D050"/>
                </a:solidFill>
                <a:latin typeface="Consolas" pitchFamily="49" charset="0"/>
                <a:cs typeface="Consolas" pitchFamily="49" charset="0"/>
              </a:rPr>
              <a:t>// otherwise, ...</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                            </a:t>
            </a:r>
            <a:r>
              <a:rPr lang="en-US" sz="1600" dirty="0">
                <a:solidFill>
                  <a:srgbClr val="92D050"/>
                </a:solidFill>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solidFill>
                  <a:srgbClr val="FFC000"/>
                </a:solidFill>
                <a:latin typeface="Consolas" pitchFamily="49" charset="0"/>
                <a:cs typeface="Consolas" pitchFamily="49" charset="0"/>
              </a:rPr>
              <a:t>newNode.setLink</a:t>
            </a:r>
            <a:r>
              <a:rPr lang="en-US" sz="1600" dirty="0">
                <a:solidFill>
                  <a:srgbClr val="FFC000"/>
                </a:solidFill>
                <a:latin typeface="Consolas" pitchFamily="49" charset="0"/>
                <a:cs typeface="Consolas" pitchFamily="49" charset="0"/>
              </a:rPr>
              <a:t>(</a:t>
            </a:r>
            <a:r>
              <a:rPr lang="en-US" sz="1600" dirty="0" err="1">
                <a:solidFill>
                  <a:srgbClr val="FFC000"/>
                </a:solidFill>
                <a:latin typeface="Consolas" pitchFamily="49" charset="0"/>
                <a:cs typeface="Consolas" pitchFamily="49" charset="0"/>
              </a:rPr>
              <a:t>ourList</a:t>
            </a:r>
            <a:r>
              <a:rPr lang="en-US" sz="1600" dirty="0">
                <a:solidFill>
                  <a:srgbClr val="FFC000"/>
                </a:solidFill>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This node points to the old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r>
              <a:rPr lang="en-US" sz="1600" dirty="0" err="1">
                <a:solidFill>
                  <a:srgbClr val="FFC000"/>
                </a:solidFill>
                <a:latin typeface="Consolas" pitchFamily="49" charset="0"/>
                <a:cs typeface="Consolas" pitchFamily="49" charset="0"/>
              </a:rPr>
              <a:t>ourList</a:t>
            </a:r>
            <a:r>
              <a:rPr lang="en-US" sz="1600" dirty="0">
                <a:solidFill>
                  <a:srgbClr val="FFC000"/>
                </a:solidFill>
                <a:latin typeface="Consolas" pitchFamily="49" charset="0"/>
                <a:cs typeface="Consolas" pitchFamily="49" charset="0"/>
              </a:rPr>
              <a:t> = </a:t>
            </a:r>
            <a:r>
              <a:rPr lang="en-US" sz="1600" dirty="0" err="1">
                <a:solidFill>
                  <a:srgbClr val="FFC000"/>
                </a:solidFill>
                <a:latin typeface="Consolas" pitchFamily="49" charset="0"/>
                <a:cs typeface="Consolas" pitchFamily="49" charset="0"/>
              </a:rPr>
              <a:t>newNode</a:t>
            </a:r>
            <a:r>
              <a:rPr lang="en-US" sz="1600" dirty="0">
                <a:solidFill>
                  <a:srgbClr val="FFC000"/>
                </a:solidFill>
                <a:latin typeface="Consolas" pitchFamily="49" charset="0"/>
                <a:cs typeface="Consolas" pitchFamily="49" charset="0"/>
              </a:rPr>
              <a:t>;</a:t>
            </a:r>
            <a:r>
              <a:rPr lang="en-US" sz="1600" dirty="0">
                <a:latin typeface="Consolas" pitchFamily="49" charset="0"/>
                <a:cs typeface="Consolas" pitchFamily="49" charset="0"/>
              </a:rPr>
              <a:t>        </a:t>
            </a:r>
            <a:r>
              <a:rPr lang="en-US" sz="1600" dirty="0">
                <a:solidFill>
                  <a:srgbClr val="92D050"/>
                </a:solidFill>
                <a:latin typeface="Consolas" pitchFamily="49" charset="0"/>
                <a:cs typeface="Consolas" pitchFamily="49" charset="0"/>
              </a:rPr>
              <a:t>// New node is new head of the list</a:t>
            </a:r>
          </a:p>
          <a:p>
            <a:pPr eaLnBrk="1" hangingPunct="1">
              <a:lnSpc>
                <a:spcPct val="90000"/>
              </a:lnSpc>
              <a:spcBef>
                <a:spcPct val="0"/>
              </a:spcBef>
              <a:buFont typeface="Wingdings 2" pitchFamily="18" charset="2"/>
              <a:buNone/>
            </a:pPr>
            <a:r>
              <a:rPr lang="en-US" sz="1600" dirty="0">
                <a:latin typeface="Consolas" pitchFamily="49" charset="0"/>
                <a:cs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7" end="1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8" end="1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9" end="1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20" end="2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21" end="2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a:xfrm>
            <a:off x="1524000" y="1"/>
            <a:ext cx="9144000" cy="702245"/>
          </a:xfrm>
        </p:spPr>
        <p:txBody>
          <a:bodyPr/>
          <a:lstStyle/>
          <a:p>
            <a:pPr eaLnBrk="1" hangingPunct="1"/>
            <a:r>
              <a:rPr lang="en-US" dirty="0" smtClean="0"/>
              <a:t>Inserting Into a General List</a:t>
            </a:r>
          </a:p>
        </p:txBody>
      </p:sp>
      <p:sp>
        <p:nvSpPr>
          <p:cNvPr id="14338" name="Content Placeholder 2"/>
          <p:cNvSpPr>
            <a:spLocks noGrp="1"/>
          </p:cNvSpPr>
          <p:nvPr>
            <p:ph idx="1"/>
          </p:nvPr>
        </p:nvSpPr>
        <p:spPr>
          <a:xfrm>
            <a:off x="143225" y="894270"/>
            <a:ext cx="11905550" cy="5760530"/>
          </a:xfrm>
        </p:spPr>
        <p:txBody>
          <a:bodyPr/>
          <a:lstStyle/>
          <a:p>
            <a:pPr eaLnBrk="1" hangingPunct="1">
              <a:spcBef>
                <a:spcPct val="10000"/>
              </a:spcBef>
            </a:pPr>
            <a:r>
              <a:rPr lang="en-US" dirty="0" smtClean="0"/>
              <a:t>Final insertion code:</a:t>
            </a:r>
          </a:p>
          <a:p>
            <a:pPr eaLnBrk="1" hangingPunct="1">
              <a:spcBef>
                <a:spcPct val="0"/>
              </a:spcBef>
              <a:buFont typeface="Wingdings 2" pitchFamily="18" charset="2"/>
              <a:buNone/>
            </a:pPr>
            <a:endParaRPr lang="en-US" sz="2000" dirty="0"/>
          </a:p>
          <a:p>
            <a:pPr eaLnBrk="1" hangingPunct="1">
              <a:spcBef>
                <a:spcPct val="0"/>
              </a:spcBef>
              <a:buFont typeface="Wingdings 2" pitchFamily="18" charset="2"/>
              <a:buNone/>
            </a:pPr>
            <a:r>
              <a:rPr lang="en-US" sz="1600" dirty="0">
                <a:latin typeface="Courier New" pitchFamily="49" charset="0"/>
                <a:cs typeface="Courier New" pitchFamily="49" charset="0"/>
              </a:rPr>
              <a:t>  </a:t>
            </a:r>
            <a:r>
              <a:rPr lang="en-US" sz="1800" dirty="0">
                <a:latin typeface="Consolas" pitchFamily="49" charset="0"/>
                <a:cs typeface="Consolas" pitchFamily="49" charset="0"/>
              </a:rPr>
              <a:t>void </a:t>
            </a:r>
            <a:r>
              <a:rPr lang="en-US" sz="1800" dirty="0" err="1">
                <a:latin typeface="Consolas" pitchFamily="49" charset="0"/>
                <a:cs typeface="Consolas" pitchFamily="49" charset="0"/>
              </a:rPr>
              <a:t>LLInsertAtBeginning</a:t>
            </a:r>
            <a:r>
              <a:rPr lang="en-US" sz="1800" dirty="0">
                <a:latin typeface="Consolas" pitchFamily="49" charset="0"/>
                <a:cs typeface="Consolas" pitchFamily="49" charset="0"/>
              </a:rPr>
              <a:t>(String </a:t>
            </a:r>
            <a:r>
              <a:rPr lang="en-US" sz="1800" dirty="0" err="1">
                <a:latin typeface="Consolas" pitchFamily="49" charset="0"/>
                <a:cs typeface="Consolas" pitchFamily="49" charset="0"/>
              </a:rPr>
              <a:t>newData</a:t>
            </a:r>
            <a:r>
              <a:rPr lang="en-US" sz="1800" dirty="0">
                <a:latin typeface="Consolas" pitchFamily="49" charset="0"/>
                <a:cs typeface="Consolas" pitchFamily="49" charset="0"/>
              </a:rPr>
              <a:t>)</a:t>
            </a:r>
          </a:p>
          <a:p>
            <a:pPr eaLnBrk="1" hangingPunct="1">
              <a:spcBef>
                <a:spcPct val="0"/>
              </a:spcBef>
              <a:buFont typeface="Wingdings 2" pitchFamily="18" charset="2"/>
              <a:buNone/>
            </a:pPr>
            <a:r>
              <a:rPr lang="en-US" sz="1800" dirty="0">
                <a:latin typeface="Consolas" pitchFamily="49" charset="0"/>
                <a:cs typeface="Consolas" pitchFamily="49" charset="0"/>
              </a:rPr>
              <a:t>  {</a:t>
            </a: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 Pre-Cond: </a:t>
            </a:r>
            <a:r>
              <a:rPr lang="en-US" sz="1800" dirty="0" err="1">
                <a:solidFill>
                  <a:srgbClr val="92D050"/>
                </a:solidFill>
                <a:latin typeface="Consolas" pitchFamily="49" charset="0"/>
                <a:cs typeface="Consolas" pitchFamily="49" charset="0"/>
              </a:rPr>
              <a:t>ourList</a:t>
            </a:r>
            <a:r>
              <a:rPr lang="en-US" sz="1800" dirty="0">
                <a:solidFill>
                  <a:srgbClr val="92D050"/>
                </a:solidFill>
                <a:latin typeface="Consolas" pitchFamily="49" charset="0"/>
                <a:cs typeface="Consolas" pitchFamily="49" charset="0"/>
              </a:rPr>
              <a:t> points to the head of the list, or is null</a:t>
            </a: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PostCond</a:t>
            </a:r>
            <a:r>
              <a:rPr lang="en-US" sz="1800" dirty="0">
                <a:solidFill>
                  <a:srgbClr val="92D050"/>
                </a:solidFill>
                <a:latin typeface="Consolas" pitchFamily="49" charset="0"/>
                <a:cs typeface="Consolas" pitchFamily="49" charset="0"/>
              </a:rPr>
              <a:t>: new node inserted at head of list; </a:t>
            </a: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ourList</a:t>
            </a:r>
            <a:r>
              <a:rPr lang="en-US" sz="1800" dirty="0">
                <a:solidFill>
                  <a:srgbClr val="92D050"/>
                </a:solidFill>
                <a:latin typeface="Consolas" pitchFamily="49" charset="0"/>
                <a:cs typeface="Consolas" pitchFamily="49" charset="0"/>
              </a:rPr>
              <a:t> is updated to point to the new node</a:t>
            </a: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eaLnBrk="1" hangingPunct="1">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LLStringNode</a:t>
            </a:r>
            <a:r>
              <a:rPr lang="en-US" sz="1800" dirty="0">
                <a:latin typeface="Consolas" pitchFamily="49" charset="0"/>
                <a:cs typeface="Consolas" pitchFamily="49" charset="0"/>
              </a:rPr>
              <a:t> </a:t>
            </a:r>
            <a:r>
              <a:rPr lang="en-US" sz="1800" dirty="0" err="1">
                <a:latin typeface="Consolas" pitchFamily="49" charset="0"/>
                <a:cs typeface="Consolas" pitchFamily="49" charset="0"/>
              </a:rPr>
              <a:t>newNode</a:t>
            </a:r>
            <a:r>
              <a:rPr lang="en-US" sz="1800" dirty="0">
                <a:latin typeface="Consolas" pitchFamily="49" charset="0"/>
                <a:cs typeface="Consolas" pitchFamily="49" charset="0"/>
              </a:rPr>
              <a:t> = new </a:t>
            </a:r>
            <a:r>
              <a:rPr lang="en-US" sz="1800" dirty="0" err="1">
                <a:latin typeface="Consolas" pitchFamily="49" charset="0"/>
                <a:cs typeface="Consolas" pitchFamily="49" charset="0"/>
              </a:rPr>
              <a:t>LLStringNode</a:t>
            </a:r>
            <a:r>
              <a:rPr lang="en-US" sz="1800" dirty="0">
                <a:latin typeface="Consolas" pitchFamily="49" charset="0"/>
                <a:cs typeface="Consolas" pitchFamily="49" charset="0"/>
              </a:rPr>
              <a:t>(</a:t>
            </a:r>
            <a:r>
              <a:rPr lang="en-US" sz="1800" dirty="0" err="1">
                <a:latin typeface="Consolas" pitchFamily="49" charset="0"/>
                <a:cs typeface="Consolas" pitchFamily="49" charset="0"/>
              </a:rPr>
              <a:t>newData</a:t>
            </a: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make new node</a:t>
            </a:r>
          </a:p>
          <a:p>
            <a:pPr eaLnBrk="1" hangingPunct="1">
              <a:spcBef>
                <a:spcPct val="0"/>
              </a:spcBef>
              <a:buFont typeface="Wingdings 2" pitchFamily="18" charset="2"/>
              <a:buNone/>
            </a:pPr>
            <a:endParaRPr lang="en-US" sz="1800" dirty="0">
              <a:latin typeface="Consolas" pitchFamily="49" charset="0"/>
              <a:cs typeface="Consolas" pitchFamily="49" charset="0"/>
            </a:endParaRP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 If the list WAS empty, then this will still work; we </a:t>
            </a:r>
            <a:r>
              <a:rPr lang="en-US" sz="1800" dirty="0" smtClean="0">
                <a:solidFill>
                  <a:srgbClr val="92D050"/>
                </a:solidFill>
                <a:latin typeface="Consolas" pitchFamily="49" charset="0"/>
                <a:cs typeface="Consolas" pitchFamily="49" charset="0"/>
              </a:rPr>
              <a:t>just (</a:t>
            </a:r>
            <a:r>
              <a:rPr lang="en-US" sz="1800" dirty="0">
                <a:solidFill>
                  <a:srgbClr val="92D050"/>
                </a:solidFill>
                <a:latin typeface="Consolas" pitchFamily="49" charset="0"/>
                <a:cs typeface="Consolas" pitchFamily="49" charset="0"/>
              </a:rPr>
              <a:t>redundantly) set </a:t>
            </a:r>
            <a:r>
              <a:rPr lang="en-US" sz="1800" dirty="0" smtClean="0">
                <a:solidFill>
                  <a:srgbClr val="92D050"/>
                </a:solidFill>
                <a:latin typeface="Consolas" pitchFamily="49" charset="0"/>
                <a:cs typeface="Consolas" pitchFamily="49" charset="0"/>
              </a:rPr>
              <a:t>the</a:t>
            </a: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a:t>
            </a:r>
            <a:r>
              <a:rPr lang="en-US" sz="1800" dirty="0" smtClean="0">
                <a:solidFill>
                  <a:srgbClr val="92D050"/>
                </a:solidFill>
                <a:latin typeface="Consolas" pitchFamily="49" charset="0"/>
                <a:cs typeface="Consolas" pitchFamily="49" charset="0"/>
              </a:rPr>
              <a:t>   // </a:t>
            </a:r>
            <a:r>
              <a:rPr lang="en-US" sz="1800" dirty="0" smtClean="0">
                <a:solidFill>
                  <a:srgbClr val="92D050"/>
                </a:solidFill>
                <a:latin typeface="Consolas" pitchFamily="49" charset="0"/>
                <a:cs typeface="Consolas" pitchFamily="49" charset="0"/>
              </a:rPr>
              <a:t>pointer in </a:t>
            </a:r>
            <a:r>
              <a:rPr lang="en-US" sz="1800" dirty="0">
                <a:solidFill>
                  <a:srgbClr val="92D050"/>
                </a:solidFill>
                <a:latin typeface="Consolas" pitchFamily="49" charset="0"/>
                <a:cs typeface="Consolas" pitchFamily="49" charset="0"/>
              </a:rPr>
              <a:t>the new node to null, </a:t>
            </a:r>
            <a:r>
              <a:rPr lang="en-US" sz="1800" dirty="0" smtClean="0">
                <a:solidFill>
                  <a:srgbClr val="92D050"/>
                </a:solidFill>
                <a:latin typeface="Consolas" pitchFamily="49" charset="0"/>
                <a:cs typeface="Consolas" pitchFamily="49" charset="0"/>
              </a:rPr>
              <a:t>even though </a:t>
            </a:r>
            <a:r>
              <a:rPr lang="en-US" sz="1800" dirty="0">
                <a:solidFill>
                  <a:srgbClr val="92D050"/>
                </a:solidFill>
                <a:latin typeface="Consolas" pitchFamily="49" charset="0"/>
                <a:cs typeface="Consolas" pitchFamily="49" charset="0"/>
              </a:rPr>
              <a:t>the constructor already set it to null.</a:t>
            </a:r>
          </a:p>
          <a:p>
            <a:pPr eaLnBrk="1" hangingPunct="1">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eaLnBrk="1" hangingPunct="1">
              <a:spcBef>
                <a:spcPct val="0"/>
              </a:spcBef>
              <a:buFont typeface="Wingdings 2" pitchFamily="18" charset="2"/>
              <a:buNone/>
            </a:pPr>
            <a:r>
              <a:rPr lang="en-US" sz="1800" dirty="0">
                <a:latin typeface="Consolas" pitchFamily="49" charset="0"/>
                <a:cs typeface="Consolas" pitchFamily="49" charset="0"/>
              </a:rPr>
              <a:t>    </a:t>
            </a:r>
            <a:r>
              <a:rPr lang="en-US" sz="1800" dirty="0" err="1">
                <a:solidFill>
                  <a:srgbClr val="FFC000"/>
                </a:solidFill>
                <a:latin typeface="Consolas" pitchFamily="49" charset="0"/>
                <a:cs typeface="Consolas" pitchFamily="49" charset="0"/>
              </a:rPr>
              <a:t>newNode.setLink</a:t>
            </a:r>
            <a:r>
              <a:rPr lang="en-US" sz="1800" dirty="0">
                <a:solidFill>
                  <a:srgbClr val="FFC000"/>
                </a:solidFill>
                <a:latin typeface="Consolas" pitchFamily="49" charset="0"/>
                <a:cs typeface="Consolas" pitchFamily="49" charset="0"/>
              </a:rPr>
              <a:t>(</a:t>
            </a:r>
            <a:r>
              <a:rPr lang="en-US" sz="1800" dirty="0" err="1">
                <a:solidFill>
                  <a:srgbClr val="FFC000"/>
                </a:solidFill>
                <a:latin typeface="Consolas" pitchFamily="49" charset="0"/>
                <a:cs typeface="Consolas" pitchFamily="49" charset="0"/>
              </a:rPr>
              <a:t>ourList</a:t>
            </a:r>
            <a:r>
              <a:rPr lang="en-US" sz="1800" dirty="0">
                <a:solidFill>
                  <a:srgbClr val="FFC000"/>
                </a:solidFill>
                <a:latin typeface="Consolas" pitchFamily="49" charset="0"/>
                <a:cs typeface="Consolas" pitchFamily="49" charset="0"/>
              </a:rPr>
              <a:t>);  </a:t>
            </a:r>
            <a:r>
              <a:rPr lang="en-US" sz="1800" dirty="0">
                <a:solidFill>
                  <a:srgbClr val="92D050"/>
                </a:solidFill>
                <a:latin typeface="Consolas" pitchFamily="49" charset="0"/>
                <a:cs typeface="Consolas" pitchFamily="49" charset="0"/>
              </a:rPr>
              <a:t>// New node points to old list (or null)</a:t>
            </a:r>
          </a:p>
          <a:p>
            <a:pPr eaLnBrk="1" hangingPunct="1">
              <a:spcBef>
                <a:spcPct val="0"/>
              </a:spcBef>
              <a:buFont typeface="Wingdings 2" pitchFamily="18" charset="2"/>
              <a:buNone/>
            </a:pPr>
            <a:r>
              <a:rPr lang="en-US" sz="1800" dirty="0">
                <a:solidFill>
                  <a:srgbClr val="FFC000"/>
                </a:solidFill>
                <a:latin typeface="Consolas" pitchFamily="49" charset="0"/>
                <a:cs typeface="Consolas" pitchFamily="49" charset="0"/>
              </a:rPr>
              <a:t>    </a:t>
            </a:r>
            <a:r>
              <a:rPr lang="en-US" sz="1800" dirty="0" err="1">
                <a:solidFill>
                  <a:srgbClr val="FFC000"/>
                </a:solidFill>
                <a:latin typeface="Consolas" pitchFamily="49" charset="0"/>
                <a:cs typeface="Consolas" pitchFamily="49" charset="0"/>
              </a:rPr>
              <a:t>ourList</a:t>
            </a:r>
            <a:r>
              <a:rPr lang="en-US" sz="1800" dirty="0">
                <a:solidFill>
                  <a:srgbClr val="FFC000"/>
                </a:solidFill>
                <a:latin typeface="Consolas" pitchFamily="49" charset="0"/>
                <a:cs typeface="Consolas" pitchFamily="49" charset="0"/>
              </a:rPr>
              <a:t> = </a:t>
            </a:r>
            <a:r>
              <a:rPr lang="en-US" sz="1800" dirty="0" err="1">
                <a:solidFill>
                  <a:srgbClr val="FFC000"/>
                </a:solidFill>
                <a:latin typeface="Consolas" pitchFamily="49" charset="0"/>
                <a:cs typeface="Consolas" pitchFamily="49" charset="0"/>
              </a:rPr>
              <a:t>newNode</a:t>
            </a:r>
            <a:r>
              <a:rPr lang="en-US" sz="1800" dirty="0">
                <a:solidFill>
                  <a:srgbClr val="FFC000"/>
                </a:solidFill>
                <a:latin typeface="Consolas" pitchFamily="49" charset="0"/>
                <a:cs typeface="Consolas" pitchFamily="49" charset="0"/>
              </a:rPr>
              <a:t>;         </a:t>
            </a:r>
            <a:r>
              <a:rPr lang="en-US" sz="1800" dirty="0">
                <a:solidFill>
                  <a:srgbClr val="92D050"/>
                </a:solidFill>
                <a:latin typeface="Consolas" pitchFamily="49" charset="0"/>
                <a:cs typeface="Consolas" pitchFamily="49" charset="0"/>
              </a:rPr>
              <a:t>// New node is new head of the list</a:t>
            </a:r>
          </a:p>
          <a:p>
            <a:pPr eaLnBrk="1" hangingPunct="1">
              <a:spcBef>
                <a:spcPct val="0"/>
              </a:spcBef>
              <a:buFont typeface="Wingdings 2" pitchFamily="18" charset="2"/>
              <a:buNone/>
            </a:pPr>
            <a:r>
              <a:rPr lang="en-US" sz="1800" dirty="0">
                <a:latin typeface="Consolas" pitchFamily="49" charset="0"/>
                <a:cs typeface="Consolas" pitchFamily="49" charset="0"/>
              </a:rPr>
              <a:t>  }</a:t>
            </a:r>
          </a:p>
          <a:p>
            <a:pPr eaLnBrk="1" hangingPunct="1">
              <a:spcBef>
                <a:spcPct val="10000"/>
              </a:spcBef>
              <a:buFont typeface="Wingdings 2" pitchFamily="18" charset="2"/>
              <a:buNone/>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524000" y="1"/>
            <a:ext cx="9144000" cy="741363"/>
          </a:xfrm>
        </p:spPr>
        <p:txBody>
          <a:bodyPr vert="horz" wrap="square" lIns="0" tIns="45720" rIns="0" bIns="45720" numCol="1" anchor="ctr" anchorCtr="0" compatLnSpc="1">
            <a:prstTxWarp prst="textNoShape">
              <a:avLst/>
            </a:prstTxWarp>
          </a:bodyPr>
          <a:lstStyle/>
          <a:p>
            <a:r>
              <a:rPr lang="en-US" dirty="0" smtClean="0"/>
              <a:t>? </a:t>
            </a:r>
            <a:r>
              <a:rPr lang="en-US" smtClean="0"/>
              <a:t>Questions ?</a:t>
            </a:r>
          </a:p>
        </p:txBody>
      </p:sp>
      <p:sp>
        <p:nvSpPr>
          <p:cNvPr id="14338" name="Content Placeholder 2"/>
          <p:cNvSpPr>
            <a:spLocks noGrp="1"/>
          </p:cNvSpPr>
          <p:nvPr>
            <p:ph idx="1"/>
          </p:nvPr>
        </p:nvSpPr>
        <p:spPr>
          <a:xfrm>
            <a:off x="1638300" y="1104900"/>
            <a:ext cx="8915400" cy="5549900"/>
          </a:xfrm>
        </p:spPr>
        <p:txBody>
          <a:bodyPr/>
          <a:lstStyle/>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buFont typeface="Wingdings 2" pitchFamily="18" charset="2"/>
              <a:buNone/>
            </a:pPr>
            <a:endParaRPr lang="en-US" sz="2000"/>
          </a:p>
          <a:p>
            <a:pPr algn="ctr">
              <a:buFont typeface="Wingdings 2" pitchFamily="18" charset="2"/>
              <a:buNone/>
            </a:pPr>
            <a:r>
              <a:rPr lang="en-US" sz="8000"/>
              <a:t>? Questions ?</a:t>
            </a:r>
          </a:p>
        </p:txBody>
      </p:sp>
      <p:sp>
        <p:nvSpPr>
          <p:cNvPr id="77827" name="Rectangle 3"/>
          <p:cNvSpPr>
            <a:spLocks noChangeArrowheads="1"/>
          </p:cNvSpPr>
          <p:nvPr/>
        </p:nvSpPr>
        <p:spPr bwMode="auto">
          <a:xfrm>
            <a:off x="1524001" y="3299996"/>
            <a:ext cx="184731" cy="677108"/>
          </a:xfrm>
          <a:prstGeom prst="rect">
            <a:avLst/>
          </a:prstGeom>
          <a:noFill/>
          <a:ln w="9525">
            <a:noFill/>
            <a:miter lim="800000"/>
            <a:headEnd/>
            <a:tailEnd/>
          </a:ln>
        </p:spPr>
        <p:txBody>
          <a:bodyPr wrap="none" anchor="ctr">
            <a:spAutoFit/>
          </a:bodyPr>
          <a:lstStyle/>
          <a:p>
            <a:endParaRPr lang="en-US" sz="2000">
              <a:cs typeface="Arial" charset="0"/>
            </a:endParaRPr>
          </a:p>
          <a:p>
            <a:pPr eaLnBrk="0" hangingPunct="0"/>
            <a:endParaRPr lang="en-US">
              <a:cs typeface="Arial" charset="0"/>
            </a:endParaRPr>
          </a:p>
        </p:txBody>
      </p:sp>
    </p:spTree>
    <p:extLst>
      <p:ext uri="{BB962C8B-B14F-4D97-AF65-F5344CB8AC3E}">
        <p14:creationId xmlns:p14="http://schemas.microsoft.com/office/powerpoint/2010/main" val="90022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2245"/>
          </a:xfrm>
        </p:spPr>
        <p:txBody>
          <a:bodyPr/>
          <a:lstStyle/>
          <a:p>
            <a:pPr algn="ctr" eaLnBrk="1" hangingPunct="1"/>
            <a:r>
              <a:rPr lang="en-US" dirty="0" smtClean="0"/>
              <a:t>How to Verify?</a:t>
            </a:r>
          </a:p>
        </p:txBody>
      </p:sp>
      <p:sp>
        <p:nvSpPr>
          <p:cNvPr id="14338" name="Content Placeholder 2"/>
          <p:cNvSpPr>
            <a:spLocks noGrp="1"/>
          </p:cNvSpPr>
          <p:nvPr>
            <p:ph idx="1"/>
          </p:nvPr>
        </p:nvSpPr>
        <p:spPr>
          <a:xfrm>
            <a:off x="143225" y="894270"/>
            <a:ext cx="11905550" cy="5760530"/>
          </a:xfrm>
        </p:spPr>
        <p:txBody>
          <a:bodyPr/>
          <a:lstStyle/>
          <a:p>
            <a:pPr>
              <a:spcBef>
                <a:spcPts val="1800"/>
              </a:spcBef>
            </a:pPr>
            <a:r>
              <a:rPr lang="en-US" b="1" i="1" u="sng" dirty="0" smtClean="0"/>
              <a:t>Desk-checking</a:t>
            </a:r>
            <a:r>
              <a:rPr lang="en-US" b="1" dirty="0" smtClean="0"/>
              <a:t>:  </a:t>
            </a:r>
            <a:r>
              <a:rPr lang="en-US" dirty="0" smtClean="0"/>
              <a:t>Tracing an execution of a design or program on paper</a:t>
            </a:r>
          </a:p>
          <a:p>
            <a:pPr>
              <a:spcBef>
                <a:spcPts val="1800"/>
              </a:spcBef>
            </a:pPr>
            <a:r>
              <a:rPr lang="en-US" b="1" i="1" u="sng" dirty="0" smtClean="0"/>
              <a:t>Walk-through</a:t>
            </a:r>
            <a:r>
              <a:rPr lang="en-US" b="1" dirty="0" smtClean="0"/>
              <a:t>:  </a:t>
            </a:r>
            <a:r>
              <a:rPr lang="en-US" dirty="0" smtClean="0"/>
              <a:t>A verification method in which</a:t>
            </a:r>
            <a:br>
              <a:rPr lang="en-US" dirty="0" smtClean="0"/>
            </a:br>
            <a:r>
              <a:rPr lang="en-US" dirty="0" smtClean="0"/>
              <a:t>a team performs a manual simulation of the program or design</a:t>
            </a:r>
            <a:endParaRPr lang="en-US" b="1" dirty="0" smtClean="0"/>
          </a:p>
          <a:p>
            <a:pPr>
              <a:spcBef>
                <a:spcPts val="1800"/>
              </a:spcBef>
            </a:pPr>
            <a:r>
              <a:rPr lang="en-US" b="1" i="1" u="sng" dirty="0" smtClean="0"/>
              <a:t>Inspection</a:t>
            </a:r>
            <a:r>
              <a:rPr lang="en-US" b="1" dirty="0" smtClean="0"/>
              <a:t>:  </a:t>
            </a:r>
            <a:r>
              <a:rPr lang="en-US" dirty="0" smtClean="0"/>
              <a:t>A verification method in which one member of a team reads the program or design line by line and the others point out errors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0" y="1"/>
            <a:ext cx="9144000" cy="702245"/>
          </a:xfrm>
        </p:spPr>
        <p:txBody>
          <a:bodyPr/>
          <a:lstStyle/>
          <a:p>
            <a:pPr algn="ctr" eaLnBrk="1" hangingPunct="1"/>
            <a:r>
              <a:rPr lang="en-US" dirty="0" smtClean="0"/>
              <a:t>Test Cases</a:t>
            </a:r>
          </a:p>
        </p:txBody>
      </p:sp>
      <p:sp>
        <p:nvSpPr>
          <p:cNvPr id="14338" name="Content Placeholder 2"/>
          <p:cNvSpPr>
            <a:spLocks noGrp="1"/>
          </p:cNvSpPr>
          <p:nvPr>
            <p:ph idx="1"/>
          </p:nvPr>
        </p:nvSpPr>
        <p:spPr>
          <a:xfrm>
            <a:off x="143225" y="932676"/>
            <a:ext cx="11905549" cy="5722125"/>
          </a:xfrm>
        </p:spPr>
        <p:txBody>
          <a:bodyPr/>
          <a:lstStyle/>
          <a:p>
            <a:r>
              <a:rPr lang="en-US" dirty="0" smtClean="0"/>
              <a:t>The software testing process requires us to devise a set of test cases that, taken together, allow us to assert that a program works correctly. </a:t>
            </a:r>
          </a:p>
          <a:p>
            <a:r>
              <a:rPr lang="en-US" dirty="0" smtClean="0"/>
              <a:t>For each test case, we must:</a:t>
            </a:r>
          </a:p>
          <a:p>
            <a:pPr marL="742950" lvl="1" indent="-285750"/>
            <a:r>
              <a:rPr lang="en-US" dirty="0" smtClean="0"/>
              <a:t>determine inputs that represent the test case</a:t>
            </a:r>
          </a:p>
          <a:p>
            <a:pPr marL="742950" lvl="1" indent="-285750"/>
            <a:r>
              <a:rPr lang="en-US" dirty="0" smtClean="0"/>
              <a:t>determine the expected behavior of the program for the given input</a:t>
            </a:r>
          </a:p>
          <a:p>
            <a:pPr marL="742950" lvl="1" indent="-285750"/>
            <a:r>
              <a:rPr lang="en-US" dirty="0" smtClean="0"/>
              <a:t>run the program and observe the resulting behavior</a:t>
            </a:r>
          </a:p>
          <a:p>
            <a:pPr marL="742950" lvl="1" indent="-285750"/>
            <a:r>
              <a:rPr lang="en-US" dirty="0" smtClean="0"/>
              <a:t>compare the expected behavior and the actual behavior of the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7071</TotalTime>
  <Words>4797</Words>
  <Application>Microsoft Office PowerPoint</Application>
  <PresentationFormat>Custom</PresentationFormat>
  <Paragraphs>1131</Paragraphs>
  <Slides>79</Slides>
  <Notes>59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EECS</vt:lpstr>
      <vt:lpstr>EECS 2500  Linear Data Structures</vt:lpstr>
      <vt:lpstr>Chapter 2 – Abstract Data Types (ADT)</vt:lpstr>
      <vt:lpstr>Last Time</vt:lpstr>
      <vt:lpstr>Last Time (2)</vt:lpstr>
      <vt:lpstr>Software Testing</vt:lpstr>
      <vt:lpstr>2.4 Software Testing</vt:lpstr>
      <vt:lpstr>Verification and Validation (V&amp;V)</vt:lpstr>
      <vt:lpstr>How to Verify?</vt:lpstr>
      <vt:lpstr>Test Cases</vt:lpstr>
      <vt:lpstr>Identifying Test Cases (1)</vt:lpstr>
      <vt:lpstr>Exhaustive Testing Example</vt:lpstr>
      <vt:lpstr>Identifying Test Cases (2)</vt:lpstr>
      <vt:lpstr>Identifying Test Cases: Example (1)</vt:lpstr>
      <vt:lpstr>Identifying Test Cases: Example (2)</vt:lpstr>
      <vt:lpstr>More on Testing</vt:lpstr>
      <vt:lpstr>More on Testing</vt:lpstr>
      <vt:lpstr>Professional Testing</vt:lpstr>
      <vt:lpstr>Professional Testing</vt:lpstr>
      <vt:lpstr>Professional Testing</vt:lpstr>
      <vt:lpstr>Regression Testing</vt:lpstr>
      <vt:lpstr>Introduction to Linked Lists</vt:lpstr>
      <vt:lpstr>Introduction to Linked Lists (§2.5)</vt:lpstr>
      <vt:lpstr>Introduction to Linked Lists (§2.5)</vt:lpstr>
      <vt:lpstr>Introduction to Linked Lists (§2.5)</vt:lpstr>
      <vt:lpstr>Arrays (Conceptually) - Review</vt:lpstr>
      <vt:lpstr>Linked Lists (Conceptually)</vt:lpstr>
      <vt:lpstr>Linked Lists (Conceptually)</vt:lpstr>
      <vt:lpstr>Nodes in a Linked List</vt:lpstr>
      <vt:lpstr>Nodes in a Linked List</vt:lpstr>
      <vt:lpstr>LLStringNode Class</vt:lpstr>
      <vt:lpstr>LLStringNode Class</vt:lpstr>
      <vt:lpstr>LLStringNode Class</vt:lpstr>
      <vt:lpstr>LLStringNode Class</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Creating a Linked List</vt:lpstr>
      <vt:lpstr>Operations on Linked Lists</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Traversing a Linked List</vt:lpstr>
      <vt:lpstr>Testing at the Boundaries</vt:lpstr>
      <vt:lpstr>Testing at the Boundaries</vt:lpstr>
      <vt:lpstr>Testing at the Boundaries</vt:lpstr>
      <vt:lpstr>Testing at the Boundaries</vt:lpstr>
      <vt:lpstr>Testing at the Boundaries</vt:lpstr>
      <vt:lpstr>What’s Next?</vt:lpstr>
      <vt:lpstr>Inserting Nodes in a Linked List</vt:lpstr>
      <vt:lpstr>Inserting a Node into an Empty List</vt:lpstr>
      <vt:lpstr>Inserting a Node into an Empty List</vt:lpstr>
      <vt:lpstr>Inserting Into a Non-Empty List</vt:lpstr>
      <vt:lpstr>Inserting Into a General List</vt:lpstr>
      <vt:lpstr>Inserting Into a General List</vt:lpstr>
      <vt:lpstr>Inserting Into a General List</vt:lpstr>
      <vt:lpstr>Inserting Into a General List</vt:lpstr>
      <vt:lpstr>?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1300</cp:revision>
  <dcterms:created xsi:type="dcterms:W3CDTF">2010-07-29T23:41:00Z</dcterms:created>
  <dcterms:modified xsi:type="dcterms:W3CDTF">2016-09-06T02:38:32Z</dcterms:modified>
</cp:coreProperties>
</file>