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2"/>
  </p:notesMasterIdLst>
  <p:sldIdLst>
    <p:sldId id="256" r:id="rId2"/>
    <p:sldId id="410" r:id="rId3"/>
    <p:sldId id="257" r:id="rId4"/>
    <p:sldId id="406" r:id="rId5"/>
    <p:sldId id="407" r:id="rId6"/>
    <p:sldId id="414" r:id="rId7"/>
    <p:sldId id="377" r:id="rId8"/>
    <p:sldId id="409" r:id="rId9"/>
    <p:sldId id="378" r:id="rId10"/>
    <p:sldId id="379" r:id="rId11"/>
    <p:sldId id="411" r:id="rId12"/>
    <p:sldId id="412" r:id="rId13"/>
    <p:sldId id="413" r:id="rId14"/>
    <p:sldId id="380" r:id="rId15"/>
    <p:sldId id="381" r:id="rId16"/>
    <p:sldId id="382" r:id="rId17"/>
    <p:sldId id="383" r:id="rId18"/>
    <p:sldId id="384" r:id="rId19"/>
    <p:sldId id="385" r:id="rId20"/>
    <p:sldId id="386" r:id="rId21"/>
    <p:sldId id="387" r:id="rId22"/>
    <p:sldId id="389" r:id="rId23"/>
    <p:sldId id="388" r:id="rId24"/>
    <p:sldId id="390" r:id="rId25"/>
    <p:sldId id="393" r:id="rId26"/>
    <p:sldId id="415" r:id="rId27"/>
    <p:sldId id="394" r:id="rId28"/>
    <p:sldId id="396" r:id="rId29"/>
    <p:sldId id="397" r:id="rId30"/>
    <p:sldId id="398" r:id="rId31"/>
    <p:sldId id="399" r:id="rId32"/>
    <p:sldId id="400" r:id="rId33"/>
    <p:sldId id="401" r:id="rId34"/>
    <p:sldId id="402" r:id="rId35"/>
    <p:sldId id="403" r:id="rId36"/>
    <p:sldId id="416" r:id="rId37"/>
    <p:sldId id="395" r:id="rId38"/>
    <p:sldId id="404" r:id="rId39"/>
    <p:sldId id="405" r:id="rId40"/>
    <p:sldId id="408" r:id="rId4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86" autoAdjust="0"/>
    <p:restoredTop sz="94660"/>
  </p:normalViewPr>
  <p:slideViewPr>
    <p:cSldViewPr>
      <p:cViewPr varScale="1">
        <p:scale>
          <a:sx n="86" d="100"/>
          <a:sy n="86" d="100"/>
        </p:scale>
        <p:origin x="-234" y="-84"/>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5E834C1-1782-47E3-8EE6-7C6F177B2045}" type="datetimeFigureOut">
              <a:rPr lang="en-US"/>
              <a:pPr>
                <a:defRPr/>
              </a:pPr>
              <a:t>9/7/2016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C7255DA-8899-45DA-B0A2-F7E27BAF7E80}" type="slidenum">
              <a:rPr lang="en-US"/>
              <a:pPr>
                <a:defRPr/>
              </a:pPr>
              <a:t>‹#›</a:t>
            </a:fld>
            <a:endParaRPr lang="en-US"/>
          </a:p>
        </p:txBody>
      </p:sp>
    </p:spTree>
    <p:extLst>
      <p:ext uri="{BB962C8B-B14F-4D97-AF65-F5344CB8AC3E}">
        <p14:creationId xmlns:p14="http://schemas.microsoft.com/office/powerpoint/2010/main" val="2227826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CB9730-E845-45EA-A125-62252B2DB5A8}" type="slidenum">
              <a:rPr lang="en-US" smtClean="0"/>
              <a:pPr/>
              <a:t>7</a:t>
            </a:fld>
            <a:endParaRPr lang="en-US" smtClean="0"/>
          </a:p>
        </p:txBody>
      </p:sp>
    </p:spTree>
    <p:extLst>
      <p:ext uri="{BB962C8B-B14F-4D97-AF65-F5344CB8AC3E}">
        <p14:creationId xmlns:p14="http://schemas.microsoft.com/office/powerpoint/2010/main" val="4037441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7516B0-1346-4254-AB02-D67393496249}" type="slidenum">
              <a:rPr lang="en-US" smtClean="0"/>
              <a:pPr/>
              <a:t>18</a:t>
            </a:fld>
            <a:endParaRPr lang="en-US" smtClean="0"/>
          </a:p>
        </p:txBody>
      </p:sp>
    </p:spTree>
    <p:extLst>
      <p:ext uri="{BB962C8B-B14F-4D97-AF65-F5344CB8AC3E}">
        <p14:creationId xmlns:p14="http://schemas.microsoft.com/office/powerpoint/2010/main" val="261458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9A7E0B-BD73-4725-A9A0-E140B1242A68}" type="slidenum">
              <a:rPr lang="en-US" smtClean="0"/>
              <a:pPr/>
              <a:t>19</a:t>
            </a:fld>
            <a:endParaRPr lang="en-US" smtClean="0"/>
          </a:p>
        </p:txBody>
      </p:sp>
    </p:spTree>
    <p:extLst>
      <p:ext uri="{BB962C8B-B14F-4D97-AF65-F5344CB8AC3E}">
        <p14:creationId xmlns:p14="http://schemas.microsoft.com/office/powerpoint/2010/main" val="725661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CB861E-7A4E-45BD-BD72-AAD94122BD70}" type="slidenum">
              <a:rPr lang="en-US" smtClean="0"/>
              <a:pPr/>
              <a:t>20</a:t>
            </a:fld>
            <a:endParaRPr lang="en-US" smtClean="0"/>
          </a:p>
        </p:txBody>
      </p:sp>
    </p:spTree>
    <p:extLst>
      <p:ext uri="{BB962C8B-B14F-4D97-AF65-F5344CB8AC3E}">
        <p14:creationId xmlns:p14="http://schemas.microsoft.com/office/powerpoint/2010/main" val="1637651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CBAC9A-BA18-46FC-96B8-80258634A933}" type="slidenum">
              <a:rPr lang="en-US" smtClean="0"/>
              <a:pPr/>
              <a:t>21</a:t>
            </a:fld>
            <a:endParaRPr lang="en-US" smtClean="0"/>
          </a:p>
        </p:txBody>
      </p:sp>
    </p:spTree>
    <p:extLst>
      <p:ext uri="{BB962C8B-B14F-4D97-AF65-F5344CB8AC3E}">
        <p14:creationId xmlns:p14="http://schemas.microsoft.com/office/powerpoint/2010/main" val="226795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D1ADE7-2207-4FF2-A108-1E621752CBB9}" type="slidenum">
              <a:rPr lang="en-US" smtClean="0"/>
              <a:pPr/>
              <a:t>22</a:t>
            </a:fld>
            <a:endParaRPr lang="en-US" smtClean="0"/>
          </a:p>
        </p:txBody>
      </p:sp>
    </p:spTree>
    <p:extLst>
      <p:ext uri="{BB962C8B-B14F-4D97-AF65-F5344CB8AC3E}">
        <p14:creationId xmlns:p14="http://schemas.microsoft.com/office/powerpoint/2010/main" val="3401275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21BB64-D094-48D4-9EE8-E53195CA7D02}" type="slidenum">
              <a:rPr lang="en-US" smtClean="0"/>
              <a:pPr/>
              <a:t>23</a:t>
            </a:fld>
            <a:endParaRPr lang="en-US" smtClean="0"/>
          </a:p>
        </p:txBody>
      </p:sp>
    </p:spTree>
    <p:extLst>
      <p:ext uri="{BB962C8B-B14F-4D97-AF65-F5344CB8AC3E}">
        <p14:creationId xmlns:p14="http://schemas.microsoft.com/office/powerpoint/2010/main" val="260991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F356A9-C63B-4ABC-907B-B41CFDADA95D}" type="slidenum">
              <a:rPr lang="en-US" smtClean="0"/>
              <a:pPr/>
              <a:t>24</a:t>
            </a:fld>
            <a:endParaRPr lang="en-US" smtClean="0"/>
          </a:p>
        </p:txBody>
      </p:sp>
    </p:spTree>
    <p:extLst>
      <p:ext uri="{BB962C8B-B14F-4D97-AF65-F5344CB8AC3E}">
        <p14:creationId xmlns:p14="http://schemas.microsoft.com/office/powerpoint/2010/main" val="3034659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D73FAD-8365-43D3-BF8D-8EDDD413F783}" type="slidenum">
              <a:rPr lang="en-US" smtClean="0"/>
              <a:pPr/>
              <a:t>25</a:t>
            </a:fld>
            <a:endParaRPr lang="en-US" smtClean="0"/>
          </a:p>
        </p:txBody>
      </p:sp>
    </p:spTree>
    <p:extLst>
      <p:ext uri="{BB962C8B-B14F-4D97-AF65-F5344CB8AC3E}">
        <p14:creationId xmlns:p14="http://schemas.microsoft.com/office/powerpoint/2010/main" val="2031579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E9187C-5E18-475F-9BAF-0C84E1525BC9}" type="slidenum">
              <a:rPr lang="en-US" smtClean="0"/>
              <a:pPr/>
              <a:t>27</a:t>
            </a:fld>
            <a:endParaRPr lang="en-US" smtClean="0"/>
          </a:p>
        </p:txBody>
      </p:sp>
    </p:spTree>
    <p:extLst>
      <p:ext uri="{BB962C8B-B14F-4D97-AF65-F5344CB8AC3E}">
        <p14:creationId xmlns:p14="http://schemas.microsoft.com/office/powerpoint/2010/main" val="289478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D6703C-AE86-4E51-AF01-AAFC4AF598B4}" type="slidenum">
              <a:rPr lang="en-US" smtClean="0"/>
              <a:pPr/>
              <a:t>28</a:t>
            </a:fld>
            <a:endParaRPr lang="en-US" smtClean="0"/>
          </a:p>
        </p:txBody>
      </p:sp>
    </p:spTree>
    <p:extLst>
      <p:ext uri="{BB962C8B-B14F-4D97-AF65-F5344CB8AC3E}">
        <p14:creationId xmlns:p14="http://schemas.microsoft.com/office/powerpoint/2010/main" val="352262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CB9730-E845-45EA-A125-62252B2DB5A8}" type="slidenum">
              <a:rPr lang="en-US" smtClean="0"/>
              <a:pPr/>
              <a:t>8</a:t>
            </a:fld>
            <a:endParaRPr lang="en-US" smtClean="0"/>
          </a:p>
        </p:txBody>
      </p:sp>
    </p:spTree>
    <p:extLst>
      <p:ext uri="{BB962C8B-B14F-4D97-AF65-F5344CB8AC3E}">
        <p14:creationId xmlns:p14="http://schemas.microsoft.com/office/powerpoint/2010/main" val="2101302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EB8B67-92A4-45D4-9B06-E97160ACDE3D}" type="slidenum">
              <a:rPr lang="en-US" smtClean="0"/>
              <a:pPr/>
              <a:t>29</a:t>
            </a:fld>
            <a:endParaRPr lang="en-US" smtClean="0"/>
          </a:p>
        </p:txBody>
      </p:sp>
    </p:spTree>
    <p:extLst>
      <p:ext uri="{BB962C8B-B14F-4D97-AF65-F5344CB8AC3E}">
        <p14:creationId xmlns:p14="http://schemas.microsoft.com/office/powerpoint/2010/main" val="2517342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738930-5E24-49C9-930D-10924935A19F}" type="slidenum">
              <a:rPr lang="en-US" smtClean="0"/>
              <a:pPr/>
              <a:t>30</a:t>
            </a:fld>
            <a:endParaRPr lang="en-US" smtClean="0"/>
          </a:p>
        </p:txBody>
      </p:sp>
    </p:spTree>
    <p:extLst>
      <p:ext uri="{BB962C8B-B14F-4D97-AF65-F5344CB8AC3E}">
        <p14:creationId xmlns:p14="http://schemas.microsoft.com/office/powerpoint/2010/main" val="533753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BC884F-D5C6-49C6-BC56-D7466C5A769C}" type="slidenum">
              <a:rPr lang="en-US" smtClean="0"/>
              <a:pPr/>
              <a:t>31</a:t>
            </a:fld>
            <a:endParaRPr lang="en-US" smtClean="0"/>
          </a:p>
        </p:txBody>
      </p:sp>
    </p:spTree>
    <p:extLst>
      <p:ext uri="{BB962C8B-B14F-4D97-AF65-F5344CB8AC3E}">
        <p14:creationId xmlns:p14="http://schemas.microsoft.com/office/powerpoint/2010/main" val="40312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64D4DB-FC6D-4528-936E-894923CBC2B9}" type="slidenum">
              <a:rPr lang="en-US" smtClean="0"/>
              <a:pPr/>
              <a:t>32</a:t>
            </a:fld>
            <a:endParaRPr lang="en-US" smtClean="0"/>
          </a:p>
        </p:txBody>
      </p:sp>
    </p:spTree>
    <p:extLst>
      <p:ext uri="{BB962C8B-B14F-4D97-AF65-F5344CB8AC3E}">
        <p14:creationId xmlns:p14="http://schemas.microsoft.com/office/powerpoint/2010/main" val="320761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83E4CF-0541-41F9-909F-0345E9734E5F}" type="slidenum">
              <a:rPr lang="en-US" smtClean="0"/>
              <a:pPr/>
              <a:t>33</a:t>
            </a:fld>
            <a:endParaRPr lang="en-US" smtClean="0"/>
          </a:p>
        </p:txBody>
      </p:sp>
    </p:spTree>
    <p:extLst>
      <p:ext uri="{BB962C8B-B14F-4D97-AF65-F5344CB8AC3E}">
        <p14:creationId xmlns:p14="http://schemas.microsoft.com/office/powerpoint/2010/main" val="2341386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FC5A62-5E52-408C-80A8-18C10956DC4D}" type="slidenum">
              <a:rPr lang="en-US" smtClean="0"/>
              <a:pPr/>
              <a:t>34</a:t>
            </a:fld>
            <a:endParaRPr lang="en-US" smtClean="0"/>
          </a:p>
        </p:txBody>
      </p:sp>
    </p:spTree>
    <p:extLst>
      <p:ext uri="{BB962C8B-B14F-4D97-AF65-F5344CB8AC3E}">
        <p14:creationId xmlns:p14="http://schemas.microsoft.com/office/powerpoint/2010/main" val="1910023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445FC4-EAEF-4864-BFD5-D65FC083DE95}" type="slidenum">
              <a:rPr lang="en-US" smtClean="0"/>
              <a:pPr/>
              <a:t>35</a:t>
            </a:fld>
            <a:endParaRPr lang="en-US" smtClean="0"/>
          </a:p>
        </p:txBody>
      </p:sp>
    </p:spTree>
    <p:extLst>
      <p:ext uri="{BB962C8B-B14F-4D97-AF65-F5344CB8AC3E}">
        <p14:creationId xmlns:p14="http://schemas.microsoft.com/office/powerpoint/2010/main" val="4147774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0A3E50-FDC7-4517-9255-C98C6DF8A80D}" type="slidenum">
              <a:rPr lang="en-US" smtClean="0"/>
              <a:pPr/>
              <a:t>37</a:t>
            </a:fld>
            <a:endParaRPr lang="en-US" smtClean="0"/>
          </a:p>
        </p:txBody>
      </p:sp>
    </p:spTree>
    <p:extLst>
      <p:ext uri="{BB962C8B-B14F-4D97-AF65-F5344CB8AC3E}">
        <p14:creationId xmlns:p14="http://schemas.microsoft.com/office/powerpoint/2010/main" val="372892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578ED5-E507-4795-8CE7-C4473FDADD29}" type="slidenum">
              <a:rPr lang="en-US" smtClean="0"/>
              <a:pPr/>
              <a:t>38</a:t>
            </a:fld>
            <a:endParaRPr lang="en-US" smtClean="0"/>
          </a:p>
        </p:txBody>
      </p:sp>
    </p:spTree>
    <p:extLst>
      <p:ext uri="{BB962C8B-B14F-4D97-AF65-F5344CB8AC3E}">
        <p14:creationId xmlns:p14="http://schemas.microsoft.com/office/powerpoint/2010/main" val="728697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47F4A9-EA20-429C-9CF5-E1FBEDD20905}" type="slidenum">
              <a:rPr lang="en-US" smtClean="0"/>
              <a:pPr/>
              <a:t>39</a:t>
            </a:fld>
            <a:endParaRPr lang="en-US" smtClean="0"/>
          </a:p>
        </p:txBody>
      </p:sp>
    </p:spTree>
    <p:extLst>
      <p:ext uri="{BB962C8B-B14F-4D97-AF65-F5344CB8AC3E}">
        <p14:creationId xmlns:p14="http://schemas.microsoft.com/office/powerpoint/2010/main" val="395695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9B7215-063D-45F3-B4B1-F2537F31289D}" type="slidenum">
              <a:rPr lang="en-US" smtClean="0"/>
              <a:pPr/>
              <a:t>9</a:t>
            </a:fld>
            <a:endParaRPr lang="en-US" smtClean="0"/>
          </a:p>
        </p:txBody>
      </p:sp>
    </p:spTree>
    <p:extLst>
      <p:ext uri="{BB962C8B-B14F-4D97-AF65-F5344CB8AC3E}">
        <p14:creationId xmlns:p14="http://schemas.microsoft.com/office/powerpoint/2010/main" val="615905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917FC29-AB47-4340-80AF-E94A6F40A360}" type="slidenum">
              <a:rPr lang="en-US" sz="1200"/>
              <a:pPr algn="r"/>
              <a:t>40</a:t>
            </a:fld>
            <a:endParaRPr lang="en-US" sz="1200"/>
          </a:p>
        </p:txBody>
      </p:sp>
    </p:spTree>
    <p:extLst>
      <p:ext uri="{BB962C8B-B14F-4D97-AF65-F5344CB8AC3E}">
        <p14:creationId xmlns:p14="http://schemas.microsoft.com/office/powerpoint/2010/main" val="189356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756B7C-1508-487F-9EAC-B1DE3BF3A7BD}" type="slidenum">
              <a:rPr lang="en-US" smtClean="0"/>
              <a:pPr/>
              <a:t>10</a:t>
            </a:fld>
            <a:endParaRPr lang="en-US" smtClean="0"/>
          </a:p>
        </p:txBody>
      </p:sp>
    </p:spTree>
    <p:extLst>
      <p:ext uri="{BB962C8B-B14F-4D97-AF65-F5344CB8AC3E}">
        <p14:creationId xmlns:p14="http://schemas.microsoft.com/office/powerpoint/2010/main" val="26221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756B7C-1508-487F-9EAC-B1DE3BF3A7BD}" type="slidenum">
              <a:rPr lang="en-US" smtClean="0"/>
              <a:pPr/>
              <a:t>13</a:t>
            </a:fld>
            <a:endParaRPr lang="en-US" smtClean="0"/>
          </a:p>
        </p:txBody>
      </p:sp>
    </p:spTree>
    <p:extLst>
      <p:ext uri="{BB962C8B-B14F-4D97-AF65-F5344CB8AC3E}">
        <p14:creationId xmlns:p14="http://schemas.microsoft.com/office/powerpoint/2010/main" val="255269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522183-E308-4874-97BA-026A709F56EB}" type="slidenum">
              <a:rPr lang="en-US" smtClean="0"/>
              <a:pPr/>
              <a:t>14</a:t>
            </a:fld>
            <a:endParaRPr lang="en-US" smtClean="0"/>
          </a:p>
        </p:txBody>
      </p:sp>
    </p:spTree>
    <p:extLst>
      <p:ext uri="{BB962C8B-B14F-4D97-AF65-F5344CB8AC3E}">
        <p14:creationId xmlns:p14="http://schemas.microsoft.com/office/powerpoint/2010/main" val="3840806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427506-1E73-4737-9464-B573D5AA064A}" type="slidenum">
              <a:rPr lang="en-US" smtClean="0"/>
              <a:pPr/>
              <a:t>15</a:t>
            </a:fld>
            <a:endParaRPr lang="en-US" smtClean="0"/>
          </a:p>
        </p:txBody>
      </p:sp>
    </p:spTree>
    <p:extLst>
      <p:ext uri="{BB962C8B-B14F-4D97-AF65-F5344CB8AC3E}">
        <p14:creationId xmlns:p14="http://schemas.microsoft.com/office/powerpoint/2010/main" val="317165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BD1891-8DA4-4428-B506-EA6FD8D0C84C}" type="slidenum">
              <a:rPr lang="en-US" smtClean="0"/>
              <a:pPr/>
              <a:t>16</a:t>
            </a:fld>
            <a:endParaRPr lang="en-US" smtClean="0"/>
          </a:p>
        </p:txBody>
      </p:sp>
    </p:spTree>
    <p:extLst>
      <p:ext uri="{BB962C8B-B14F-4D97-AF65-F5344CB8AC3E}">
        <p14:creationId xmlns:p14="http://schemas.microsoft.com/office/powerpoint/2010/main" val="343474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6CE7F3-5023-4BF8-BA5F-EF9B7F342766}" type="slidenum">
              <a:rPr lang="en-US" smtClean="0"/>
              <a:pPr/>
              <a:t>17</a:t>
            </a:fld>
            <a:endParaRPr lang="en-US" smtClean="0"/>
          </a:p>
        </p:txBody>
      </p:sp>
    </p:spTree>
    <p:extLst>
      <p:ext uri="{BB962C8B-B14F-4D97-AF65-F5344CB8AC3E}">
        <p14:creationId xmlns:p14="http://schemas.microsoft.com/office/powerpoint/2010/main" val="21061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smtClean="0"/>
            </a:lvl1pPr>
          </a:lstStyle>
          <a:p>
            <a:pPr>
              <a:defRPr/>
            </a:pPr>
            <a:fld id="{69974761-CBA2-4519-87DF-8DB4B33BCF59}" type="datetimeFigureOut">
              <a:rPr lang="en-US"/>
              <a:pPr>
                <a:defRPr/>
              </a:pPr>
              <a:t>9/7/2016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smtClean="0"/>
            </a:lvl1pPr>
          </a:lstStyle>
          <a:p>
            <a:pPr>
              <a:defRPr/>
            </a:pPr>
            <a:fld id="{2A97A648-85E5-45EC-A767-129EBEC8E30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70E22C6-9AC8-478B-9923-8F42C1DE77E9}" type="datetimeFigureOut">
              <a:rPr lang="en-US"/>
              <a:pPr>
                <a:defRPr/>
              </a:pPr>
              <a:t>9/7/2016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275D640-720E-458E-98E3-786BCB3A415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E928546-CA92-4125-A403-025D0488040B}" type="datetimeFigureOut">
              <a:rPr lang="en-US"/>
              <a:pPr>
                <a:defRPr/>
              </a:pPr>
              <a:t>9/7/2016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74098AA-7E6E-45FA-92B0-E5DB1FA9D95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smtClean="0"/>
            </a:lvl1pPr>
          </a:lstStyle>
          <a:p>
            <a:pPr>
              <a:defRPr/>
            </a:pPr>
            <a:fld id="{97BDF6DA-480E-4D20-BAEF-30331B49EC67}" type="datetimeFigureOut">
              <a:rPr lang="en-US"/>
              <a:pPr>
                <a:defRPr/>
              </a:pPr>
              <a:t>9/7/2016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smtClean="0"/>
            </a:lvl1pPr>
          </a:lstStyle>
          <a:p>
            <a:pPr>
              <a:defRPr/>
            </a:pPr>
            <a:fld id="{598524DE-8892-4147-AF82-93C5D4B09C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37979831-4B4C-46E1-A0F5-A85AE55CC45F}" type="datetimeFigureOut">
              <a:rPr lang="en-US"/>
              <a:pPr>
                <a:defRPr/>
              </a:pPr>
              <a:t>9/7/2016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A1B2364-4A0F-4105-B7DD-5DCAB54B8B0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smtClean="0"/>
            </a:lvl1pPr>
          </a:lstStyle>
          <a:p>
            <a:pPr>
              <a:defRPr/>
            </a:pPr>
            <a:fld id="{03155127-2F28-40A3-A48A-20EBF02FFD7B}" type="datetimeFigureOut">
              <a:rPr lang="en-US"/>
              <a:pPr>
                <a:defRPr/>
              </a:pPr>
              <a:t>9/7/2016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smtClean="0"/>
            </a:lvl1pPr>
          </a:lstStyle>
          <a:p>
            <a:pPr>
              <a:defRPr/>
            </a:pPr>
            <a:fld id="{F93AD96E-3DEE-4044-A71F-B194630C776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smtClean="0"/>
            </a:lvl1pPr>
          </a:lstStyle>
          <a:p>
            <a:pPr>
              <a:defRPr/>
            </a:pPr>
            <a:fld id="{A7A9ACA0-C48A-4736-AEF7-B45550D80EC1}" type="datetimeFigureOut">
              <a:rPr lang="en-US"/>
              <a:pPr>
                <a:defRPr/>
              </a:pPr>
              <a:t>9/7/2016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smtClean="0"/>
            </a:lvl1pPr>
          </a:lstStyle>
          <a:p>
            <a:pPr>
              <a:defRPr/>
            </a:pPr>
            <a:fld id="{9BFB9647-A143-49DF-AAD5-6B8F8410B9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smtClean="0"/>
            </a:lvl1pPr>
          </a:lstStyle>
          <a:p>
            <a:pPr>
              <a:defRPr/>
            </a:pPr>
            <a:fld id="{2B8BDF9C-AE17-4FD1-A2FF-BBA7CA25B0FB}" type="datetimeFigureOut">
              <a:rPr lang="en-US"/>
              <a:pPr>
                <a:defRPr/>
              </a:pPr>
              <a:t>9/7/2016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smtClean="0"/>
            </a:lvl1pPr>
          </a:lstStyle>
          <a:p>
            <a:pPr>
              <a:defRPr/>
            </a:pPr>
            <a:fld id="{543ECD8E-C3C8-43BE-91E6-DFF1EA3706E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41A2E0D-926C-4920-970F-13C73374E2BE}" type="datetimeFigureOut">
              <a:rPr lang="en-US"/>
              <a:pPr>
                <a:defRPr/>
              </a:pPr>
              <a:t>9/7/2016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F735393-8416-40B8-89D7-78480988569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DAB7C8AA-A815-48E4-9D68-E9A4C78DBFB3}" type="datetimeFigureOut">
              <a:rPr lang="en-US"/>
              <a:pPr>
                <a:defRPr/>
              </a:pPr>
              <a:t>9/7/2016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smtClean="0"/>
            </a:lvl1pPr>
          </a:lstStyle>
          <a:p>
            <a:pPr>
              <a:defRPr/>
            </a:pPr>
            <a:fld id="{5E66A802-78F7-4E0C-B6F5-A4F7D663F58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1CBA6DBB-A6B4-4197-9BF3-B468DE265F1D}" type="datetimeFigureOut">
              <a:rPr lang="en-US"/>
              <a:pPr>
                <a:defRPr/>
              </a:pPr>
              <a:t>9/7/2016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DBAA8A4-9758-4943-9446-286FA6F4B1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6ACB3C21-27D8-4EAB-BB4C-37493969D31F}" type="datetimeFigureOut">
              <a:rPr lang="en-US"/>
              <a:pPr>
                <a:defRPr/>
              </a:pPr>
              <a:t>9/7/2016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4A279EE2-E0D6-4762-AA60-CFD6D70D40A6}"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fontAlgn="base">
        <a:spcBef>
          <a:spcPct val="0"/>
        </a:spcBef>
        <a:spcAft>
          <a:spcPct val="0"/>
        </a:spcAft>
        <a:defRPr sz="4600" kern="1200">
          <a:solidFill>
            <a:schemeClr val="tx1"/>
          </a:solidFill>
          <a:latin typeface="+mj-lt"/>
          <a:ea typeface="+mj-ea"/>
          <a:cs typeface="+mj-cs"/>
        </a:defRPr>
      </a:lvl1pPr>
      <a:lvl2pPr algn="ctr" rtl="0" fontAlgn="base">
        <a:spcBef>
          <a:spcPct val="0"/>
        </a:spcBef>
        <a:spcAft>
          <a:spcPct val="0"/>
        </a:spcAft>
        <a:defRPr sz="4600">
          <a:solidFill>
            <a:schemeClr val="tx1"/>
          </a:solidFill>
          <a:latin typeface="Franklin Gothic Book" pitchFamily="34" charset="0"/>
        </a:defRPr>
      </a:lvl2pPr>
      <a:lvl3pPr algn="ctr" rtl="0" fontAlgn="base">
        <a:spcBef>
          <a:spcPct val="0"/>
        </a:spcBef>
        <a:spcAft>
          <a:spcPct val="0"/>
        </a:spcAft>
        <a:defRPr sz="4600">
          <a:solidFill>
            <a:schemeClr val="tx1"/>
          </a:solidFill>
          <a:latin typeface="Franklin Gothic Book" pitchFamily="34" charset="0"/>
        </a:defRPr>
      </a:lvl3pPr>
      <a:lvl4pPr algn="ctr" rtl="0" fontAlgn="base">
        <a:spcBef>
          <a:spcPct val="0"/>
        </a:spcBef>
        <a:spcAft>
          <a:spcPct val="0"/>
        </a:spcAft>
        <a:defRPr sz="4600">
          <a:solidFill>
            <a:schemeClr val="tx1"/>
          </a:solidFill>
          <a:latin typeface="Franklin Gothic Book" pitchFamily="34" charset="0"/>
        </a:defRPr>
      </a:lvl4pPr>
      <a:lvl5pPr algn="ctr" rtl="0" fontAlgn="base">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 y="246888"/>
            <a:ext cx="11887200" cy="2915412"/>
          </a:xfrm>
        </p:spPr>
        <p:txBody>
          <a:bodyPr>
            <a:noAutofit/>
          </a:bodyPr>
          <a:lstStyle/>
          <a:p>
            <a:pPr algn="ctr" fontAlgn="auto">
              <a:spcAft>
                <a:spcPts val="0"/>
              </a:spcAft>
              <a:defRPr/>
            </a:pPr>
            <a:r>
              <a:rPr sz="8000" dirty="0"/>
              <a:t>EECS 2500 </a:t>
            </a:r>
            <a:br>
              <a:rPr sz="8000" dirty="0"/>
            </a:br>
            <a:r>
              <a:rPr sz="8000" u="sng" dirty="0"/>
              <a:t>Linear Data Structures</a:t>
            </a:r>
          </a:p>
        </p:txBody>
      </p:sp>
      <p:sp>
        <p:nvSpPr>
          <p:cNvPr id="14338" name="Subtitle 2"/>
          <p:cNvSpPr>
            <a:spLocks noGrp="1"/>
          </p:cNvSpPr>
          <p:nvPr>
            <p:ph type="subTitle" idx="1"/>
          </p:nvPr>
        </p:nvSpPr>
        <p:spPr>
          <a:xfrm>
            <a:off x="1524000" y="3636964"/>
            <a:ext cx="9144000" cy="1364805"/>
          </a:xfrm>
        </p:spPr>
        <p:txBody>
          <a:bodyPr>
            <a:normAutofit fontScale="85000" lnSpcReduction="20000"/>
          </a:bodyPr>
          <a:lstStyle/>
          <a:p>
            <a:pPr algn="ctr"/>
            <a:r>
              <a:rPr lang="en-US" sz="2800" dirty="0" smtClean="0"/>
              <a:t>Lecture 06</a:t>
            </a:r>
          </a:p>
          <a:p>
            <a:pPr algn="ctr"/>
            <a:r>
              <a:rPr lang="en-US" sz="3000" dirty="0" smtClean="0"/>
              <a:t>Chapter </a:t>
            </a:r>
            <a:r>
              <a:rPr lang="en-US" sz="3000" dirty="0"/>
              <a:t>02 – Abstract Data Types – Part 3</a:t>
            </a:r>
          </a:p>
          <a:p>
            <a:pPr algn="ctr"/>
            <a:endParaRPr lang="en-US" sz="2400" dirty="0"/>
          </a:p>
          <a:p>
            <a:pPr algn="ctr"/>
            <a:r>
              <a:rPr lang="en-US" sz="2400" dirty="0"/>
              <a:t>Fall </a:t>
            </a:r>
            <a:r>
              <a:rPr lang="en-US" sz="2400" dirty="0" smtClean="0"/>
              <a:t>2016</a:t>
            </a:r>
            <a:endParaRPr lang="en-US" sz="2400" dirty="0"/>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a:spcBef>
                <a:spcPts val="720"/>
              </a:spcBef>
            </a:pPr>
            <a:r>
              <a:rPr lang="en-US" dirty="0" smtClean="0"/>
              <a:t>The Linked-List </a:t>
            </a:r>
            <a:r>
              <a:rPr lang="en-US" dirty="0" err="1">
                <a:solidFill>
                  <a:srgbClr val="FFC000"/>
                </a:solidFill>
                <a:latin typeface="Consolas" pitchFamily="49" charset="0"/>
                <a:cs typeface="Consolas" pitchFamily="49" charset="0"/>
              </a:rPr>
              <a:t>StringLog</a:t>
            </a:r>
            <a:r>
              <a:rPr lang="en-US" dirty="0" smtClean="0">
                <a:cs typeface="Courier New" pitchFamily="49" charset="0"/>
              </a:rPr>
              <a:t> (</a:t>
            </a:r>
            <a:r>
              <a:rPr lang="en-US" dirty="0" smtClean="0"/>
              <a:t>§</a:t>
            </a:r>
            <a:r>
              <a:rPr lang="en-US" dirty="0" smtClean="0">
                <a:cs typeface="Courier New" pitchFamily="49" charset="0"/>
              </a:rPr>
              <a:t>2.6)</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dirty="0" smtClean="0"/>
              <a:t>The class fulfills the </a:t>
            </a:r>
            <a:r>
              <a:rPr lang="en-US" dirty="0" err="1">
                <a:solidFill>
                  <a:srgbClr val="FFC000"/>
                </a:solidFill>
                <a:latin typeface="Consolas" pitchFamily="49" charset="0"/>
                <a:cs typeface="Consolas" pitchFamily="49" charset="0"/>
              </a:rPr>
              <a:t>StringLog</a:t>
            </a:r>
            <a:r>
              <a:rPr lang="en-US" dirty="0" smtClean="0"/>
              <a:t> specification and implements the </a:t>
            </a:r>
            <a:r>
              <a:rPr lang="en-US" dirty="0" err="1" smtClean="0">
                <a:solidFill>
                  <a:srgbClr val="FFC000"/>
                </a:solidFill>
                <a:latin typeface="Consolas" pitchFamily="49" charset="0"/>
                <a:cs typeface="Consolas" pitchFamily="49" charset="0"/>
              </a:rPr>
              <a:t>StringLogInterface</a:t>
            </a:r>
            <a:r>
              <a:rPr lang="en-US" dirty="0" smtClean="0"/>
              <a:t>. </a:t>
            </a:r>
          </a:p>
          <a:p>
            <a:pPr>
              <a:spcBef>
                <a:spcPts val="1200"/>
              </a:spcBef>
            </a:pPr>
            <a:r>
              <a:rPr lang="en-US" dirty="0" smtClean="0"/>
              <a:t>The next two slides are taken directly from Chapter 2, Part 1 – this was the interface we used to build the </a:t>
            </a:r>
            <a:r>
              <a:rPr lang="en-US" dirty="0" err="1">
                <a:solidFill>
                  <a:srgbClr val="FFC000"/>
                </a:solidFill>
                <a:latin typeface="Consolas" pitchFamily="49" charset="0"/>
                <a:cs typeface="Consolas" pitchFamily="49" charset="0"/>
              </a:rPr>
              <a:t>StringLog</a:t>
            </a:r>
            <a:r>
              <a:rPr lang="en-US" dirty="0" smtClean="0"/>
              <a:t> using an array; </a:t>
            </a:r>
            <a:br>
              <a:rPr lang="en-US" dirty="0" smtClean="0"/>
            </a:br>
            <a:r>
              <a:rPr lang="en-US" dirty="0" smtClean="0"/>
              <a:t>this time, we’ll build the same functionality using linked list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2245"/>
          </a:xfrm>
        </p:spPr>
        <p:txBody>
          <a:bodyPr/>
          <a:lstStyle/>
          <a:p>
            <a:r>
              <a:rPr lang="en-US" dirty="0" smtClean="0"/>
              <a:t>The </a:t>
            </a:r>
            <a:r>
              <a:rPr lang="en-US" dirty="0" err="1">
                <a:solidFill>
                  <a:srgbClr val="FFC000"/>
                </a:solidFill>
                <a:latin typeface="Consolas" pitchFamily="49" charset="0"/>
                <a:cs typeface="Consolas" pitchFamily="49" charset="0"/>
              </a:rPr>
              <a:t>StringLog</a:t>
            </a:r>
            <a:r>
              <a:rPr lang="en-US" dirty="0" smtClean="0"/>
              <a:t> Interface (1)</a:t>
            </a:r>
          </a:p>
        </p:txBody>
      </p:sp>
      <p:sp>
        <p:nvSpPr>
          <p:cNvPr id="14338" name="Content Placeholder 2"/>
          <p:cNvSpPr>
            <a:spLocks noGrp="1"/>
          </p:cNvSpPr>
          <p:nvPr>
            <p:ph idx="1"/>
          </p:nvPr>
        </p:nvSpPr>
        <p:spPr>
          <a:xfrm>
            <a:off x="170688" y="905256"/>
            <a:ext cx="11887200" cy="5749544"/>
          </a:xfrm>
        </p:spPr>
        <p:txBody>
          <a:bodyPr/>
          <a:lstStyle/>
          <a:p>
            <a:pPr>
              <a:spcBef>
                <a:spcPct val="0"/>
              </a:spcBef>
              <a:buFont typeface="Wingdings 2" pitchFamily="18" charset="2"/>
              <a:buNone/>
            </a:pP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StringLogInterface.java     by Dale/Joyce/Weems            Chapter 2</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Interface for a class that implements a log of Strings.</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A log "remembers" the elements placed into it.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A log must have a "name".</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package ch02.stringLogs;</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None/>
            </a:pPr>
            <a:r>
              <a:rPr lang="en-US" sz="1600" dirty="0">
                <a:latin typeface="Consolas" pitchFamily="49" charset="0"/>
                <a:cs typeface="Consolas" pitchFamily="49" charset="0"/>
              </a:rPr>
              <a:t>public interface </a:t>
            </a:r>
            <a:r>
              <a:rPr lang="en-US" sz="1600" dirty="0" err="1">
                <a:solidFill>
                  <a:srgbClr val="FFC000"/>
                </a:solidFill>
                <a:latin typeface="Consolas" pitchFamily="49" charset="0"/>
                <a:cs typeface="Consolas" pitchFamily="49" charset="0"/>
              </a:rPr>
              <a:t>StringLogInterface</a:t>
            </a: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a:t>
            </a:r>
          </a:p>
          <a:p>
            <a:pPr>
              <a:spcBef>
                <a:spcPct val="0"/>
              </a:spcBef>
              <a:buFont typeface="Wingdings 2" pitchFamily="18" charset="2"/>
              <a:buNone/>
            </a:pPr>
            <a:r>
              <a:rPr lang="en-US" sz="1600" dirty="0">
                <a:latin typeface="Consolas" pitchFamily="49" charset="0"/>
                <a:cs typeface="Consolas" pitchFamily="49" charset="0"/>
              </a:rPr>
              <a:t>  void insert(String element);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Precondition: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 is not full.</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Places element into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boolean</a:t>
            </a:r>
            <a:r>
              <a:rPr lang="en-US" sz="1600" dirty="0">
                <a:latin typeface="Consolas" pitchFamily="49" charset="0"/>
                <a:cs typeface="Consolas" pitchFamily="49" charset="0"/>
              </a:rPr>
              <a:t> </a:t>
            </a:r>
            <a:r>
              <a:rPr lang="en-US" sz="1600" dirty="0" err="1">
                <a:latin typeface="Consolas" pitchFamily="49" charset="0"/>
                <a:cs typeface="Consolas" pitchFamily="49" charset="0"/>
              </a:rPr>
              <a:t>isFull</a:t>
            </a:r>
            <a:r>
              <a:rPr lang="en-US" sz="1600" dirty="0">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Returns true if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 is full, otherwise returns false.</a:t>
            </a:r>
          </a:p>
          <a:p>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156576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8" end="1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2245"/>
          </a:xfrm>
        </p:spPr>
        <p:txBody>
          <a:bodyPr/>
          <a:lstStyle/>
          <a:p>
            <a:r>
              <a:rPr lang="en-US" dirty="0" smtClean="0"/>
              <a:t>The </a:t>
            </a:r>
            <a:r>
              <a:rPr lang="en-US" dirty="0" err="1">
                <a:solidFill>
                  <a:srgbClr val="FFC000"/>
                </a:solidFill>
                <a:latin typeface="Consolas" pitchFamily="49" charset="0"/>
                <a:cs typeface="Consolas" pitchFamily="49" charset="0"/>
              </a:rPr>
              <a:t>StringLog</a:t>
            </a:r>
            <a:r>
              <a:rPr lang="en-US" dirty="0" smtClean="0"/>
              <a:t> Interface (2)</a:t>
            </a:r>
          </a:p>
        </p:txBody>
      </p:sp>
      <p:sp>
        <p:nvSpPr>
          <p:cNvPr id="14338" name="Content Placeholder 2"/>
          <p:cNvSpPr>
            <a:spLocks noGrp="1"/>
          </p:cNvSpPr>
          <p:nvPr>
            <p:ph idx="1"/>
          </p:nvPr>
        </p:nvSpPr>
        <p:spPr>
          <a:xfrm>
            <a:off x="170688" y="1104900"/>
            <a:ext cx="11850624" cy="5549900"/>
          </a:xfrm>
        </p:spPr>
        <p:txBody>
          <a:bodyPr/>
          <a:lstStyle/>
          <a:p>
            <a:pPr>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size();</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Returns the number of Strings in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boolean</a:t>
            </a:r>
            <a:r>
              <a:rPr lang="en-US" sz="1600" dirty="0">
                <a:latin typeface="Consolas" pitchFamily="49" charset="0"/>
                <a:cs typeface="Consolas" pitchFamily="49" charset="0"/>
              </a:rPr>
              <a:t> contains(String element);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Returns true if element is in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 otherwise returns false.</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Ignores case differences when doing string comparison.</a:t>
            </a:r>
          </a:p>
          <a:p>
            <a:pPr>
              <a:spcBef>
                <a:spcPct val="0"/>
              </a:spcBef>
              <a:buFont typeface="Wingdings 2" pitchFamily="18" charset="2"/>
              <a:buNone/>
            </a:pPr>
            <a:r>
              <a:rPr lang="en-US" sz="1600" dirty="0">
                <a:latin typeface="Consolas" pitchFamily="49" charset="0"/>
                <a:cs typeface="Consolas" pitchFamily="49" charset="0"/>
              </a:rPr>
              <a:t>  </a:t>
            </a:r>
          </a:p>
          <a:p>
            <a:pPr>
              <a:spcBef>
                <a:spcPct val="0"/>
              </a:spcBef>
              <a:buFont typeface="Wingdings 2" pitchFamily="18" charset="2"/>
              <a:buNone/>
            </a:pPr>
            <a:r>
              <a:rPr lang="en-US" sz="1600" dirty="0">
                <a:latin typeface="Consolas" pitchFamily="49" charset="0"/>
                <a:cs typeface="Consolas" pitchFamily="49" charset="0"/>
              </a:rPr>
              <a:t>  void clear();</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Makes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 empty.</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  String </a:t>
            </a:r>
            <a:r>
              <a:rPr lang="en-US" sz="1600" dirty="0" err="1">
                <a:latin typeface="Consolas" pitchFamily="49" charset="0"/>
                <a:cs typeface="Consolas" pitchFamily="49" charset="0"/>
              </a:rPr>
              <a:t>getName</a:t>
            </a:r>
            <a:r>
              <a:rPr lang="en-US" sz="1600" dirty="0">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Returns the name of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  String </a:t>
            </a:r>
            <a:r>
              <a:rPr lang="en-US" sz="1600" dirty="0" err="1">
                <a:latin typeface="Consolas" pitchFamily="49" charset="0"/>
                <a:cs typeface="Consolas" pitchFamily="49" charset="0"/>
              </a:rPr>
              <a:t>toString</a:t>
            </a:r>
            <a:r>
              <a:rPr lang="en-US" sz="1600" dirty="0">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 Returns a nicely formatted string representing this </a:t>
            </a:r>
            <a:r>
              <a:rPr lang="en-US" sz="1600" dirty="0" err="1">
                <a:solidFill>
                  <a:srgbClr val="92D050"/>
                </a:solidFill>
                <a:latin typeface="Consolas" pitchFamily="49" charset="0"/>
                <a:cs typeface="Consolas" pitchFamily="49" charset="0"/>
              </a:rPr>
              <a:t>StringLog</a:t>
            </a: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r>
              <a:rPr lang="en-US" sz="1600" dirty="0">
                <a:latin typeface="Consolas" pitchFamily="49" charset="0"/>
                <a:cs typeface="Consolas" pitchFamily="49" charset="0"/>
              </a:rPr>
              <a:t>} </a:t>
            </a:r>
          </a:p>
          <a:p>
            <a:pPr>
              <a:spcBef>
                <a:spcPct val="0"/>
              </a:spcBef>
              <a:buFont typeface="Wingdings 2" pitchFamily="18" charset="2"/>
              <a:buNone/>
            </a:pPr>
            <a:endParaRPr lang="en-US" sz="1600" dirty="0">
              <a:latin typeface="Courier New" pitchFamily="49" charset="0"/>
            </a:endParaRPr>
          </a:p>
          <a:p>
            <a:endParaRPr lang="en-US" sz="1600" dirty="0">
              <a:latin typeface="Courier New" pitchFamily="49" charset="0"/>
            </a:endParaRPr>
          </a:p>
        </p:txBody>
      </p:sp>
    </p:spTree>
    <p:extLst>
      <p:ext uri="{BB962C8B-B14F-4D97-AF65-F5344CB8AC3E}">
        <p14:creationId xmlns:p14="http://schemas.microsoft.com/office/powerpoint/2010/main" val="202081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a:spcBef>
                <a:spcPts val="720"/>
              </a:spcBef>
            </a:pPr>
            <a:r>
              <a:rPr lang="en-US" dirty="0" smtClean="0"/>
              <a:t>The Linked-List </a:t>
            </a:r>
            <a:r>
              <a:rPr lang="en-US" dirty="0" err="1">
                <a:solidFill>
                  <a:srgbClr val="FFC000"/>
                </a:solidFill>
                <a:latin typeface="Consolas" pitchFamily="49" charset="0"/>
                <a:cs typeface="Consolas" pitchFamily="49" charset="0"/>
              </a:rPr>
              <a:t>StringLog</a:t>
            </a:r>
            <a:r>
              <a:rPr lang="en-US" dirty="0" smtClean="0">
                <a:cs typeface="Courier New" pitchFamily="49" charset="0"/>
              </a:rPr>
              <a:t> (</a:t>
            </a:r>
            <a:r>
              <a:rPr lang="en-US" dirty="0" smtClean="0"/>
              <a:t>§</a:t>
            </a:r>
            <a:r>
              <a:rPr lang="en-US" dirty="0" smtClean="0">
                <a:cs typeface="Courier New" pitchFamily="49" charset="0"/>
              </a:rPr>
              <a:t>2.6)</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dirty="0" smtClean="0"/>
              <a:t>Unlike the </a:t>
            </a:r>
            <a:r>
              <a:rPr lang="en-US" dirty="0" err="1" smtClean="0">
                <a:solidFill>
                  <a:srgbClr val="FFC000"/>
                </a:solidFill>
                <a:latin typeface="Consolas" pitchFamily="49" charset="0"/>
                <a:cs typeface="Consolas" pitchFamily="49" charset="0"/>
              </a:rPr>
              <a:t>ArrayStringLog</a:t>
            </a:r>
            <a:r>
              <a:rPr lang="en-US" dirty="0" smtClean="0"/>
              <a:t>, </a:t>
            </a:r>
            <a:r>
              <a:rPr lang="en-US" dirty="0" err="1" smtClean="0">
                <a:solidFill>
                  <a:srgbClr val="FFC000"/>
                </a:solidFill>
                <a:latin typeface="Consolas" pitchFamily="49" charset="0"/>
                <a:cs typeface="Consolas" pitchFamily="49" charset="0"/>
              </a:rPr>
              <a:t>LinkedStringLog</a:t>
            </a:r>
            <a:r>
              <a:rPr lang="en-US" dirty="0" smtClean="0"/>
              <a:t> will implement an unbounded </a:t>
            </a:r>
            <a:r>
              <a:rPr lang="en-US" dirty="0" err="1">
                <a:solidFill>
                  <a:srgbClr val="FFC000"/>
                </a:solidFill>
                <a:latin typeface="Consolas" pitchFamily="49" charset="0"/>
                <a:cs typeface="Consolas" pitchFamily="49" charset="0"/>
              </a:rPr>
              <a:t>StringLog</a:t>
            </a:r>
            <a:r>
              <a:rPr lang="en-US" dirty="0" smtClean="0"/>
              <a:t>.</a:t>
            </a:r>
          </a:p>
          <a:p>
            <a:pPr lvl="1">
              <a:spcBef>
                <a:spcPts val="1200"/>
              </a:spcBef>
            </a:pPr>
            <a:r>
              <a:rPr lang="en-US" dirty="0" smtClean="0"/>
              <a:t>Since we’re not using arrays, and since Linked Lists can be expanded indefinitely, we’re not limited by the size with which we declare the array</a:t>
            </a:r>
          </a:p>
          <a:p>
            <a:pPr lvl="1">
              <a:spcBef>
                <a:spcPts val="1200"/>
              </a:spcBef>
            </a:pPr>
            <a:r>
              <a:rPr lang="en-US" dirty="0" smtClean="0"/>
              <a:t>If we wanted to provide a </a:t>
            </a:r>
            <a:r>
              <a:rPr lang="en-US" dirty="0" err="1" smtClean="0">
                <a:solidFill>
                  <a:srgbClr val="FFC000"/>
                </a:solidFill>
                <a:latin typeface="Consolas" pitchFamily="49" charset="0"/>
                <a:cs typeface="Consolas" pitchFamily="49" charset="0"/>
              </a:rPr>
              <a:t>LinkedStringLog</a:t>
            </a:r>
            <a:r>
              <a:rPr lang="en-US" dirty="0" smtClean="0"/>
              <a:t> that had EXACTLY the same API (programming interface), then we would need to be able to accommodate a constructor with a size value, which we would then just ignore, and call the (only) constructor anyway.</a:t>
            </a:r>
          </a:p>
        </p:txBody>
      </p:sp>
    </p:spTree>
    <p:extLst>
      <p:ext uri="{BB962C8B-B14F-4D97-AF65-F5344CB8AC3E}">
        <p14:creationId xmlns:p14="http://schemas.microsoft.com/office/powerpoint/2010/main" val="363023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Attributes</a:t>
            </a:r>
            <a:endParaRPr lang="en-US" dirty="0" smtClean="0"/>
          </a:p>
        </p:txBody>
      </p:sp>
      <p:sp>
        <p:nvSpPr>
          <p:cNvPr id="14338" name="Content Placeholder 2"/>
          <p:cNvSpPr>
            <a:spLocks noGrp="1"/>
          </p:cNvSpPr>
          <p:nvPr>
            <p:ph idx="1"/>
          </p:nvPr>
        </p:nvSpPr>
        <p:spPr>
          <a:xfrm>
            <a:off x="134112" y="905256"/>
            <a:ext cx="11923776" cy="5749544"/>
          </a:xfrm>
        </p:spPr>
        <p:txBody>
          <a:bodyPr/>
          <a:lstStyle/>
          <a:p>
            <a:pPr>
              <a:spcBef>
                <a:spcPts val="900"/>
              </a:spcBef>
            </a:pPr>
            <a:r>
              <a:rPr lang="en-US" dirty="0" smtClean="0"/>
              <a:t>Instance variables:</a:t>
            </a:r>
          </a:p>
          <a:p>
            <a:pPr lvl="1">
              <a:spcBef>
                <a:spcPts val="900"/>
              </a:spcBef>
            </a:pPr>
            <a:r>
              <a:rPr lang="en-US" dirty="0" smtClean="0"/>
              <a:t>Rather than a </a:t>
            </a:r>
            <a:r>
              <a:rPr lang="en-US" dirty="0" smtClean="0">
                <a:solidFill>
                  <a:srgbClr val="FFC000"/>
                </a:solidFill>
                <a:latin typeface="Consolas" pitchFamily="49" charset="0"/>
                <a:cs typeface="Consolas" pitchFamily="49" charset="0"/>
              </a:rPr>
              <a:t>String</a:t>
            </a:r>
            <a:r>
              <a:rPr lang="en-US" dirty="0" smtClean="0"/>
              <a:t> </a:t>
            </a:r>
            <a:r>
              <a:rPr lang="en-US" i="1" dirty="0" smtClean="0"/>
              <a:t>array</a:t>
            </a:r>
            <a:r>
              <a:rPr lang="en-US" dirty="0" smtClean="0"/>
              <a:t> called </a:t>
            </a:r>
            <a:r>
              <a:rPr lang="en-US" dirty="0" smtClean="0">
                <a:solidFill>
                  <a:srgbClr val="FFC000"/>
                </a:solidFill>
                <a:latin typeface="Consolas" pitchFamily="49" charset="0"/>
                <a:cs typeface="Consolas" pitchFamily="49" charset="0"/>
              </a:rPr>
              <a:t>log</a:t>
            </a:r>
            <a:r>
              <a:rPr lang="en-US" dirty="0" smtClean="0"/>
              <a:t>, we’ll have a </a:t>
            </a:r>
            <a:r>
              <a:rPr lang="en-US" i="1" dirty="0" smtClean="0"/>
              <a:t>linked list</a:t>
            </a:r>
            <a:r>
              <a:rPr lang="en-US" dirty="0" smtClean="0"/>
              <a:t> called </a:t>
            </a:r>
            <a:r>
              <a:rPr lang="en-US" dirty="0" smtClean="0">
                <a:solidFill>
                  <a:srgbClr val="FFC000"/>
                </a:solidFill>
                <a:latin typeface="Consolas" pitchFamily="49" charset="0"/>
                <a:cs typeface="Consolas" pitchFamily="49" charset="0"/>
              </a:rPr>
              <a:t>log</a:t>
            </a:r>
            <a:r>
              <a:rPr lang="en-US" dirty="0" smtClean="0"/>
              <a:t>.  This will be a linked list of </a:t>
            </a:r>
            <a:r>
              <a:rPr lang="en-US" dirty="0" err="1" smtClean="0">
                <a:solidFill>
                  <a:srgbClr val="FFC000"/>
                </a:solidFill>
                <a:latin typeface="Consolas" pitchFamily="49" charset="0"/>
                <a:cs typeface="Consolas" pitchFamily="49" charset="0"/>
              </a:rPr>
              <a:t>LLStringNodes</a:t>
            </a:r>
            <a:endParaRPr lang="en-US" dirty="0" smtClean="0">
              <a:solidFill>
                <a:srgbClr val="FFC000"/>
              </a:solidFill>
              <a:latin typeface="Consolas" pitchFamily="49" charset="0"/>
              <a:cs typeface="Consolas" pitchFamily="49" charset="0"/>
            </a:endParaRPr>
          </a:p>
          <a:p>
            <a:pPr lvl="2">
              <a:spcBef>
                <a:spcPts val="900"/>
              </a:spcBef>
            </a:pPr>
            <a:r>
              <a:rPr lang="en-US" dirty="0" smtClean="0"/>
              <a:t>We built this linked list in section 2.5</a:t>
            </a:r>
          </a:p>
          <a:p>
            <a:pPr lvl="2">
              <a:spcBef>
                <a:spcPts val="900"/>
              </a:spcBef>
              <a:buNone/>
            </a:pPr>
            <a:endParaRPr lang="en-US" dirty="0" smtClean="0"/>
          </a:p>
          <a:p>
            <a:pPr lvl="1">
              <a:spcBef>
                <a:spcPts val="900"/>
              </a:spcBef>
            </a:pPr>
            <a:r>
              <a:rPr lang="en-US" dirty="0" smtClean="0"/>
              <a:t>Since we’re not using an array, we don’t need the </a:t>
            </a:r>
            <a:r>
              <a:rPr lang="en-US" dirty="0" err="1" smtClean="0">
                <a:solidFill>
                  <a:srgbClr val="FFC000"/>
                </a:solidFill>
                <a:latin typeface="Consolas" pitchFamily="49" charset="0"/>
                <a:cs typeface="Consolas" pitchFamily="49" charset="0"/>
              </a:rPr>
              <a:t>lastIndex</a:t>
            </a:r>
            <a:r>
              <a:rPr lang="en-US" dirty="0" smtClean="0"/>
              <a:t> variable at all.</a:t>
            </a:r>
          </a:p>
          <a:p>
            <a:pPr lvl="1">
              <a:spcBef>
                <a:spcPts val="900"/>
              </a:spcBef>
            </a:pPr>
            <a:r>
              <a:rPr lang="en-US" dirty="0" smtClean="0"/>
              <a:t>We DO, however, still need a </a:t>
            </a:r>
            <a:r>
              <a:rPr lang="en-US" dirty="0" smtClean="0">
                <a:solidFill>
                  <a:srgbClr val="FFC000"/>
                </a:solidFill>
                <a:latin typeface="Consolas" pitchFamily="49" charset="0"/>
                <a:cs typeface="Consolas" pitchFamily="49" charset="0"/>
              </a:rPr>
              <a:t>String</a:t>
            </a:r>
            <a:r>
              <a:rPr lang="en-US" dirty="0" smtClean="0"/>
              <a:t> to hold the log’s </a:t>
            </a:r>
            <a:r>
              <a:rPr lang="en-US" dirty="0" smtClean="0">
                <a:solidFill>
                  <a:srgbClr val="FFC000"/>
                </a:solidFill>
                <a:latin typeface="Consolas" pitchFamily="49" charset="0"/>
                <a:cs typeface="Consolas" pitchFamily="49" charset="0"/>
              </a:rPr>
              <a:t>name</a:t>
            </a:r>
            <a:r>
              <a:rPr lang="en-US" dirty="0" smtClean="0"/>
              <a:t>.</a:t>
            </a:r>
          </a:p>
          <a:p>
            <a:pPr lvl="1">
              <a:spcBef>
                <a:spcPts val="9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Attributes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lnSpc>
                <a:spcPct val="90000"/>
              </a:lnSpc>
            </a:pPr>
            <a:r>
              <a:rPr lang="en-US" dirty="0" smtClean="0"/>
              <a:t>Attributes </a:t>
            </a:r>
            <a:r>
              <a:rPr lang="en-US" dirty="0" smtClean="0">
                <a:cs typeface="Arial" charset="0"/>
              </a:rPr>
              <a:t>≡</a:t>
            </a:r>
            <a:r>
              <a:rPr lang="en-US" dirty="0" smtClean="0"/>
              <a:t> Instance Variables (p. 115)</a:t>
            </a:r>
          </a:p>
          <a:p>
            <a:pPr>
              <a:lnSpc>
                <a:spcPct val="90000"/>
              </a:lnSpc>
            </a:pPr>
            <a:r>
              <a:rPr lang="en-US" dirty="0" smtClean="0"/>
              <a:t>In the Array-based version:</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700" dirty="0">
                <a:latin typeface="Consolas" pitchFamily="49" charset="0"/>
                <a:cs typeface="Consolas" pitchFamily="49" charset="0"/>
              </a:rPr>
              <a:t>  protected String name;              </a:t>
            </a:r>
            <a:r>
              <a:rPr lang="en-US" sz="1700" dirty="0">
                <a:solidFill>
                  <a:srgbClr val="92D050"/>
                </a:solidFill>
                <a:latin typeface="Consolas" pitchFamily="49" charset="0"/>
                <a:cs typeface="Consolas" pitchFamily="49" charset="0"/>
              </a:rPr>
              <a:t>// name of this log</a:t>
            </a:r>
          </a:p>
          <a:p>
            <a:pPr>
              <a:spcBef>
                <a:spcPct val="0"/>
              </a:spcBef>
              <a:buFont typeface="Wingdings 2" pitchFamily="18" charset="2"/>
              <a:buNone/>
            </a:pPr>
            <a:r>
              <a:rPr lang="en-US" sz="1700" dirty="0">
                <a:latin typeface="Consolas" pitchFamily="49" charset="0"/>
                <a:cs typeface="Consolas" pitchFamily="49" charset="0"/>
              </a:rPr>
              <a:t>  protected String[] log;             </a:t>
            </a:r>
            <a:r>
              <a:rPr lang="en-US" sz="1700" dirty="0">
                <a:solidFill>
                  <a:srgbClr val="92D050"/>
                </a:solidFill>
                <a:latin typeface="Consolas" pitchFamily="49" charset="0"/>
                <a:cs typeface="Consolas" pitchFamily="49" charset="0"/>
              </a:rPr>
              <a:t>// array that holds log strings</a:t>
            </a:r>
          </a:p>
          <a:p>
            <a:pPr>
              <a:spcBef>
                <a:spcPct val="0"/>
              </a:spcBef>
              <a:buFont typeface="Wingdings 2" pitchFamily="18" charset="2"/>
              <a:buNone/>
            </a:pPr>
            <a:r>
              <a:rPr lang="en-US" sz="1700" dirty="0">
                <a:latin typeface="Consolas" pitchFamily="49" charset="0"/>
                <a:cs typeface="Consolas" pitchFamily="49" charset="0"/>
              </a:rPr>
              <a:t>  protected </a:t>
            </a:r>
            <a:r>
              <a:rPr lang="en-US" sz="1700" dirty="0" err="1">
                <a:latin typeface="Consolas" pitchFamily="49" charset="0"/>
                <a:cs typeface="Consolas" pitchFamily="49" charset="0"/>
              </a:rPr>
              <a:t>int</a:t>
            </a:r>
            <a:r>
              <a:rPr lang="en-US" sz="1700" dirty="0">
                <a:latin typeface="Consolas" pitchFamily="49" charset="0"/>
                <a:cs typeface="Consolas" pitchFamily="49" charset="0"/>
              </a:rPr>
              <a:t> </a:t>
            </a:r>
            <a:r>
              <a:rPr lang="en-US" sz="1700" dirty="0" err="1">
                <a:latin typeface="Consolas" pitchFamily="49" charset="0"/>
                <a:cs typeface="Consolas" pitchFamily="49" charset="0"/>
              </a:rPr>
              <a:t>lastIndex</a:t>
            </a:r>
            <a:r>
              <a:rPr lang="en-US" sz="1700" dirty="0">
                <a:latin typeface="Consolas" pitchFamily="49" charset="0"/>
                <a:cs typeface="Consolas" pitchFamily="49" charset="0"/>
              </a:rPr>
              <a:t> = -1;       </a:t>
            </a:r>
            <a:r>
              <a:rPr lang="en-US" sz="1700" dirty="0">
                <a:solidFill>
                  <a:srgbClr val="92D050"/>
                </a:solidFill>
                <a:latin typeface="Consolas" pitchFamily="49" charset="0"/>
                <a:cs typeface="Consolas" pitchFamily="49" charset="0"/>
              </a:rPr>
              <a:t>// index of last string in array </a:t>
            </a:r>
          </a:p>
          <a:p>
            <a:pPr>
              <a:spcBef>
                <a:spcPct val="0"/>
              </a:spcBef>
            </a:pPr>
            <a:endParaRPr lang="en-US" dirty="0" smtClean="0">
              <a:solidFill>
                <a:srgbClr val="92D050"/>
              </a:solidFill>
            </a:endParaRPr>
          </a:p>
          <a:p>
            <a:pPr>
              <a:spcBef>
                <a:spcPct val="0"/>
              </a:spcBef>
            </a:pPr>
            <a:r>
              <a:rPr lang="en-US" dirty="0" smtClean="0"/>
              <a:t>In the Linked List-based version:</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700" dirty="0">
                <a:latin typeface="Consolas" pitchFamily="49" charset="0"/>
                <a:cs typeface="Consolas" pitchFamily="49" charset="0"/>
              </a:rPr>
              <a:t>  protected String name;              </a:t>
            </a:r>
            <a:r>
              <a:rPr lang="en-US" sz="1700" dirty="0">
                <a:solidFill>
                  <a:srgbClr val="92D050"/>
                </a:solidFill>
                <a:latin typeface="Consolas" pitchFamily="49" charset="0"/>
                <a:cs typeface="Consolas" pitchFamily="49" charset="0"/>
              </a:rPr>
              <a:t>// name of this log</a:t>
            </a:r>
          </a:p>
          <a:p>
            <a:pPr>
              <a:spcBef>
                <a:spcPct val="0"/>
              </a:spcBef>
              <a:buFont typeface="Wingdings 2" pitchFamily="18" charset="2"/>
              <a:buNone/>
            </a:pPr>
            <a:r>
              <a:rPr lang="en-US" sz="1700" dirty="0">
                <a:latin typeface="Consolas" pitchFamily="49" charset="0"/>
                <a:cs typeface="Consolas" pitchFamily="49" charset="0"/>
              </a:rPr>
              <a:t>  protected </a:t>
            </a:r>
            <a:r>
              <a:rPr lang="en-US" sz="1700" dirty="0" err="1">
                <a:latin typeface="Consolas" pitchFamily="49" charset="0"/>
                <a:cs typeface="Consolas" pitchFamily="49" charset="0"/>
              </a:rPr>
              <a:t>LLStringNode</a:t>
            </a:r>
            <a:r>
              <a:rPr lang="en-US" sz="1700" dirty="0">
                <a:latin typeface="Consolas" pitchFamily="49" charset="0"/>
                <a:cs typeface="Consolas" pitchFamily="49" charset="0"/>
              </a:rPr>
              <a:t> log;         </a:t>
            </a:r>
            <a:r>
              <a:rPr lang="en-US" sz="1700" dirty="0">
                <a:solidFill>
                  <a:srgbClr val="92D050"/>
                </a:solidFill>
                <a:latin typeface="Consolas" pitchFamily="49" charset="0"/>
                <a:cs typeface="Consolas" pitchFamily="49" charset="0"/>
              </a:rPr>
              <a:t>// Linked list of strings</a:t>
            </a:r>
          </a:p>
          <a:p>
            <a:pPr>
              <a:spcBef>
                <a:spcPct val="0"/>
              </a:spcBef>
              <a:buFont typeface="Wingdings 2" pitchFamily="18" charset="2"/>
              <a:buNone/>
            </a:pPr>
            <a:r>
              <a:rPr lang="en-US" sz="1700" dirty="0">
                <a:solidFill>
                  <a:srgbClr val="92D050"/>
                </a:solidFill>
                <a:latin typeface="Consolas" pitchFamily="49" charset="0"/>
                <a:cs typeface="Consolas" pitchFamily="49" charset="0"/>
              </a:rPr>
              <a:t>                                      // (reference variable pointing to</a:t>
            </a:r>
          </a:p>
          <a:p>
            <a:pPr>
              <a:spcBef>
                <a:spcPct val="0"/>
              </a:spcBef>
              <a:buFont typeface="Wingdings 2" pitchFamily="18" charset="2"/>
              <a:buNone/>
            </a:pPr>
            <a:r>
              <a:rPr lang="en-US" sz="1700" dirty="0">
                <a:solidFill>
                  <a:srgbClr val="92D050"/>
                </a:solidFill>
                <a:latin typeface="Consolas" pitchFamily="49" charset="0"/>
                <a:cs typeface="Consolas" pitchFamily="49" charset="0"/>
              </a:rPr>
              <a:t>                                      //    first node on list or null)</a:t>
            </a:r>
          </a:p>
          <a:p>
            <a:pPr>
              <a:spcBef>
                <a:spcPct val="0"/>
              </a:spcBef>
              <a:buFont typeface="Wingdings 2" pitchFamily="18" charset="2"/>
              <a:buNone/>
            </a:pPr>
            <a:endParaRPr lang="en-US" dirty="0" smtClean="0">
              <a:solidFill>
                <a:srgbClr val="92D050"/>
              </a:solidFill>
            </a:endParaRPr>
          </a:p>
          <a:p>
            <a:pPr lvl="1">
              <a:lnSpc>
                <a:spcPct val="9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Constructors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dirty="0" smtClean="0"/>
              <a:t>In the Array-based version, we had two (overloaded) constructors:</a:t>
            </a:r>
          </a:p>
          <a:p>
            <a:pPr lvl="1">
              <a:spcBef>
                <a:spcPts val="1200"/>
              </a:spcBef>
            </a:pPr>
            <a:r>
              <a:rPr lang="en-US" dirty="0" smtClean="0"/>
              <a:t>One to accept only a </a:t>
            </a:r>
            <a:r>
              <a:rPr lang="en-US" dirty="0" smtClean="0">
                <a:solidFill>
                  <a:srgbClr val="FFC000"/>
                </a:solidFill>
                <a:latin typeface="Consolas" pitchFamily="49" charset="0"/>
                <a:cs typeface="Consolas" pitchFamily="49" charset="0"/>
              </a:rPr>
              <a:t>String</a:t>
            </a:r>
            <a:r>
              <a:rPr lang="en-US" dirty="0" smtClean="0"/>
              <a:t> (for the </a:t>
            </a:r>
            <a:r>
              <a:rPr lang="en-US" dirty="0" err="1">
                <a:solidFill>
                  <a:srgbClr val="FFC000"/>
                </a:solidFill>
                <a:latin typeface="Consolas" pitchFamily="49" charset="0"/>
                <a:cs typeface="Consolas" pitchFamily="49" charset="0"/>
              </a:rPr>
              <a:t>StringLog</a:t>
            </a:r>
            <a:r>
              <a:rPr lang="en-US" dirty="0" err="1" smtClean="0"/>
              <a:t>’s</a:t>
            </a:r>
            <a:r>
              <a:rPr lang="en-US" dirty="0" smtClean="0"/>
              <a:t> name; the maximum size was set to 100), and</a:t>
            </a:r>
          </a:p>
          <a:p>
            <a:pPr lvl="1">
              <a:spcBef>
                <a:spcPts val="1200"/>
              </a:spcBef>
            </a:pPr>
            <a:r>
              <a:rPr lang="en-US" dirty="0" smtClean="0"/>
              <a:t>One to take a </a:t>
            </a:r>
            <a:r>
              <a:rPr lang="en-US" dirty="0" smtClean="0">
                <a:solidFill>
                  <a:srgbClr val="FFC000"/>
                </a:solidFill>
                <a:latin typeface="Consolas" pitchFamily="49" charset="0"/>
                <a:cs typeface="Consolas" pitchFamily="49" charset="0"/>
              </a:rPr>
              <a:t>String</a:t>
            </a:r>
            <a:r>
              <a:rPr lang="en-US" dirty="0" smtClean="0"/>
              <a:t> (for the log’s name) and an </a:t>
            </a:r>
            <a:r>
              <a:rPr lang="en-US" dirty="0" err="1" smtClean="0">
                <a:solidFill>
                  <a:srgbClr val="FFC000"/>
                </a:solidFill>
                <a:latin typeface="Consolas" pitchFamily="49" charset="0"/>
                <a:cs typeface="Consolas" pitchFamily="49" charset="0"/>
              </a:rPr>
              <a:t>int</a:t>
            </a:r>
            <a:r>
              <a:rPr lang="en-US" dirty="0" smtClean="0"/>
              <a:t> to set the </a:t>
            </a:r>
            <a:r>
              <a:rPr lang="en-US" dirty="0" err="1">
                <a:solidFill>
                  <a:srgbClr val="FFC000"/>
                </a:solidFill>
                <a:latin typeface="Consolas" pitchFamily="49" charset="0"/>
                <a:cs typeface="Consolas" pitchFamily="49" charset="0"/>
              </a:rPr>
              <a:t>StringLog</a:t>
            </a:r>
            <a:r>
              <a:rPr lang="en-US" dirty="0" err="1" smtClean="0"/>
              <a:t>’s</a:t>
            </a:r>
            <a:r>
              <a:rPr lang="en-US" dirty="0" smtClean="0"/>
              <a:t> maximum size</a:t>
            </a:r>
          </a:p>
          <a:p>
            <a:pPr>
              <a:spcBef>
                <a:spcPts val="1200"/>
              </a:spcBef>
              <a:buNone/>
            </a:pPr>
            <a:endParaRPr lang="en-US" sz="1600" dirty="0">
              <a:latin typeface="Courier New" pitchFamily="49" charset="0"/>
            </a:endParaRPr>
          </a:p>
          <a:p>
            <a:pPr>
              <a:spcBef>
                <a:spcPts val="1200"/>
              </a:spcBef>
            </a:pPr>
            <a:r>
              <a:rPr lang="en-US" dirty="0" smtClean="0"/>
              <a:t>In the Linked List-based version, we don’t worry about the size of the log (because we’re not constrained by an array), so we only need </a:t>
            </a:r>
            <a:r>
              <a:rPr lang="en-US" i="1" dirty="0" smtClean="0"/>
              <a:t>one</a:t>
            </a:r>
            <a:r>
              <a:rPr lang="en-US" dirty="0" smtClean="0"/>
              <a:t> constructor – to accept a name for the </a:t>
            </a:r>
            <a:r>
              <a:rPr lang="en-US" dirty="0" err="1">
                <a:solidFill>
                  <a:srgbClr val="FFC000"/>
                </a:solidFill>
                <a:latin typeface="Consolas" pitchFamily="49" charset="0"/>
                <a:cs typeface="Consolas" pitchFamily="49" charset="0"/>
              </a:rPr>
              <a:t>StringLog</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Constructor</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ct val="0"/>
              </a:spcBef>
            </a:pPr>
            <a:r>
              <a:rPr lang="en-US" dirty="0" smtClean="0"/>
              <a:t>For the Linked List-based version (p. 116):</a:t>
            </a:r>
          </a:p>
          <a:p>
            <a:pPr>
              <a:spcBef>
                <a:spcPct val="0"/>
              </a:spcBef>
              <a:buFont typeface="Wingdings 2" pitchFamily="18" charset="2"/>
              <a:buNone/>
            </a:pPr>
            <a:endParaRPr lang="en-US" dirty="0" smtClean="0">
              <a:latin typeface="Courier New" pitchFamily="49" charset="0"/>
              <a:cs typeface="Courier New" pitchFamily="49" charset="0"/>
            </a:endParaRPr>
          </a:p>
          <a:p>
            <a:pPr>
              <a:spcBef>
                <a:spcPct val="0"/>
              </a:spcBef>
              <a:buFont typeface="Wingdings 2" pitchFamily="18" charset="2"/>
              <a:buNone/>
            </a:pPr>
            <a:r>
              <a:rPr lang="en-US" sz="2200" dirty="0">
                <a:latin typeface="Consolas" pitchFamily="49" charset="0"/>
                <a:cs typeface="Consolas" pitchFamily="49" charset="0"/>
              </a:rPr>
              <a:t>public </a:t>
            </a:r>
            <a:r>
              <a:rPr lang="en-US" sz="2200" dirty="0" err="1">
                <a:latin typeface="Consolas" pitchFamily="49" charset="0"/>
                <a:cs typeface="Consolas" pitchFamily="49" charset="0"/>
              </a:rPr>
              <a:t>LinkedStringLog</a:t>
            </a:r>
            <a:r>
              <a:rPr lang="en-US" sz="2200" dirty="0">
                <a:latin typeface="Consolas" pitchFamily="49" charset="0"/>
                <a:cs typeface="Consolas" pitchFamily="49" charset="0"/>
              </a:rPr>
              <a:t>(String name)</a:t>
            </a:r>
          </a:p>
          <a:p>
            <a:pPr>
              <a:spcBef>
                <a:spcPct val="0"/>
              </a:spcBef>
              <a:buFont typeface="Wingdings 2" pitchFamily="18" charset="2"/>
              <a:buNone/>
            </a:pPr>
            <a:r>
              <a:rPr lang="en-US" sz="2200" dirty="0">
                <a:latin typeface="Consolas" pitchFamily="49" charset="0"/>
                <a:cs typeface="Consolas" pitchFamily="49" charset="0"/>
              </a:rPr>
              <a:t>{</a:t>
            </a:r>
          </a:p>
          <a:p>
            <a:pPr>
              <a:spcBef>
                <a:spcPct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Instantiates and returns a reference to an empty</a:t>
            </a:r>
          </a:p>
          <a:p>
            <a:pPr>
              <a:spcBef>
                <a:spcPct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err="1">
                <a:solidFill>
                  <a:srgbClr val="92D050"/>
                </a:solidFill>
                <a:latin typeface="Consolas" pitchFamily="49" charset="0"/>
                <a:cs typeface="Consolas" pitchFamily="49" charset="0"/>
              </a:rPr>
              <a:t>StringLog</a:t>
            </a:r>
            <a:r>
              <a:rPr lang="en-US" sz="2200" dirty="0">
                <a:solidFill>
                  <a:srgbClr val="92D050"/>
                </a:solidFill>
                <a:latin typeface="Consolas" pitchFamily="49" charset="0"/>
                <a:cs typeface="Consolas" pitchFamily="49" charset="0"/>
              </a:rPr>
              <a:t> object with the name “name”</a:t>
            </a:r>
          </a:p>
          <a:p>
            <a:pPr>
              <a:spcBef>
                <a:spcPct val="0"/>
              </a:spcBef>
              <a:buFont typeface="Wingdings 2" pitchFamily="18" charset="2"/>
              <a:buNone/>
            </a:pPr>
            <a:r>
              <a:rPr lang="en-US" sz="2200" dirty="0">
                <a:solidFill>
                  <a:srgbClr val="92D050"/>
                </a:solidFill>
                <a:latin typeface="Consolas" pitchFamily="49" charset="0"/>
                <a:cs typeface="Consolas" pitchFamily="49" charset="0"/>
              </a:rPr>
              <a:t>   //</a:t>
            </a:r>
          </a:p>
          <a:p>
            <a:pPr>
              <a:spcBef>
                <a:spcPct val="0"/>
              </a:spcBef>
              <a:buFont typeface="Wingdings 2" pitchFamily="18" charset="2"/>
              <a:buNone/>
            </a:pPr>
            <a:r>
              <a:rPr lang="en-US" sz="2200" dirty="0">
                <a:latin typeface="Consolas" pitchFamily="49" charset="0"/>
                <a:cs typeface="Consolas" pitchFamily="49" charset="0"/>
              </a:rPr>
              <a:t>   log = null;       </a:t>
            </a:r>
            <a:r>
              <a:rPr lang="en-US" sz="2200" dirty="0">
                <a:solidFill>
                  <a:srgbClr val="92D050"/>
                </a:solidFill>
                <a:latin typeface="Consolas" pitchFamily="49" charset="0"/>
                <a:cs typeface="Consolas" pitchFamily="49" charset="0"/>
              </a:rPr>
              <a:t>// nothing in the list</a:t>
            </a:r>
          </a:p>
          <a:p>
            <a:pPr>
              <a:spcBef>
                <a:spcPct val="0"/>
              </a:spcBef>
              <a:buFont typeface="Wingdings 2" pitchFamily="18" charset="2"/>
              <a:buNone/>
            </a:pPr>
            <a:r>
              <a:rPr lang="en-US" sz="2200" dirty="0">
                <a:latin typeface="Consolas" pitchFamily="49" charset="0"/>
                <a:cs typeface="Consolas" pitchFamily="49" charset="0"/>
              </a:rPr>
              <a:t>   this.name = name; </a:t>
            </a:r>
            <a:r>
              <a:rPr lang="en-US" sz="2200" dirty="0">
                <a:solidFill>
                  <a:srgbClr val="92D050"/>
                </a:solidFill>
                <a:latin typeface="Consolas" pitchFamily="49" charset="0"/>
                <a:cs typeface="Consolas" pitchFamily="49" charset="0"/>
              </a:rPr>
              <a:t>// save the log name</a:t>
            </a:r>
          </a:p>
          <a:p>
            <a:pPr>
              <a:spcBef>
                <a:spcPct val="0"/>
              </a:spcBef>
              <a:buFont typeface="Wingdings 2" pitchFamily="18" charset="2"/>
              <a:buNone/>
            </a:pPr>
            <a:r>
              <a:rPr lang="en-US" sz="22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Mutators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ct val="0"/>
              </a:spcBef>
            </a:pPr>
            <a:r>
              <a:rPr lang="en-US" dirty="0" err="1" smtClean="0"/>
              <a:t>Mutator</a:t>
            </a:r>
            <a:r>
              <a:rPr lang="en-US" dirty="0" smtClean="0"/>
              <a:t> </a:t>
            </a:r>
            <a:r>
              <a:rPr lang="en-US" dirty="0" smtClean="0">
                <a:cs typeface="Arial" charset="0"/>
              </a:rPr>
              <a:t>≡</a:t>
            </a:r>
            <a:r>
              <a:rPr lang="en-US" dirty="0" smtClean="0"/>
              <a:t> Transformer – we have two:</a:t>
            </a:r>
          </a:p>
          <a:p>
            <a:pPr>
              <a:spcBef>
                <a:spcPct val="0"/>
              </a:spcBef>
              <a:buFont typeface="Wingdings 2" pitchFamily="18" charset="2"/>
              <a:buNone/>
            </a:pPr>
            <a:endParaRPr lang="en-US" sz="1800" dirty="0">
              <a:latin typeface="Courier New" pitchFamily="49" charset="0"/>
              <a:cs typeface="Courier New" pitchFamily="49" charset="0"/>
            </a:endParaRPr>
          </a:p>
          <a:p>
            <a:pPr>
              <a:lnSpc>
                <a:spcPct val="90000"/>
              </a:lnSpc>
              <a:spcBef>
                <a:spcPct val="0"/>
              </a:spcBef>
              <a:buFont typeface="Wingdings 2" pitchFamily="18" charset="2"/>
              <a:buNone/>
            </a:pPr>
            <a:r>
              <a:rPr lang="en-US" sz="1900" dirty="0">
                <a:latin typeface="Consolas" pitchFamily="49" charset="0"/>
                <a:cs typeface="Consolas" pitchFamily="49" charset="0"/>
              </a:rPr>
              <a:t>public void insert(String element)</a:t>
            </a:r>
          </a:p>
          <a:p>
            <a:pPr>
              <a:lnSpc>
                <a:spcPct val="90000"/>
              </a:lnSpc>
              <a:spcBef>
                <a:spcPct val="0"/>
              </a:spcBef>
              <a:buFont typeface="Wingdings 2" pitchFamily="18" charset="2"/>
              <a:buNone/>
            </a:pPr>
            <a:r>
              <a:rPr lang="en-US" sz="1900" dirty="0">
                <a:latin typeface="Consolas" pitchFamily="49" charset="0"/>
                <a:cs typeface="Consolas" pitchFamily="49" charset="0"/>
              </a:rPr>
              <a:t>{</a:t>
            </a:r>
          </a:p>
          <a:p>
            <a:pPr>
              <a:lnSpc>
                <a:spcPct val="90000"/>
              </a:lnSpc>
              <a:spcBef>
                <a:spcPct val="0"/>
              </a:spcBef>
              <a:buFont typeface="Wingdings 2" pitchFamily="18" charset="2"/>
              <a:buNone/>
            </a:pPr>
            <a:r>
              <a:rPr lang="en-US" sz="1900" dirty="0">
                <a:latin typeface="Consolas" pitchFamily="49" charset="0"/>
                <a:cs typeface="Consolas" pitchFamily="49" charset="0"/>
              </a:rPr>
              <a:t>   </a:t>
            </a:r>
            <a:r>
              <a:rPr lang="en-US" sz="1900" dirty="0">
                <a:solidFill>
                  <a:srgbClr val="92D050"/>
                </a:solidFill>
                <a:latin typeface="Consolas" pitchFamily="49" charset="0"/>
                <a:cs typeface="Consolas" pitchFamily="49" charset="0"/>
              </a:rPr>
              <a:t>// Precondition: </a:t>
            </a:r>
            <a:r>
              <a:rPr lang="en-US" sz="1900" dirty="0" err="1">
                <a:solidFill>
                  <a:srgbClr val="92D050"/>
                </a:solidFill>
                <a:latin typeface="Consolas" pitchFamily="49" charset="0"/>
                <a:cs typeface="Consolas" pitchFamily="49" charset="0"/>
              </a:rPr>
              <a:t>StringLog</a:t>
            </a:r>
            <a:r>
              <a:rPr lang="en-US" sz="1900" dirty="0">
                <a:solidFill>
                  <a:srgbClr val="92D050"/>
                </a:solidFill>
                <a:latin typeface="Consolas" pitchFamily="49" charset="0"/>
                <a:cs typeface="Consolas" pitchFamily="49" charset="0"/>
              </a:rPr>
              <a:t> is not full</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 </a:t>
            </a:r>
            <a:r>
              <a:rPr lang="en-US" sz="1900" dirty="0" err="1">
                <a:solidFill>
                  <a:srgbClr val="92D050"/>
                </a:solidFill>
                <a:latin typeface="Consolas" pitchFamily="49" charset="0"/>
                <a:cs typeface="Consolas" pitchFamily="49" charset="0"/>
              </a:rPr>
              <a:t>Postcondition</a:t>
            </a:r>
            <a:r>
              <a:rPr lang="en-US" sz="1900" dirty="0">
                <a:solidFill>
                  <a:srgbClr val="92D050"/>
                </a:solidFill>
                <a:latin typeface="Consolas" pitchFamily="49" charset="0"/>
                <a:cs typeface="Consolas" pitchFamily="49" charset="0"/>
              </a:rPr>
              <a:t>: element is inserted at the front of </a:t>
            </a:r>
            <a:r>
              <a:rPr lang="en-US" sz="1900" dirty="0" smtClean="0">
                <a:solidFill>
                  <a:srgbClr val="92D050"/>
                </a:solidFill>
                <a:latin typeface="Consolas" pitchFamily="49" charset="0"/>
                <a:cs typeface="Consolas" pitchFamily="49" charset="0"/>
              </a:rPr>
              <a:t>the </a:t>
            </a:r>
            <a:r>
              <a:rPr lang="en-US" sz="1900" dirty="0">
                <a:solidFill>
                  <a:srgbClr val="92D050"/>
                </a:solidFill>
                <a:latin typeface="Consolas" pitchFamily="49" charset="0"/>
                <a:cs typeface="Consolas" pitchFamily="49" charset="0"/>
              </a:rPr>
              <a:t>StringLog list</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a:t>
            </a:r>
          </a:p>
          <a:p>
            <a:pPr>
              <a:lnSpc>
                <a:spcPct val="90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LLStringNode</a:t>
            </a:r>
            <a:r>
              <a:rPr lang="en-US" sz="1900" dirty="0">
                <a:latin typeface="Consolas" pitchFamily="49" charset="0"/>
                <a:cs typeface="Consolas" pitchFamily="49" charset="0"/>
              </a:rPr>
              <a:t> </a:t>
            </a:r>
            <a:r>
              <a:rPr lang="en-US" sz="1900" dirty="0" err="1">
                <a:latin typeface="Consolas" pitchFamily="49" charset="0"/>
                <a:cs typeface="Consolas" pitchFamily="49" charset="0"/>
              </a:rPr>
              <a:t>newNode</a:t>
            </a:r>
            <a:r>
              <a:rPr lang="en-US" sz="1900" dirty="0">
                <a:latin typeface="Consolas" pitchFamily="49" charset="0"/>
                <a:cs typeface="Consolas" pitchFamily="49" charset="0"/>
              </a:rPr>
              <a:t> = new </a:t>
            </a:r>
            <a:r>
              <a:rPr lang="en-US" sz="1900" dirty="0" err="1">
                <a:latin typeface="Consolas" pitchFamily="49" charset="0"/>
                <a:cs typeface="Consolas" pitchFamily="49" charset="0"/>
              </a:rPr>
              <a:t>LLStringNode</a:t>
            </a:r>
            <a:r>
              <a:rPr lang="en-US" sz="1900" dirty="0">
                <a:latin typeface="Consolas" pitchFamily="49" charset="0"/>
                <a:cs typeface="Consolas" pitchFamily="49" charset="0"/>
              </a:rPr>
              <a:t>(element);</a:t>
            </a:r>
          </a:p>
          <a:p>
            <a:pPr>
              <a:lnSpc>
                <a:spcPct val="90000"/>
              </a:lnSpc>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newNode.setLink</a:t>
            </a:r>
            <a:r>
              <a:rPr lang="en-US" sz="1900" dirty="0">
                <a:latin typeface="Consolas" pitchFamily="49" charset="0"/>
                <a:cs typeface="Consolas" pitchFamily="49" charset="0"/>
              </a:rPr>
              <a:t>(log);  </a:t>
            </a:r>
            <a:r>
              <a:rPr lang="en-US" sz="1900" dirty="0">
                <a:solidFill>
                  <a:srgbClr val="92D050"/>
                </a:solidFill>
                <a:latin typeface="Consolas" pitchFamily="49" charset="0"/>
                <a:cs typeface="Consolas" pitchFamily="49" charset="0"/>
              </a:rPr>
              <a:t>// new node points to rest of list</a:t>
            </a:r>
          </a:p>
          <a:p>
            <a:pPr>
              <a:lnSpc>
                <a:spcPct val="90000"/>
              </a:lnSpc>
              <a:spcBef>
                <a:spcPct val="0"/>
              </a:spcBef>
              <a:buFont typeface="Wingdings 2" pitchFamily="18" charset="2"/>
              <a:buNone/>
            </a:pPr>
            <a:r>
              <a:rPr lang="en-US" sz="1900" dirty="0">
                <a:latin typeface="Consolas" pitchFamily="49" charset="0"/>
                <a:cs typeface="Consolas" pitchFamily="49" charset="0"/>
              </a:rPr>
              <a:t>   log = </a:t>
            </a:r>
            <a:r>
              <a:rPr lang="en-US" sz="1900" dirty="0" err="1">
                <a:latin typeface="Consolas" pitchFamily="49" charset="0"/>
                <a:cs typeface="Consolas" pitchFamily="49" charset="0"/>
              </a:rPr>
              <a:t>newNode</a:t>
            </a:r>
            <a:r>
              <a:rPr lang="en-US" sz="1900" dirty="0">
                <a:latin typeface="Consolas" pitchFamily="49" charset="0"/>
                <a:cs typeface="Consolas" pitchFamily="49" charset="0"/>
              </a:rPr>
              <a:t>;         </a:t>
            </a:r>
            <a:r>
              <a:rPr lang="en-US" sz="1900" dirty="0">
                <a:solidFill>
                  <a:srgbClr val="92D050"/>
                </a:solidFill>
                <a:latin typeface="Consolas" pitchFamily="49" charset="0"/>
                <a:cs typeface="Consolas" pitchFamily="49" charset="0"/>
              </a:rPr>
              <a:t>// head of list is the new node</a:t>
            </a:r>
          </a:p>
          <a:p>
            <a:pPr>
              <a:lnSpc>
                <a:spcPct val="90000"/>
              </a:lnSpc>
              <a:spcBef>
                <a:spcPct val="0"/>
              </a:spcBef>
              <a:buFont typeface="Wingdings 2" pitchFamily="18" charset="2"/>
              <a:buNone/>
            </a:pPr>
            <a:r>
              <a:rPr lang="en-US" sz="1900" dirty="0">
                <a:latin typeface="Consolas" pitchFamily="49" charset="0"/>
                <a:cs typeface="Consolas" pitchFamily="49" charset="0"/>
              </a:rPr>
              <a:t>}</a:t>
            </a:r>
          </a:p>
          <a:p>
            <a:pPr>
              <a:lnSpc>
                <a:spcPct val="90000"/>
              </a:lnSpc>
              <a:spcBef>
                <a:spcPct val="0"/>
              </a:spcBef>
              <a:buFont typeface="Wingdings 2" pitchFamily="18" charset="2"/>
              <a:buNone/>
            </a:pPr>
            <a:endParaRPr lang="en-US" sz="1900" dirty="0">
              <a:latin typeface="Consolas" pitchFamily="49" charset="0"/>
              <a:cs typeface="Consolas" pitchFamily="49" charset="0"/>
            </a:endParaRPr>
          </a:p>
          <a:p>
            <a:pPr>
              <a:lnSpc>
                <a:spcPct val="90000"/>
              </a:lnSpc>
              <a:spcBef>
                <a:spcPct val="0"/>
              </a:spcBef>
              <a:buFont typeface="Wingdings 2" pitchFamily="18" charset="2"/>
              <a:buNone/>
            </a:pPr>
            <a:r>
              <a:rPr lang="en-US" sz="1900" dirty="0">
                <a:latin typeface="Consolas" pitchFamily="49" charset="0"/>
                <a:cs typeface="Consolas" pitchFamily="49" charset="0"/>
              </a:rPr>
              <a:t>public void clear()</a:t>
            </a:r>
          </a:p>
          <a:p>
            <a:pPr>
              <a:lnSpc>
                <a:spcPct val="90000"/>
              </a:lnSpc>
              <a:spcBef>
                <a:spcPct val="0"/>
              </a:spcBef>
              <a:buFont typeface="Wingdings 2" pitchFamily="18" charset="2"/>
              <a:buNone/>
            </a:pPr>
            <a:r>
              <a:rPr lang="en-US" sz="1900" dirty="0">
                <a:latin typeface="Consolas" pitchFamily="49" charset="0"/>
                <a:cs typeface="Consolas" pitchFamily="49" charset="0"/>
              </a:rPr>
              <a:t>{</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 makes the </a:t>
            </a:r>
            <a:r>
              <a:rPr lang="en-US" sz="1900" dirty="0" err="1">
                <a:solidFill>
                  <a:srgbClr val="92D050"/>
                </a:solidFill>
                <a:latin typeface="Consolas" pitchFamily="49" charset="0"/>
                <a:cs typeface="Consolas" pitchFamily="49" charset="0"/>
              </a:rPr>
              <a:t>StringLog</a:t>
            </a:r>
            <a:r>
              <a:rPr lang="en-US" sz="1900" dirty="0">
                <a:solidFill>
                  <a:srgbClr val="92D050"/>
                </a:solidFill>
                <a:latin typeface="Consolas" pitchFamily="49" charset="0"/>
                <a:cs typeface="Consolas" pitchFamily="49" charset="0"/>
              </a:rPr>
              <a:t> empty</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a:t>
            </a:r>
          </a:p>
          <a:p>
            <a:pPr>
              <a:lnSpc>
                <a:spcPct val="90000"/>
              </a:lnSpc>
              <a:spcBef>
                <a:spcPct val="0"/>
              </a:spcBef>
              <a:buFont typeface="Wingdings 2" pitchFamily="18" charset="2"/>
              <a:buNone/>
            </a:pPr>
            <a:r>
              <a:rPr lang="en-US" sz="1900" dirty="0">
                <a:latin typeface="Consolas" pitchFamily="49" charset="0"/>
                <a:cs typeface="Consolas" pitchFamily="49" charset="0"/>
              </a:rPr>
              <a:t>   log=null; </a:t>
            </a:r>
            <a:r>
              <a:rPr lang="en-US" sz="1900" dirty="0">
                <a:solidFill>
                  <a:srgbClr val="92D050"/>
                </a:solidFill>
                <a:latin typeface="Consolas" pitchFamily="49" charset="0"/>
                <a:cs typeface="Consolas" pitchFamily="49" charset="0"/>
              </a:rPr>
              <a:t>// disconnect all the nodes from the list. The</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 disconnected nodes (and strings) become garbage</a:t>
            </a:r>
          </a:p>
          <a:p>
            <a:pPr>
              <a:lnSpc>
                <a:spcPct val="90000"/>
              </a:lnSpc>
              <a:spcBef>
                <a:spcPct val="0"/>
              </a:spcBef>
              <a:buFont typeface="Wingdings 2" pitchFamily="18" charset="2"/>
              <a:buNone/>
            </a:pPr>
            <a:r>
              <a:rPr lang="en-US" sz="19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ct val="0"/>
              </a:spcBef>
            </a:pPr>
            <a:r>
              <a:rPr lang="en-US" dirty="0" err="1" smtClean="0"/>
              <a:t>Accessors</a:t>
            </a:r>
            <a:r>
              <a:rPr lang="en-US" dirty="0" smtClean="0"/>
              <a:t> </a:t>
            </a:r>
            <a:r>
              <a:rPr lang="en-US" dirty="0" smtClean="0">
                <a:cs typeface="Arial" charset="0"/>
              </a:rPr>
              <a:t>≡</a:t>
            </a:r>
            <a:r>
              <a:rPr lang="en-US" dirty="0" smtClean="0"/>
              <a:t> Observers --  we have five:</a:t>
            </a:r>
          </a:p>
          <a:p>
            <a:pPr lvl="1">
              <a:lnSpc>
                <a:spcPct val="90000"/>
              </a:lnSpc>
              <a:spcBef>
                <a:spcPct val="0"/>
              </a:spcBef>
            </a:pPr>
            <a:endParaRPr lang="en-US" sz="1400" dirty="0">
              <a:latin typeface="Courier New" pitchFamily="49" charset="0"/>
              <a:cs typeface="Courier New" pitchFamily="49" charset="0"/>
            </a:endParaRPr>
          </a:p>
          <a:p>
            <a:pPr lvl="1">
              <a:lnSpc>
                <a:spcPct val="90000"/>
              </a:lnSpc>
              <a:spcBef>
                <a:spcPct val="0"/>
              </a:spcBef>
            </a:pPr>
            <a:r>
              <a:rPr lang="en-US" sz="1900" dirty="0" err="1">
                <a:latin typeface="Consolas" pitchFamily="49" charset="0"/>
                <a:cs typeface="Consolas" pitchFamily="49" charset="0"/>
              </a:rPr>
              <a:t>boolean</a:t>
            </a:r>
            <a:r>
              <a:rPr lang="en-US" sz="1900" dirty="0">
                <a:latin typeface="Consolas" pitchFamily="49" charset="0"/>
                <a:cs typeface="Consolas" pitchFamily="49" charset="0"/>
              </a:rPr>
              <a:t> </a:t>
            </a:r>
            <a:r>
              <a:rPr lang="en-US" sz="1900" dirty="0" err="1">
                <a:latin typeface="Consolas" pitchFamily="49" charset="0"/>
                <a:cs typeface="Consolas" pitchFamily="49" charset="0"/>
              </a:rPr>
              <a:t>isFull</a:t>
            </a:r>
            <a:r>
              <a:rPr lang="en-US" sz="1900" dirty="0">
                <a:latin typeface="Consolas" pitchFamily="49" charset="0"/>
                <a:cs typeface="Consolas" pitchFamily="49" charset="0"/>
              </a:rPr>
              <a:t>()</a:t>
            </a:r>
          </a:p>
          <a:p>
            <a:pPr lvl="1">
              <a:lnSpc>
                <a:spcPct val="90000"/>
              </a:lnSpc>
              <a:spcBef>
                <a:spcPct val="0"/>
              </a:spcBef>
            </a:pPr>
            <a:r>
              <a:rPr lang="en-US" sz="1900" dirty="0">
                <a:latin typeface="Consolas" pitchFamily="49" charset="0"/>
                <a:cs typeface="Consolas" pitchFamily="49" charset="0"/>
              </a:rPr>
              <a:t>String </a:t>
            </a:r>
            <a:r>
              <a:rPr lang="en-US" sz="1900" dirty="0" err="1">
                <a:latin typeface="Consolas" pitchFamily="49" charset="0"/>
                <a:cs typeface="Consolas" pitchFamily="49" charset="0"/>
              </a:rPr>
              <a:t>getName</a:t>
            </a:r>
            <a:r>
              <a:rPr lang="en-US" sz="1900" dirty="0">
                <a:latin typeface="Consolas" pitchFamily="49" charset="0"/>
                <a:cs typeface="Consolas" pitchFamily="49" charset="0"/>
              </a:rPr>
              <a:t>()</a:t>
            </a:r>
          </a:p>
          <a:p>
            <a:pPr lvl="1">
              <a:lnSpc>
                <a:spcPct val="90000"/>
              </a:lnSpc>
              <a:spcBef>
                <a:spcPct val="0"/>
              </a:spcBef>
            </a:pPr>
            <a:r>
              <a:rPr lang="en-US" sz="1900" dirty="0" err="1">
                <a:solidFill>
                  <a:srgbClr val="92D050"/>
                </a:solidFill>
                <a:latin typeface="Consolas" pitchFamily="49" charset="0"/>
                <a:cs typeface="Consolas" pitchFamily="49" charset="0"/>
              </a:rPr>
              <a:t>int</a:t>
            </a:r>
            <a:r>
              <a:rPr lang="en-US" sz="1900" dirty="0">
                <a:solidFill>
                  <a:srgbClr val="92D050"/>
                </a:solidFill>
                <a:latin typeface="Consolas" pitchFamily="49" charset="0"/>
                <a:cs typeface="Consolas" pitchFamily="49" charset="0"/>
              </a:rPr>
              <a:t> size()                       - </a:t>
            </a:r>
            <a:r>
              <a:rPr lang="en-US" sz="1900" dirty="0" smtClean="0">
                <a:solidFill>
                  <a:srgbClr val="92D050"/>
                </a:solidFill>
                <a:latin typeface="Consolas" pitchFamily="49" charset="0"/>
                <a:cs typeface="Consolas" pitchFamily="49" charset="0"/>
              </a:rPr>
              <a:t>requires a Traversal</a:t>
            </a:r>
            <a:endParaRPr lang="en-US" sz="1900" dirty="0">
              <a:solidFill>
                <a:srgbClr val="92D050"/>
              </a:solidFill>
              <a:latin typeface="Consolas" pitchFamily="49" charset="0"/>
              <a:cs typeface="Consolas" pitchFamily="49" charset="0"/>
            </a:endParaRPr>
          </a:p>
          <a:p>
            <a:pPr lvl="1">
              <a:lnSpc>
                <a:spcPct val="90000"/>
              </a:lnSpc>
              <a:spcBef>
                <a:spcPct val="0"/>
              </a:spcBef>
            </a:pPr>
            <a:r>
              <a:rPr lang="en-US" sz="1900" dirty="0">
                <a:solidFill>
                  <a:srgbClr val="92D050"/>
                </a:solidFill>
                <a:latin typeface="Consolas" pitchFamily="49" charset="0"/>
                <a:cs typeface="Consolas" pitchFamily="49" charset="0"/>
              </a:rPr>
              <a:t>String </a:t>
            </a:r>
            <a:r>
              <a:rPr lang="en-US" sz="1900" dirty="0" err="1">
                <a:solidFill>
                  <a:srgbClr val="92D050"/>
                </a:solidFill>
                <a:latin typeface="Consolas" pitchFamily="49" charset="0"/>
                <a:cs typeface="Consolas" pitchFamily="49" charset="0"/>
              </a:rPr>
              <a:t>toString</a:t>
            </a:r>
            <a:r>
              <a:rPr lang="en-US" sz="1900" dirty="0">
                <a:solidFill>
                  <a:srgbClr val="92D050"/>
                </a:solidFill>
                <a:latin typeface="Consolas" pitchFamily="49" charset="0"/>
                <a:cs typeface="Consolas" pitchFamily="49" charset="0"/>
              </a:rPr>
              <a:t>()                - requires a </a:t>
            </a:r>
            <a:r>
              <a:rPr lang="en-US" sz="1900" dirty="0" smtClean="0">
                <a:solidFill>
                  <a:srgbClr val="92D050"/>
                </a:solidFill>
                <a:latin typeface="Consolas" pitchFamily="49" charset="0"/>
                <a:cs typeface="Consolas" pitchFamily="49" charset="0"/>
              </a:rPr>
              <a:t>Traversal</a:t>
            </a:r>
            <a:endParaRPr lang="en-US" sz="1900" dirty="0">
              <a:solidFill>
                <a:srgbClr val="92D050"/>
              </a:solidFill>
              <a:latin typeface="Consolas" pitchFamily="49" charset="0"/>
              <a:cs typeface="Consolas" pitchFamily="49" charset="0"/>
            </a:endParaRPr>
          </a:p>
          <a:p>
            <a:pPr lvl="1">
              <a:lnSpc>
                <a:spcPct val="90000"/>
              </a:lnSpc>
              <a:spcBef>
                <a:spcPct val="0"/>
              </a:spcBef>
            </a:pPr>
            <a:r>
              <a:rPr lang="en-US" sz="1900" dirty="0" err="1">
                <a:solidFill>
                  <a:srgbClr val="92D050"/>
                </a:solidFill>
                <a:latin typeface="Consolas" pitchFamily="49" charset="0"/>
                <a:cs typeface="Consolas" pitchFamily="49" charset="0"/>
              </a:rPr>
              <a:t>boolean</a:t>
            </a:r>
            <a:r>
              <a:rPr lang="en-US" sz="1900" dirty="0">
                <a:solidFill>
                  <a:srgbClr val="92D050"/>
                </a:solidFill>
                <a:latin typeface="Consolas" pitchFamily="49" charset="0"/>
                <a:cs typeface="Consolas" pitchFamily="49" charset="0"/>
              </a:rPr>
              <a:t> contains(String element) – requires a </a:t>
            </a:r>
            <a:r>
              <a:rPr lang="en-US" sz="1900" dirty="0" smtClean="0">
                <a:solidFill>
                  <a:srgbClr val="92D050"/>
                </a:solidFill>
                <a:latin typeface="Consolas" pitchFamily="49" charset="0"/>
                <a:cs typeface="Consolas" pitchFamily="49" charset="0"/>
              </a:rPr>
              <a:t>Traversal</a:t>
            </a:r>
            <a:endParaRPr lang="en-US" sz="1900" dirty="0">
              <a:solidFill>
                <a:srgbClr val="92D050"/>
              </a:solidFill>
              <a:latin typeface="Consolas" pitchFamily="49" charset="0"/>
              <a:cs typeface="Consolas" pitchFamily="49" charset="0"/>
            </a:endParaRPr>
          </a:p>
          <a:p>
            <a:pPr>
              <a:lnSpc>
                <a:spcPct val="85000"/>
              </a:lnSpc>
              <a:spcBef>
                <a:spcPct val="0"/>
              </a:spcBef>
              <a:buFont typeface="Wingdings 2" pitchFamily="18" charset="2"/>
              <a:buNone/>
            </a:pPr>
            <a:endParaRPr lang="en-US" sz="1800" dirty="0">
              <a:latin typeface="Courier New" pitchFamily="49" charset="0"/>
              <a:cs typeface="Courier New" pitchFamily="49" charset="0"/>
            </a:endParaRPr>
          </a:p>
          <a:p>
            <a:pPr>
              <a:lnSpc>
                <a:spcPct val="90000"/>
              </a:lnSpc>
              <a:spcBef>
                <a:spcPct val="0"/>
              </a:spcBef>
              <a:buFont typeface="Wingdings 2" pitchFamily="18" charset="2"/>
              <a:buNone/>
            </a:pPr>
            <a:r>
              <a:rPr lang="en-US" sz="1900" dirty="0">
                <a:latin typeface="Consolas" pitchFamily="49" charset="0"/>
                <a:cs typeface="Consolas" pitchFamily="49" charset="0"/>
              </a:rPr>
              <a:t>public </a:t>
            </a:r>
            <a:r>
              <a:rPr lang="en-US" sz="1900" dirty="0" err="1">
                <a:latin typeface="Consolas" pitchFamily="49" charset="0"/>
                <a:cs typeface="Consolas" pitchFamily="49" charset="0"/>
              </a:rPr>
              <a:t>boolean</a:t>
            </a:r>
            <a:r>
              <a:rPr lang="en-US" sz="1900" dirty="0">
                <a:latin typeface="Consolas" pitchFamily="49" charset="0"/>
                <a:cs typeface="Consolas" pitchFamily="49" charset="0"/>
              </a:rPr>
              <a:t> </a:t>
            </a:r>
            <a:r>
              <a:rPr lang="en-US" sz="1900" dirty="0" err="1">
                <a:latin typeface="Consolas" pitchFamily="49" charset="0"/>
                <a:cs typeface="Consolas" pitchFamily="49" charset="0"/>
              </a:rPr>
              <a:t>isFull</a:t>
            </a:r>
            <a:r>
              <a:rPr lang="en-US" sz="1900" dirty="0">
                <a:latin typeface="Consolas" pitchFamily="49" charset="0"/>
                <a:cs typeface="Consolas" pitchFamily="49" charset="0"/>
              </a:rPr>
              <a:t>()</a:t>
            </a:r>
          </a:p>
          <a:p>
            <a:pPr>
              <a:lnSpc>
                <a:spcPct val="90000"/>
              </a:lnSpc>
              <a:spcBef>
                <a:spcPct val="0"/>
              </a:spcBef>
              <a:buFont typeface="Wingdings 2" pitchFamily="18" charset="2"/>
              <a:buNone/>
            </a:pPr>
            <a:r>
              <a:rPr lang="en-US" sz="1900" dirty="0">
                <a:latin typeface="Consolas" pitchFamily="49" charset="0"/>
                <a:cs typeface="Consolas" pitchFamily="49" charset="0"/>
              </a:rPr>
              <a:t>{</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 Returns: true if this log is full; false otherwise</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 The linked list never fills up, so it’s always false</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a:t>
            </a:r>
          </a:p>
          <a:p>
            <a:pPr>
              <a:lnSpc>
                <a:spcPct val="90000"/>
              </a:lnSpc>
              <a:spcBef>
                <a:spcPct val="0"/>
              </a:spcBef>
              <a:buFont typeface="Wingdings 2" pitchFamily="18" charset="2"/>
              <a:buNone/>
            </a:pPr>
            <a:r>
              <a:rPr lang="en-US" sz="1900" dirty="0">
                <a:latin typeface="Consolas" pitchFamily="49" charset="0"/>
                <a:cs typeface="Consolas" pitchFamily="49" charset="0"/>
              </a:rPr>
              <a:t>    return false;</a:t>
            </a:r>
          </a:p>
          <a:p>
            <a:pPr>
              <a:lnSpc>
                <a:spcPct val="90000"/>
              </a:lnSpc>
              <a:spcBef>
                <a:spcPct val="0"/>
              </a:spcBef>
              <a:buFont typeface="Wingdings 2" pitchFamily="18" charset="2"/>
              <a:buNone/>
            </a:pPr>
            <a:r>
              <a:rPr lang="en-US" sz="1900" dirty="0">
                <a:latin typeface="Consolas" pitchFamily="49" charset="0"/>
                <a:cs typeface="Consolas" pitchFamily="49" charset="0"/>
              </a:rPr>
              <a:t>}</a:t>
            </a:r>
          </a:p>
          <a:p>
            <a:pPr>
              <a:lnSpc>
                <a:spcPct val="90000"/>
              </a:lnSpc>
              <a:spcBef>
                <a:spcPct val="0"/>
              </a:spcBef>
              <a:buFont typeface="Wingdings 2" pitchFamily="18" charset="2"/>
              <a:buNone/>
            </a:pPr>
            <a:endParaRPr lang="en-US" sz="1900" dirty="0">
              <a:latin typeface="Consolas" pitchFamily="49" charset="0"/>
              <a:cs typeface="Consolas" pitchFamily="49" charset="0"/>
            </a:endParaRPr>
          </a:p>
          <a:p>
            <a:pPr>
              <a:lnSpc>
                <a:spcPct val="90000"/>
              </a:lnSpc>
              <a:spcBef>
                <a:spcPct val="0"/>
              </a:spcBef>
              <a:buFont typeface="Wingdings 2" pitchFamily="18" charset="2"/>
              <a:buNone/>
            </a:pPr>
            <a:r>
              <a:rPr lang="en-US" sz="1900" dirty="0">
                <a:latin typeface="Consolas" pitchFamily="49" charset="0"/>
                <a:cs typeface="Consolas" pitchFamily="49" charset="0"/>
              </a:rPr>
              <a:t>public String </a:t>
            </a:r>
            <a:r>
              <a:rPr lang="en-US" sz="1900" dirty="0" err="1">
                <a:latin typeface="Consolas" pitchFamily="49" charset="0"/>
                <a:cs typeface="Consolas" pitchFamily="49" charset="0"/>
              </a:rPr>
              <a:t>getName</a:t>
            </a:r>
            <a:r>
              <a:rPr lang="en-US" sz="1900" dirty="0">
                <a:latin typeface="Consolas" pitchFamily="49" charset="0"/>
                <a:cs typeface="Consolas" pitchFamily="49" charset="0"/>
              </a:rPr>
              <a:t>()</a:t>
            </a:r>
          </a:p>
          <a:p>
            <a:pPr>
              <a:lnSpc>
                <a:spcPct val="90000"/>
              </a:lnSpc>
              <a:spcBef>
                <a:spcPct val="0"/>
              </a:spcBef>
              <a:buFont typeface="Wingdings 2" pitchFamily="18" charset="2"/>
              <a:buNone/>
            </a:pPr>
            <a:r>
              <a:rPr lang="en-US" sz="1900" dirty="0">
                <a:latin typeface="Consolas" pitchFamily="49" charset="0"/>
                <a:cs typeface="Consolas" pitchFamily="49" charset="0"/>
              </a:rPr>
              <a:t>{</a:t>
            </a:r>
          </a:p>
          <a:p>
            <a:pPr>
              <a:lnSpc>
                <a:spcPct val="90000"/>
              </a:lnSpc>
              <a:spcBef>
                <a:spcPct val="0"/>
              </a:spcBef>
              <a:buFont typeface="Wingdings 2" pitchFamily="18" charset="2"/>
              <a:buNone/>
            </a:pPr>
            <a:r>
              <a:rPr lang="en-US" sz="1900" dirty="0">
                <a:solidFill>
                  <a:srgbClr val="92D050"/>
                </a:solidFill>
                <a:latin typeface="Consolas" pitchFamily="49" charset="0"/>
                <a:cs typeface="Consolas" pitchFamily="49" charset="0"/>
              </a:rPr>
              <a:t>    // Returns the name of this </a:t>
            </a:r>
            <a:r>
              <a:rPr lang="en-US" sz="1900" dirty="0" err="1">
                <a:solidFill>
                  <a:srgbClr val="92D050"/>
                </a:solidFill>
                <a:latin typeface="Consolas" pitchFamily="49" charset="0"/>
                <a:cs typeface="Consolas" pitchFamily="49" charset="0"/>
              </a:rPr>
              <a:t>StringLog</a:t>
            </a:r>
            <a:endParaRPr lang="en-US" sz="1900" dirty="0">
              <a:solidFill>
                <a:srgbClr val="92D050"/>
              </a:solidFill>
              <a:latin typeface="Consolas" pitchFamily="49" charset="0"/>
              <a:cs typeface="Consolas" pitchFamily="49" charset="0"/>
            </a:endParaRPr>
          </a:p>
          <a:p>
            <a:pPr>
              <a:lnSpc>
                <a:spcPct val="90000"/>
              </a:lnSpc>
              <a:spcBef>
                <a:spcPct val="0"/>
              </a:spcBef>
              <a:buFont typeface="Wingdings 2" pitchFamily="18" charset="2"/>
              <a:buNone/>
            </a:pPr>
            <a:r>
              <a:rPr lang="en-US" sz="1900" dirty="0">
                <a:latin typeface="Consolas" pitchFamily="49" charset="0"/>
                <a:cs typeface="Consolas" pitchFamily="49" charset="0"/>
              </a:rPr>
              <a:t>    return name;</a:t>
            </a:r>
          </a:p>
          <a:p>
            <a:pPr>
              <a:lnSpc>
                <a:spcPct val="90000"/>
              </a:lnSpc>
              <a:spcBef>
                <a:spcPct val="0"/>
              </a:spcBef>
              <a:buFont typeface="Wingdings 2" pitchFamily="18" charset="2"/>
              <a:buNone/>
            </a:pPr>
            <a:r>
              <a:rPr lang="en-US" sz="19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38">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8" end="1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9" end="1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2245"/>
          </a:xfrm>
        </p:spPr>
        <p:txBody>
          <a:bodyPr/>
          <a:lstStyle/>
          <a:p>
            <a:pPr algn="ctr" eaLnBrk="1" hangingPunct="1"/>
            <a:r>
              <a:rPr lang="en-US" sz="4200" dirty="0"/>
              <a:t>Chapter 2 – Abstract Data Types (ADT)</a:t>
            </a:r>
          </a:p>
        </p:txBody>
      </p:sp>
      <p:sp>
        <p:nvSpPr>
          <p:cNvPr id="14338" name="Content Placeholder 2"/>
          <p:cNvSpPr>
            <a:spLocks noGrp="1"/>
          </p:cNvSpPr>
          <p:nvPr>
            <p:ph idx="1"/>
          </p:nvPr>
        </p:nvSpPr>
        <p:spPr>
          <a:xfrm>
            <a:off x="170688" y="941832"/>
            <a:ext cx="11887200" cy="5712968"/>
          </a:xfrm>
        </p:spPr>
        <p:txBody>
          <a:bodyPr/>
          <a:lstStyle/>
          <a:p>
            <a:pPr eaLnBrk="1" hangingPunct="1">
              <a:spcBef>
                <a:spcPct val="25000"/>
              </a:spcBef>
            </a:pPr>
            <a:r>
              <a:rPr lang="en-US" sz="2900" dirty="0"/>
              <a:t>2.1: Abstraction</a:t>
            </a:r>
          </a:p>
          <a:p>
            <a:pPr eaLnBrk="1" hangingPunct="1">
              <a:spcBef>
                <a:spcPct val="25000"/>
              </a:spcBef>
            </a:pPr>
            <a:r>
              <a:rPr lang="en-US" sz="2900" dirty="0"/>
              <a:t>2.2: The </a:t>
            </a:r>
            <a:r>
              <a:rPr lang="en-US" sz="2900" dirty="0" err="1">
                <a:solidFill>
                  <a:srgbClr val="FFC000"/>
                </a:solidFill>
                <a:latin typeface="Consolas" pitchFamily="49" charset="0"/>
                <a:cs typeface="Consolas" pitchFamily="49" charset="0"/>
              </a:rPr>
              <a:t>StringLog</a:t>
            </a:r>
            <a:r>
              <a:rPr lang="en-US" sz="2900" dirty="0">
                <a:solidFill>
                  <a:srgbClr val="FFC000"/>
                </a:solidFill>
              </a:rPr>
              <a:t> </a:t>
            </a:r>
            <a:r>
              <a:rPr lang="en-US" sz="2900" dirty="0"/>
              <a:t>ADT Specification</a:t>
            </a:r>
          </a:p>
          <a:p>
            <a:pPr>
              <a:spcBef>
                <a:spcPct val="25000"/>
              </a:spcBef>
            </a:pPr>
            <a:r>
              <a:rPr lang="en-US" sz="2900" dirty="0"/>
              <a:t>2.3: Array-based </a:t>
            </a:r>
            <a:r>
              <a:rPr lang="en-US" sz="2900" dirty="0" err="1">
                <a:solidFill>
                  <a:srgbClr val="FFC000"/>
                </a:solidFill>
                <a:latin typeface="Consolas" pitchFamily="49" charset="0"/>
                <a:cs typeface="Consolas" pitchFamily="49" charset="0"/>
              </a:rPr>
              <a:t>StringLog</a:t>
            </a:r>
            <a:r>
              <a:rPr lang="en-US" sz="2900" dirty="0">
                <a:solidFill>
                  <a:srgbClr val="FFC000"/>
                </a:solidFill>
              </a:rPr>
              <a:t> </a:t>
            </a:r>
            <a:r>
              <a:rPr lang="en-US" sz="2900" dirty="0"/>
              <a:t>Implementation</a:t>
            </a:r>
          </a:p>
          <a:p>
            <a:pPr eaLnBrk="1" hangingPunct="1">
              <a:spcBef>
                <a:spcPct val="25000"/>
              </a:spcBef>
            </a:pPr>
            <a:r>
              <a:rPr lang="en-US" sz="2900" dirty="0"/>
              <a:t>2.4: Software Testing (12 pp.)</a:t>
            </a:r>
          </a:p>
          <a:p>
            <a:pPr eaLnBrk="1" hangingPunct="1">
              <a:spcBef>
                <a:spcPct val="25000"/>
              </a:spcBef>
            </a:pPr>
            <a:r>
              <a:rPr lang="en-US" sz="2900" dirty="0"/>
              <a:t>2.5: Introduction to Linked Lists (12 pp.)</a:t>
            </a:r>
          </a:p>
          <a:p>
            <a:pPr>
              <a:spcBef>
                <a:spcPct val="25000"/>
              </a:spcBef>
            </a:pPr>
            <a:r>
              <a:rPr lang="en-US" sz="2900" dirty="0"/>
              <a:t>2.6: LL </a:t>
            </a:r>
            <a:r>
              <a:rPr lang="en-US" sz="2900" dirty="0" err="1">
                <a:solidFill>
                  <a:srgbClr val="FFC000"/>
                </a:solidFill>
                <a:latin typeface="Consolas" pitchFamily="49" charset="0"/>
                <a:cs typeface="Consolas" pitchFamily="49" charset="0"/>
              </a:rPr>
              <a:t>StringLog</a:t>
            </a:r>
            <a:r>
              <a:rPr lang="en-US" sz="2900" dirty="0">
                <a:solidFill>
                  <a:srgbClr val="FFC000"/>
                </a:solidFill>
              </a:rPr>
              <a:t> </a:t>
            </a:r>
            <a:r>
              <a:rPr lang="en-US" sz="2900" dirty="0"/>
              <a:t>ADT Implementation (11 pp.)</a:t>
            </a:r>
          </a:p>
          <a:p>
            <a:pPr eaLnBrk="1" hangingPunct="1">
              <a:spcBef>
                <a:spcPct val="25000"/>
              </a:spcBef>
            </a:pPr>
            <a:r>
              <a:rPr lang="en-US" sz="2900" dirty="0"/>
              <a:t>2.7: Software Design: Identification of Classes (4)</a:t>
            </a:r>
          </a:p>
          <a:p>
            <a:pPr eaLnBrk="1" hangingPunct="1">
              <a:spcBef>
                <a:spcPct val="25000"/>
              </a:spcBef>
            </a:pPr>
            <a:r>
              <a:rPr lang="en-US" sz="2900" dirty="0"/>
              <a:t>2.8: Case Study: A Trivia Game (17 pp.)</a:t>
            </a:r>
          </a:p>
        </p:txBody>
      </p:sp>
      <p:sp>
        <p:nvSpPr>
          <p:cNvPr id="2" name="Rectangle 1"/>
          <p:cNvSpPr/>
          <p:nvPr/>
        </p:nvSpPr>
        <p:spPr>
          <a:xfrm>
            <a:off x="280416" y="941832"/>
            <a:ext cx="8372290" cy="160752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416" y="2697480"/>
            <a:ext cx="8372290" cy="95097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76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sz="2900" dirty="0" err="1">
                <a:solidFill>
                  <a:srgbClr val="FFC000"/>
                </a:solidFill>
                <a:latin typeface="Consolas" pitchFamily="49" charset="0"/>
                <a:cs typeface="Consolas" pitchFamily="49" charset="0"/>
              </a:rPr>
              <a:t>int</a:t>
            </a:r>
            <a:r>
              <a:rPr lang="en-US" sz="2900" dirty="0">
                <a:solidFill>
                  <a:srgbClr val="FFC000"/>
                </a:solidFill>
                <a:latin typeface="Consolas" pitchFamily="49" charset="0"/>
                <a:cs typeface="Consolas" pitchFamily="49" charset="0"/>
              </a:rPr>
              <a:t> size()</a:t>
            </a:r>
          </a:p>
          <a:p>
            <a:pPr lvl="1">
              <a:spcBef>
                <a:spcPts val="1200"/>
              </a:spcBef>
            </a:pPr>
            <a:r>
              <a:rPr lang="en-US" dirty="0" smtClean="0"/>
              <a:t>In the array-based version, the index we maintained to tell us which array location to use for the next insertion told us how many strings were already in the </a:t>
            </a:r>
            <a:r>
              <a:rPr lang="en-US" dirty="0">
                <a:solidFill>
                  <a:srgbClr val="FFC000"/>
                </a:solidFill>
                <a:latin typeface="Consolas" pitchFamily="49" charset="0"/>
                <a:cs typeface="Consolas" pitchFamily="49" charset="0"/>
              </a:rPr>
              <a:t>StringLog</a:t>
            </a:r>
            <a:r>
              <a:rPr lang="en-US" dirty="0" smtClean="0"/>
              <a:t>.  With no array, we have no index</a:t>
            </a:r>
          </a:p>
          <a:p>
            <a:pPr lvl="1">
              <a:spcBef>
                <a:spcPts val="1200"/>
              </a:spcBef>
            </a:pPr>
            <a:r>
              <a:rPr lang="en-US" dirty="0" smtClean="0"/>
              <a:t>Instead, we traverse the linked list.  Rather than </a:t>
            </a:r>
            <a:r>
              <a:rPr lang="en-US" i="1" u="sng" dirty="0" smtClean="0"/>
              <a:t>printing</a:t>
            </a:r>
            <a:r>
              <a:rPr lang="en-US" dirty="0" smtClean="0"/>
              <a:t> each entry, we increment a </a:t>
            </a:r>
            <a:r>
              <a:rPr lang="en-US" i="1" u="sng" dirty="0" smtClean="0"/>
              <a:t>counter</a:t>
            </a:r>
            <a:r>
              <a:rPr lang="en-US" dirty="0" smtClean="0"/>
              <a:t> every time we visit a node</a:t>
            </a:r>
          </a:p>
          <a:p>
            <a:pPr lvl="1">
              <a:spcBef>
                <a:spcPts val="1200"/>
              </a:spcBef>
            </a:pPr>
            <a:r>
              <a:rPr lang="en-US" dirty="0" smtClean="0"/>
              <a:t>As the book correctly points out, we could maintain an instance variable with the number of nodes currently in the list, and increment that when we do an insert. In that case, </a:t>
            </a:r>
            <a:r>
              <a:rPr lang="en-US" dirty="0" smtClean="0">
                <a:solidFill>
                  <a:srgbClr val="FFC000"/>
                </a:solidFill>
                <a:latin typeface="Consolas" pitchFamily="49" charset="0"/>
                <a:cs typeface="Consolas" pitchFamily="49" charset="0"/>
              </a:rPr>
              <a:t>size()</a:t>
            </a:r>
            <a:r>
              <a:rPr lang="en-US" dirty="0" smtClean="0"/>
              <a:t> would not require a traversal; it would just return the counter’s current value</a:t>
            </a:r>
          </a:p>
          <a:p>
            <a:pPr marL="1143000" lvl="2" indent="-228600">
              <a:spcBef>
                <a:spcPts val="1200"/>
              </a:spcBef>
            </a:pPr>
            <a:r>
              <a:rPr lang="en-US" dirty="0" smtClean="0"/>
              <a:t>For now, we’ll just do the traversal.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ct val="0"/>
              </a:spcBef>
              <a:buFont typeface="Wingdings 2" pitchFamily="18" charset="2"/>
              <a:buNone/>
            </a:pPr>
            <a:r>
              <a:rPr lang="en-US" sz="1900" dirty="0" smtClean="0">
                <a:latin typeface="Consolas" pitchFamily="49" charset="0"/>
                <a:cs typeface="Consolas" pitchFamily="49" charset="0"/>
              </a:rPr>
              <a:t>public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size()</a:t>
            </a:r>
          </a:p>
          <a:p>
            <a:pPr>
              <a:spcBef>
                <a:spcPct val="0"/>
              </a:spcBef>
              <a:buFont typeface="Wingdings 2" pitchFamily="18" charset="2"/>
              <a:buNone/>
            </a:pPr>
            <a:r>
              <a:rPr lang="en-US" sz="1900" dirty="0">
                <a:latin typeface="Consolas" pitchFamily="49" charset="0"/>
                <a:cs typeface="Consolas" pitchFamily="49" charset="0"/>
              </a:rPr>
              <a:t>{</a:t>
            </a:r>
          </a:p>
          <a:p>
            <a:pPr>
              <a:spcBef>
                <a:spcPct val="0"/>
              </a:spcBef>
              <a:buFont typeface="Wingdings 2" pitchFamily="18" charset="2"/>
              <a:buNone/>
            </a:pPr>
            <a:r>
              <a:rPr lang="en-US" sz="1900" dirty="0">
                <a:latin typeface="Consolas" pitchFamily="49" charset="0"/>
                <a:cs typeface="Consolas" pitchFamily="49" charset="0"/>
              </a:rPr>
              <a:t>   </a:t>
            </a:r>
            <a:r>
              <a:rPr lang="en-US" sz="1900" dirty="0">
                <a:solidFill>
                  <a:srgbClr val="92D050"/>
                </a:solidFill>
                <a:latin typeface="Consolas" pitchFamily="49" charset="0"/>
                <a:cs typeface="Consolas" pitchFamily="49" charset="0"/>
              </a:rPr>
              <a:t>// Returns: the number of strings in the </a:t>
            </a:r>
            <a:r>
              <a:rPr lang="en-US" sz="1900" dirty="0" err="1">
                <a:solidFill>
                  <a:srgbClr val="92D050"/>
                </a:solidFill>
                <a:latin typeface="Consolas" pitchFamily="49" charset="0"/>
                <a:cs typeface="Consolas" pitchFamily="49" charset="0"/>
              </a:rPr>
              <a:t>StringLog</a:t>
            </a:r>
            <a:endParaRPr lang="en-US" sz="1900" dirty="0">
              <a:solidFill>
                <a:srgbClr val="92D050"/>
              </a:solidFill>
              <a:latin typeface="Consolas" pitchFamily="49" charset="0"/>
              <a:cs typeface="Consolas" pitchFamily="49" charset="0"/>
            </a:endParaRPr>
          </a:p>
          <a:p>
            <a:pPr>
              <a:spcBef>
                <a:spcPct val="0"/>
              </a:spcBef>
              <a:buFont typeface="Wingdings 2" pitchFamily="18" charset="2"/>
              <a:buNone/>
            </a:pPr>
            <a:r>
              <a:rPr lang="en-US" sz="1900" dirty="0">
                <a:solidFill>
                  <a:srgbClr val="92D050"/>
                </a:solidFill>
                <a:latin typeface="Consolas" pitchFamily="49" charset="0"/>
                <a:cs typeface="Consolas" pitchFamily="49" charset="0"/>
              </a:rPr>
              <a:t>   //</a:t>
            </a:r>
          </a:p>
          <a:p>
            <a:pPr>
              <a:spcBef>
                <a:spcPct val="0"/>
              </a:spcBef>
              <a:buFont typeface="Wingdings 2" pitchFamily="18" charset="2"/>
              <a:buNone/>
            </a:pPr>
            <a:r>
              <a:rPr lang="en-US" sz="1900" dirty="0">
                <a:solidFill>
                  <a:srgbClr val="92D050"/>
                </a:solidFill>
                <a:latin typeface="Consolas" pitchFamily="49" charset="0"/>
                <a:cs typeface="Consolas" pitchFamily="49" charset="0"/>
              </a:rPr>
              <a:t>   // We traverse the linked list, and increment a counter</a:t>
            </a:r>
          </a:p>
          <a:p>
            <a:pPr>
              <a:spcBef>
                <a:spcPct val="0"/>
              </a:spcBef>
              <a:buFont typeface="Wingdings 2" pitchFamily="18" charset="2"/>
              <a:buNone/>
            </a:pPr>
            <a:r>
              <a:rPr lang="en-US" sz="1900" dirty="0">
                <a:solidFill>
                  <a:srgbClr val="92D050"/>
                </a:solidFill>
                <a:latin typeface="Consolas" pitchFamily="49" charset="0"/>
                <a:cs typeface="Consolas" pitchFamily="49" charset="0"/>
              </a:rPr>
              <a:t>   // whenever we visit a node</a:t>
            </a:r>
          </a:p>
          <a:p>
            <a:pPr>
              <a:spcBef>
                <a:spcPct val="0"/>
              </a:spcBef>
              <a:buFont typeface="Wingdings 2" pitchFamily="18" charset="2"/>
              <a:buNone/>
            </a:pPr>
            <a:r>
              <a:rPr lang="en-US" sz="1900" dirty="0">
                <a:latin typeface="Consolas" pitchFamily="49" charset="0"/>
                <a:cs typeface="Consolas" pitchFamily="49" charset="0"/>
              </a:rPr>
              <a:t>   </a:t>
            </a:r>
          </a:p>
          <a:p>
            <a:pPr>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int</a:t>
            </a:r>
            <a:r>
              <a:rPr lang="en-US" sz="1900" dirty="0">
                <a:latin typeface="Consolas" pitchFamily="49" charset="0"/>
                <a:cs typeface="Consolas" pitchFamily="49" charset="0"/>
              </a:rPr>
              <a:t> count = 0;       </a:t>
            </a:r>
            <a:r>
              <a:rPr lang="en-US" sz="1900" dirty="0">
                <a:solidFill>
                  <a:srgbClr val="92D050"/>
                </a:solidFill>
                <a:latin typeface="Consolas" pitchFamily="49" charset="0"/>
                <a:cs typeface="Consolas" pitchFamily="49" charset="0"/>
              </a:rPr>
              <a:t>// our node counter</a:t>
            </a:r>
          </a:p>
          <a:p>
            <a:pPr>
              <a:spcBef>
                <a:spcPct val="0"/>
              </a:spcBef>
              <a:buFont typeface="Wingdings 2" pitchFamily="18" charset="2"/>
              <a:buNone/>
            </a:pPr>
            <a:r>
              <a:rPr lang="en-US" sz="1900" dirty="0">
                <a:latin typeface="Consolas" pitchFamily="49" charset="0"/>
                <a:cs typeface="Consolas" pitchFamily="49" charset="0"/>
              </a:rPr>
              <a:t>   </a:t>
            </a:r>
            <a:r>
              <a:rPr lang="en-US" sz="1900" dirty="0" err="1">
                <a:latin typeface="Consolas" pitchFamily="49" charset="0"/>
                <a:cs typeface="Consolas" pitchFamily="49" charset="0"/>
              </a:rPr>
              <a:t>LLStringNode</a:t>
            </a:r>
            <a:r>
              <a:rPr lang="en-US" sz="1900" dirty="0">
                <a:latin typeface="Consolas" pitchFamily="49" charset="0"/>
                <a:cs typeface="Consolas" pitchFamily="49" charset="0"/>
              </a:rPr>
              <a:t> node;   </a:t>
            </a:r>
            <a:r>
              <a:rPr lang="en-US" sz="1900" dirty="0">
                <a:solidFill>
                  <a:srgbClr val="92D050"/>
                </a:solidFill>
                <a:latin typeface="Consolas" pitchFamily="49" charset="0"/>
                <a:cs typeface="Consolas" pitchFamily="49" charset="0"/>
              </a:rPr>
              <a:t>// Points to each node; start at head</a:t>
            </a:r>
          </a:p>
          <a:p>
            <a:pPr>
              <a:spcBef>
                <a:spcPct val="0"/>
              </a:spcBef>
              <a:buFont typeface="Wingdings 2" pitchFamily="18" charset="2"/>
              <a:buNone/>
            </a:pPr>
            <a:endParaRPr lang="en-US" sz="1900" dirty="0">
              <a:solidFill>
                <a:srgbClr val="92D050"/>
              </a:solidFill>
              <a:latin typeface="Consolas" pitchFamily="49" charset="0"/>
              <a:cs typeface="Consolas" pitchFamily="49" charset="0"/>
            </a:endParaRPr>
          </a:p>
          <a:p>
            <a:pPr>
              <a:spcBef>
                <a:spcPct val="0"/>
              </a:spcBef>
              <a:buFont typeface="Wingdings 2" pitchFamily="18" charset="2"/>
              <a:buNone/>
            </a:pPr>
            <a:r>
              <a:rPr lang="en-US" sz="1900" dirty="0">
                <a:latin typeface="Consolas" pitchFamily="49" charset="0"/>
                <a:cs typeface="Consolas" pitchFamily="49" charset="0"/>
              </a:rPr>
              <a:t>   node = log;                 </a:t>
            </a:r>
            <a:r>
              <a:rPr lang="en-US" sz="1900" dirty="0">
                <a:solidFill>
                  <a:srgbClr val="92D050"/>
                </a:solidFill>
                <a:latin typeface="Consolas" pitchFamily="49" charset="0"/>
                <a:cs typeface="Consolas" pitchFamily="49" charset="0"/>
              </a:rPr>
              <a:t>// Start at the head of the list</a:t>
            </a:r>
          </a:p>
          <a:p>
            <a:pPr>
              <a:spcBef>
                <a:spcPct val="0"/>
              </a:spcBef>
              <a:buFont typeface="Wingdings 2" pitchFamily="18" charset="2"/>
              <a:buNone/>
            </a:pPr>
            <a:r>
              <a:rPr lang="en-US" sz="1900" dirty="0">
                <a:latin typeface="Consolas" pitchFamily="49" charset="0"/>
                <a:cs typeface="Consolas" pitchFamily="49" charset="0"/>
              </a:rPr>
              <a:t>   while (node != null)        </a:t>
            </a:r>
            <a:r>
              <a:rPr lang="en-US" sz="1900" dirty="0">
                <a:solidFill>
                  <a:srgbClr val="92D050"/>
                </a:solidFill>
                <a:latin typeface="Consolas" pitchFamily="49" charset="0"/>
                <a:cs typeface="Consolas" pitchFamily="49" charset="0"/>
              </a:rPr>
              <a:t>// As long as there IS a node</a:t>
            </a:r>
          </a:p>
          <a:p>
            <a:pPr>
              <a:spcBef>
                <a:spcPct val="0"/>
              </a:spcBef>
              <a:buFont typeface="Wingdings 2" pitchFamily="18" charset="2"/>
              <a:buNone/>
            </a:pPr>
            <a:r>
              <a:rPr lang="en-US" sz="1900" dirty="0">
                <a:latin typeface="Consolas" pitchFamily="49" charset="0"/>
                <a:cs typeface="Consolas" pitchFamily="49" charset="0"/>
              </a:rPr>
              <a:t>   {</a:t>
            </a:r>
          </a:p>
          <a:p>
            <a:pPr>
              <a:spcBef>
                <a:spcPct val="0"/>
              </a:spcBef>
              <a:buFont typeface="Wingdings 2" pitchFamily="18" charset="2"/>
              <a:buNone/>
            </a:pPr>
            <a:r>
              <a:rPr lang="en-US" sz="1900" dirty="0">
                <a:latin typeface="Consolas" pitchFamily="49" charset="0"/>
                <a:cs typeface="Consolas" pitchFamily="49" charset="0"/>
              </a:rPr>
              <a:t>       count++;                </a:t>
            </a:r>
            <a:r>
              <a:rPr lang="en-US" sz="1900" dirty="0">
                <a:solidFill>
                  <a:srgbClr val="92D050"/>
                </a:solidFill>
                <a:latin typeface="Consolas" pitchFamily="49" charset="0"/>
                <a:cs typeface="Consolas" pitchFamily="49" charset="0"/>
              </a:rPr>
              <a:t>// count it</a:t>
            </a:r>
          </a:p>
          <a:p>
            <a:pPr>
              <a:spcBef>
                <a:spcPct val="0"/>
              </a:spcBef>
              <a:buFont typeface="Wingdings 2" pitchFamily="18" charset="2"/>
              <a:buNone/>
            </a:pPr>
            <a:r>
              <a:rPr lang="en-US" sz="1900" dirty="0">
                <a:latin typeface="Consolas" pitchFamily="49" charset="0"/>
                <a:cs typeface="Consolas" pitchFamily="49" charset="0"/>
              </a:rPr>
              <a:t>       node = </a:t>
            </a:r>
            <a:r>
              <a:rPr lang="en-US" sz="1900" dirty="0" err="1">
                <a:latin typeface="Consolas" pitchFamily="49" charset="0"/>
                <a:cs typeface="Consolas" pitchFamily="49" charset="0"/>
              </a:rPr>
              <a:t>node.getLink</a:t>
            </a:r>
            <a:r>
              <a:rPr lang="en-US" sz="1900" dirty="0">
                <a:latin typeface="Consolas" pitchFamily="49" charset="0"/>
                <a:cs typeface="Consolas" pitchFamily="49" charset="0"/>
              </a:rPr>
              <a:t>();  </a:t>
            </a:r>
            <a:r>
              <a:rPr lang="en-US" sz="1900" dirty="0">
                <a:solidFill>
                  <a:srgbClr val="92D050"/>
                </a:solidFill>
                <a:latin typeface="Consolas" pitchFamily="49" charset="0"/>
                <a:cs typeface="Consolas" pitchFamily="49" charset="0"/>
              </a:rPr>
              <a:t>// advance to the next node</a:t>
            </a:r>
          </a:p>
          <a:p>
            <a:pPr>
              <a:spcBef>
                <a:spcPct val="0"/>
              </a:spcBef>
              <a:buFont typeface="Wingdings 2" pitchFamily="18" charset="2"/>
              <a:buNone/>
            </a:pPr>
            <a:r>
              <a:rPr lang="en-US" sz="1900" dirty="0">
                <a:latin typeface="Consolas" pitchFamily="49" charset="0"/>
                <a:cs typeface="Consolas" pitchFamily="49" charset="0"/>
              </a:rPr>
              <a:t>   }</a:t>
            </a:r>
          </a:p>
          <a:p>
            <a:pPr>
              <a:spcBef>
                <a:spcPct val="0"/>
              </a:spcBef>
              <a:buFont typeface="Wingdings 2" pitchFamily="18" charset="2"/>
              <a:buNone/>
            </a:pPr>
            <a:r>
              <a:rPr lang="en-US" sz="1900" dirty="0">
                <a:latin typeface="Consolas" pitchFamily="49" charset="0"/>
                <a:cs typeface="Consolas" pitchFamily="49" charset="0"/>
              </a:rPr>
              <a:t>   return count; // </a:t>
            </a:r>
          </a:p>
          <a:p>
            <a:pPr>
              <a:spcBef>
                <a:spcPct val="0"/>
              </a:spcBef>
              <a:buFont typeface="Wingdings 2" pitchFamily="18" charset="2"/>
              <a:buNone/>
            </a:pPr>
            <a:r>
              <a:rPr lang="en-US" sz="19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ts val="720"/>
              </a:spcBef>
            </a:pPr>
            <a:r>
              <a:rPr lang="en-US" dirty="0" smtClean="0">
                <a:solidFill>
                  <a:srgbClr val="FFC000"/>
                </a:solidFill>
                <a:latin typeface="Consolas" pitchFamily="49" charset="0"/>
                <a:cs typeface="Consolas" pitchFamily="49" charset="0"/>
              </a:rPr>
              <a:t>String </a:t>
            </a:r>
            <a:r>
              <a:rPr lang="en-US" dirty="0" err="1" smtClean="0">
                <a:solidFill>
                  <a:srgbClr val="FFC000"/>
                </a:solidFill>
                <a:latin typeface="Consolas" pitchFamily="49" charset="0"/>
                <a:cs typeface="Consolas" pitchFamily="49" charset="0"/>
              </a:rPr>
              <a:t>toString</a:t>
            </a:r>
            <a:r>
              <a:rPr lang="en-US" dirty="0" smtClean="0">
                <a:solidFill>
                  <a:srgbClr val="FFC000"/>
                </a:solidFill>
                <a:latin typeface="Consolas" pitchFamily="49" charset="0"/>
                <a:cs typeface="Consolas" pitchFamily="49" charset="0"/>
              </a:rPr>
              <a:t>()</a:t>
            </a:r>
          </a:p>
          <a:p>
            <a:pPr lvl="1">
              <a:spcBef>
                <a:spcPts val="720"/>
              </a:spcBef>
            </a:pPr>
            <a:r>
              <a:rPr lang="en-US" dirty="0" smtClean="0"/>
              <a:t>This is basically the same as the </a:t>
            </a:r>
            <a:r>
              <a:rPr lang="en-US" dirty="0" smtClean="0">
                <a:solidFill>
                  <a:srgbClr val="FFC000"/>
                </a:solidFill>
                <a:latin typeface="Consolas" pitchFamily="49" charset="0"/>
                <a:cs typeface="Consolas" pitchFamily="49" charset="0"/>
              </a:rPr>
              <a:t>size()</a:t>
            </a:r>
            <a:r>
              <a:rPr lang="en-US" dirty="0" smtClean="0"/>
              <a:t> method</a:t>
            </a:r>
          </a:p>
          <a:p>
            <a:pPr lvl="1">
              <a:spcBef>
                <a:spcPts val="720"/>
              </a:spcBef>
            </a:pPr>
            <a:r>
              <a:rPr lang="en-US" dirty="0" smtClean="0"/>
              <a:t>Rather than just counting the nodes, we count them (so we can number them in the resulting string) </a:t>
            </a:r>
            <a:r>
              <a:rPr lang="en-US" i="1" u="sng" dirty="0" smtClean="0"/>
              <a:t>and</a:t>
            </a:r>
            <a:r>
              <a:rPr lang="en-US" dirty="0" smtClean="0"/>
              <a:t> we append the info attribute from every node to our </a:t>
            </a:r>
            <a:r>
              <a:rPr lang="en-US" dirty="0">
                <a:solidFill>
                  <a:srgbClr val="FFC000"/>
                </a:solidFill>
                <a:latin typeface="Consolas" pitchFamily="49" charset="0"/>
                <a:cs typeface="Consolas" pitchFamily="49" charset="0"/>
              </a:rPr>
              <a:t>String</a:t>
            </a:r>
            <a:r>
              <a:rPr lang="en-US" dirty="0" smtClean="0"/>
              <a:t>.</a:t>
            </a:r>
          </a:p>
          <a:p>
            <a:pPr lvl="1">
              <a:spcBef>
                <a:spcPts val="720"/>
              </a:spcBef>
            </a:pPr>
            <a:r>
              <a:rPr lang="en-US" dirty="0" smtClean="0"/>
              <a:t>It’s supposed to return a </a:t>
            </a:r>
            <a:r>
              <a:rPr lang="en-US" dirty="0">
                <a:solidFill>
                  <a:srgbClr val="FFC000"/>
                </a:solidFill>
                <a:latin typeface="Consolas" pitchFamily="49" charset="0"/>
                <a:cs typeface="Consolas" pitchFamily="49" charset="0"/>
              </a:rPr>
              <a:t>String</a:t>
            </a:r>
            <a:r>
              <a:rPr lang="en-US" dirty="0" smtClean="0"/>
              <a:t> that looks like:</a:t>
            </a:r>
          </a:p>
          <a:p>
            <a:pPr lvl="2">
              <a:spcBef>
                <a:spcPts val="720"/>
              </a:spcBef>
              <a:buNone/>
            </a:pPr>
            <a:r>
              <a:rPr lang="en-US" dirty="0" smtClean="0">
                <a:latin typeface="Courier New" pitchFamily="49" charset="0"/>
                <a:cs typeface="Courier New" pitchFamily="49" charset="0"/>
              </a:rPr>
              <a:t>	</a:t>
            </a:r>
            <a:r>
              <a:rPr lang="en-US" dirty="0" smtClean="0">
                <a:latin typeface="Consolas" pitchFamily="49" charset="0"/>
                <a:cs typeface="Consolas" pitchFamily="49" charset="0"/>
              </a:rPr>
              <a:t>Log: Nicknames</a:t>
            </a:r>
          </a:p>
          <a:p>
            <a:pPr lvl="2">
              <a:spcBef>
                <a:spcPts val="720"/>
              </a:spcBef>
              <a:buNone/>
            </a:pPr>
            <a:r>
              <a:rPr lang="en-US" dirty="0" smtClean="0">
                <a:latin typeface="Consolas" pitchFamily="49" charset="0"/>
                <a:cs typeface="Consolas" pitchFamily="49" charset="0"/>
              </a:rPr>
              <a:t>	1. Slick</a:t>
            </a:r>
          </a:p>
          <a:p>
            <a:pPr lvl="2">
              <a:spcBef>
                <a:spcPts val="720"/>
              </a:spcBef>
              <a:buNone/>
            </a:pPr>
            <a:r>
              <a:rPr lang="en-US" dirty="0" smtClean="0">
                <a:latin typeface="Consolas" pitchFamily="49" charset="0"/>
                <a:cs typeface="Consolas" pitchFamily="49" charset="0"/>
              </a:rPr>
              <a:t>	2. Junior</a:t>
            </a:r>
          </a:p>
          <a:p>
            <a:pPr lvl="2">
              <a:spcBef>
                <a:spcPts val="720"/>
              </a:spcBef>
              <a:buNone/>
            </a:pPr>
            <a:r>
              <a:rPr lang="en-US" dirty="0" smtClean="0">
                <a:latin typeface="Consolas" pitchFamily="49" charset="0"/>
                <a:cs typeface="Consolas" pitchFamily="49" charset="0"/>
              </a:rPr>
              <a:t>	3. Bubba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ct val="0"/>
              </a:spcBef>
              <a:buFont typeface="Wingdings 2" pitchFamily="18" charset="2"/>
              <a:buNone/>
            </a:pPr>
            <a:r>
              <a:rPr lang="en-US" sz="1800" dirty="0">
                <a:latin typeface="Consolas" pitchFamily="49" charset="0"/>
                <a:cs typeface="Consolas" pitchFamily="49" charset="0"/>
              </a:rPr>
              <a:t>public String </a:t>
            </a:r>
            <a:r>
              <a:rPr lang="en-US" sz="1800" dirty="0" err="1">
                <a:latin typeface="Consolas" pitchFamily="49" charset="0"/>
                <a:cs typeface="Consolas" pitchFamily="49" charset="0"/>
              </a:rPr>
              <a:t>toString</a:t>
            </a: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Returns a formatted string representing this </a:t>
            </a:r>
            <a:r>
              <a:rPr lang="en-US" sz="1800" dirty="0" err="1">
                <a:solidFill>
                  <a:srgbClr val="92D050"/>
                </a:solidFill>
                <a:latin typeface="Consolas" pitchFamily="49" charset="0"/>
                <a:cs typeface="Consolas" pitchFamily="49" charset="0"/>
              </a:rPr>
              <a:t>StringLog</a:t>
            </a:r>
            <a:endParaRPr lang="en-US" sz="1800" dirty="0">
              <a:solidFill>
                <a:srgbClr val="92D050"/>
              </a:solidFill>
              <a:latin typeface="Consolas" pitchFamily="49" charset="0"/>
              <a:cs typeface="Consolas" pitchFamily="49" charset="0"/>
            </a:endParaRPr>
          </a:p>
          <a:p>
            <a:pPr>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We traverse the linked list, and append the </a:t>
            </a:r>
            <a:r>
              <a:rPr lang="en-US" sz="1800" dirty="0" smtClean="0">
                <a:solidFill>
                  <a:srgbClr val="92D050"/>
                </a:solidFill>
                <a:latin typeface="Consolas" pitchFamily="49" charset="0"/>
                <a:cs typeface="Consolas" pitchFamily="49" charset="0"/>
              </a:rPr>
              <a:t>string in each</a:t>
            </a:r>
            <a:endParaRPr lang="en-US" sz="1800" dirty="0">
              <a:solidFill>
                <a:srgbClr val="92D050"/>
              </a:solidFill>
              <a:latin typeface="Consolas" pitchFamily="49" charset="0"/>
              <a:cs typeface="Consolas" pitchFamily="49" charset="0"/>
            </a:endParaRPr>
          </a:p>
          <a:p>
            <a:pPr>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smtClean="0">
                <a:solidFill>
                  <a:srgbClr val="92D050"/>
                </a:solidFill>
                <a:latin typeface="Consolas" pitchFamily="49" charset="0"/>
                <a:cs typeface="Consolas" pitchFamily="49" charset="0"/>
              </a:rPr>
              <a:t>node </a:t>
            </a:r>
            <a:r>
              <a:rPr lang="en-US" sz="1800" dirty="0">
                <a:solidFill>
                  <a:srgbClr val="92D050"/>
                </a:solidFill>
                <a:latin typeface="Consolas" pitchFamily="49" charset="0"/>
                <a:cs typeface="Consolas" pitchFamily="49" charset="0"/>
              </a:rPr>
              <a:t>whenever we visit a node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String </a:t>
            </a:r>
            <a:r>
              <a:rPr lang="en-US" sz="1800" dirty="0" err="1">
                <a:latin typeface="Consolas" pitchFamily="49" charset="0"/>
                <a:cs typeface="Consolas" pitchFamily="49" charset="0"/>
              </a:rPr>
              <a:t>logString</a:t>
            </a:r>
            <a:r>
              <a:rPr lang="en-US" sz="1800" dirty="0">
                <a:latin typeface="Consolas" pitchFamily="49" charset="0"/>
                <a:cs typeface="Consolas" pitchFamily="49" charset="0"/>
              </a:rPr>
              <a:t> = "Log: " + name + "\n\n";</a:t>
            </a:r>
          </a:p>
          <a:p>
            <a:pPr>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count = 0;       </a:t>
            </a:r>
            <a:r>
              <a:rPr lang="en-US" sz="1800" dirty="0">
                <a:solidFill>
                  <a:srgbClr val="92D050"/>
                </a:solidFill>
                <a:latin typeface="Consolas" pitchFamily="49" charset="0"/>
                <a:cs typeface="Consolas" pitchFamily="49" charset="0"/>
              </a:rPr>
              <a:t>// count nodes (so we can number '</a:t>
            </a:r>
            <a:r>
              <a:rPr lang="en-US" sz="1800" dirty="0" err="1">
                <a:solidFill>
                  <a:srgbClr val="92D050"/>
                </a:solidFill>
                <a:latin typeface="Consolas" pitchFamily="49" charset="0"/>
                <a:cs typeface="Consolas" pitchFamily="49" charset="0"/>
              </a:rPr>
              <a:t>em</a:t>
            </a:r>
            <a:r>
              <a:rPr lang="en-US" sz="1800" dirty="0">
                <a:solidFill>
                  <a:srgbClr val="92D050"/>
                </a:solidFill>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LLStringNode</a:t>
            </a:r>
            <a:r>
              <a:rPr lang="en-US" sz="1800" dirty="0">
                <a:latin typeface="Consolas" pitchFamily="49" charset="0"/>
                <a:cs typeface="Consolas" pitchFamily="49" charset="0"/>
              </a:rPr>
              <a:t> node;   </a:t>
            </a:r>
            <a:r>
              <a:rPr lang="en-US" sz="1800" dirty="0">
                <a:solidFill>
                  <a:srgbClr val="92D050"/>
                </a:solidFill>
                <a:latin typeface="Consolas" pitchFamily="49" charset="0"/>
                <a:cs typeface="Consolas" pitchFamily="49" charset="0"/>
              </a:rPr>
              <a:t>// Points to each node; start at head</a:t>
            </a:r>
          </a:p>
          <a:p>
            <a:pPr>
              <a:spcBef>
                <a:spcPct val="0"/>
              </a:spcBef>
              <a:buFont typeface="Wingdings 2" pitchFamily="18" charset="2"/>
              <a:buNone/>
            </a:pPr>
            <a:endParaRPr lang="en-US" sz="1800" dirty="0">
              <a:solidFill>
                <a:srgbClr val="92D050"/>
              </a:solidFill>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node = log;                 </a:t>
            </a:r>
            <a:r>
              <a:rPr lang="en-US" sz="1800" dirty="0">
                <a:solidFill>
                  <a:srgbClr val="92D050"/>
                </a:solidFill>
                <a:latin typeface="Consolas" pitchFamily="49" charset="0"/>
                <a:cs typeface="Consolas" pitchFamily="49" charset="0"/>
              </a:rPr>
              <a:t>// Start at the head of the list</a:t>
            </a:r>
          </a:p>
          <a:p>
            <a:pPr>
              <a:spcBef>
                <a:spcPct val="0"/>
              </a:spcBef>
              <a:buFont typeface="Wingdings 2" pitchFamily="18" charset="2"/>
              <a:buNone/>
            </a:pPr>
            <a:r>
              <a:rPr lang="en-US" sz="1800" dirty="0">
                <a:latin typeface="Consolas" pitchFamily="49" charset="0"/>
                <a:cs typeface="Consolas" pitchFamily="49" charset="0"/>
              </a:rPr>
              <a:t>   while (node != null)        </a:t>
            </a:r>
            <a:r>
              <a:rPr lang="en-US" sz="1800" dirty="0">
                <a:solidFill>
                  <a:srgbClr val="92D050"/>
                </a:solidFill>
                <a:latin typeface="Consolas" pitchFamily="49" charset="0"/>
                <a:cs typeface="Consolas" pitchFamily="49" charset="0"/>
              </a:rPr>
              <a:t>// As long as there IS a node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count++;                </a:t>
            </a:r>
            <a:r>
              <a:rPr lang="en-US" sz="1800" dirty="0">
                <a:solidFill>
                  <a:srgbClr val="92D050"/>
                </a:solidFill>
                <a:latin typeface="Consolas" pitchFamily="49" charset="0"/>
                <a:cs typeface="Consolas" pitchFamily="49" charset="0"/>
              </a:rPr>
              <a:t>// Increment node counter</a:t>
            </a:r>
          </a:p>
          <a:p>
            <a:pPr>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logString</a:t>
            </a:r>
            <a:r>
              <a:rPr lang="en-US" sz="1800" dirty="0">
                <a:latin typeface="Consolas" pitchFamily="49" charset="0"/>
                <a:cs typeface="Consolas" pitchFamily="49" charset="0"/>
              </a:rPr>
              <a:t> = </a:t>
            </a:r>
            <a:r>
              <a:rPr lang="en-US" sz="1800" dirty="0" err="1">
                <a:latin typeface="Consolas" pitchFamily="49" charset="0"/>
                <a:cs typeface="Consolas" pitchFamily="49" charset="0"/>
              </a:rPr>
              <a:t>logString</a:t>
            </a:r>
            <a:r>
              <a:rPr lang="en-US" sz="1800" dirty="0">
                <a:latin typeface="Consolas" pitchFamily="49" charset="0"/>
                <a:cs typeface="Consolas" pitchFamily="49" charset="0"/>
              </a:rPr>
              <a:t> + count + ". " + </a:t>
            </a:r>
            <a:r>
              <a:rPr lang="en-US" sz="1800" dirty="0" err="1">
                <a:latin typeface="Consolas" pitchFamily="49" charset="0"/>
                <a:cs typeface="Consolas" pitchFamily="49" charset="0"/>
              </a:rPr>
              <a:t>node.getInfo</a:t>
            </a:r>
            <a:r>
              <a:rPr lang="en-US" sz="1800" dirty="0">
                <a:latin typeface="Consolas" pitchFamily="49" charset="0"/>
                <a:cs typeface="Consolas" pitchFamily="49" charset="0"/>
              </a:rPr>
              <a:t>() +"\n";</a:t>
            </a:r>
          </a:p>
          <a:p>
            <a:pPr>
              <a:spcBef>
                <a:spcPct val="0"/>
              </a:spcBef>
              <a:buFont typeface="Wingdings 2" pitchFamily="18" charset="2"/>
              <a:buNone/>
            </a:pPr>
            <a:r>
              <a:rPr lang="en-US" sz="1800" dirty="0">
                <a:latin typeface="Consolas" pitchFamily="49" charset="0"/>
                <a:cs typeface="Consolas" pitchFamily="49" charset="0"/>
              </a:rPr>
              <a:t>       node = </a:t>
            </a:r>
            <a:r>
              <a:rPr lang="en-US" sz="1800" dirty="0" err="1">
                <a:latin typeface="Consolas" pitchFamily="49" charset="0"/>
                <a:cs typeface="Consolas" pitchFamily="49" charset="0"/>
              </a:rPr>
              <a:t>node.getLink</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advance to the next node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logString</a:t>
            </a: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3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50624" cy="5749544"/>
          </a:xfrm>
        </p:spPr>
        <p:txBody>
          <a:bodyPr/>
          <a:lstStyle/>
          <a:p>
            <a:pPr>
              <a:spcBef>
                <a:spcPts val="1200"/>
              </a:spcBef>
            </a:pPr>
            <a:r>
              <a:rPr lang="en-US" dirty="0" err="1" smtClean="0">
                <a:solidFill>
                  <a:srgbClr val="FFC000"/>
                </a:solidFill>
                <a:latin typeface="Consolas" pitchFamily="49" charset="0"/>
                <a:cs typeface="Consolas" pitchFamily="49" charset="0"/>
              </a:rPr>
              <a:t>boolean</a:t>
            </a:r>
            <a:r>
              <a:rPr lang="en-US" dirty="0" smtClean="0">
                <a:solidFill>
                  <a:srgbClr val="FFC000"/>
                </a:solidFill>
                <a:latin typeface="Consolas" pitchFamily="49" charset="0"/>
                <a:cs typeface="Consolas" pitchFamily="49" charset="0"/>
              </a:rPr>
              <a:t> contains(String element)</a:t>
            </a:r>
          </a:p>
          <a:p>
            <a:pPr lvl="1">
              <a:spcBef>
                <a:spcPts val="1200"/>
              </a:spcBef>
            </a:pPr>
            <a:r>
              <a:rPr lang="en-US" dirty="0" smtClean="0"/>
              <a:t>This requires yet another traversal.</a:t>
            </a:r>
          </a:p>
          <a:p>
            <a:pPr lvl="1">
              <a:spcBef>
                <a:spcPts val="1200"/>
              </a:spcBef>
            </a:pPr>
            <a:r>
              <a:rPr lang="en-US" dirty="0" smtClean="0"/>
              <a:t>We traverse the list, and if </a:t>
            </a:r>
            <a:r>
              <a:rPr lang="en-US" dirty="0" smtClean="0">
                <a:solidFill>
                  <a:srgbClr val="FFC000"/>
                </a:solidFill>
                <a:latin typeface="Consolas" pitchFamily="49" charset="0"/>
                <a:cs typeface="Consolas" pitchFamily="49" charset="0"/>
              </a:rPr>
              <a:t>element</a:t>
            </a:r>
            <a:r>
              <a:rPr lang="en-US" dirty="0" smtClean="0"/>
              <a:t> is found in one of the nodes, we return </a:t>
            </a:r>
            <a:r>
              <a:rPr lang="en-US" dirty="0" smtClean="0">
                <a:solidFill>
                  <a:srgbClr val="FFC000"/>
                </a:solidFill>
                <a:latin typeface="Consolas" panose="020B0609020204030204" pitchFamily="49" charset="0"/>
              </a:rPr>
              <a:t>true</a:t>
            </a:r>
            <a:r>
              <a:rPr lang="en-US" dirty="0" smtClean="0"/>
              <a:t>; otherwise, we return </a:t>
            </a:r>
            <a:r>
              <a:rPr lang="en-US" dirty="0" smtClean="0">
                <a:solidFill>
                  <a:srgbClr val="FFC000"/>
                </a:solidFill>
                <a:latin typeface="Consolas" panose="020B0609020204030204" pitchFamily="49" charset="0"/>
              </a:rPr>
              <a:t>false</a:t>
            </a:r>
          </a:p>
          <a:p>
            <a:pPr lvl="1">
              <a:spcBef>
                <a:spcPts val="1200"/>
              </a:spcBef>
            </a:pPr>
            <a:r>
              <a:rPr lang="en-US" dirty="0" smtClean="0"/>
              <a:t>Our </a:t>
            </a:r>
            <a:r>
              <a:rPr lang="en-US" dirty="0" smtClean="0">
                <a:solidFill>
                  <a:srgbClr val="FFC000"/>
                </a:solidFill>
                <a:latin typeface="Consolas" pitchFamily="49" charset="0"/>
                <a:cs typeface="Consolas" pitchFamily="49" charset="0"/>
              </a:rPr>
              <a:t>String</a:t>
            </a:r>
            <a:r>
              <a:rPr lang="en-US" dirty="0" smtClean="0"/>
              <a:t> comparison is performed case-insensitive</a:t>
            </a:r>
          </a:p>
          <a:p>
            <a:pPr lvl="1">
              <a:spcBef>
                <a:spcPts val="1200"/>
              </a:spcBef>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dirty="0" err="1" smtClean="0">
                <a:solidFill>
                  <a:srgbClr val="FFC000"/>
                </a:solidFill>
                <a:latin typeface="Consolas" pitchFamily="49" charset="0"/>
                <a:cs typeface="Consolas" pitchFamily="49" charset="0"/>
              </a:rPr>
              <a:t>LinkedStringLog</a:t>
            </a:r>
            <a:r>
              <a:rPr lang="en-US" dirty="0" smtClean="0">
                <a:cs typeface="Courier New" pitchFamily="49" charset="0"/>
              </a:rPr>
              <a:t> - </a:t>
            </a:r>
            <a:r>
              <a:rPr lang="en-US" dirty="0" err="1" smtClean="0">
                <a:cs typeface="Courier New" pitchFamily="49" charset="0"/>
              </a:rPr>
              <a:t>Accessors</a:t>
            </a:r>
            <a:endParaRPr lang="en-US" dirty="0" smtClean="0"/>
          </a:p>
        </p:txBody>
      </p:sp>
      <p:sp>
        <p:nvSpPr>
          <p:cNvPr id="14338" name="Content Placeholder 2"/>
          <p:cNvSpPr>
            <a:spLocks noGrp="1"/>
          </p:cNvSpPr>
          <p:nvPr>
            <p:ph idx="1"/>
          </p:nvPr>
        </p:nvSpPr>
        <p:spPr>
          <a:xfrm>
            <a:off x="170688" y="905256"/>
            <a:ext cx="11850624" cy="5749544"/>
          </a:xfrm>
        </p:spPr>
        <p:txBody>
          <a:bodyPr/>
          <a:lstStyle/>
          <a:p>
            <a:pPr>
              <a:lnSpc>
                <a:spcPct val="90000"/>
              </a:lnSpc>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lnSpc>
                <a:spcPct val="90000"/>
              </a:lnSpc>
              <a:spcBef>
                <a:spcPct val="0"/>
              </a:spcBef>
              <a:buFont typeface="Wingdings 2" pitchFamily="18" charset="2"/>
              <a:buNone/>
            </a:pP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Returns true if element is found in this StringLog</a:t>
            </a:r>
            <a:r>
              <a:rPr lang="en-US" sz="1800" dirty="0" smtClean="0">
                <a:solidFill>
                  <a:srgbClr val="92D050"/>
                </a:solidFill>
                <a:latin typeface="Consolas" pitchFamily="49" charset="0"/>
                <a:cs typeface="Consolas" pitchFamily="49" charset="0"/>
              </a:rPr>
              <a:t>; </a:t>
            </a:r>
            <a:r>
              <a:rPr lang="en-US" sz="1800" dirty="0">
                <a:solidFill>
                  <a:srgbClr val="92D050"/>
                </a:solidFill>
                <a:latin typeface="Consolas" pitchFamily="49" charset="0"/>
                <a:cs typeface="Consolas" pitchFamily="49" charset="0"/>
              </a:rPr>
              <a:t>returns false otherwise.</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String comparisons are performed case-insensitive</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LLStringNode</a:t>
            </a:r>
            <a:r>
              <a:rPr lang="en-US" sz="1800" dirty="0">
                <a:latin typeface="Consolas" pitchFamily="49" charset="0"/>
                <a:cs typeface="Consolas" pitchFamily="49" charset="0"/>
              </a:rPr>
              <a:t> node = log; </a:t>
            </a:r>
            <a:r>
              <a:rPr lang="en-US" sz="1800" dirty="0">
                <a:solidFill>
                  <a:srgbClr val="92D050"/>
                </a:solidFill>
                <a:latin typeface="Consolas" pitchFamily="49" charset="0"/>
                <a:cs typeface="Consolas" pitchFamily="49" charset="0"/>
              </a:rPr>
              <a:t>// Points to each node; start at head</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while (node != null)   </a:t>
            </a:r>
            <a:r>
              <a:rPr lang="en-US" sz="1800" dirty="0">
                <a:solidFill>
                  <a:srgbClr val="92D050"/>
                </a:solidFill>
                <a:latin typeface="Consolas" pitchFamily="49" charset="0"/>
                <a:cs typeface="Consolas" pitchFamily="49" charset="0"/>
              </a:rPr>
              <a:t>// If there IS a node</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element.equalsIgnoreCase</a:t>
            </a:r>
            <a:r>
              <a:rPr lang="en-US" sz="1800" dirty="0">
                <a:latin typeface="Consolas" pitchFamily="49" charset="0"/>
                <a:cs typeface="Consolas" pitchFamily="49" charset="0"/>
              </a:rPr>
              <a:t>(</a:t>
            </a:r>
            <a:r>
              <a:rPr lang="en-US" sz="1800" dirty="0" err="1">
                <a:latin typeface="Consolas" pitchFamily="49" charset="0"/>
                <a:cs typeface="Consolas" pitchFamily="49" charset="0"/>
              </a:rPr>
              <a:t>node.getInfo</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match??</a:t>
            </a:r>
          </a:p>
          <a:p>
            <a:pPr>
              <a:lnSpc>
                <a:spcPct val="90000"/>
              </a:lnSpc>
              <a:spcBef>
                <a:spcPct val="0"/>
              </a:spcBef>
              <a:buFont typeface="Wingdings 2" pitchFamily="18" charset="2"/>
              <a:buNone/>
            </a:pPr>
            <a:r>
              <a:rPr lang="en-US" sz="1800" dirty="0">
                <a:latin typeface="Consolas" pitchFamily="49" charset="0"/>
                <a:cs typeface="Consolas" pitchFamily="49" charset="0"/>
              </a:rPr>
              <a:t>         return true;            </a:t>
            </a:r>
            <a:r>
              <a:rPr lang="en-US" sz="1800" dirty="0">
                <a:solidFill>
                  <a:srgbClr val="92D050"/>
                </a:solidFill>
                <a:latin typeface="Consolas" pitchFamily="49" charset="0"/>
                <a:cs typeface="Consolas" pitchFamily="49" charset="0"/>
              </a:rPr>
              <a:t>// If match, return true NOW</a:t>
            </a:r>
          </a:p>
          <a:p>
            <a:pPr>
              <a:lnSpc>
                <a:spcPct val="90000"/>
              </a:lnSpc>
              <a:spcBef>
                <a:spcPct val="0"/>
              </a:spcBef>
              <a:buFont typeface="Wingdings 2" pitchFamily="18" charset="2"/>
              <a:buNone/>
            </a:pPr>
            <a:r>
              <a:rPr lang="en-US" sz="1800" dirty="0">
                <a:latin typeface="Consolas" pitchFamily="49" charset="0"/>
                <a:cs typeface="Consolas" pitchFamily="49" charset="0"/>
              </a:rPr>
              <a:t>      else</a:t>
            </a:r>
          </a:p>
          <a:p>
            <a:pPr>
              <a:lnSpc>
                <a:spcPct val="90000"/>
              </a:lnSpc>
              <a:spcBef>
                <a:spcPct val="0"/>
              </a:spcBef>
              <a:buFont typeface="Wingdings 2" pitchFamily="18" charset="2"/>
              <a:buNone/>
            </a:pPr>
            <a:r>
              <a:rPr lang="en-US" sz="1800" dirty="0">
                <a:latin typeface="Consolas" pitchFamily="49" charset="0"/>
                <a:cs typeface="Consolas" pitchFamily="49" charset="0"/>
              </a:rPr>
              <a:t>         node = </a:t>
            </a:r>
            <a:r>
              <a:rPr lang="en-US" sz="1800" dirty="0" err="1">
                <a:latin typeface="Consolas" pitchFamily="49" charset="0"/>
                <a:cs typeface="Consolas" pitchFamily="49" charset="0"/>
              </a:rPr>
              <a:t>node.getLink</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If not, go to next node</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If we found the null at the end of the list, then we </a:t>
            </a:r>
            <a:r>
              <a:rPr lang="en-US" sz="1800" dirty="0" smtClean="0">
                <a:solidFill>
                  <a:srgbClr val="92D050"/>
                </a:solidFill>
                <a:latin typeface="Consolas" pitchFamily="49" charset="0"/>
                <a:cs typeface="Consolas" pitchFamily="49" charset="0"/>
              </a:rPr>
              <a:t>couldn’t </a:t>
            </a:r>
            <a:r>
              <a:rPr lang="en-US" sz="1800" dirty="0">
                <a:solidFill>
                  <a:srgbClr val="92D050"/>
                </a:solidFill>
                <a:latin typeface="Consolas" pitchFamily="49" charset="0"/>
                <a:cs typeface="Consolas" pitchFamily="49" charset="0"/>
              </a:rPr>
              <a:t>have found a matching </a:t>
            </a:r>
            <a:endParaRPr lang="en-US" sz="1800" dirty="0" smtClean="0">
              <a:solidFill>
                <a:srgbClr val="92D050"/>
              </a:solidFill>
              <a:latin typeface="Consolas" pitchFamily="49" charset="0"/>
              <a:cs typeface="Consolas" pitchFamily="49" charset="0"/>
            </a:endParaRPr>
          </a:p>
          <a:p>
            <a:pPr>
              <a:lnSpc>
                <a:spcPct val="90000"/>
              </a:lnSpc>
              <a:spcBef>
                <a:spcPct val="0"/>
              </a:spcBef>
              <a:buFont typeface="Wingdings 2" pitchFamily="18" charset="2"/>
              <a:buNone/>
            </a:pPr>
            <a:r>
              <a:rPr lang="en-US" sz="1800" dirty="0" smtClean="0">
                <a:solidFill>
                  <a:srgbClr val="92D050"/>
                </a:solidFill>
                <a:latin typeface="Consolas" pitchFamily="49" charset="0"/>
                <a:cs typeface="Consolas" pitchFamily="49" charset="0"/>
              </a:rPr>
              <a:t>   // string</a:t>
            </a:r>
            <a:r>
              <a:rPr lang="en-US" sz="1800" dirty="0">
                <a:solidFill>
                  <a:srgbClr val="92D050"/>
                </a:solidFill>
                <a:latin typeface="Consolas" pitchFamily="49" charset="0"/>
                <a:cs typeface="Consolas" pitchFamily="49" charset="0"/>
              </a:rPr>
              <a:t>.  Return false.</a:t>
            </a:r>
          </a:p>
          <a:p>
            <a:pPr>
              <a:lnSpc>
                <a:spcPct val="90000"/>
              </a:lnSpc>
              <a:spcBef>
                <a:spcPct val="0"/>
              </a:spcBef>
              <a:buFont typeface="Wingdings 2" pitchFamily="18" charset="2"/>
              <a:buNone/>
            </a:pPr>
            <a:endParaRPr lang="en-US" sz="1800" dirty="0">
              <a:solidFill>
                <a:srgbClr val="92D050"/>
              </a:solidFill>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return false;</a:t>
            </a:r>
          </a:p>
          <a:p>
            <a:pPr>
              <a:lnSpc>
                <a:spcPct val="90000"/>
              </a:lnSpc>
              <a:spcBef>
                <a:spcPct val="0"/>
              </a:spcBef>
              <a:buFont typeface="Wingdings 2" pitchFamily="18" charset="2"/>
              <a:buNone/>
            </a:pPr>
            <a:r>
              <a:rPr lang="en-US" sz="1800" dirty="0">
                <a:latin typeface="Consolas" pitchFamily="49" charset="0"/>
                <a:cs typeface="Consolas" pitchFamily="49" charset="0"/>
              </a:rPr>
              <a:t>}</a:t>
            </a:r>
          </a:p>
          <a:p>
            <a:pPr>
              <a:lnSpc>
                <a:spcPct val="90000"/>
              </a:lnSpc>
              <a:spcBef>
                <a:spcPct val="0"/>
              </a:spcBef>
              <a:buFont typeface="Wingdings 2" pitchFamily="18" charset="2"/>
              <a:buNone/>
            </a:pPr>
            <a:endParaRPr lang="en-US" sz="1800" dirty="0">
              <a:latin typeface="Courier New" pitchFamily="49" charset="0"/>
              <a:cs typeface="Courier New" pitchFamily="49" charset="0"/>
            </a:endParaRPr>
          </a:p>
          <a:p>
            <a:pPr>
              <a:lnSpc>
                <a:spcPct val="90000"/>
              </a:lnSpc>
              <a:spcBef>
                <a:spcPct val="0"/>
              </a:spcBef>
              <a:buFont typeface="Wingdings 2" pitchFamily="18" charset="2"/>
              <a:buNone/>
            </a:pPr>
            <a:r>
              <a:rPr lang="en-US" dirty="0" smtClean="0">
                <a:cs typeface="Courier New" pitchFamily="49" charset="0"/>
              </a:rPr>
              <a:t>See pp.122 – 124 for ALL of the code for this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3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Software Design: Identification of Classes</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2.7</a:t>
            </a:r>
            <a:endParaRPr lang="en-US" sz="3000" dirty="0"/>
          </a:p>
        </p:txBody>
      </p:sp>
    </p:spTree>
    <p:extLst>
      <p:ext uri="{BB962C8B-B14F-4D97-AF65-F5344CB8AC3E}">
        <p14:creationId xmlns:p14="http://schemas.microsoft.com/office/powerpoint/2010/main" val="1784122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0" y="6351"/>
            <a:ext cx="12192000" cy="695325"/>
          </a:xfrm>
        </p:spPr>
        <p:txBody>
          <a:bodyPr vert="horz" wrap="square" lIns="0" tIns="45720" rIns="0" bIns="45720" numCol="1" anchor="ctr" anchorCtr="0" compatLnSpc="1">
            <a:prstTxWarp prst="textNoShape">
              <a:avLst/>
            </a:prstTxWarp>
          </a:bodyPr>
          <a:lstStyle/>
          <a:p>
            <a:r>
              <a:rPr lang="en-US" dirty="0">
                <a:cs typeface="Courier New" pitchFamily="49" charset="0"/>
              </a:rPr>
              <a:t>Software Design: </a:t>
            </a:r>
            <a:r>
              <a:rPr lang="en-US" dirty="0" smtClean="0">
                <a:cs typeface="Courier New" pitchFamily="49" charset="0"/>
              </a:rPr>
              <a:t>Identification of Classes </a:t>
            </a:r>
            <a:r>
              <a:rPr lang="en-US" dirty="0">
                <a:cs typeface="Courier New" pitchFamily="49" charset="0"/>
              </a:rPr>
              <a:t>(</a:t>
            </a:r>
            <a:r>
              <a:rPr lang="en-US" dirty="0">
                <a:latin typeface="Arial" charset="0"/>
                <a:cs typeface="Arial" charset="0"/>
              </a:rPr>
              <a:t>§</a:t>
            </a:r>
            <a:r>
              <a:rPr lang="en-US" dirty="0">
                <a:cs typeface="Courier New" pitchFamily="49" charset="0"/>
              </a:rPr>
              <a:t>2.7)</a:t>
            </a:r>
            <a:endParaRPr lang="en-US" dirty="0"/>
          </a:p>
        </p:txBody>
      </p:sp>
      <p:sp>
        <p:nvSpPr>
          <p:cNvPr id="14338" name="Content Placeholder 2"/>
          <p:cNvSpPr>
            <a:spLocks noGrp="1"/>
          </p:cNvSpPr>
          <p:nvPr>
            <p:ph idx="1"/>
          </p:nvPr>
        </p:nvSpPr>
        <p:spPr>
          <a:xfrm>
            <a:off x="170688" y="905256"/>
            <a:ext cx="11887200" cy="5749544"/>
          </a:xfrm>
        </p:spPr>
        <p:txBody>
          <a:bodyPr/>
          <a:lstStyle/>
          <a:p>
            <a:pPr marL="0" indent="0">
              <a:spcBef>
                <a:spcPts val="720"/>
              </a:spcBef>
              <a:buNone/>
            </a:pPr>
            <a:r>
              <a:rPr lang="en-US" sz="2800" dirty="0"/>
              <a:t>Repeat:</a:t>
            </a:r>
          </a:p>
          <a:p>
            <a:pPr marL="0" indent="0">
              <a:spcBef>
                <a:spcPts val="720"/>
              </a:spcBef>
              <a:buNone/>
            </a:pPr>
            <a:r>
              <a:rPr lang="en-US" sz="2800" dirty="0"/>
              <a:t>      Brainstorm ideas, perhaps using the nouns in </a:t>
            </a:r>
            <a:r>
              <a:rPr lang="en-US" sz="2800" dirty="0" smtClean="0"/>
              <a:t>the problem statement</a:t>
            </a:r>
            <a:br>
              <a:rPr lang="en-US" sz="2800" dirty="0" smtClean="0"/>
            </a:br>
            <a:r>
              <a:rPr lang="en-US" sz="2800" dirty="0" smtClean="0"/>
              <a:t>      </a:t>
            </a:r>
            <a:r>
              <a:rPr lang="en-US" sz="2800" dirty="0"/>
              <a:t>to help identify potential object </a:t>
            </a:r>
            <a:r>
              <a:rPr lang="en-US" sz="2800" dirty="0" smtClean="0"/>
              <a:t>classes </a:t>
            </a:r>
            <a:r>
              <a:rPr lang="en-US" sz="2800" dirty="0"/>
              <a:t>/ attributes (verbs usually hint </a:t>
            </a:r>
            <a:r>
              <a:rPr lang="en-US" sz="2800" dirty="0" smtClean="0"/>
              <a:t/>
            </a:r>
            <a:br>
              <a:rPr lang="en-US" sz="2800" dirty="0" smtClean="0"/>
            </a:br>
            <a:r>
              <a:rPr lang="en-US" sz="2800" dirty="0" smtClean="0"/>
              <a:t>      at </a:t>
            </a:r>
            <a:r>
              <a:rPr lang="en-US" sz="2800" dirty="0"/>
              <a:t>methods)</a:t>
            </a:r>
          </a:p>
          <a:p>
            <a:pPr marL="0" indent="0">
              <a:spcBef>
                <a:spcPts val="720"/>
              </a:spcBef>
              <a:buNone/>
            </a:pPr>
            <a:endParaRPr lang="en-US" sz="1400" dirty="0"/>
          </a:p>
          <a:p>
            <a:pPr marL="0" indent="0">
              <a:spcBef>
                <a:spcPts val="720"/>
              </a:spcBef>
              <a:buNone/>
            </a:pPr>
            <a:r>
              <a:rPr lang="en-US" sz="2800" dirty="0"/>
              <a:t>      Filter the classes into a set that appears to help </a:t>
            </a:r>
            <a:r>
              <a:rPr lang="en-US" sz="2800" dirty="0" smtClean="0"/>
              <a:t>solve </a:t>
            </a:r>
            <a:r>
              <a:rPr lang="en-US" sz="2800" dirty="0"/>
              <a:t>the problem.</a:t>
            </a:r>
          </a:p>
          <a:p>
            <a:pPr marL="0" indent="0">
              <a:spcBef>
                <a:spcPts val="720"/>
              </a:spcBef>
              <a:buNone/>
            </a:pPr>
            <a:endParaRPr lang="en-US" sz="1400" dirty="0"/>
          </a:p>
          <a:p>
            <a:pPr marL="0" indent="0">
              <a:spcBef>
                <a:spcPts val="720"/>
              </a:spcBef>
              <a:buNone/>
            </a:pPr>
            <a:r>
              <a:rPr lang="en-US" sz="2800" dirty="0"/>
              <a:t>      Consider problem scenarios where the classes </a:t>
            </a:r>
            <a:r>
              <a:rPr lang="en-US" sz="2800" dirty="0" smtClean="0"/>
              <a:t>carry </a:t>
            </a:r>
            <a:r>
              <a:rPr lang="en-US" sz="2800" dirty="0"/>
              <a:t>out the activities </a:t>
            </a:r>
            <a:r>
              <a:rPr lang="en-US" sz="2800" dirty="0" smtClean="0"/>
              <a:t/>
            </a:r>
            <a:br>
              <a:rPr lang="en-US" sz="2800" dirty="0" smtClean="0"/>
            </a:br>
            <a:r>
              <a:rPr lang="en-US" sz="2800" dirty="0" smtClean="0"/>
              <a:t>      of </a:t>
            </a:r>
            <a:r>
              <a:rPr lang="en-US" sz="2800" dirty="0"/>
              <a:t>the scenario.</a:t>
            </a:r>
          </a:p>
          <a:p>
            <a:pPr marL="0" indent="0">
              <a:spcBef>
                <a:spcPts val="720"/>
              </a:spcBef>
              <a:buNone/>
            </a:pPr>
            <a:endParaRPr lang="en-US" sz="1400" dirty="0"/>
          </a:p>
          <a:p>
            <a:pPr marL="0" indent="0">
              <a:spcBef>
                <a:spcPts val="720"/>
              </a:spcBef>
              <a:buNone/>
            </a:pPr>
            <a:r>
              <a:rPr lang="en-US" sz="2800" dirty="0"/>
              <a:t>Until the set of classes provides an elegant design that successfully supports the collection of scenarios.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638300"/>
            <a:ext cx="7772400" cy="4686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298"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sz="4400">
                <a:cs typeface="Courier New" pitchFamily="49" charset="0"/>
              </a:rPr>
              <a:t>Software Design – Sources for Classes</a:t>
            </a:r>
            <a:endParaRPr lang="en-US" sz="4400"/>
          </a:p>
        </p:txBody>
      </p:sp>
      <p:sp>
        <p:nvSpPr>
          <p:cNvPr id="14338" name="Content Placeholder 2"/>
          <p:cNvSpPr>
            <a:spLocks noGrp="1"/>
          </p:cNvSpPr>
          <p:nvPr>
            <p:ph idx="1"/>
          </p:nvPr>
        </p:nvSpPr>
        <p:spPr>
          <a:xfrm>
            <a:off x="1638300" y="905256"/>
            <a:ext cx="8915400" cy="5749544"/>
          </a:xfrm>
        </p:spPr>
        <p:txBody>
          <a:bodyPr/>
          <a:lstStyle/>
          <a:p>
            <a:pPr marL="0" indent="0">
              <a:lnSpc>
                <a:spcPct val="90000"/>
              </a:lnSpc>
              <a:buNone/>
            </a:pPr>
            <a:r>
              <a:rPr lang="en-US" sz="2800" dirty="0"/>
              <a:t>Cheesy illustration from text:</a:t>
            </a:r>
          </a:p>
        </p:txBody>
      </p:sp>
      <p:pic>
        <p:nvPicPr>
          <p:cNvPr id="55300" name="Picture 5" descr="37461_CH02_AIT0216"/>
          <p:cNvPicPr>
            <a:picLocks noChangeAspect="1" noChangeArrowheads="1"/>
          </p:cNvPicPr>
          <p:nvPr/>
        </p:nvPicPr>
        <p:blipFill>
          <a:blip r:embed="rId3"/>
          <a:srcRect/>
          <a:stretch>
            <a:fillRect/>
          </a:stretch>
        </p:blipFill>
        <p:spPr bwMode="auto">
          <a:xfrm>
            <a:off x="2286000" y="1676401"/>
            <a:ext cx="7620000" cy="458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sz="4400">
                <a:cs typeface="Courier New" pitchFamily="49" charset="0"/>
              </a:rPr>
              <a:t>Software Design – Sources for Classes</a:t>
            </a:r>
            <a:endParaRPr lang="en-US" sz="4400"/>
          </a:p>
        </p:txBody>
      </p:sp>
      <p:sp>
        <p:nvSpPr>
          <p:cNvPr id="57346" name="Content Placeholder 2"/>
          <p:cNvSpPr>
            <a:spLocks noGrp="1"/>
          </p:cNvSpPr>
          <p:nvPr>
            <p:ph idx="1"/>
          </p:nvPr>
        </p:nvSpPr>
        <p:spPr>
          <a:xfrm>
            <a:off x="170688" y="905256"/>
            <a:ext cx="11887200" cy="5749544"/>
          </a:xfrm>
        </p:spPr>
        <p:txBody>
          <a:bodyPr/>
          <a:lstStyle/>
          <a:p>
            <a:pPr marL="0" indent="0">
              <a:lnSpc>
                <a:spcPct val="95000"/>
              </a:lnSpc>
              <a:buNone/>
              <a:tabLst>
                <a:tab pos="1489075" algn="l"/>
              </a:tabLst>
            </a:pPr>
            <a:r>
              <a:rPr lang="en-US" sz="2400" dirty="0"/>
              <a:t>Some important library packages:</a:t>
            </a:r>
          </a:p>
          <a:p>
            <a:pPr marL="0" indent="0">
              <a:lnSpc>
                <a:spcPct val="95000"/>
              </a:lnSpc>
              <a:buNone/>
              <a:tabLst>
                <a:tab pos="1489075" algn="l"/>
              </a:tabLst>
            </a:pPr>
            <a:endParaRPr lang="en-US" sz="1400" dirty="0"/>
          </a:p>
          <a:p>
            <a:pPr marL="0" indent="0">
              <a:lnSpc>
                <a:spcPct val="95000"/>
              </a:lnSpc>
              <a:spcBef>
                <a:spcPts val="1200"/>
              </a:spcBef>
              <a:buNone/>
              <a:tabLst>
                <a:tab pos="1489075" algn="l"/>
              </a:tabLst>
            </a:pPr>
            <a:r>
              <a:rPr lang="en-US" sz="2000" dirty="0" err="1">
                <a:solidFill>
                  <a:srgbClr val="FFC000"/>
                </a:solidFill>
                <a:latin typeface="Consolas" pitchFamily="49" charset="0"/>
                <a:cs typeface="Consolas" pitchFamily="49" charset="0"/>
              </a:rPr>
              <a:t>java.awt</a:t>
            </a:r>
            <a:r>
              <a:rPr lang="en-US" sz="2000" dirty="0">
                <a:latin typeface="Courier New" pitchFamily="49" charset="0"/>
                <a:cs typeface="Courier New" pitchFamily="49" charset="0"/>
              </a:rPr>
              <a:t>	</a:t>
            </a:r>
            <a:r>
              <a:rPr lang="en-US" sz="2000" dirty="0"/>
              <a:t>(Abstract Windowing Toolkit) </a:t>
            </a:r>
            <a:r>
              <a:rPr lang="en-US" sz="2000" dirty="0" smtClean="0"/>
              <a:t>- Tools </a:t>
            </a:r>
            <a:r>
              <a:rPr lang="en-US" sz="2000" dirty="0"/>
              <a:t>for creating </a:t>
            </a:r>
            <a:r>
              <a:rPr lang="en-US" sz="2000" dirty="0" smtClean="0"/>
              <a:t>user interfaces</a:t>
            </a:r>
            <a:r>
              <a:rPr lang="en-US" sz="2000" dirty="0"/>
              <a:t>, graphics, and images</a:t>
            </a:r>
          </a:p>
          <a:p>
            <a:pPr marL="0" indent="0">
              <a:lnSpc>
                <a:spcPct val="95000"/>
              </a:lnSpc>
              <a:spcBef>
                <a:spcPts val="1200"/>
              </a:spcBef>
              <a:buNone/>
              <a:tabLst>
                <a:tab pos="1489075" algn="l"/>
              </a:tabLst>
            </a:pPr>
            <a:r>
              <a:rPr lang="en-US" sz="2000" dirty="0" err="1">
                <a:solidFill>
                  <a:srgbClr val="FFC000"/>
                </a:solidFill>
                <a:latin typeface="Consolas" pitchFamily="49" charset="0"/>
                <a:cs typeface="Consolas" pitchFamily="49" charset="0"/>
              </a:rPr>
              <a:t>java.awt.event</a:t>
            </a:r>
            <a:r>
              <a:rPr lang="en-US" sz="2000" dirty="0">
                <a:latin typeface="Courier New" pitchFamily="49" charset="0"/>
                <a:cs typeface="Courier New" pitchFamily="49" charset="0"/>
              </a:rPr>
              <a:t> </a:t>
            </a:r>
            <a:r>
              <a:rPr lang="en-US" sz="2000" dirty="0"/>
              <a:t>Provides interfaces and classes for handling the different types </a:t>
            </a:r>
            <a:r>
              <a:rPr lang="en-US" sz="2000" dirty="0" smtClean="0"/>
              <a:t>of events </a:t>
            </a:r>
            <a:r>
              <a:rPr lang="en-US" sz="2000" dirty="0"/>
              <a:t>created by </a:t>
            </a:r>
            <a:r>
              <a:rPr lang="en-US" sz="2000" dirty="0" smtClean="0"/>
              <a:t/>
            </a:r>
            <a:br>
              <a:rPr lang="en-US" sz="2000" dirty="0" smtClean="0"/>
            </a:br>
            <a:r>
              <a:rPr lang="en-US" sz="2000" dirty="0" smtClean="0"/>
              <a:t>	         AWT components</a:t>
            </a:r>
            <a:endParaRPr lang="en-US" sz="2000" dirty="0"/>
          </a:p>
          <a:p>
            <a:pPr marL="0" indent="0">
              <a:lnSpc>
                <a:spcPct val="95000"/>
              </a:lnSpc>
              <a:spcBef>
                <a:spcPts val="1200"/>
              </a:spcBef>
              <a:buNone/>
              <a:tabLst>
                <a:tab pos="1489075" algn="l"/>
              </a:tabLst>
            </a:pPr>
            <a:r>
              <a:rPr lang="en-US" sz="2000" dirty="0">
                <a:solidFill>
                  <a:srgbClr val="FFC000"/>
                </a:solidFill>
                <a:latin typeface="Consolas" pitchFamily="49" charset="0"/>
                <a:cs typeface="Consolas" pitchFamily="49" charset="0"/>
              </a:rPr>
              <a:t>java.io</a:t>
            </a:r>
            <a:r>
              <a:rPr lang="en-US" sz="2000" dirty="0">
                <a:latin typeface="Courier New" pitchFamily="49" charset="0"/>
                <a:cs typeface="Courier New" pitchFamily="49" charset="0"/>
              </a:rPr>
              <a:t>	</a:t>
            </a:r>
            <a:r>
              <a:rPr lang="en-US" sz="2000" dirty="0"/>
              <a:t>System input and output through data streams, serialization, </a:t>
            </a:r>
            <a:r>
              <a:rPr lang="en-US" sz="2000" dirty="0" smtClean="0"/>
              <a:t>and the </a:t>
            </a:r>
            <a:r>
              <a:rPr lang="en-US" sz="2000" dirty="0"/>
              <a:t>file system</a:t>
            </a:r>
          </a:p>
          <a:p>
            <a:pPr marL="0" indent="0">
              <a:lnSpc>
                <a:spcPct val="95000"/>
              </a:lnSpc>
              <a:spcBef>
                <a:spcPts val="1200"/>
              </a:spcBef>
              <a:buNone/>
              <a:tabLst>
                <a:tab pos="1489075" algn="l"/>
              </a:tabLst>
            </a:pPr>
            <a:r>
              <a:rPr lang="en-US" sz="2000" dirty="0" err="1">
                <a:solidFill>
                  <a:srgbClr val="FFC000"/>
                </a:solidFill>
                <a:latin typeface="Consolas" pitchFamily="49" charset="0"/>
                <a:cs typeface="Consolas" pitchFamily="49" charset="0"/>
              </a:rPr>
              <a:t>java.lang</a:t>
            </a:r>
            <a:r>
              <a:rPr lang="en-US" sz="2000" dirty="0">
                <a:latin typeface="Courier New" pitchFamily="49" charset="0"/>
                <a:cs typeface="Courier New" pitchFamily="49" charset="0"/>
              </a:rPr>
              <a:t>	</a:t>
            </a:r>
            <a:r>
              <a:rPr lang="en-US" sz="2000" dirty="0"/>
              <a:t>Provides basic classes for use in creating java programs</a:t>
            </a:r>
          </a:p>
          <a:p>
            <a:pPr marL="0" indent="0">
              <a:lnSpc>
                <a:spcPct val="95000"/>
              </a:lnSpc>
              <a:spcBef>
                <a:spcPts val="1200"/>
              </a:spcBef>
              <a:buNone/>
              <a:tabLst>
                <a:tab pos="1489075" algn="l"/>
              </a:tabLst>
            </a:pPr>
            <a:r>
              <a:rPr lang="en-US" sz="2000" dirty="0" err="1">
                <a:solidFill>
                  <a:srgbClr val="FFC000"/>
                </a:solidFill>
                <a:latin typeface="Consolas" pitchFamily="49" charset="0"/>
                <a:cs typeface="Consolas" pitchFamily="49" charset="0"/>
              </a:rPr>
              <a:t>java.math</a:t>
            </a:r>
            <a:r>
              <a:rPr lang="en-US" sz="2000" dirty="0">
                <a:latin typeface="Courier New" pitchFamily="49" charset="0"/>
                <a:cs typeface="Courier New" pitchFamily="49" charset="0"/>
              </a:rPr>
              <a:t>	</a:t>
            </a:r>
            <a:r>
              <a:rPr lang="en-US" sz="2000" dirty="0"/>
              <a:t>Provides classes for performing mathematical operations</a:t>
            </a:r>
          </a:p>
          <a:p>
            <a:pPr marL="0" indent="0">
              <a:lnSpc>
                <a:spcPct val="95000"/>
              </a:lnSpc>
              <a:spcBef>
                <a:spcPts val="1200"/>
              </a:spcBef>
              <a:buNone/>
              <a:tabLst>
                <a:tab pos="1489075" algn="l"/>
              </a:tabLst>
            </a:pPr>
            <a:r>
              <a:rPr lang="en-US" sz="2000" dirty="0" err="1">
                <a:solidFill>
                  <a:srgbClr val="FFC000"/>
                </a:solidFill>
                <a:latin typeface="Consolas" pitchFamily="49" charset="0"/>
                <a:cs typeface="Consolas" pitchFamily="49" charset="0"/>
              </a:rPr>
              <a:t>java.text</a:t>
            </a:r>
            <a:r>
              <a:rPr lang="en-US" sz="2000" dirty="0">
                <a:latin typeface="Courier New" pitchFamily="49" charset="0"/>
                <a:cs typeface="Courier New" pitchFamily="49" charset="0"/>
              </a:rPr>
              <a:t>	</a:t>
            </a:r>
            <a:r>
              <a:rPr lang="en-US" sz="2000" dirty="0"/>
              <a:t>Provides classes and interfaces for handling text, dates, numbers</a:t>
            </a:r>
            <a:r>
              <a:rPr lang="en-US" sz="2000" dirty="0" smtClean="0"/>
              <a:t>,</a:t>
            </a:r>
            <a:r>
              <a:rPr lang="en-US" sz="2000" dirty="0"/>
              <a:t>	and messages</a:t>
            </a:r>
          </a:p>
          <a:p>
            <a:pPr marL="0" indent="0">
              <a:lnSpc>
                <a:spcPct val="95000"/>
              </a:lnSpc>
              <a:spcBef>
                <a:spcPts val="1200"/>
              </a:spcBef>
              <a:buNone/>
              <a:tabLst>
                <a:tab pos="1489075" algn="l"/>
              </a:tabLst>
            </a:pPr>
            <a:r>
              <a:rPr lang="en-US" sz="2000" dirty="0" err="1">
                <a:solidFill>
                  <a:srgbClr val="FFC000"/>
                </a:solidFill>
                <a:latin typeface="Consolas" pitchFamily="49" charset="0"/>
                <a:cs typeface="Consolas" pitchFamily="49" charset="0"/>
              </a:rPr>
              <a:t>java.util</a:t>
            </a:r>
            <a:r>
              <a:rPr lang="en-US" sz="2000" dirty="0">
                <a:latin typeface="Courier New" pitchFamily="49" charset="0"/>
                <a:cs typeface="Courier New" pitchFamily="49" charset="0"/>
              </a:rPr>
              <a:t>	</a:t>
            </a:r>
            <a:r>
              <a:rPr lang="en-US" sz="2000" dirty="0"/>
              <a:t>Contains the collections framework, legacy collection </a:t>
            </a:r>
            <a:r>
              <a:rPr lang="en-US" sz="2000" dirty="0" smtClean="0"/>
              <a:t>classes event </a:t>
            </a:r>
            <a:r>
              <a:rPr lang="en-US" sz="2000" dirty="0"/>
              <a:t>model, date and time </a:t>
            </a:r>
            <a:r>
              <a:rPr lang="en-US" sz="2000" dirty="0" smtClean="0"/>
              <a:t/>
            </a:r>
            <a:br>
              <a:rPr lang="en-US" sz="2000" dirty="0" smtClean="0"/>
            </a:br>
            <a:r>
              <a:rPr lang="en-US" sz="2000" dirty="0" smtClean="0"/>
              <a:t>	facilities</a:t>
            </a:r>
            <a:r>
              <a:rPr lang="en-US" sz="2000" dirty="0"/>
              <a:t>, </a:t>
            </a:r>
            <a:r>
              <a:rPr lang="en-US" sz="2000" dirty="0" smtClean="0"/>
              <a:t>internationalization</a:t>
            </a:r>
            <a:r>
              <a:rPr lang="en-US" sz="2000" dirty="0"/>
              <a:t>, and </a:t>
            </a:r>
            <a:r>
              <a:rPr lang="en-US" sz="2000" dirty="0" smtClean="0"/>
              <a:t>miscellaneous </a:t>
            </a:r>
            <a:r>
              <a:rPr lang="en-US" sz="2000" dirty="0"/>
              <a:t>utility classes (a string tokenizer, a </a:t>
            </a:r>
            <a:r>
              <a:rPr lang="en-US" sz="2000" dirty="0" smtClean="0"/>
              <a:t/>
            </a:r>
            <a:br>
              <a:rPr lang="en-US" sz="2000" dirty="0" smtClean="0"/>
            </a:br>
            <a:r>
              <a:rPr lang="en-US" sz="2000" dirty="0" smtClean="0"/>
              <a:t>	random </a:t>
            </a:r>
            <a:r>
              <a:rPr lang="en-US" sz="2000" dirty="0"/>
              <a:t>number </a:t>
            </a:r>
            <a:r>
              <a:rPr lang="en-US" sz="2000" dirty="0" smtClean="0"/>
              <a:t>generator</a:t>
            </a:r>
            <a:r>
              <a:rPr lang="en-US" sz="2000" dirty="0"/>
              <a:t>, and a bit array)</a:t>
            </a:r>
          </a:p>
          <a:p>
            <a:pPr marL="0" indent="0">
              <a:lnSpc>
                <a:spcPct val="95000"/>
              </a:lnSpc>
              <a:spcBef>
                <a:spcPts val="1200"/>
              </a:spcBef>
              <a:buNone/>
              <a:tabLst>
                <a:tab pos="1489075" algn="l"/>
              </a:tabLst>
            </a:pPr>
            <a:r>
              <a:rPr lang="en-US" sz="2000" dirty="0">
                <a:solidFill>
                  <a:srgbClr val="FFC000"/>
                </a:solidFill>
                <a:latin typeface="Consolas" pitchFamily="49" charset="0"/>
                <a:cs typeface="Consolas" pitchFamily="49" charset="0"/>
              </a:rPr>
              <a:t>java.util.jar</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smtClean="0"/>
              <a:t>Provides </a:t>
            </a:r>
            <a:r>
              <a:rPr lang="en-US" sz="2000" dirty="0"/>
              <a:t>classes for reading and writing the JAR (Java </a:t>
            </a:r>
            <a:r>
              <a:rPr lang="en-US" sz="2000" dirty="0" err="1"/>
              <a:t>ARchive</a:t>
            </a:r>
            <a:r>
              <a:rPr lang="en-US" sz="2000" dirty="0"/>
              <a:t>) </a:t>
            </a:r>
            <a:r>
              <a:rPr lang="en-US" sz="2000" dirty="0" smtClean="0"/>
              <a:t>file </a:t>
            </a:r>
            <a:r>
              <a:rPr lang="en-US" sz="2000" dirty="0"/>
              <a:t>format, which is </a:t>
            </a:r>
            <a:r>
              <a:rPr lang="en-US" sz="2000" dirty="0" smtClean="0"/>
              <a:t/>
            </a:r>
            <a:br>
              <a:rPr lang="en-US" sz="2000" dirty="0" smtClean="0"/>
            </a:br>
            <a:r>
              <a:rPr lang="en-US" sz="2000" dirty="0" smtClean="0"/>
              <a:t>	         based </a:t>
            </a:r>
            <a:r>
              <a:rPr lang="en-US" sz="2000" dirty="0"/>
              <a:t>on </a:t>
            </a:r>
            <a:r>
              <a:rPr lang="en-US" sz="2000" dirty="0" smtClean="0"/>
              <a:t>the </a:t>
            </a:r>
            <a:r>
              <a:rPr lang="en-US" sz="2000" dirty="0"/>
              <a:t>standard ZIP file format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1675"/>
          </a:xfrm>
        </p:spPr>
        <p:txBody>
          <a:bodyPr/>
          <a:lstStyle/>
          <a:p>
            <a:r>
              <a:rPr lang="en-US" smtClean="0"/>
              <a:t>Last Time</a:t>
            </a:r>
          </a:p>
        </p:txBody>
      </p:sp>
      <p:sp>
        <p:nvSpPr>
          <p:cNvPr id="14338" name="Content Placeholder 2"/>
          <p:cNvSpPr>
            <a:spLocks noGrp="1"/>
          </p:cNvSpPr>
          <p:nvPr>
            <p:ph idx="1"/>
          </p:nvPr>
        </p:nvSpPr>
        <p:spPr>
          <a:xfrm>
            <a:off x="170688" y="905256"/>
            <a:ext cx="10383012" cy="5749544"/>
          </a:xfrm>
        </p:spPr>
        <p:txBody>
          <a:bodyPr/>
          <a:lstStyle/>
          <a:p>
            <a:pPr>
              <a:spcBef>
                <a:spcPts val="720"/>
              </a:spcBef>
              <a:tabLst>
                <a:tab pos="3997325" algn="l"/>
              </a:tabLst>
            </a:pPr>
            <a:r>
              <a:rPr lang="en-US" dirty="0" smtClean="0"/>
              <a:t>Software Testing (</a:t>
            </a:r>
            <a:r>
              <a:rPr lang="en-US" dirty="0" smtClean="0">
                <a:latin typeface="Times New Roman" pitchFamily="18" charset="0"/>
                <a:cs typeface="Times New Roman" pitchFamily="18" charset="0"/>
              </a:rPr>
              <a:t>§</a:t>
            </a:r>
            <a:r>
              <a:rPr lang="en-US" dirty="0" smtClean="0"/>
              <a:t>2.4)</a:t>
            </a:r>
          </a:p>
          <a:p>
            <a:pPr lvl="1">
              <a:spcBef>
                <a:spcPts val="720"/>
              </a:spcBef>
              <a:tabLst>
                <a:tab pos="3997325" algn="l"/>
              </a:tabLst>
            </a:pPr>
            <a:r>
              <a:rPr lang="en-US" dirty="0" smtClean="0"/>
              <a:t>Verification and Validation</a:t>
            </a:r>
          </a:p>
          <a:p>
            <a:pPr lvl="1">
              <a:spcBef>
                <a:spcPts val="720"/>
              </a:spcBef>
              <a:tabLst>
                <a:tab pos="3997325" algn="l"/>
              </a:tabLst>
            </a:pPr>
            <a:r>
              <a:rPr lang="en-US" dirty="0" smtClean="0"/>
              <a:t>Testing as a formal process</a:t>
            </a:r>
          </a:p>
          <a:p>
            <a:pPr lvl="1">
              <a:spcBef>
                <a:spcPts val="720"/>
              </a:spcBef>
              <a:tabLst>
                <a:tab pos="3997325" algn="l"/>
              </a:tabLst>
            </a:pPr>
            <a:r>
              <a:rPr lang="en-US" dirty="0" smtClean="0"/>
              <a:t>Designing test cases</a:t>
            </a:r>
          </a:p>
          <a:p>
            <a:pPr lvl="1">
              <a:spcBef>
                <a:spcPts val="720"/>
              </a:spcBef>
              <a:tabLst>
                <a:tab pos="3997325" algn="l"/>
              </a:tabLst>
            </a:pPr>
            <a:r>
              <a:rPr lang="en-US" dirty="0" smtClean="0"/>
              <a:t>Black-box testing</a:t>
            </a:r>
          </a:p>
          <a:p>
            <a:pPr lvl="1">
              <a:spcBef>
                <a:spcPts val="720"/>
              </a:spcBef>
              <a:tabLst>
                <a:tab pos="3997325" algn="l"/>
              </a:tabLst>
            </a:pPr>
            <a:r>
              <a:rPr lang="en-US" dirty="0" smtClean="0"/>
              <a:t>Testing “at the boundaries”</a:t>
            </a:r>
          </a:p>
          <a:p>
            <a:pPr lvl="1">
              <a:spcBef>
                <a:spcPts val="720"/>
              </a:spcBef>
              <a:tabLst>
                <a:tab pos="3997325" algn="l"/>
              </a:tabLst>
            </a:pPr>
            <a:r>
              <a:rPr lang="en-US" dirty="0" smtClean="0"/>
              <a:t>Test drivers – programs to run the individual tests</a:t>
            </a:r>
          </a:p>
          <a:p>
            <a:pPr lvl="1">
              <a:spcBef>
                <a:spcPts val="720"/>
              </a:spcBef>
              <a:tabLst>
                <a:tab pos="3997325" algn="l"/>
              </a:tabLst>
            </a:pPr>
            <a:r>
              <a:rPr lang="en-US" dirty="0" smtClean="0"/>
              <a:t>Regression testing / regression errors</a:t>
            </a:r>
          </a:p>
          <a:p>
            <a:pPr>
              <a:spcBef>
                <a:spcPts val="720"/>
              </a:spcBef>
              <a:tabLst>
                <a:tab pos="3997325" algn="l"/>
              </a:tabLst>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sz="4400">
                <a:cs typeface="Courier New" pitchFamily="49" charset="0"/>
              </a:rPr>
              <a:t>Software Design – Sources for Classes</a:t>
            </a:r>
            <a:endParaRPr lang="en-US" sz="440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sz="2400" dirty="0"/>
              <a:t>The </a:t>
            </a:r>
            <a:r>
              <a:rPr lang="en-US" sz="2400" dirty="0">
                <a:solidFill>
                  <a:srgbClr val="FFC000"/>
                </a:solidFill>
                <a:latin typeface="Consolas" pitchFamily="49" charset="0"/>
                <a:cs typeface="Consolas" pitchFamily="49" charset="0"/>
              </a:rPr>
              <a:t>System</a:t>
            </a:r>
            <a:r>
              <a:rPr lang="en-US" sz="2400" dirty="0"/>
              <a:t> Class – To obtain current system properties</a:t>
            </a:r>
          </a:p>
          <a:p>
            <a:pPr>
              <a:spcBef>
                <a:spcPts val="1200"/>
              </a:spcBef>
            </a:pPr>
            <a:r>
              <a:rPr lang="en-US" sz="2400" dirty="0"/>
              <a:t>The </a:t>
            </a:r>
            <a:r>
              <a:rPr lang="en-US" sz="2400" dirty="0">
                <a:solidFill>
                  <a:srgbClr val="FFC000"/>
                </a:solidFill>
                <a:latin typeface="Consolas" pitchFamily="49" charset="0"/>
                <a:cs typeface="Consolas" pitchFamily="49" charset="0"/>
              </a:rPr>
              <a:t>Random</a:t>
            </a:r>
            <a:r>
              <a:rPr lang="en-US" sz="2400" dirty="0"/>
              <a:t> Class – to generate a list of random numbers</a:t>
            </a:r>
          </a:p>
          <a:p>
            <a:pPr>
              <a:spcBef>
                <a:spcPts val="1200"/>
              </a:spcBef>
            </a:pPr>
            <a:r>
              <a:rPr lang="en-US" sz="2400" dirty="0"/>
              <a:t>The </a:t>
            </a:r>
            <a:r>
              <a:rPr lang="en-US" sz="2400" dirty="0" err="1">
                <a:solidFill>
                  <a:srgbClr val="FFC000"/>
                </a:solidFill>
                <a:latin typeface="Consolas" pitchFamily="49" charset="0"/>
                <a:cs typeface="Consolas" pitchFamily="49" charset="0"/>
              </a:rPr>
              <a:t>DecimalFormat</a:t>
            </a:r>
            <a:r>
              <a:rPr lang="en-US" sz="2400" dirty="0"/>
              <a:t> Class – to format numbers for output</a:t>
            </a:r>
          </a:p>
          <a:p>
            <a:pPr>
              <a:spcBef>
                <a:spcPts val="1200"/>
              </a:spcBef>
            </a:pPr>
            <a:r>
              <a:rPr lang="en-US" sz="2400" dirty="0"/>
              <a:t>Wrappers – to wrap a primitive valued variable in an </a:t>
            </a:r>
            <a:r>
              <a:rPr lang="en-US" sz="2400" dirty="0" smtClean="0"/>
              <a:t>object’s structure</a:t>
            </a:r>
            <a:endParaRPr lang="en-US" sz="2400" dirty="0"/>
          </a:p>
          <a:p>
            <a:pPr>
              <a:spcBef>
                <a:spcPts val="1200"/>
              </a:spcBef>
            </a:pPr>
            <a:r>
              <a:rPr lang="en-US" sz="2400" dirty="0"/>
              <a:t>The </a:t>
            </a:r>
            <a:r>
              <a:rPr lang="en-US" sz="2400" dirty="0" err="1">
                <a:solidFill>
                  <a:srgbClr val="FFC000"/>
                </a:solidFill>
                <a:latin typeface="Consolas" pitchFamily="49" charset="0"/>
                <a:cs typeface="Consolas" pitchFamily="49" charset="0"/>
              </a:rPr>
              <a:t>Throwable</a:t>
            </a:r>
            <a:r>
              <a:rPr lang="en-US" sz="2400" dirty="0"/>
              <a:t> and </a:t>
            </a:r>
            <a:r>
              <a:rPr lang="en-US" sz="2400" dirty="0">
                <a:solidFill>
                  <a:srgbClr val="FFC000"/>
                </a:solidFill>
                <a:latin typeface="Consolas" pitchFamily="49" charset="0"/>
                <a:cs typeface="Consolas" pitchFamily="49" charset="0"/>
              </a:rPr>
              <a:t>Exception</a:t>
            </a:r>
            <a:r>
              <a:rPr lang="en-US" sz="2400" dirty="0"/>
              <a:t> Classes – An exception is associated with an unusual, often unpredictable event, detectable by software or hardware, that requires special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88608" y="2295144"/>
            <a:ext cx="5010912" cy="42133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42"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r>
              <a:rPr lang="en-US" dirty="0">
                <a:cs typeface="Courier New" pitchFamily="49" charset="0"/>
              </a:rPr>
              <a:t>A Bit More on Aliasing / Reference Variables</a:t>
            </a:r>
            <a:endParaRPr lang="en-US" dirty="0"/>
          </a:p>
        </p:txBody>
      </p:sp>
      <p:sp>
        <p:nvSpPr>
          <p:cNvPr id="14338" name="Content Placeholder 2"/>
          <p:cNvSpPr>
            <a:spLocks noGrp="1"/>
          </p:cNvSpPr>
          <p:nvPr>
            <p:ph idx="1"/>
          </p:nvPr>
        </p:nvSpPr>
        <p:spPr>
          <a:xfrm>
            <a:off x="134112" y="905256"/>
            <a:ext cx="11923776" cy="5749544"/>
          </a:xfrm>
        </p:spPr>
        <p:txBody>
          <a:bodyPr/>
          <a:lstStyle/>
          <a:p>
            <a:pPr>
              <a:spcBef>
                <a:spcPts val="700"/>
              </a:spcBef>
            </a:pPr>
            <a:r>
              <a:rPr lang="en-US" dirty="0" smtClean="0"/>
              <a:t>We’ve already talked about aliasing and how two reference variables can refer to (i.e., point at) the same instance of a class (object).</a:t>
            </a:r>
          </a:p>
          <a:p>
            <a:pPr>
              <a:spcBef>
                <a:spcPts val="700"/>
              </a:spcBef>
            </a:pPr>
            <a:endParaRPr lang="en-US" dirty="0" smtClean="0"/>
          </a:p>
          <a:p>
            <a:pPr>
              <a:spcBef>
                <a:spcPts val="700"/>
              </a:spcBef>
            </a:pPr>
            <a:r>
              <a:rPr lang="en-US" dirty="0" smtClean="0"/>
              <a:t>As our designs (and our ADT’s) </a:t>
            </a:r>
            <a:br>
              <a:rPr lang="en-US" dirty="0" smtClean="0"/>
            </a:br>
            <a:r>
              <a:rPr lang="en-US" dirty="0" smtClean="0"/>
              <a:t>get increasingly complex, we</a:t>
            </a:r>
            <a:br>
              <a:rPr lang="en-US" dirty="0" smtClean="0"/>
            </a:br>
            <a:r>
              <a:rPr lang="en-US" dirty="0" smtClean="0"/>
              <a:t>can run into a new problem…</a:t>
            </a:r>
          </a:p>
        </p:txBody>
      </p:sp>
      <p:pic>
        <p:nvPicPr>
          <p:cNvPr id="61444" name="Picture 1"/>
          <p:cNvPicPr>
            <a:picLocks noChangeAspect="1" noChangeArrowheads="1"/>
          </p:cNvPicPr>
          <p:nvPr/>
        </p:nvPicPr>
        <p:blipFill>
          <a:blip r:embed="rId3"/>
          <a:srcRect/>
          <a:stretch>
            <a:fillRect/>
          </a:stretch>
        </p:blipFill>
        <p:spPr bwMode="auto">
          <a:xfrm>
            <a:off x="6483858" y="2371344"/>
            <a:ext cx="4789842" cy="4145056"/>
          </a:xfrm>
          <a:prstGeom prst="rect">
            <a:avLst/>
          </a:prstGeom>
          <a:noFill/>
          <a:ln w="9525">
            <a:noFill/>
            <a:miter lim="800000"/>
            <a:headEnd/>
            <a:tailEnd/>
          </a:ln>
        </p:spPr>
      </p:pic>
      <p:sp>
        <p:nvSpPr>
          <p:cNvPr id="61445"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r>
              <a:rPr lang="en-US" dirty="0">
                <a:cs typeface="Courier New" pitchFamily="49" charset="0"/>
              </a:rPr>
              <a:t>A Bit More on Aliasing / Reference Variables</a:t>
            </a:r>
            <a:endParaRPr lang="en-US" dirty="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dirty="0" smtClean="0"/>
              <a:t>If we didn’t want to alias the two (i.e., if we really wanted a copy of the object), there can be (depending on the object) two possibilities:</a:t>
            </a:r>
          </a:p>
          <a:p>
            <a:pPr lvl="1">
              <a:spcBef>
                <a:spcPts val="1200"/>
              </a:spcBef>
            </a:pPr>
            <a:r>
              <a:rPr lang="en-US" dirty="0" smtClean="0"/>
              <a:t>Shallow copy and Deep copy</a:t>
            </a:r>
          </a:p>
          <a:p>
            <a:pPr>
              <a:spcBef>
                <a:spcPts val="1200"/>
              </a:spcBef>
            </a:pPr>
            <a:r>
              <a:rPr lang="en-US" dirty="0" smtClean="0"/>
              <a:t>Suppose the object we want to copy has reference variables in IT.</a:t>
            </a:r>
          </a:p>
          <a:p>
            <a:pPr lvl="1">
              <a:spcBef>
                <a:spcPts val="1200"/>
              </a:spcBef>
            </a:pPr>
            <a:r>
              <a:rPr lang="en-US" dirty="0" smtClean="0"/>
              <a:t>Example: The Circle class (previous slide) has a location (for the circle’s center), a radius, and whether it is solid or not.</a:t>
            </a:r>
          </a:p>
          <a:p>
            <a:pPr lvl="1">
              <a:spcBef>
                <a:spcPts val="1200"/>
              </a:spcBef>
            </a:pPr>
            <a:r>
              <a:rPr lang="en-US" dirty="0" smtClean="0"/>
              <a:t>If the location of the circle’s center is implemented as a “coordinates” class, then the center will actually be a reference to some other object:</a:t>
            </a:r>
          </a:p>
        </p:txBody>
      </p:sp>
      <p:sp>
        <p:nvSpPr>
          <p:cNvPr id="63491"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r>
              <a:rPr lang="en-US" dirty="0">
                <a:cs typeface="Courier New" pitchFamily="49" charset="0"/>
              </a:rPr>
              <a:t>A Bit More on Aliasing / Reference Variables</a:t>
            </a:r>
            <a:endParaRPr lang="en-US" dirty="0"/>
          </a:p>
        </p:txBody>
      </p:sp>
      <p:sp>
        <p:nvSpPr>
          <p:cNvPr id="14338" name="Content Placeholder 2"/>
          <p:cNvSpPr>
            <a:spLocks noGrp="1"/>
          </p:cNvSpPr>
          <p:nvPr>
            <p:ph idx="1"/>
          </p:nvPr>
        </p:nvSpPr>
        <p:spPr>
          <a:xfrm>
            <a:off x="134112" y="905256"/>
            <a:ext cx="11923776" cy="5749544"/>
          </a:xfrm>
        </p:spPr>
        <p:txBody>
          <a:bodyPr/>
          <a:lstStyle/>
          <a:p>
            <a:pPr>
              <a:spcBef>
                <a:spcPts val="700"/>
              </a:spcBef>
            </a:pPr>
            <a:r>
              <a:rPr lang="en-US" dirty="0" smtClean="0"/>
              <a:t>Illustration from previous example.</a:t>
            </a:r>
          </a:p>
          <a:p>
            <a:pPr>
              <a:spcBef>
                <a:spcPts val="1800"/>
              </a:spcBef>
            </a:pPr>
            <a:r>
              <a:rPr lang="en-US" dirty="0" smtClean="0"/>
              <a:t>Note that the circle object </a:t>
            </a:r>
            <a:br>
              <a:rPr lang="en-US" dirty="0" smtClean="0"/>
            </a:br>
            <a:r>
              <a:rPr lang="en-US" dirty="0" smtClean="0"/>
              <a:t>contains a reference to yet </a:t>
            </a:r>
            <a:br>
              <a:rPr lang="en-US" dirty="0" smtClean="0"/>
            </a:br>
            <a:r>
              <a:rPr lang="en-US" dirty="0" smtClean="0"/>
              <a:t>another object – coordinates </a:t>
            </a:r>
            <a:br>
              <a:rPr lang="en-US" dirty="0" smtClean="0"/>
            </a:br>
            <a:r>
              <a:rPr lang="en-US" dirty="0" smtClean="0"/>
              <a:t>for the center of the circle (5,7)</a:t>
            </a:r>
          </a:p>
        </p:txBody>
      </p:sp>
      <p:sp>
        <p:nvSpPr>
          <p:cNvPr id="65539"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grpSp>
        <p:nvGrpSpPr>
          <p:cNvPr id="2" name="Group 1"/>
          <p:cNvGrpSpPr/>
          <p:nvPr/>
        </p:nvGrpSpPr>
        <p:grpSpPr>
          <a:xfrm>
            <a:off x="6229287" y="1590294"/>
            <a:ext cx="5828601" cy="5064506"/>
            <a:chOff x="3351213" y="2843213"/>
            <a:chExt cx="4402137" cy="3751262"/>
          </a:xfrm>
        </p:grpSpPr>
        <p:sp>
          <p:nvSpPr>
            <p:cNvPr id="5" name="Rectangle 4"/>
            <p:cNvSpPr/>
            <p:nvPr/>
          </p:nvSpPr>
          <p:spPr>
            <a:xfrm>
              <a:off x="3351213" y="2843213"/>
              <a:ext cx="4402137" cy="37512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5541" name="Picture 1"/>
            <p:cNvPicPr>
              <a:picLocks noChangeAspect="1" noChangeArrowheads="1"/>
            </p:cNvPicPr>
            <p:nvPr/>
          </p:nvPicPr>
          <p:blipFill>
            <a:blip r:embed="rId3"/>
            <a:srcRect/>
            <a:stretch>
              <a:fillRect/>
            </a:stretch>
          </p:blipFill>
          <p:spPr bwMode="auto">
            <a:xfrm>
              <a:off x="3446463" y="2919413"/>
              <a:ext cx="4197350" cy="36322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r>
              <a:rPr lang="en-US" dirty="0">
                <a:cs typeface="Courier New" pitchFamily="49" charset="0"/>
              </a:rPr>
              <a:t>A Bit More on Aliasing / Reference Variables</a:t>
            </a:r>
            <a:endParaRPr lang="en-US" dirty="0"/>
          </a:p>
        </p:txBody>
      </p:sp>
      <p:sp>
        <p:nvSpPr>
          <p:cNvPr id="14338" name="Content Placeholder 2"/>
          <p:cNvSpPr>
            <a:spLocks noGrp="1"/>
          </p:cNvSpPr>
          <p:nvPr>
            <p:ph idx="1"/>
          </p:nvPr>
        </p:nvSpPr>
        <p:spPr>
          <a:xfrm>
            <a:off x="170688" y="905256"/>
            <a:ext cx="11887200" cy="5749544"/>
          </a:xfrm>
        </p:spPr>
        <p:txBody>
          <a:bodyPr/>
          <a:lstStyle/>
          <a:p>
            <a:pPr>
              <a:spcBef>
                <a:spcPts val="900"/>
              </a:spcBef>
            </a:pPr>
            <a:r>
              <a:rPr lang="en-US" dirty="0" smtClean="0"/>
              <a:t>A </a:t>
            </a:r>
            <a:r>
              <a:rPr lang="en-US" i="1" u="sng" dirty="0" smtClean="0"/>
              <a:t>shallow</a:t>
            </a:r>
            <a:r>
              <a:rPr lang="en-US" dirty="0" smtClean="0"/>
              <a:t> copy copies just </a:t>
            </a:r>
            <a:br>
              <a:rPr lang="en-US" dirty="0" smtClean="0"/>
            </a:br>
            <a:r>
              <a:rPr lang="en-US" dirty="0" smtClean="0"/>
              <a:t>the circle object itself</a:t>
            </a:r>
          </a:p>
          <a:p>
            <a:pPr>
              <a:spcBef>
                <a:spcPts val="900"/>
              </a:spcBef>
            </a:pPr>
            <a:r>
              <a:rPr lang="en-US" dirty="0" smtClean="0"/>
              <a:t>The two circle references (</a:t>
            </a:r>
            <a:r>
              <a:rPr lang="en-US" dirty="0" err="1" smtClean="0">
                <a:solidFill>
                  <a:srgbClr val="FFC000"/>
                </a:solidFill>
                <a:latin typeface="Consolas" pitchFamily="49" charset="0"/>
                <a:cs typeface="Consolas" pitchFamily="49" charset="0"/>
              </a:rPr>
              <a:t>oneCircle</a:t>
            </a:r>
            <a:r>
              <a:rPr lang="en-US" dirty="0" smtClean="0"/>
              <a:t> </a:t>
            </a:r>
            <a:br>
              <a:rPr lang="en-US" dirty="0" smtClean="0"/>
            </a:br>
            <a:r>
              <a:rPr lang="en-US" dirty="0" smtClean="0"/>
              <a:t>and </a:t>
            </a:r>
            <a:r>
              <a:rPr lang="en-US" dirty="0" err="1" smtClean="0">
                <a:solidFill>
                  <a:srgbClr val="FFC000"/>
                </a:solidFill>
                <a:latin typeface="Consolas" pitchFamily="49" charset="0"/>
                <a:cs typeface="Consolas" pitchFamily="49" charset="0"/>
              </a:rPr>
              <a:t>twoCircle</a:t>
            </a:r>
            <a:r>
              <a:rPr lang="en-US" dirty="0" smtClean="0"/>
              <a:t>) now refer to distinct</a:t>
            </a:r>
            <a:br>
              <a:rPr lang="en-US" dirty="0" smtClean="0"/>
            </a:br>
            <a:r>
              <a:rPr lang="en-US" dirty="0" smtClean="0"/>
              <a:t>circle objects, but both objects refer </a:t>
            </a:r>
            <a:br>
              <a:rPr lang="en-US" dirty="0" smtClean="0"/>
            </a:br>
            <a:r>
              <a:rPr lang="en-US" dirty="0" smtClean="0"/>
              <a:t>to the same center coordinate (5,7)</a:t>
            </a:r>
          </a:p>
        </p:txBody>
      </p:sp>
      <p:sp>
        <p:nvSpPr>
          <p:cNvPr id="67587"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
        <p:nvSpPr>
          <p:cNvPr id="67588" name="Rectangle 2"/>
          <p:cNvSpPr>
            <a:spLocks noChangeArrowheads="1"/>
          </p:cNvSpPr>
          <p:nvPr/>
        </p:nvSpPr>
        <p:spPr bwMode="auto">
          <a:xfrm>
            <a:off x="1524000" y="90100"/>
            <a:ext cx="65" cy="276999"/>
          </a:xfrm>
          <a:prstGeom prst="rect">
            <a:avLst/>
          </a:prstGeom>
          <a:noFill/>
          <a:ln w="9525">
            <a:noFill/>
            <a:miter lim="800000"/>
            <a:headEnd/>
            <a:tailEnd/>
          </a:ln>
        </p:spPr>
        <p:txBody>
          <a:bodyPr wrap="none" lIns="0" tIns="0" rIns="0" bIns="0" anchor="ctr">
            <a:spAutoFit/>
          </a:bodyPr>
          <a:lstStyle/>
          <a:p>
            <a:endParaRPr lang="en-US"/>
          </a:p>
        </p:txBody>
      </p:sp>
      <p:pic>
        <p:nvPicPr>
          <p:cNvPr id="67589" name="Picture 1"/>
          <p:cNvPicPr>
            <a:picLocks noChangeAspect="1" noChangeArrowheads="1"/>
          </p:cNvPicPr>
          <p:nvPr/>
        </p:nvPicPr>
        <p:blipFill>
          <a:blip r:embed="rId3"/>
          <a:srcRect/>
          <a:stretch>
            <a:fillRect/>
          </a:stretch>
        </p:blipFill>
        <p:spPr bwMode="auto">
          <a:xfrm>
            <a:off x="7303008" y="868680"/>
            <a:ext cx="4754880" cy="5810085"/>
          </a:xfrm>
          <a:prstGeom prst="rect">
            <a:avLst/>
          </a:prstGeom>
          <a:noFill/>
          <a:ln w="9525">
            <a:noFill/>
            <a:miter lim="800000"/>
            <a:headEnd/>
            <a:tailEnd/>
          </a:ln>
        </p:spPr>
      </p:pic>
      <p:sp>
        <p:nvSpPr>
          <p:cNvPr id="67590" name="Rectangle 3"/>
          <p:cNvSpPr>
            <a:spLocks noChangeArrowheads="1"/>
          </p:cNvSpPr>
          <p:nvPr/>
        </p:nvSpPr>
        <p:spPr bwMode="auto">
          <a:xfrm>
            <a:off x="1524001" y="4052471"/>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r>
              <a:rPr lang="en-US" dirty="0">
                <a:cs typeface="Courier New" pitchFamily="49" charset="0"/>
              </a:rPr>
              <a:t>A Bit More on Aliasing / Reference Variables</a:t>
            </a:r>
            <a:endParaRPr lang="en-US" dirty="0"/>
          </a:p>
        </p:txBody>
      </p:sp>
      <p:sp>
        <p:nvSpPr>
          <p:cNvPr id="14338" name="Content Placeholder 2"/>
          <p:cNvSpPr>
            <a:spLocks noGrp="1"/>
          </p:cNvSpPr>
          <p:nvPr>
            <p:ph idx="1"/>
          </p:nvPr>
        </p:nvSpPr>
        <p:spPr>
          <a:xfrm>
            <a:off x="170688" y="905256"/>
            <a:ext cx="10383012" cy="5749544"/>
          </a:xfrm>
        </p:spPr>
        <p:txBody>
          <a:bodyPr/>
          <a:lstStyle/>
          <a:p>
            <a:pPr>
              <a:spcBef>
                <a:spcPts val="700"/>
              </a:spcBef>
            </a:pPr>
            <a:r>
              <a:rPr lang="en-US" dirty="0" smtClean="0"/>
              <a:t>A </a:t>
            </a:r>
            <a:r>
              <a:rPr lang="en-US" i="1" u="sng" dirty="0" smtClean="0"/>
              <a:t>deep</a:t>
            </a:r>
            <a:r>
              <a:rPr lang="en-US" i="1" dirty="0" smtClean="0"/>
              <a:t> </a:t>
            </a:r>
            <a:r>
              <a:rPr lang="en-US" dirty="0" smtClean="0"/>
              <a:t>copy copies the circle object </a:t>
            </a:r>
            <a:br>
              <a:rPr lang="en-US" dirty="0" smtClean="0"/>
            </a:br>
            <a:r>
              <a:rPr lang="en-US" dirty="0" smtClean="0"/>
              <a:t>itself, and any objects to which it</a:t>
            </a:r>
            <a:br>
              <a:rPr lang="en-US" dirty="0" smtClean="0"/>
            </a:br>
            <a:r>
              <a:rPr lang="en-US" dirty="0" smtClean="0"/>
              <a:t>has references are also copied</a:t>
            </a:r>
          </a:p>
          <a:p>
            <a:pPr>
              <a:spcBef>
                <a:spcPts val="2400"/>
              </a:spcBef>
            </a:pPr>
            <a:r>
              <a:rPr lang="en-US" dirty="0" smtClean="0"/>
              <a:t>Now two circle references</a:t>
            </a:r>
            <a:br>
              <a:rPr lang="en-US" dirty="0" smtClean="0"/>
            </a:br>
            <a:r>
              <a:rPr lang="en-US" dirty="0" smtClean="0"/>
              <a:t>(</a:t>
            </a:r>
            <a:r>
              <a:rPr lang="en-US" dirty="0" err="1" smtClean="0">
                <a:solidFill>
                  <a:srgbClr val="FFC000"/>
                </a:solidFill>
                <a:latin typeface="Consolas" pitchFamily="49" charset="0"/>
                <a:cs typeface="Consolas" pitchFamily="49" charset="0"/>
              </a:rPr>
              <a:t>oneCircle</a:t>
            </a:r>
            <a:r>
              <a:rPr lang="en-US" dirty="0" smtClean="0"/>
              <a:t> and </a:t>
            </a:r>
            <a:r>
              <a:rPr lang="en-US" dirty="0" err="1" smtClean="0">
                <a:solidFill>
                  <a:srgbClr val="FFC000"/>
                </a:solidFill>
                <a:latin typeface="Consolas" pitchFamily="49" charset="0"/>
                <a:cs typeface="Consolas" pitchFamily="49" charset="0"/>
              </a:rPr>
              <a:t>twoCircle</a:t>
            </a:r>
            <a:r>
              <a:rPr lang="en-US" dirty="0" smtClean="0"/>
              <a:t>) are </a:t>
            </a:r>
            <a:br>
              <a:rPr lang="en-US" dirty="0" smtClean="0"/>
            </a:br>
            <a:r>
              <a:rPr lang="en-US" i="1" dirty="0" smtClean="0"/>
              <a:t>completely </a:t>
            </a:r>
            <a:r>
              <a:rPr lang="en-US" dirty="0" smtClean="0"/>
              <a:t>independent</a:t>
            </a:r>
          </a:p>
        </p:txBody>
      </p:sp>
      <p:sp>
        <p:nvSpPr>
          <p:cNvPr id="69635"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
        <p:nvSpPr>
          <p:cNvPr id="69636" name="Rectangle 2"/>
          <p:cNvSpPr>
            <a:spLocks noChangeArrowheads="1"/>
          </p:cNvSpPr>
          <p:nvPr/>
        </p:nvSpPr>
        <p:spPr bwMode="auto">
          <a:xfrm>
            <a:off x="1524000" y="90100"/>
            <a:ext cx="65" cy="276999"/>
          </a:xfrm>
          <a:prstGeom prst="rect">
            <a:avLst/>
          </a:prstGeom>
          <a:noFill/>
          <a:ln w="9525">
            <a:noFill/>
            <a:miter lim="800000"/>
            <a:headEnd/>
            <a:tailEnd/>
          </a:ln>
        </p:spPr>
        <p:txBody>
          <a:bodyPr wrap="none" lIns="0" tIns="0" rIns="0" bIns="0" anchor="ctr">
            <a:spAutoFit/>
          </a:bodyPr>
          <a:lstStyle/>
          <a:p>
            <a:endParaRPr lang="en-US"/>
          </a:p>
        </p:txBody>
      </p:sp>
      <p:sp>
        <p:nvSpPr>
          <p:cNvPr id="69637" name="Rectangle 3"/>
          <p:cNvSpPr>
            <a:spLocks noChangeArrowheads="1"/>
          </p:cNvSpPr>
          <p:nvPr/>
        </p:nvSpPr>
        <p:spPr bwMode="auto">
          <a:xfrm>
            <a:off x="1524001" y="4052471"/>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
        <p:nvSpPr>
          <p:cNvPr id="69638" name="Rectangle 2"/>
          <p:cNvSpPr>
            <a:spLocks noChangeArrowheads="1"/>
          </p:cNvSpPr>
          <p:nvPr/>
        </p:nvSpPr>
        <p:spPr bwMode="auto">
          <a:xfrm>
            <a:off x="1524000" y="90100"/>
            <a:ext cx="65" cy="276999"/>
          </a:xfrm>
          <a:prstGeom prst="rect">
            <a:avLst/>
          </a:prstGeom>
          <a:noFill/>
          <a:ln w="9525">
            <a:noFill/>
            <a:miter lim="800000"/>
            <a:headEnd/>
            <a:tailEnd/>
          </a:ln>
        </p:spPr>
        <p:txBody>
          <a:bodyPr wrap="none" lIns="0" tIns="0" rIns="0" bIns="0" anchor="ctr">
            <a:spAutoFit/>
          </a:bodyPr>
          <a:lstStyle/>
          <a:p>
            <a:endParaRPr lang="en-US"/>
          </a:p>
        </p:txBody>
      </p:sp>
      <p:pic>
        <p:nvPicPr>
          <p:cNvPr id="69639" name="Picture 1"/>
          <p:cNvPicPr>
            <a:picLocks noChangeAspect="1" noChangeArrowheads="1"/>
          </p:cNvPicPr>
          <p:nvPr/>
        </p:nvPicPr>
        <p:blipFill>
          <a:blip r:embed="rId3"/>
          <a:srcRect/>
          <a:stretch>
            <a:fillRect/>
          </a:stretch>
        </p:blipFill>
        <p:spPr bwMode="auto">
          <a:xfrm>
            <a:off x="7083552" y="856531"/>
            <a:ext cx="4944364" cy="5836849"/>
          </a:xfrm>
          <a:prstGeom prst="rect">
            <a:avLst/>
          </a:prstGeom>
          <a:noFill/>
          <a:ln w="9525">
            <a:noFill/>
            <a:miter lim="800000"/>
            <a:headEnd/>
            <a:tailEnd/>
          </a:ln>
        </p:spPr>
      </p:pic>
      <p:sp>
        <p:nvSpPr>
          <p:cNvPr id="69640" name="Rectangle 3"/>
          <p:cNvSpPr>
            <a:spLocks noChangeArrowheads="1"/>
          </p:cNvSpPr>
          <p:nvPr/>
        </p:nvSpPr>
        <p:spPr bwMode="auto">
          <a:xfrm>
            <a:off x="1524001" y="404294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Case Study: Trivia Game</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2.8</a:t>
            </a:r>
            <a:endParaRPr lang="en-US" sz="3000" dirty="0"/>
          </a:p>
        </p:txBody>
      </p:sp>
    </p:spTree>
    <p:extLst>
      <p:ext uri="{BB962C8B-B14F-4D97-AF65-F5344CB8AC3E}">
        <p14:creationId xmlns:p14="http://schemas.microsoft.com/office/powerpoint/2010/main" val="203114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smtClean="0">
                <a:cs typeface="Courier New" pitchFamily="49" charset="0"/>
              </a:rPr>
              <a:t>Case Study: Trivia Game (</a:t>
            </a:r>
            <a:r>
              <a:rPr lang="en-US" sz="4400">
                <a:cs typeface="Arial" charset="0"/>
              </a:rPr>
              <a:t>§</a:t>
            </a:r>
            <a:r>
              <a:rPr lang="en-US" smtClean="0">
                <a:cs typeface="Courier New" pitchFamily="49" charset="0"/>
              </a:rPr>
              <a:t>2.8)</a:t>
            </a:r>
            <a:endParaRPr lang="en-US" smtClean="0"/>
          </a:p>
        </p:txBody>
      </p:sp>
      <p:sp>
        <p:nvSpPr>
          <p:cNvPr id="14338" name="Content Placeholder 2"/>
          <p:cNvSpPr>
            <a:spLocks noGrp="1"/>
          </p:cNvSpPr>
          <p:nvPr>
            <p:ph idx="1"/>
          </p:nvPr>
        </p:nvSpPr>
        <p:spPr>
          <a:xfrm>
            <a:off x="170688" y="905256"/>
            <a:ext cx="11887200" cy="5749544"/>
          </a:xfrm>
        </p:spPr>
        <p:txBody>
          <a:bodyPr/>
          <a:lstStyle/>
          <a:p>
            <a:pPr marL="0" indent="0">
              <a:spcBef>
                <a:spcPts val="1800"/>
              </a:spcBef>
            </a:pPr>
            <a:r>
              <a:rPr lang="en-US" dirty="0" smtClean="0"/>
              <a:t> This section is pretty straightforward, and provides a good start-to-</a:t>
            </a:r>
            <a:br>
              <a:rPr lang="en-US" dirty="0" smtClean="0"/>
            </a:br>
            <a:r>
              <a:rPr lang="en-US" dirty="0" smtClean="0"/>
              <a:t>    finish walk-through of the design of a non-trivial (pun intended) </a:t>
            </a:r>
            <a:br>
              <a:rPr lang="en-US" dirty="0" smtClean="0"/>
            </a:br>
            <a:r>
              <a:rPr lang="en-US" dirty="0" smtClean="0"/>
              <a:t>    application</a:t>
            </a:r>
            <a:endParaRPr lang="en-US" dirty="0"/>
          </a:p>
          <a:p>
            <a:pPr marL="0" indent="0">
              <a:spcBef>
                <a:spcPts val="1800"/>
              </a:spcBef>
            </a:pPr>
            <a:r>
              <a:rPr lang="en-US" dirty="0" smtClean="0"/>
              <a:t> You should check out this code, walk through it, run it, and </a:t>
            </a:r>
            <a:br>
              <a:rPr lang="en-US" dirty="0" smtClean="0"/>
            </a:br>
            <a:r>
              <a:rPr lang="en-US" dirty="0" smtClean="0"/>
              <a:t>    generally understand it.  </a:t>
            </a:r>
          </a:p>
          <a:p>
            <a:pPr marL="0" indent="0">
              <a:spcBef>
                <a:spcPts val="1800"/>
              </a:spcBef>
            </a:pPr>
            <a:r>
              <a:rPr lang="en-US" dirty="0"/>
              <a:t> </a:t>
            </a:r>
            <a:r>
              <a:rPr lang="en-US" dirty="0" smtClean="0"/>
              <a:t>Don’t just glance at it – study it, and make sure you really get what </a:t>
            </a:r>
            <a:br>
              <a:rPr lang="en-US" dirty="0" smtClean="0"/>
            </a:br>
            <a:r>
              <a:rPr lang="en-US" dirty="0" smtClean="0"/>
              <a:t>    it does.</a:t>
            </a:r>
          </a:p>
          <a:p>
            <a:pPr marL="0" indent="0">
              <a:spcBef>
                <a:spcPts val="1800"/>
              </a:spcBef>
            </a:pPr>
            <a:endParaRPr lang="en-US" dirty="0"/>
          </a:p>
          <a:p>
            <a:pPr marL="0" indent="0">
              <a:spcBef>
                <a:spcPts val="1800"/>
              </a:spcBef>
            </a:pPr>
            <a:r>
              <a:rPr lang="en-US" dirty="0"/>
              <a:t> </a:t>
            </a:r>
            <a:r>
              <a:rPr lang="en-US" dirty="0" smtClean="0"/>
              <a:t>If you have problems, let me know.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smtClean="0">
                <a:cs typeface="Courier New" pitchFamily="49" charset="0"/>
              </a:rPr>
              <a:t>ADT Summary</a:t>
            </a:r>
            <a:endParaRPr lang="en-US" smtClean="0"/>
          </a:p>
        </p:txBody>
      </p:sp>
      <p:sp>
        <p:nvSpPr>
          <p:cNvPr id="14338" name="Content Placeholder 2"/>
          <p:cNvSpPr>
            <a:spLocks noGrp="1"/>
          </p:cNvSpPr>
          <p:nvPr>
            <p:ph idx="1"/>
          </p:nvPr>
        </p:nvSpPr>
        <p:spPr>
          <a:xfrm>
            <a:off x="170688" y="905256"/>
            <a:ext cx="11887200" cy="5749544"/>
          </a:xfrm>
        </p:spPr>
        <p:txBody>
          <a:bodyPr/>
          <a:lstStyle/>
          <a:p>
            <a:pPr marL="0" indent="0">
              <a:spcBef>
                <a:spcPts val="1800"/>
              </a:spcBef>
            </a:pPr>
            <a:r>
              <a:rPr lang="en-US" dirty="0" smtClean="0"/>
              <a:t> ADTs are Abstract Data Types</a:t>
            </a:r>
          </a:p>
          <a:p>
            <a:pPr marL="0" indent="0">
              <a:spcBef>
                <a:spcPts val="1800"/>
              </a:spcBef>
            </a:pPr>
            <a:r>
              <a:rPr lang="en-US" dirty="0" smtClean="0"/>
              <a:t> They provide implementation-independent “black boxes” to get </a:t>
            </a:r>
            <a:br>
              <a:rPr lang="en-US" dirty="0" smtClean="0"/>
            </a:br>
            <a:r>
              <a:rPr lang="en-US" dirty="0" smtClean="0"/>
              <a:t>    things done.  We can implement the functionality inside that </a:t>
            </a:r>
            <a:br>
              <a:rPr lang="en-US" dirty="0" smtClean="0"/>
            </a:br>
            <a:r>
              <a:rPr lang="en-US" dirty="0" smtClean="0"/>
              <a:t>    “black box” any way we like.</a:t>
            </a:r>
          </a:p>
          <a:p>
            <a:pPr marL="0" indent="0">
              <a:spcBef>
                <a:spcPts val="1800"/>
              </a:spcBef>
            </a:pPr>
            <a:r>
              <a:rPr lang="en-US" dirty="0" smtClean="0"/>
              <a:t> The ADT has only to provide the services the outside world expects </a:t>
            </a:r>
            <a:br>
              <a:rPr lang="en-US" dirty="0" smtClean="0"/>
            </a:br>
            <a:r>
              <a:rPr lang="en-US" dirty="0" smtClean="0"/>
              <a:t>    of it; HOW it does so is up to the programmer (though some </a:t>
            </a:r>
            <a:br>
              <a:rPr lang="en-US" dirty="0" smtClean="0"/>
            </a:br>
            <a:r>
              <a:rPr lang="en-US" dirty="0" smtClean="0"/>
              <a:t>    solutions will be better in some cases than others)</a:t>
            </a:r>
          </a:p>
          <a:p>
            <a:pPr marL="0" indent="0">
              <a:spcBef>
                <a:spcPts val="1800"/>
              </a:spcBef>
            </a:pPr>
            <a:r>
              <a:rPr lang="en-US" dirty="0" smtClean="0"/>
              <a:t> We examined the Linked List ADT, &amp; introduced the traversal and </a:t>
            </a:r>
            <a:br>
              <a:rPr lang="en-US" dirty="0" smtClean="0"/>
            </a:br>
            <a:r>
              <a:rPr lang="en-US" dirty="0" smtClean="0"/>
              <a:t>    insert (at the head)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r>
              <a:rPr lang="en-US" smtClean="0">
                <a:cs typeface="Courier New" pitchFamily="49" charset="0"/>
              </a:rPr>
              <a:t>Designing ADTs</a:t>
            </a:r>
            <a:endParaRPr lang="en-US" smtClean="0"/>
          </a:p>
        </p:txBody>
      </p:sp>
      <p:sp>
        <p:nvSpPr>
          <p:cNvPr id="14338" name="Content Placeholder 2"/>
          <p:cNvSpPr>
            <a:spLocks noGrp="1"/>
          </p:cNvSpPr>
          <p:nvPr>
            <p:ph idx="1"/>
          </p:nvPr>
        </p:nvSpPr>
        <p:spPr>
          <a:xfrm>
            <a:off x="170688" y="905256"/>
            <a:ext cx="11887200" cy="5749544"/>
          </a:xfrm>
        </p:spPr>
        <p:txBody>
          <a:bodyPr/>
          <a:lstStyle/>
          <a:p>
            <a:pPr>
              <a:spcBef>
                <a:spcPts val="720"/>
              </a:spcBef>
              <a:buNone/>
            </a:pPr>
            <a:r>
              <a:rPr lang="en-US" dirty="0"/>
              <a:t>Some guidelines:</a:t>
            </a:r>
          </a:p>
          <a:p>
            <a:pPr>
              <a:spcBef>
                <a:spcPts val="1000"/>
              </a:spcBef>
              <a:buNone/>
            </a:pPr>
            <a:r>
              <a:rPr lang="en-US" sz="2600" dirty="0"/>
              <a:t>  1.  Determine the needed ADT’s general purpose.</a:t>
            </a:r>
          </a:p>
          <a:p>
            <a:pPr>
              <a:spcBef>
                <a:spcPts val="1000"/>
              </a:spcBef>
              <a:buNone/>
            </a:pPr>
            <a:r>
              <a:rPr lang="en-US" sz="2600" dirty="0"/>
              <a:t>  2.  List the specific types of operations the application </a:t>
            </a:r>
            <a:r>
              <a:rPr lang="en-US" sz="2600" dirty="0" smtClean="0"/>
              <a:t>program </a:t>
            </a:r>
            <a:r>
              <a:rPr lang="en-US" sz="2600" dirty="0"/>
              <a:t>performs.</a:t>
            </a:r>
          </a:p>
          <a:p>
            <a:pPr>
              <a:spcBef>
                <a:spcPts val="1000"/>
              </a:spcBef>
              <a:buNone/>
            </a:pPr>
            <a:r>
              <a:rPr lang="en-US" sz="2600" dirty="0"/>
              <a:t>  3.  Identify a set of public methods to be provided by the ADT </a:t>
            </a:r>
            <a:r>
              <a:rPr lang="en-US" sz="2600" dirty="0" smtClean="0"/>
              <a:t>class that allow </a:t>
            </a:r>
            <a:br>
              <a:rPr lang="en-US" sz="2600" dirty="0" smtClean="0"/>
            </a:br>
            <a:r>
              <a:rPr lang="en-US" sz="2600" dirty="0" smtClean="0"/>
              <a:t>   the application </a:t>
            </a:r>
            <a:r>
              <a:rPr lang="en-US" sz="2600" dirty="0"/>
              <a:t>program to perform the </a:t>
            </a:r>
            <a:r>
              <a:rPr lang="en-US" sz="2600" dirty="0" smtClean="0"/>
              <a:t>desired </a:t>
            </a:r>
            <a:r>
              <a:rPr lang="en-US" sz="2600" dirty="0"/>
              <a:t>operations.</a:t>
            </a:r>
          </a:p>
          <a:p>
            <a:pPr>
              <a:spcBef>
                <a:spcPts val="1000"/>
              </a:spcBef>
              <a:buNone/>
            </a:pPr>
            <a:r>
              <a:rPr lang="en-US" sz="2600" dirty="0"/>
              <a:t>  4.  Identify other public methods which help make the ADT generally </a:t>
            </a:r>
            <a:r>
              <a:rPr lang="en-US" sz="2600" dirty="0" smtClean="0"/>
              <a:t>usable</a:t>
            </a:r>
            <a:r>
              <a:rPr lang="en-US" sz="2600" dirty="0"/>
              <a:t>.</a:t>
            </a:r>
          </a:p>
          <a:p>
            <a:pPr>
              <a:spcBef>
                <a:spcPts val="1000"/>
              </a:spcBef>
              <a:buNone/>
            </a:pPr>
            <a:r>
              <a:rPr lang="en-US" sz="2600" dirty="0"/>
              <a:t>  6.  Decide how to structure the data.</a:t>
            </a:r>
          </a:p>
          <a:p>
            <a:pPr>
              <a:spcBef>
                <a:spcPts val="1000"/>
              </a:spcBef>
              <a:buNone/>
            </a:pPr>
            <a:r>
              <a:rPr lang="en-US" sz="2600" dirty="0"/>
              <a:t>  7.  Decide on a protection level for the identified data.</a:t>
            </a:r>
          </a:p>
          <a:p>
            <a:pPr>
              <a:spcBef>
                <a:spcPts val="1000"/>
              </a:spcBef>
              <a:buNone/>
            </a:pPr>
            <a:r>
              <a:rPr lang="en-US" sz="2600" dirty="0"/>
              <a:t>  8.  Identify private structures and methods.</a:t>
            </a:r>
          </a:p>
          <a:p>
            <a:pPr>
              <a:spcBef>
                <a:spcPts val="1000"/>
              </a:spcBef>
              <a:buNone/>
            </a:pPr>
            <a:r>
              <a:rPr lang="en-US" sz="2600" dirty="0"/>
              <a:t>  9.  Implement the ADT.</a:t>
            </a:r>
          </a:p>
          <a:p>
            <a:pPr>
              <a:spcBef>
                <a:spcPts val="1000"/>
              </a:spcBef>
              <a:buNone/>
            </a:pPr>
            <a:r>
              <a:rPr lang="en-US" sz="2600" dirty="0"/>
              <a:t>10.  Create a test driver and test your ADT.</a:t>
            </a:r>
          </a:p>
        </p:txBody>
      </p:sp>
      <p:sp>
        <p:nvSpPr>
          <p:cNvPr id="75779"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a:lstStyle/>
          <a:p>
            <a:r>
              <a:rPr lang="en-US" dirty="0" smtClean="0"/>
              <a:t>Last Time (2)</a:t>
            </a:r>
          </a:p>
        </p:txBody>
      </p:sp>
      <p:sp>
        <p:nvSpPr>
          <p:cNvPr id="14338" name="Content Placeholder 2"/>
          <p:cNvSpPr>
            <a:spLocks noGrp="1"/>
          </p:cNvSpPr>
          <p:nvPr>
            <p:ph idx="1"/>
          </p:nvPr>
        </p:nvSpPr>
        <p:spPr>
          <a:xfrm>
            <a:off x="170688" y="905256"/>
            <a:ext cx="11887200" cy="5749544"/>
          </a:xfrm>
        </p:spPr>
        <p:txBody>
          <a:bodyPr/>
          <a:lstStyle/>
          <a:p>
            <a:pPr>
              <a:spcBef>
                <a:spcPts val="720"/>
              </a:spcBef>
              <a:tabLst>
                <a:tab pos="3997325" algn="l"/>
              </a:tabLst>
            </a:pPr>
            <a:r>
              <a:rPr lang="en-US" dirty="0" smtClean="0"/>
              <a:t>Introduction to Linked Lists (</a:t>
            </a:r>
            <a:r>
              <a:rPr lang="en-US" dirty="0" smtClean="0">
                <a:latin typeface="Times New Roman" pitchFamily="18" charset="0"/>
                <a:cs typeface="Times New Roman" pitchFamily="18" charset="0"/>
              </a:rPr>
              <a:t>§</a:t>
            </a:r>
            <a:r>
              <a:rPr lang="en-US" dirty="0" smtClean="0"/>
              <a:t>2.5)</a:t>
            </a:r>
          </a:p>
          <a:p>
            <a:pPr lvl="1">
              <a:spcBef>
                <a:spcPts val="720"/>
              </a:spcBef>
              <a:tabLst>
                <a:tab pos="3997325" algn="l"/>
              </a:tabLst>
            </a:pPr>
            <a:r>
              <a:rPr lang="en-US" dirty="0" smtClean="0"/>
              <a:t>Links are nothing more than reference variables</a:t>
            </a:r>
          </a:p>
          <a:p>
            <a:pPr lvl="1">
              <a:spcBef>
                <a:spcPts val="720"/>
              </a:spcBef>
              <a:tabLst>
                <a:tab pos="3997325" algn="l"/>
              </a:tabLst>
            </a:pPr>
            <a:r>
              <a:rPr lang="en-US" dirty="0" smtClean="0"/>
              <a:t>Some (regular) reference variable tells us where to find the first node on the list (if there is one; </a:t>
            </a:r>
            <a:r>
              <a:rPr lang="en-US" dirty="0" smtClean="0">
                <a:solidFill>
                  <a:srgbClr val="FFC000"/>
                </a:solidFill>
                <a:latin typeface="Consolas" pitchFamily="49" charset="0"/>
                <a:cs typeface="Consolas" pitchFamily="49" charset="0"/>
              </a:rPr>
              <a:t>null</a:t>
            </a:r>
            <a:r>
              <a:rPr lang="en-US" dirty="0" smtClean="0"/>
              <a:t> if there isn’t one – i.e., the list is empty)</a:t>
            </a:r>
          </a:p>
          <a:p>
            <a:pPr lvl="1">
              <a:spcBef>
                <a:spcPts val="720"/>
              </a:spcBef>
              <a:tabLst>
                <a:tab pos="3997325" algn="l"/>
              </a:tabLst>
            </a:pPr>
            <a:r>
              <a:rPr lang="en-US" dirty="0" smtClean="0"/>
              <a:t>Another reference variable (in the first node) tells us where to find the </a:t>
            </a:r>
            <a:r>
              <a:rPr lang="en-US" i="1" dirty="0" smtClean="0"/>
              <a:t>next</a:t>
            </a:r>
            <a:r>
              <a:rPr lang="en-US" dirty="0" smtClean="0"/>
              <a:t> node (if there is one…)</a:t>
            </a:r>
          </a:p>
          <a:p>
            <a:pPr marL="1143000" lvl="2" indent="-228600">
              <a:spcBef>
                <a:spcPts val="720"/>
              </a:spcBef>
              <a:tabLst>
                <a:tab pos="3997325" algn="l"/>
              </a:tabLst>
            </a:pPr>
            <a:r>
              <a:rPr lang="en-US" dirty="0" smtClean="0"/>
              <a:t>Self-referential class</a:t>
            </a:r>
          </a:p>
          <a:p>
            <a:pPr lvl="1">
              <a:spcBef>
                <a:spcPts val="720"/>
              </a:spcBef>
              <a:tabLst>
                <a:tab pos="3997325" algn="l"/>
              </a:tabLst>
            </a:pPr>
            <a:r>
              <a:rPr lang="en-US" dirty="0" smtClean="0"/>
              <a:t>Linked Lists have advantages / disadvantages relative to arrays</a:t>
            </a:r>
          </a:p>
          <a:p>
            <a:pPr lvl="1">
              <a:spcBef>
                <a:spcPts val="720"/>
              </a:spcBef>
              <a:tabLst>
                <a:tab pos="3997325" algn="l"/>
              </a:tabLst>
            </a:pPr>
            <a:r>
              <a:rPr lang="en-US" dirty="0" smtClean="0"/>
              <a:t>Designed and implemented the </a:t>
            </a:r>
            <a:r>
              <a:rPr lang="en-US" dirty="0" err="1" smtClean="0">
                <a:solidFill>
                  <a:srgbClr val="FFC000"/>
                </a:solidFill>
                <a:latin typeface="Consolas" pitchFamily="49" charset="0"/>
                <a:cs typeface="Consolas" pitchFamily="49" charset="0"/>
              </a:rPr>
              <a:t>LLStringNode</a:t>
            </a:r>
            <a:endParaRPr lang="en-US" dirty="0" smtClean="0">
              <a:solidFill>
                <a:srgbClr val="FFC000"/>
              </a:solidFill>
              <a:latin typeface="Consolas" pitchFamily="49" charset="0"/>
              <a:cs typeface="Consolas" pitchFamily="49" charset="0"/>
            </a:endParaRPr>
          </a:p>
          <a:p>
            <a:pPr lvl="1">
              <a:spcBef>
                <a:spcPts val="720"/>
              </a:spcBef>
              <a:tabLst>
                <a:tab pos="3997325" algn="l"/>
              </a:tabLst>
            </a:pPr>
            <a:r>
              <a:rPr lang="en-US" dirty="0" smtClean="0"/>
              <a:t>Created a linked list of </a:t>
            </a:r>
            <a:r>
              <a:rPr lang="en-US" dirty="0" err="1" smtClean="0">
                <a:solidFill>
                  <a:srgbClr val="FFC000"/>
                </a:solidFill>
                <a:latin typeface="Consolas" pitchFamily="49" charset="0"/>
                <a:cs typeface="Consolas" pitchFamily="49" charset="0"/>
              </a:rPr>
              <a:t>LLStringNode</a:t>
            </a:r>
            <a:r>
              <a:rPr lang="en-US" dirty="0" err="1" smtClean="0"/>
              <a:t>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524000" y="1"/>
            <a:ext cx="9144000" cy="741363"/>
          </a:xfrm>
        </p:spPr>
        <p:txBody>
          <a:bodyPr vert="horz" wrap="square" lIns="0" tIns="45720" rIns="0" bIns="45720" numCol="1" anchor="ctr" anchorCtr="0" compatLnSpc="1">
            <a:prstTxWarp prst="textNoShape">
              <a:avLst/>
            </a:prstTxWarp>
          </a:bodyPr>
          <a:lstStyle/>
          <a:p>
            <a:r>
              <a:rPr lang="en-US" dirty="0" smtClean="0"/>
              <a:t>? </a:t>
            </a:r>
            <a:r>
              <a:rPr lang="en-US" smtClean="0"/>
              <a:t>Questions ?</a:t>
            </a:r>
          </a:p>
        </p:txBody>
      </p:sp>
      <p:sp>
        <p:nvSpPr>
          <p:cNvPr id="14338" name="Content Placeholder 2"/>
          <p:cNvSpPr>
            <a:spLocks noGrp="1"/>
          </p:cNvSpPr>
          <p:nvPr>
            <p:ph idx="1"/>
          </p:nvPr>
        </p:nvSpPr>
        <p:spPr>
          <a:xfrm>
            <a:off x="1638300" y="1104900"/>
            <a:ext cx="8915400" cy="5549900"/>
          </a:xfrm>
        </p:spPr>
        <p:txBody>
          <a:bodyPr/>
          <a:lstStyle/>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lgn="ctr">
              <a:buFont typeface="Wingdings 2" pitchFamily="18" charset="2"/>
              <a:buNone/>
            </a:pPr>
            <a:r>
              <a:rPr lang="en-US" sz="8000"/>
              <a:t>? Questions ?</a:t>
            </a:r>
          </a:p>
        </p:txBody>
      </p:sp>
      <p:sp>
        <p:nvSpPr>
          <p:cNvPr id="77827"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1675"/>
          </a:xfrm>
        </p:spPr>
        <p:txBody>
          <a:bodyPr/>
          <a:lstStyle/>
          <a:p>
            <a:r>
              <a:rPr lang="en-US" dirty="0" smtClean="0"/>
              <a:t>Last Time (3)</a:t>
            </a:r>
          </a:p>
        </p:txBody>
      </p:sp>
      <p:sp>
        <p:nvSpPr>
          <p:cNvPr id="14338" name="Content Placeholder 2"/>
          <p:cNvSpPr>
            <a:spLocks noGrp="1"/>
          </p:cNvSpPr>
          <p:nvPr>
            <p:ph idx="1"/>
          </p:nvPr>
        </p:nvSpPr>
        <p:spPr>
          <a:xfrm>
            <a:off x="170688" y="905256"/>
            <a:ext cx="11887200" cy="5749544"/>
          </a:xfrm>
        </p:spPr>
        <p:txBody>
          <a:bodyPr/>
          <a:lstStyle/>
          <a:p>
            <a:pPr>
              <a:spcBef>
                <a:spcPts val="720"/>
              </a:spcBef>
              <a:tabLst>
                <a:tab pos="3997325" algn="l"/>
              </a:tabLst>
            </a:pPr>
            <a:r>
              <a:rPr lang="en-US" dirty="0" smtClean="0"/>
              <a:t>Operations on linked lists:</a:t>
            </a:r>
          </a:p>
          <a:p>
            <a:pPr lvl="1">
              <a:spcBef>
                <a:spcPts val="720"/>
              </a:spcBef>
              <a:tabLst>
                <a:tab pos="3997325" algn="l"/>
              </a:tabLst>
            </a:pPr>
            <a:r>
              <a:rPr lang="en-US" dirty="0" smtClean="0"/>
              <a:t>Traversing (visiting all nodes on the list)</a:t>
            </a:r>
          </a:p>
          <a:p>
            <a:pPr lvl="1">
              <a:spcBef>
                <a:spcPts val="720"/>
              </a:spcBef>
              <a:tabLst>
                <a:tab pos="3997325" algn="l"/>
              </a:tabLst>
            </a:pPr>
            <a:r>
              <a:rPr lang="en-US" dirty="0" smtClean="0"/>
              <a:t>Inserting (beginning, middle, end)</a:t>
            </a:r>
          </a:p>
          <a:p>
            <a:pPr lvl="1">
              <a:spcBef>
                <a:spcPts val="720"/>
              </a:spcBef>
              <a:tabLst>
                <a:tab pos="3997325" algn="l"/>
              </a:tabLst>
            </a:pPr>
            <a:r>
              <a:rPr lang="en-US" dirty="0" smtClean="0"/>
              <a:t>Deleting (beginning, middle, end)</a:t>
            </a:r>
          </a:p>
          <a:p>
            <a:pPr>
              <a:spcBef>
                <a:spcPts val="720"/>
              </a:spcBef>
              <a:tabLst>
                <a:tab pos="3997325" algn="l"/>
              </a:tabLst>
            </a:pPr>
            <a:r>
              <a:rPr lang="en-US" dirty="0" smtClean="0"/>
              <a:t>Traversing a list with a </a:t>
            </a:r>
            <a:r>
              <a:rPr lang="en-US" dirty="0" smtClean="0">
                <a:solidFill>
                  <a:srgbClr val="FFC000"/>
                </a:solidFill>
                <a:latin typeface="Consolas" pitchFamily="49" charset="0"/>
                <a:cs typeface="Consolas" pitchFamily="49" charset="0"/>
              </a:rPr>
              <a:t>while</a:t>
            </a:r>
            <a:r>
              <a:rPr lang="en-US" dirty="0" smtClean="0"/>
              <a:t> loop</a:t>
            </a:r>
          </a:p>
          <a:p>
            <a:pPr>
              <a:spcBef>
                <a:spcPts val="720"/>
              </a:spcBef>
              <a:tabLst>
                <a:tab pos="3997325" algn="l"/>
              </a:tabLst>
            </a:pPr>
            <a:r>
              <a:rPr lang="en-US" dirty="0" smtClean="0"/>
              <a:t>Inserting a new node at the beginning of the list</a:t>
            </a:r>
          </a:p>
          <a:p>
            <a:pPr lvl="1">
              <a:spcBef>
                <a:spcPts val="720"/>
              </a:spcBef>
              <a:tabLst>
                <a:tab pos="3997325" algn="l"/>
              </a:tabLst>
            </a:pPr>
            <a:r>
              <a:rPr lang="en-US" dirty="0" smtClean="0"/>
              <a:t>We’ll cover inserting in the middle and at the end later</a:t>
            </a:r>
          </a:p>
          <a:p>
            <a:pPr lvl="1">
              <a:spcBef>
                <a:spcPts val="720"/>
              </a:spcBef>
              <a:tabLst>
                <a:tab pos="3997325" algn="l"/>
              </a:tabLst>
            </a:pPr>
            <a:r>
              <a:rPr lang="en-US" dirty="0" smtClean="0"/>
              <a:t>The order in which we set the references is </a:t>
            </a:r>
            <a:r>
              <a:rPr lang="en-US" i="1" dirty="0" smtClean="0"/>
              <a:t>critical</a:t>
            </a:r>
          </a:p>
          <a:p>
            <a:pPr>
              <a:spcBef>
                <a:spcPts val="720"/>
              </a:spcBef>
              <a:tabLst>
                <a:tab pos="3997325" algn="l"/>
              </a:tabLst>
            </a:pPr>
            <a:endParaRPr lang="en-US" dirty="0" smtClean="0"/>
          </a:p>
          <a:p>
            <a:pPr>
              <a:spcBef>
                <a:spcPts val="720"/>
              </a:spcBef>
              <a:tabLst>
                <a:tab pos="3997325" algn="l"/>
              </a:tabLst>
            </a:pPr>
            <a:endParaRPr lang="en-US" dirty="0" smtClean="0"/>
          </a:p>
          <a:p>
            <a:pPr>
              <a:spcBef>
                <a:spcPts val="720"/>
              </a:spcBef>
              <a:tabLst>
                <a:tab pos="3997325" algn="l"/>
              </a:tabLst>
            </a:pPr>
            <a:r>
              <a:rPr lang="en-US" dirty="0" smtClean="0"/>
              <a:t>Any questions so far?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The Linked-List </a:t>
            </a:r>
            <a:r>
              <a:rPr lang="en-US" sz="5400" dirty="0" smtClean="0">
                <a:ln w="5000" cmpd="sng">
                  <a:noFill/>
                  <a:prstDash val="solid"/>
                </a:ln>
                <a:solidFill>
                  <a:srgbClr val="FFC000"/>
                </a:solidFill>
                <a:latin typeface="Consolas" panose="020B0609020204030204" pitchFamily="49" charset="0"/>
              </a:rPr>
              <a:t>StringLog</a:t>
            </a:r>
            <a:r>
              <a:rPr lang="en-US" sz="5400" dirty="0" smtClean="0"/>
              <a:t> Implementation</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2.6</a:t>
            </a:r>
            <a:endParaRPr lang="en-US" sz="3000" dirty="0"/>
          </a:p>
        </p:txBody>
      </p:sp>
    </p:spTree>
    <p:extLst>
      <p:ext uri="{BB962C8B-B14F-4D97-AF65-F5344CB8AC3E}">
        <p14:creationId xmlns:p14="http://schemas.microsoft.com/office/powerpoint/2010/main" val="1182702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0" y="1"/>
            <a:ext cx="12192000" cy="701675"/>
          </a:xfrm>
        </p:spPr>
        <p:txBody>
          <a:bodyPr vert="horz" wrap="square" lIns="0" tIns="45720" rIns="0" bIns="45720" numCol="1" anchor="ctr" anchorCtr="0" compatLnSpc="1">
            <a:prstTxWarp prst="textNoShape">
              <a:avLst/>
            </a:prstTxWarp>
          </a:bodyPr>
          <a:lstStyle/>
          <a:p>
            <a:pPr>
              <a:defRPr/>
            </a:pPr>
            <a:r>
              <a:rPr lang="en-US" dirty="0" smtClean="0"/>
              <a:t>The Linked-List </a:t>
            </a:r>
            <a:r>
              <a:rPr lang="en-US" dirty="0" smtClean="0">
                <a:solidFill>
                  <a:srgbClr val="FFC000"/>
                </a:solidFill>
                <a:latin typeface="Consolas" pitchFamily="49" charset="0"/>
                <a:cs typeface="Consolas" pitchFamily="49" charset="0"/>
              </a:rPr>
              <a:t>StringLog</a:t>
            </a:r>
            <a:r>
              <a:rPr lang="en-US" dirty="0" smtClean="0">
                <a:latin typeface="+mn-lt"/>
                <a:cs typeface="Courier New" pitchFamily="49" charset="0"/>
              </a:rPr>
              <a:t> </a:t>
            </a:r>
            <a:r>
              <a:rPr lang="en-US" dirty="0" smtClean="0">
                <a:cs typeface="Courier New" pitchFamily="49" charset="0"/>
              </a:rPr>
              <a:t>(</a:t>
            </a:r>
            <a:r>
              <a:rPr lang="en-US" dirty="0" smtClean="0"/>
              <a:t>§</a:t>
            </a:r>
            <a:r>
              <a:rPr lang="en-US" dirty="0" smtClean="0">
                <a:cs typeface="Courier New" pitchFamily="49" charset="0"/>
              </a:rPr>
              <a:t>2.6)</a:t>
            </a:r>
            <a:endParaRPr lang="en-US" dirty="0" smtClean="0"/>
          </a:p>
        </p:txBody>
      </p:sp>
      <p:sp>
        <p:nvSpPr>
          <p:cNvPr id="14338" name="Content Placeholder 2"/>
          <p:cNvSpPr>
            <a:spLocks noGrp="1"/>
          </p:cNvSpPr>
          <p:nvPr>
            <p:ph idx="1"/>
          </p:nvPr>
        </p:nvSpPr>
        <p:spPr>
          <a:xfrm>
            <a:off x="170688" y="905256"/>
            <a:ext cx="11887200" cy="5749544"/>
          </a:xfrm>
        </p:spPr>
        <p:txBody>
          <a:bodyPr/>
          <a:lstStyle/>
          <a:p>
            <a:pPr>
              <a:spcBef>
                <a:spcPts val="1200"/>
              </a:spcBef>
            </a:pPr>
            <a:r>
              <a:rPr lang="en-US" dirty="0" smtClean="0"/>
              <a:t>In §2.3, we implemented the </a:t>
            </a:r>
            <a:r>
              <a:rPr lang="en-US" dirty="0" err="1">
                <a:solidFill>
                  <a:srgbClr val="FFC000"/>
                </a:solidFill>
                <a:latin typeface="Consolas" pitchFamily="49" charset="0"/>
                <a:cs typeface="Consolas" pitchFamily="49" charset="0"/>
              </a:rPr>
              <a:t>StringLog</a:t>
            </a:r>
            <a:r>
              <a:rPr lang="en-US" dirty="0" smtClean="0"/>
              <a:t> using an </a:t>
            </a:r>
            <a:r>
              <a:rPr lang="en-US" i="1" dirty="0" smtClean="0"/>
              <a:t>array</a:t>
            </a:r>
          </a:p>
          <a:p>
            <a:pPr>
              <a:spcBef>
                <a:spcPts val="1200"/>
              </a:spcBef>
            </a:pPr>
            <a:r>
              <a:rPr lang="en-US" dirty="0" smtClean="0"/>
              <a:t>Be clear: a </a:t>
            </a:r>
            <a:r>
              <a:rPr lang="en-US" dirty="0" err="1">
                <a:solidFill>
                  <a:srgbClr val="FFC000"/>
                </a:solidFill>
                <a:latin typeface="Consolas" pitchFamily="49" charset="0"/>
                <a:cs typeface="Consolas" pitchFamily="49" charset="0"/>
              </a:rPr>
              <a:t>StringLog</a:t>
            </a:r>
            <a:r>
              <a:rPr lang="en-US" dirty="0" smtClean="0"/>
              <a:t> is </a:t>
            </a:r>
            <a:r>
              <a:rPr lang="en-US" i="1" dirty="0" smtClean="0"/>
              <a:t>not</a:t>
            </a:r>
            <a:r>
              <a:rPr lang="en-US" dirty="0" smtClean="0"/>
              <a:t> an </a:t>
            </a:r>
            <a:r>
              <a:rPr lang="en-US" i="1" dirty="0" smtClean="0"/>
              <a:t>array</a:t>
            </a:r>
            <a:r>
              <a:rPr lang="en-US" dirty="0" smtClean="0"/>
              <a:t>; nor is it a </a:t>
            </a:r>
            <a:r>
              <a:rPr lang="en-US" i="1" dirty="0" smtClean="0"/>
              <a:t>linked list</a:t>
            </a:r>
          </a:p>
          <a:p>
            <a:pPr>
              <a:spcBef>
                <a:spcPts val="1200"/>
              </a:spcBef>
            </a:pPr>
            <a:r>
              <a:rPr lang="en-US" dirty="0" smtClean="0"/>
              <a:t>The </a:t>
            </a:r>
            <a:r>
              <a:rPr lang="en-US" dirty="0" err="1">
                <a:solidFill>
                  <a:srgbClr val="FFC000"/>
                </a:solidFill>
                <a:latin typeface="Consolas" pitchFamily="49" charset="0"/>
                <a:cs typeface="Consolas" pitchFamily="49" charset="0"/>
              </a:rPr>
              <a:t>StringLog</a:t>
            </a:r>
            <a:r>
              <a:rPr lang="en-US" dirty="0" smtClean="0"/>
              <a:t> isn’t defined by how we </a:t>
            </a:r>
            <a:r>
              <a:rPr lang="en-US" i="1" dirty="0" smtClean="0"/>
              <a:t>implement</a:t>
            </a:r>
            <a:r>
              <a:rPr lang="en-US" dirty="0" smtClean="0"/>
              <a:t> it, but by what </a:t>
            </a:r>
            <a:r>
              <a:rPr lang="en-US" i="1" dirty="0" smtClean="0"/>
              <a:t>functionality</a:t>
            </a:r>
            <a:r>
              <a:rPr lang="en-US" dirty="0" smtClean="0"/>
              <a:t> it provides</a:t>
            </a:r>
          </a:p>
          <a:p>
            <a:pPr>
              <a:spcBef>
                <a:spcPts val="1200"/>
              </a:spcBef>
            </a:pPr>
            <a:r>
              <a:rPr lang="en-US" dirty="0" smtClean="0"/>
              <a:t>A car is a car, whether it has a 4-, 6-, 8-, 10-, or 12-cylinder engine, gasoline, diesel, or electric, and a manual or auto transmission (or CVT)</a:t>
            </a:r>
          </a:p>
          <a:p>
            <a:pPr>
              <a:spcBef>
                <a:spcPts val="1200"/>
              </a:spcBef>
            </a:pPr>
            <a:r>
              <a:rPr lang="en-US" dirty="0" smtClean="0"/>
              <a:t>A PC is a PC regardless of the motherboard, CPU, and graphics card installed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a:defRPr/>
            </a:pPr>
            <a:r>
              <a:rPr lang="en-US" dirty="0" smtClean="0"/>
              <a:t>The Linked-List </a:t>
            </a:r>
            <a:r>
              <a:rPr lang="en-US" dirty="0" err="1">
                <a:solidFill>
                  <a:srgbClr val="FFC000"/>
                </a:solidFill>
                <a:latin typeface="Consolas" pitchFamily="49" charset="0"/>
                <a:cs typeface="Consolas" pitchFamily="49" charset="0"/>
              </a:rPr>
              <a:t>StringLog</a:t>
            </a:r>
            <a:r>
              <a:rPr lang="en-US" dirty="0" smtClean="0">
                <a:latin typeface="+mn-lt"/>
                <a:cs typeface="Courier New" pitchFamily="49" charset="0"/>
              </a:rPr>
              <a:t> </a:t>
            </a:r>
            <a:r>
              <a:rPr lang="en-US" dirty="0" smtClean="0">
                <a:cs typeface="Courier New" pitchFamily="49" charset="0"/>
              </a:rPr>
              <a:t>(</a:t>
            </a:r>
            <a:r>
              <a:rPr lang="en-US" dirty="0" smtClean="0"/>
              <a:t>§</a:t>
            </a:r>
            <a:r>
              <a:rPr lang="en-US" dirty="0" smtClean="0">
                <a:cs typeface="Courier New" pitchFamily="49" charset="0"/>
              </a:rPr>
              <a:t>2.6)</a:t>
            </a:r>
            <a:endParaRPr lang="en-US" dirty="0" smtClean="0"/>
          </a:p>
        </p:txBody>
      </p:sp>
      <p:sp>
        <p:nvSpPr>
          <p:cNvPr id="14338" name="Content Placeholder 2"/>
          <p:cNvSpPr>
            <a:spLocks noGrp="1"/>
          </p:cNvSpPr>
          <p:nvPr>
            <p:ph idx="1"/>
          </p:nvPr>
        </p:nvSpPr>
        <p:spPr>
          <a:xfrm>
            <a:off x="170688" y="905256"/>
            <a:ext cx="11850624" cy="5749544"/>
          </a:xfrm>
        </p:spPr>
        <p:txBody>
          <a:bodyPr/>
          <a:lstStyle/>
          <a:p>
            <a:pPr>
              <a:spcBef>
                <a:spcPts val="1200"/>
              </a:spcBef>
            </a:pPr>
            <a:r>
              <a:rPr lang="en-US" dirty="0" smtClean="0"/>
              <a:t>A </a:t>
            </a:r>
            <a:r>
              <a:rPr lang="en-US" dirty="0" err="1">
                <a:solidFill>
                  <a:srgbClr val="FFC000"/>
                </a:solidFill>
                <a:latin typeface="Consolas" pitchFamily="49" charset="0"/>
                <a:cs typeface="Consolas" pitchFamily="49" charset="0"/>
              </a:rPr>
              <a:t>StringLog</a:t>
            </a:r>
            <a:r>
              <a:rPr lang="en-US" dirty="0" smtClean="0"/>
              <a:t> is an ADT (abstract data type) that:</a:t>
            </a:r>
          </a:p>
          <a:p>
            <a:pPr lvl="1">
              <a:spcBef>
                <a:spcPts val="1200"/>
              </a:spcBef>
            </a:pPr>
            <a:r>
              <a:rPr lang="en-US" dirty="0" smtClean="0"/>
              <a:t>Has a name, stores strings, &amp; provides the operations:</a:t>
            </a:r>
          </a:p>
          <a:p>
            <a:pPr lvl="2">
              <a:spcBef>
                <a:spcPts val="1200"/>
              </a:spcBef>
            </a:pPr>
            <a:r>
              <a:rPr lang="en-US" dirty="0" smtClean="0">
                <a:solidFill>
                  <a:srgbClr val="FFC000"/>
                </a:solidFill>
                <a:latin typeface="Consolas" pitchFamily="49" charset="0"/>
                <a:cs typeface="Consolas" pitchFamily="49" charset="0"/>
              </a:rPr>
              <a:t>insert</a:t>
            </a:r>
            <a:r>
              <a:rPr lang="en-US" dirty="0" smtClean="0"/>
              <a:t>, </a:t>
            </a:r>
            <a:r>
              <a:rPr lang="en-US" dirty="0" err="1" smtClean="0">
                <a:solidFill>
                  <a:srgbClr val="FFC000"/>
                </a:solidFill>
                <a:latin typeface="Consolas" pitchFamily="49" charset="0"/>
                <a:cs typeface="Consolas" pitchFamily="49" charset="0"/>
              </a:rPr>
              <a:t>isFull</a:t>
            </a:r>
            <a:r>
              <a:rPr lang="en-US" dirty="0" smtClean="0"/>
              <a:t>, </a:t>
            </a:r>
            <a:r>
              <a:rPr lang="en-US" dirty="0" smtClean="0">
                <a:solidFill>
                  <a:srgbClr val="FFC000"/>
                </a:solidFill>
                <a:latin typeface="Consolas" pitchFamily="49" charset="0"/>
                <a:cs typeface="Consolas" pitchFamily="49" charset="0"/>
              </a:rPr>
              <a:t>size</a:t>
            </a:r>
            <a:r>
              <a:rPr lang="en-US" dirty="0" smtClean="0"/>
              <a:t>, </a:t>
            </a:r>
            <a:r>
              <a:rPr lang="en-US" dirty="0" smtClean="0">
                <a:solidFill>
                  <a:srgbClr val="FFC000"/>
                </a:solidFill>
                <a:latin typeface="Consolas" pitchFamily="49" charset="0"/>
                <a:cs typeface="Consolas" pitchFamily="49" charset="0"/>
              </a:rPr>
              <a:t>contains</a:t>
            </a:r>
            <a:r>
              <a:rPr lang="en-US" dirty="0" smtClean="0"/>
              <a:t>, </a:t>
            </a:r>
            <a:r>
              <a:rPr lang="en-US" dirty="0" smtClean="0">
                <a:solidFill>
                  <a:srgbClr val="FFC000"/>
                </a:solidFill>
                <a:latin typeface="Consolas" pitchFamily="49" charset="0"/>
                <a:cs typeface="Consolas" pitchFamily="49" charset="0"/>
              </a:rPr>
              <a:t>clear</a:t>
            </a:r>
            <a:r>
              <a:rPr lang="en-US" dirty="0" smtClean="0"/>
              <a:t>, </a:t>
            </a:r>
            <a:r>
              <a:rPr lang="en-US" dirty="0" err="1" smtClean="0">
                <a:solidFill>
                  <a:srgbClr val="FFC000"/>
                </a:solidFill>
                <a:latin typeface="Consolas" pitchFamily="49" charset="0"/>
                <a:cs typeface="Consolas" pitchFamily="49" charset="0"/>
              </a:rPr>
              <a:t>getName</a:t>
            </a:r>
            <a:r>
              <a:rPr lang="en-US" dirty="0" smtClean="0"/>
              <a:t>, and </a:t>
            </a:r>
            <a:r>
              <a:rPr lang="en-US" dirty="0" err="1" smtClean="0">
                <a:solidFill>
                  <a:srgbClr val="FFC000"/>
                </a:solidFill>
                <a:latin typeface="Consolas" pitchFamily="49" charset="0"/>
                <a:cs typeface="Consolas" pitchFamily="49" charset="0"/>
              </a:rPr>
              <a:t>toString</a:t>
            </a:r>
            <a:endParaRPr lang="en-US" dirty="0" smtClean="0">
              <a:solidFill>
                <a:srgbClr val="FFC000"/>
              </a:solidFill>
              <a:latin typeface="Consolas" pitchFamily="49" charset="0"/>
              <a:cs typeface="Consolas" pitchFamily="49" charset="0"/>
            </a:endParaRPr>
          </a:p>
          <a:p>
            <a:pPr lvl="1">
              <a:spcBef>
                <a:spcPts val="1200"/>
              </a:spcBef>
            </a:pPr>
            <a:r>
              <a:rPr lang="en-US" dirty="0" smtClean="0"/>
              <a:t>How we create the </a:t>
            </a:r>
            <a:r>
              <a:rPr lang="en-US" dirty="0" err="1">
                <a:solidFill>
                  <a:srgbClr val="FFC000"/>
                </a:solidFill>
                <a:latin typeface="Consolas" pitchFamily="49" charset="0"/>
                <a:cs typeface="Consolas" pitchFamily="49" charset="0"/>
              </a:rPr>
              <a:t>StringLog</a:t>
            </a:r>
            <a:r>
              <a:rPr lang="en-US" dirty="0" err="1" smtClean="0"/>
              <a:t>’s</a:t>
            </a:r>
            <a:r>
              <a:rPr lang="en-US" dirty="0" smtClean="0"/>
              <a:t> functionality doesn’t matter, as long as it does what it is supposed to (provides the required methods – implements the correct interface)</a:t>
            </a:r>
          </a:p>
          <a:p>
            <a:pPr lvl="2">
              <a:spcBef>
                <a:spcPts val="1200"/>
              </a:spcBef>
            </a:pPr>
            <a:r>
              <a:rPr lang="en-US" dirty="0" smtClean="0"/>
              <a:t>Precisely what is </a:t>
            </a:r>
            <a:r>
              <a:rPr lang="en-US" i="1" u="sng" dirty="0" smtClean="0"/>
              <a:t>inside</a:t>
            </a:r>
            <a:r>
              <a:rPr lang="en-US" dirty="0" smtClean="0"/>
              <a:t> the “black box” doesn’t matter</a:t>
            </a:r>
          </a:p>
          <a:p>
            <a:pPr lvl="2">
              <a:spcBef>
                <a:spcPts val="1200"/>
              </a:spcBef>
            </a:pPr>
            <a:r>
              <a:rPr lang="en-US" dirty="0" smtClean="0"/>
              <a:t>The black box just has to “plug in” and do what it should</a:t>
            </a:r>
          </a:p>
          <a:p>
            <a:pPr lvl="2">
              <a:spcBef>
                <a:spcPts val="1200"/>
              </a:spcBef>
            </a:pPr>
            <a:r>
              <a:rPr lang="en-US" dirty="0" smtClean="0"/>
              <a:t>Bank teller example (yet again)</a:t>
            </a:r>
          </a:p>
        </p:txBody>
      </p:sp>
    </p:spTree>
    <p:extLst>
      <p:ext uri="{BB962C8B-B14F-4D97-AF65-F5344CB8AC3E}">
        <p14:creationId xmlns:p14="http://schemas.microsoft.com/office/powerpoint/2010/main" val="129030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1675"/>
          </a:xfrm>
        </p:spPr>
        <p:txBody>
          <a:bodyPr vert="horz" wrap="square" lIns="0" tIns="45720" rIns="0" bIns="45720" numCol="1" anchor="ctr" anchorCtr="0" compatLnSpc="1">
            <a:prstTxWarp prst="textNoShape">
              <a:avLst/>
            </a:prstTxWarp>
          </a:bodyPr>
          <a:lstStyle/>
          <a:p>
            <a:pPr>
              <a:defRPr/>
            </a:pPr>
            <a:r>
              <a:rPr lang="en-US" dirty="0" smtClean="0"/>
              <a:t>The Linked-List </a:t>
            </a:r>
            <a:r>
              <a:rPr lang="en-US" dirty="0" err="1">
                <a:solidFill>
                  <a:srgbClr val="FFC000"/>
                </a:solidFill>
                <a:latin typeface="Consolas" pitchFamily="49" charset="0"/>
                <a:cs typeface="Consolas" pitchFamily="49" charset="0"/>
              </a:rPr>
              <a:t>StringLog</a:t>
            </a:r>
            <a:r>
              <a:rPr lang="en-US" dirty="0" smtClean="0">
                <a:latin typeface="+mn-lt"/>
                <a:cs typeface="Courier New" pitchFamily="49" charset="0"/>
              </a:rPr>
              <a:t> </a:t>
            </a:r>
            <a:r>
              <a:rPr lang="en-US" dirty="0" smtClean="0">
                <a:cs typeface="Courier New" pitchFamily="49" charset="0"/>
              </a:rPr>
              <a:t>(</a:t>
            </a:r>
            <a:r>
              <a:rPr lang="en-US" dirty="0" smtClean="0"/>
              <a:t>§</a:t>
            </a:r>
            <a:r>
              <a:rPr lang="en-US" dirty="0" smtClean="0">
                <a:cs typeface="Courier New" pitchFamily="49" charset="0"/>
              </a:rPr>
              <a:t>2.6)</a:t>
            </a:r>
            <a:endParaRPr lang="en-US" dirty="0" smtClean="0"/>
          </a:p>
        </p:txBody>
      </p:sp>
      <p:sp>
        <p:nvSpPr>
          <p:cNvPr id="14338" name="Content Placeholder 2"/>
          <p:cNvSpPr>
            <a:spLocks noGrp="1"/>
          </p:cNvSpPr>
          <p:nvPr>
            <p:ph idx="1"/>
          </p:nvPr>
        </p:nvSpPr>
        <p:spPr>
          <a:xfrm>
            <a:off x="170688" y="905256"/>
            <a:ext cx="11850624" cy="5749544"/>
          </a:xfrm>
        </p:spPr>
        <p:txBody>
          <a:bodyPr/>
          <a:lstStyle/>
          <a:p>
            <a:pPr>
              <a:spcBef>
                <a:spcPts val="1200"/>
              </a:spcBef>
            </a:pPr>
            <a:r>
              <a:rPr lang="en-US" dirty="0" smtClean="0"/>
              <a:t>We call our new </a:t>
            </a:r>
            <a:r>
              <a:rPr lang="en-US" dirty="0" err="1">
                <a:solidFill>
                  <a:srgbClr val="FFC000"/>
                </a:solidFill>
                <a:latin typeface="Consolas" pitchFamily="49" charset="0"/>
                <a:cs typeface="Consolas" pitchFamily="49" charset="0"/>
              </a:rPr>
              <a:t>StringLog</a:t>
            </a:r>
            <a:r>
              <a:rPr lang="en-US" dirty="0" smtClean="0"/>
              <a:t> class the </a:t>
            </a:r>
            <a:r>
              <a:rPr lang="en-US" dirty="0" err="1" smtClean="0">
                <a:solidFill>
                  <a:srgbClr val="FFC000"/>
                </a:solidFill>
                <a:latin typeface="Consolas" pitchFamily="49" charset="0"/>
                <a:cs typeface="Consolas" pitchFamily="49" charset="0"/>
              </a:rPr>
              <a:t>LinkedStringLog</a:t>
            </a:r>
            <a:r>
              <a:rPr lang="en-US" dirty="0" smtClean="0"/>
              <a:t> class, to differentiate it from the array-based class of </a:t>
            </a:r>
            <a:r>
              <a:rPr lang="en-US" dirty="0" smtClean="0">
                <a:latin typeface="Times New Roman" pitchFamily="18" charset="0"/>
                <a:cs typeface="Times New Roman" pitchFamily="18" charset="0"/>
              </a:rPr>
              <a:t>§</a:t>
            </a:r>
            <a:r>
              <a:rPr lang="en-US" dirty="0" smtClean="0"/>
              <a:t>2.3. </a:t>
            </a:r>
          </a:p>
          <a:p>
            <a:pPr>
              <a:spcBef>
                <a:spcPts val="1200"/>
              </a:spcBef>
            </a:pPr>
            <a:r>
              <a:rPr lang="en-US" dirty="0" smtClean="0"/>
              <a:t>We also refer to this approach as a reference-based approach. </a:t>
            </a:r>
          </a:p>
          <a:p>
            <a:pPr>
              <a:spcBef>
                <a:spcPts val="1200"/>
              </a:spcBef>
            </a:pPr>
            <a:r>
              <a:rPr lang="en-US" dirty="0" smtClean="0"/>
              <a:t>Like the </a:t>
            </a:r>
            <a:r>
              <a:rPr lang="en-US" dirty="0" err="1" smtClean="0">
                <a:solidFill>
                  <a:srgbClr val="FFC000"/>
                </a:solidFill>
                <a:latin typeface="Consolas" pitchFamily="49" charset="0"/>
                <a:cs typeface="Consolas" pitchFamily="49" charset="0"/>
              </a:rPr>
              <a:t>ArrayStringLog</a:t>
            </a:r>
            <a:r>
              <a:rPr lang="en-US" dirty="0" smtClean="0"/>
              <a:t> class, our </a:t>
            </a:r>
            <a:r>
              <a:rPr lang="en-US" dirty="0" err="1" smtClean="0">
                <a:solidFill>
                  <a:srgbClr val="FFC000"/>
                </a:solidFill>
                <a:latin typeface="Consolas" pitchFamily="49" charset="0"/>
                <a:cs typeface="Consolas" pitchFamily="49" charset="0"/>
              </a:rPr>
              <a:t>LinkedStringLog</a:t>
            </a:r>
            <a:r>
              <a:rPr lang="en-US" dirty="0" smtClean="0"/>
              <a:t> class is part of the </a:t>
            </a:r>
            <a:r>
              <a:rPr lang="en-US" dirty="0" smtClean="0">
                <a:solidFill>
                  <a:srgbClr val="FFC000"/>
                </a:solidFill>
                <a:latin typeface="Consolas" pitchFamily="49" charset="0"/>
                <a:cs typeface="Consolas" pitchFamily="49" charset="0"/>
              </a:rPr>
              <a:t>ch02.stringLogs</a:t>
            </a:r>
            <a:r>
              <a:rPr lang="en-US" dirty="0" smtClean="0"/>
              <a:t> package.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7288</TotalTime>
  <Words>2522</Words>
  <Application>Microsoft Office PowerPoint</Application>
  <PresentationFormat>Custom</PresentationFormat>
  <Paragraphs>383</Paragraphs>
  <Slides>40</Slides>
  <Notes>30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EECS</vt:lpstr>
      <vt:lpstr>EECS 2500  Linear Data Structures</vt:lpstr>
      <vt:lpstr>Chapter 2 – Abstract Data Types (ADT)</vt:lpstr>
      <vt:lpstr>Last Time</vt:lpstr>
      <vt:lpstr>Last Time (2)</vt:lpstr>
      <vt:lpstr>Last Time (3)</vt:lpstr>
      <vt:lpstr>The Linked-List StringLog Implementation</vt:lpstr>
      <vt:lpstr>The Linked-List StringLog (§2.6)</vt:lpstr>
      <vt:lpstr>The Linked-List StringLog (§2.6)</vt:lpstr>
      <vt:lpstr>The Linked-List StringLog (§2.6)</vt:lpstr>
      <vt:lpstr>The Linked-List StringLog (§2.6)</vt:lpstr>
      <vt:lpstr>The StringLog Interface (1)</vt:lpstr>
      <vt:lpstr>The StringLog Interface (2)</vt:lpstr>
      <vt:lpstr>The Linked-List StringLog (§2.6)</vt:lpstr>
      <vt:lpstr>LinkedStringLog - Attributes</vt:lpstr>
      <vt:lpstr>LinkedStringLog - Attributes</vt:lpstr>
      <vt:lpstr>LinkedStringLog - Constructors</vt:lpstr>
      <vt:lpstr>LinkedStringLog - Constructor</vt:lpstr>
      <vt:lpstr>LinkedStringLog - Mutators</vt:lpstr>
      <vt:lpstr>LinkedStringLog - Accessors</vt:lpstr>
      <vt:lpstr>LinkedStringLog - Accessors</vt:lpstr>
      <vt:lpstr>LinkedStringLog - Accessors</vt:lpstr>
      <vt:lpstr>LinkedStringLog - Accessors</vt:lpstr>
      <vt:lpstr>LinkedStringLog - Accessors</vt:lpstr>
      <vt:lpstr>LinkedStringLog - Accessors</vt:lpstr>
      <vt:lpstr>LinkedStringLog - Accessors</vt:lpstr>
      <vt:lpstr>Software Design: Identification of Classes</vt:lpstr>
      <vt:lpstr>Software Design: Identification of Classes (§2.7)</vt:lpstr>
      <vt:lpstr>Software Design – Sources for Classes</vt:lpstr>
      <vt:lpstr>Software Design – Sources for Classes</vt:lpstr>
      <vt:lpstr>Software Design – Sources for Classes</vt:lpstr>
      <vt:lpstr>A Bit More on Aliasing / Reference Variables</vt:lpstr>
      <vt:lpstr>A Bit More on Aliasing / Reference Variables</vt:lpstr>
      <vt:lpstr>A Bit More on Aliasing / Reference Variables</vt:lpstr>
      <vt:lpstr>A Bit More on Aliasing / Reference Variables</vt:lpstr>
      <vt:lpstr>A Bit More on Aliasing / Reference Variables</vt:lpstr>
      <vt:lpstr>Case Study: Trivia Game</vt:lpstr>
      <vt:lpstr>Case Study: Trivia Game (§2.8)</vt:lpstr>
      <vt:lpstr>ADT Summary</vt:lpstr>
      <vt:lpstr>Designing ADTs</vt:lpstr>
      <vt:lpstr>?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1277</cp:revision>
  <dcterms:created xsi:type="dcterms:W3CDTF">2010-07-29T23:41:00Z</dcterms:created>
  <dcterms:modified xsi:type="dcterms:W3CDTF">2016-09-08T01:10:28Z</dcterms:modified>
</cp:coreProperties>
</file>