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7"/>
  </p:notesMasterIdLst>
  <p:sldIdLst>
    <p:sldId id="256" r:id="rId2"/>
    <p:sldId id="257" r:id="rId3"/>
    <p:sldId id="367" r:id="rId4"/>
    <p:sldId id="258" r:id="rId5"/>
    <p:sldId id="259" r:id="rId6"/>
    <p:sldId id="260" r:id="rId7"/>
    <p:sldId id="261" r:id="rId8"/>
    <p:sldId id="262" r:id="rId9"/>
    <p:sldId id="368" r:id="rId10"/>
    <p:sldId id="263" r:id="rId11"/>
    <p:sldId id="264" r:id="rId12"/>
    <p:sldId id="265" r:id="rId13"/>
    <p:sldId id="266" r:id="rId14"/>
    <p:sldId id="267" r:id="rId15"/>
    <p:sldId id="268" r:id="rId16"/>
    <p:sldId id="269" r:id="rId17"/>
    <p:sldId id="369" r:id="rId18"/>
    <p:sldId id="270" r:id="rId19"/>
    <p:sldId id="271" r:id="rId20"/>
    <p:sldId id="272" r:id="rId21"/>
    <p:sldId id="273" r:id="rId22"/>
    <p:sldId id="274" r:id="rId23"/>
    <p:sldId id="275" r:id="rId24"/>
    <p:sldId id="276" r:id="rId25"/>
    <p:sldId id="277" r:id="rId26"/>
    <p:sldId id="278" r:id="rId27"/>
    <p:sldId id="279" r:id="rId28"/>
    <p:sldId id="355" r:id="rId29"/>
    <p:sldId id="356" r:id="rId30"/>
    <p:sldId id="280" r:id="rId31"/>
    <p:sldId id="284" r:id="rId32"/>
    <p:sldId id="281" r:id="rId33"/>
    <p:sldId id="282" r:id="rId34"/>
    <p:sldId id="283" r:id="rId35"/>
    <p:sldId id="357" r:id="rId36"/>
    <p:sldId id="358" r:id="rId37"/>
    <p:sldId id="359" r:id="rId38"/>
    <p:sldId id="360" r:id="rId39"/>
    <p:sldId id="361" r:id="rId40"/>
    <p:sldId id="362" r:id="rId41"/>
    <p:sldId id="363" r:id="rId42"/>
    <p:sldId id="364" r:id="rId43"/>
    <p:sldId id="365" r:id="rId44"/>
    <p:sldId id="366" r:id="rId45"/>
    <p:sldId id="353" r:id="rId4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92D050"/>
    <a:srgbClr val="007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433" autoAdjust="0"/>
    <p:restoredTop sz="94660"/>
  </p:normalViewPr>
  <p:slideViewPr>
    <p:cSldViewPr>
      <p:cViewPr varScale="1">
        <p:scale>
          <a:sx n="70" d="100"/>
          <a:sy n="70" d="100"/>
        </p:scale>
        <p:origin x="82" y="677"/>
      </p:cViewPr>
      <p:guideLst>
        <p:guide orient="horz" pos="2160"/>
        <p:guide pos="3840"/>
      </p:guideLst>
    </p:cSldViewPr>
  </p:slideViewPr>
  <p:notesTextViewPr>
    <p:cViewPr>
      <p:scale>
        <a:sx n="100" d="100"/>
        <a:sy n="100" d="100"/>
      </p:scale>
      <p:origin x="0" y="0"/>
    </p:cViewPr>
  </p:notesTextViewPr>
  <p:sorterViewPr>
    <p:cViewPr>
      <p:scale>
        <a:sx n="88" d="100"/>
        <a:sy n="88" d="100"/>
      </p:scale>
      <p:origin x="0" y="0"/>
    </p:cViewPr>
  </p:sorterViewPr>
  <p:gridSpacing cx="36576" cy="36576"/>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7C1D2C79-0C77-42E0-990A-3E6CDF61A71A}" type="datetimeFigureOut">
              <a:rPr lang="en-US"/>
              <a:pPr>
                <a:defRPr/>
              </a:pPr>
              <a:t>9/11/2016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84A70150-E22E-4495-8B7F-DB8279343A18}" type="slidenum">
              <a:rPr lang="en-US"/>
              <a:pPr>
                <a:defRPr/>
              </a:pPr>
              <a:t>‹#›</a:t>
            </a:fld>
            <a:endParaRPr lang="en-US"/>
          </a:p>
        </p:txBody>
      </p:sp>
    </p:spTree>
    <p:extLst>
      <p:ext uri="{BB962C8B-B14F-4D97-AF65-F5344CB8AC3E}">
        <p14:creationId xmlns:p14="http://schemas.microsoft.com/office/powerpoint/2010/main" val="25955479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72085" y="3337560"/>
            <a:ext cx="8640064"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577400" y="1544812"/>
            <a:ext cx="864006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91B91CB6-F9A3-44EF-B66B-136D599126E9}" type="datetimeFigureOut">
              <a:rPr lang="en-US"/>
              <a:pPr>
                <a:defRPr/>
              </a:pPr>
              <a:t>9/11/2016</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1234EF79-DF32-490F-BE6B-9CF116825299}"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5C46878C-A0A1-474C-8A9D-B60A971CB616}" type="datetimeFigureOut">
              <a:rPr lang="en-US"/>
              <a:pPr>
                <a:defRPr/>
              </a:pPr>
              <a:t>9/11/2016</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912C9E7B-66A2-42A1-889B-00C3FCE7DCA2}"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7937B408-1D7B-4806-A8D3-9836F0214D52}" type="datetimeFigureOut">
              <a:rPr lang="en-US"/>
              <a:pPr>
                <a:defRPr/>
              </a:pPr>
              <a:t>9/11/2016</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4C09B32A-130F-4A08-B326-F7B17C896CA4}"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7"/>
          <p:cNvCxnSpPr/>
          <p:nvPr/>
        </p:nvCxnSpPr>
        <p:spPr>
          <a:xfrm>
            <a:off x="0" y="692150"/>
            <a:ext cx="12192000"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0"/>
            <a:ext cx="12192000" cy="692696"/>
          </a:xfrm>
        </p:spPr>
        <p:txBody>
          <a:bodyPr/>
          <a:lstStyle>
            <a:lvl1pPr algn="ctr">
              <a:defRPr/>
            </a:lvl1pPr>
          </a:lstStyle>
          <a:p>
            <a:r>
              <a:rPr lang="en-US" smtClean="0"/>
              <a:t>Click to edit Master title style</a:t>
            </a:r>
            <a:endParaRPr lang="en-US" dirty="0"/>
          </a:p>
        </p:txBody>
      </p:sp>
      <p:sp>
        <p:nvSpPr>
          <p:cNvPr id="3" name="Content Placeholder 2"/>
          <p:cNvSpPr>
            <a:spLocks noGrp="1"/>
          </p:cNvSpPr>
          <p:nvPr>
            <p:ph idx="1"/>
          </p:nvPr>
        </p:nvSpPr>
        <p:spPr>
          <a:xfrm>
            <a:off x="101600" y="908720"/>
            <a:ext cx="11938000" cy="56063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a:xfrm>
            <a:off x="609600" y="6553200"/>
            <a:ext cx="2844800" cy="228600"/>
          </a:xfrm>
        </p:spPr>
        <p:txBody>
          <a:bodyPr/>
          <a:lstStyle>
            <a:lvl1pPr>
              <a:defRPr/>
            </a:lvl1pPr>
          </a:lstStyle>
          <a:p>
            <a:pPr>
              <a:defRPr/>
            </a:pPr>
            <a:fld id="{D8C0B64B-7076-463A-8EA3-B71E01FEFB77}" type="datetimeFigureOut">
              <a:rPr lang="en-US"/>
              <a:pPr>
                <a:defRPr/>
              </a:pPr>
              <a:t>9/11/2016</a:t>
            </a:fld>
            <a:endParaRPr lang="en-US"/>
          </a:p>
        </p:txBody>
      </p:sp>
      <p:sp>
        <p:nvSpPr>
          <p:cNvPr id="6" name="Footer Placeholder 4"/>
          <p:cNvSpPr>
            <a:spLocks noGrp="1"/>
          </p:cNvSpPr>
          <p:nvPr>
            <p:ph type="ftr" sz="quarter" idx="11"/>
          </p:nvPr>
        </p:nvSpPr>
        <p:spPr>
          <a:xfrm>
            <a:off x="4165600" y="6591301"/>
            <a:ext cx="3860800" cy="195263"/>
          </a:xfr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10871200" y="6591301"/>
            <a:ext cx="1016000" cy="195263"/>
          </a:xfrm>
        </p:spPr>
        <p:txBody>
          <a:bodyPr/>
          <a:lstStyle>
            <a:lvl1pPr>
              <a:defRPr/>
            </a:lvl1pPr>
          </a:lstStyle>
          <a:p>
            <a:pPr>
              <a:defRPr/>
            </a:pPr>
            <a:fld id="{7FB5C1F0-F340-4289-A82A-F7DC5411F03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E5179FA-DD96-4607-AB96-E1C85EA16D08}" type="datetimeFigureOut">
              <a:rPr lang="en-US"/>
              <a:pPr>
                <a:defRPr/>
              </a:pPr>
              <a:t>9/11/2016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E69A6F3-1DF2-435A-9C25-F466847C7117}"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8"/>
          <p:cNvCxnSpPr/>
          <p:nvPr/>
        </p:nvCxnSpPr>
        <p:spPr>
          <a:xfrm>
            <a:off x="-6350" y="692150"/>
            <a:ext cx="12192001"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0"/>
            <a:ext cx="12192000" cy="692696"/>
          </a:xfrm>
        </p:spPr>
        <p:txBody>
          <a:bodyPr/>
          <a:lstStyle>
            <a:lvl1pPr algn="ctr">
              <a:defRPr/>
            </a:lvl1pPr>
          </a:lstStyle>
          <a:p>
            <a:r>
              <a:rPr lang="en-US" smtClean="0"/>
              <a:t>Click to edit Master title style</a:t>
            </a:r>
            <a:endParaRPr lang="en-US" dirty="0"/>
          </a:p>
        </p:txBody>
      </p:sp>
      <p:sp>
        <p:nvSpPr>
          <p:cNvPr id="3" name="Content Placeholder 2"/>
          <p:cNvSpPr>
            <a:spLocks noGrp="1"/>
          </p:cNvSpPr>
          <p:nvPr>
            <p:ph sz="half" idx="1"/>
          </p:nvPr>
        </p:nvSpPr>
        <p:spPr>
          <a:xfrm>
            <a:off x="287355" y="836712"/>
            <a:ext cx="5712635" cy="5289451"/>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96000" y="836712"/>
            <a:ext cx="5808645" cy="5289451"/>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9"/>
          <p:cNvSpPr>
            <a:spLocks noGrp="1"/>
          </p:cNvSpPr>
          <p:nvPr>
            <p:ph type="dt" sz="half" idx="10"/>
          </p:nvPr>
        </p:nvSpPr>
        <p:spPr/>
        <p:txBody>
          <a:bodyPr/>
          <a:lstStyle>
            <a:lvl1pPr>
              <a:defRPr/>
            </a:lvl1pPr>
          </a:lstStyle>
          <a:p>
            <a:pPr>
              <a:defRPr/>
            </a:pPr>
            <a:fld id="{4D8159AE-240D-4C09-B30E-6911EE6DE4F4}" type="datetimeFigureOut">
              <a:rPr lang="en-US"/>
              <a:pPr>
                <a:defRPr/>
              </a:pPr>
              <a:t>9/11/2016</a:t>
            </a:fld>
            <a:endParaRPr lang="en-US"/>
          </a:p>
        </p:txBody>
      </p:sp>
      <p:sp>
        <p:nvSpPr>
          <p:cNvPr id="7" name="Footer Placeholder 21"/>
          <p:cNvSpPr>
            <a:spLocks noGrp="1"/>
          </p:cNvSpPr>
          <p:nvPr>
            <p:ph type="ftr" sz="quarter" idx="11"/>
          </p:nvPr>
        </p:nvSpPr>
        <p:spPr/>
        <p:txBody>
          <a:bodyPr/>
          <a:lstStyle>
            <a:lvl1pPr>
              <a:defRPr/>
            </a:lvl1pPr>
          </a:lstStyle>
          <a:p>
            <a:pPr>
              <a:defRPr/>
            </a:pPr>
            <a:endParaRPr lang="en-US"/>
          </a:p>
        </p:txBody>
      </p:sp>
      <p:sp>
        <p:nvSpPr>
          <p:cNvPr id="8" name="Slide Number Placeholder 17"/>
          <p:cNvSpPr>
            <a:spLocks noGrp="1"/>
          </p:cNvSpPr>
          <p:nvPr>
            <p:ph type="sldNum" sz="quarter" idx="12"/>
          </p:nvPr>
        </p:nvSpPr>
        <p:spPr/>
        <p:txBody>
          <a:bodyPr/>
          <a:lstStyle>
            <a:lvl1pPr>
              <a:defRPr/>
            </a:lvl1pPr>
          </a:lstStyle>
          <a:p>
            <a:pPr>
              <a:defRPr/>
            </a:pPr>
            <a:fld id="{DA2D92B1-5E86-4288-807E-63A768611E8F}"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7"/>
          <p:cNvCxnSpPr/>
          <p:nvPr/>
        </p:nvCxnSpPr>
        <p:spPr>
          <a:xfrm>
            <a:off x="0" y="692150"/>
            <a:ext cx="12192000"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0"/>
            <a:ext cx="12192000" cy="692696"/>
          </a:xfrm>
        </p:spPr>
        <p:txBody>
          <a:bodyPr/>
          <a:lstStyle>
            <a:lvl1pPr algn="ctr">
              <a:defRPr/>
            </a:lvl1pPr>
          </a:lstStyle>
          <a:p>
            <a:r>
              <a:rPr lang="en-US" smtClean="0"/>
              <a:t>Click to edit Master title style</a:t>
            </a:r>
            <a:endParaRPr lang="en-US" dirty="0"/>
          </a:p>
        </p:txBody>
      </p:sp>
      <p:sp>
        <p:nvSpPr>
          <p:cNvPr id="3" name="Text Placeholder 2"/>
          <p:cNvSpPr>
            <a:spLocks noGrp="1"/>
          </p:cNvSpPr>
          <p:nvPr>
            <p:ph type="body" idx="1"/>
          </p:nvPr>
        </p:nvSpPr>
        <p:spPr>
          <a:xfrm>
            <a:off x="335360" y="5486400"/>
            <a:ext cx="5661157"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6193367" y="5486400"/>
            <a:ext cx="5711279"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335360" y="980729"/>
            <a:ext cx="5661157" cy="4477947"/>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193367" y="980729"/>
            <a:ext cx="5711279" cy="4477947"/>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a:defRPr/>
            </a:lvl1pPr>
          </a:lstStyle>
          <a:p>
            <a:pPr>
              <a:defRPr/>
            </a:pPr>
            <a:fld id="{FBF81E34-3587-467F-8DAC-BB2FFFFFF910}" type="datetimeFigureOut">
              <a:rPr lang="en-US"/>
              <a:pPr>
                <a:defRPr/>
              </a:pPr>
              <a:t>9/11/2016</a:t>
            </a:fld>
            <a:endParaRPr lang="en-US"/>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0" name="Slide Number Placeholder 8"/>
          <p:cNvSpPr>
            <a:spLocks noGrp="1"/>
          </p:cNvSpPr>
          <p:nvPr>
            <p:ph type="sldNum" sz="quarter" idx="12"/>
          </p:nvPr>
        </p:nvSpPr>
        <p:spPr/>
        <p:txBody>
          <a:bodyPr/>
          <a:lstStyle>
            <a:lvl1pPr>
              <a:defRPr/>
            </a:lvl1pPr>
          </a:lstStyle>
          <a:p>
            <a:pPr>
              <a:defRPr/>
            </a:pPr>
            <a:fld id="{87DCBABB-37DC-4A41-8756-165E96580F2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7"/>
          <p:cNvCxnSpPr/>
          <p:nvPr/>
        </p:nvCxnSpPr>
        <p:spPr>
          <a:xfrm>
            <a:off x="0" y="692150"/>
            <a:ext cx="12192000"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0"/>
            <a:ext cx="12192000" cy="692696"/>
          </a:xfrm>
        </p:spPr>
        <p:txBody>
          <a:bodyPr/>
          <a:lstStyle>
            <a:lvl1pPr algn="ctr">
              <a:defRPr sz="4600"/>
            </a:lvl1pPr>
          </a:lstStyle>
          <a:p>
            <a:r>
              <a:rPr lang="en-US" smtClean="0"/>
              <a:t>Click to edit Master title style</a:t>
            </a:r>
            <a:endParaRPr lang="en-US" dirty="0"/>
          </a:p>
        </p:txBody>
      </p:sp>
      <p:sp>
        <p:nvSpPr>
          <p:cNvPr id="4" name="Date Placeholder 9"/>
          <p:cNvSpPr>
            <a:spLocks noGrp="1"/>
          </p:cNvSpPr>
          <p:nvPr>
            <p:ph type="dt" sz="half" idx="10"/>
          </p:nvPr>
        </p:nvSpPr>
        <p:spPr/>
        <p:txBody>
          <a:bodyPr/>
          <a:lstStyle>
            <a:lvl1pPr>
              <a:defRPr/>
            </a:lvl1pPr>
          </a:lstStyle>
          <a:p>
            <a:pPr>
              <a:defRPr/>
            </a:pPr>
            <a:fld id="{6F884970-781F-4ACB-B64E-8EDE76BEFFF0}" type="datetimeFigureOut">
              <a:rPr lang="en-US"/>
              <a:pPr>
                <a:defRPr/>
              </a:pPr>
              <a:t>9/11/2016</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51F0A29E-945C-4A9B-A9EC-98A6EBE915BA}"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584FF208-6B43-41C3-A29B-F3BED052DE85}" type="datetimeFigureOut">
              <a:rPr lang="en-US"/>
              <a:pPr>
                <a:defRPr/>
              </a:pPr>
              <a:t>9/11/2016</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0BBC2440-006E-4848-90EE-2EAA9DA5B6C8}"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5528"/>
            <a:ext cx="4267200" cy="730250"/>
          </a:xfrm>
        </p:spPr>
        <p:txBody>
          <a:bodyPr tIns="0" bIns="0" anchor="t"/>
          <a:lstStyle>
            <a:lvl1pPr algn="l">
              <a:buNone/>
              <a:defRPr sz="1800" b="1">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609600" y="214424"/>
            <a:ext cx="36576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2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33707A67-0443-4E2F-A2F8-756D433EB92F}" type="datetimeFigureOut">
              <a:rPr lang="en-US"/>
              <a:pPr>
                <a:defRPr/>
              </a:pPr>
              <a:t>9/11/2016</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10875433" y="6421439"/>
            <a:ext cx="1016000" cy="365125"/>
          </a:xfrm>
        </p:spPr>
        <p:txBody>
          <a:bodyPr/>
          <a:lstStyle>
            <a:lvl1pPr>
              <a:defRPr/>
            </a:lvl1pPr>
          </a:lstStyle>
          <a:p>
            <a:pPr>
              <a:defRPr/>
            </a:pPr>
            <a:fld id="{97E064AD-7104-4AE0-AD8D-3959A9781D28}"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09"/>
            <a:ext cx="4071824" cy="1253808"/>
          </a:xfrm>
        </p:spPr>
        <p:txBody>
          <a:bodyPr anchor="b"/>
          <a:lstStyle>
            <a:lvl1pPr algn="l">
              <a:buNone/>
              <a:defRPr sz="2200" b="1">
                <a:solidFill>
                  <a:schemeClr val="accent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7408979" y="2998765"/>
            <a:ext cx="407182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5" name="Date Placeholder 9"/>
          <p:cNvSpPr>
            <a:spLocks noGrp="1"/>
          </p:cNvSpPr>
          <p:nvPr>
            <p:ph type="dt" sz="half" idx="10"/>
          </p:nvPr>
        </p:nvSpPr>
        <p:spPr/>
        <p:txBody>
          <a:bodyPr/>
          <a:lstStyle>
            <a:lvl1pPr>
              <a:defRPr/>
            </a:lvl1pPr>
          </a:lstStyle>
          <a:p>
            <a:pPr>
              <a:defRPr/>
            </a:pPr>
            <a:fld id="{7FB7BB5B-9626-47E1-A235-E8867B622442}" type="datetimeFigureOut">
              <a:rPr lang="en-US"/>
              <a:pPr>
                <a:defRPr/>
              </a:pPr>
              <a:t>9/11/2016</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DD63244C-3261-4E90-9F22-155CD69348BC}"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000000"/>
            </a:gs>
            <a:gs pos="100000">
              <a:srgbClr val="505050"/>
            </a:gs>
          </a:gsLst>
          <a:lin ang="5400000" scaled="1"/>
        </a:grad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0" y="0"/>
            <a:ext cx="12192000" cy="69215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smtClean="0"/>
              <a:t>Click to edit Master title style</a:t>
            </a:r>
          </a:p>
        </p:txBody>
      </p:sp>
      <p:sp>
        <p:nvSpPr>
          <p:cNvPr id="1027" name="Text Placeholder 29"/>
          <p:cNvSpPr>
            <a:spLocks noGrp="1"/>
          </p:cNvSpPr>
          <p:nvPr>
            <p:ph type="body" idx="1"/>
          </p:nvPr>
        </p:nvSpPr>
        <p:spPr bwMode="auto">
          <a:xfrm>
            <a:off x="287867" y="1016001"/>
            <a:ext cx="11616267" cy="5110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09600" y="6421439"/>
            <a:ext cx="2844800" cy="365125"/>
          </a:xfrm>
          <a:prstGeom prst="rect">
            <a:avLst/>
          </a:prstGeom>
        </p:spPr>
        <p:txBody>
          <a:bodyPr vert="horz" bIns="0" anchor="b"/>
          <a:lstStyle>
            <a:lvl1pPr algn="l" eaLnBrk="1" fontAlgn="auto" latinLnBrk="0" hangingPunct="1">
              <a:spcBef>
                <a:spcPts val="0"/>
              </a:spcBef>
              <a:spcAft>
                <a:spcPts val="0"/>
              </a:spcAft>
              <a:defRPr kumimoji="0" sz="1000">
                <a:solidFill>
                  <a:schemeClr val="tx2">
                    <a:shade val="50000"/>
                  </a:schemeClr>
                </a:solidFill>
                <a:latin typeface="+mn-lt"/>
              </a:defRPr>
            </a:lvl1pPr>
          </a:lstStyle>
          <a:p>
            <a:pPr>
              <a:defRPr/>
            </a:pPr>
            <a:fld id="{406A32E4-400C-46BF-87EA-2FCB0211A2BE}" type="datetimeFigureOut">
              <a:rPr lang="en-US"/>
              <a:pPr>
                <a:defRPr/>
              </a:pPr>
              <a:t>9/11/2016</a:t>
            </a:fld>
            <a:endParaRPr lang="en-US"/>
          </a:p>
        </p:txBody>
      </p:sp>
      <p:sp>
        <p:nvSpPr>
          <p:cNvPr id="22" name="Footer Placeholder 21"/>
          <p:cNvSpPr>
            <a:spLocks noGrp="1"/>
          </p:cNvSpPr>
          <p:nvPr>
            <p:ph type="ftr" sz="quarter" idx="3"/>
          </p:nvPr>
        </p:nvSpPr>
        <p:spPr>
          <a:xfrm>
            <a:off x="4165600" y="6421439"/>
            <a:ext cx="3860800" cy="365125"/>
          </a:xfrm>
          <a:prstGeom prst="rect">
            <a:avLst/>
          </a:prstGeom>
        </p:spPr>
        <p:txBody>
          <a:bodyPr vert="horz" lIns="0" rIns="0" bIns="0" anchor="b"/>
          <a:lstStyle>
            <a:lvl1pPr algn="ctr" eaLnBrk="1" fontAlgn="auto" latinLnBrk="0" hangingPunct="1">
              <a:spcBef>
                <a:spcPts val="0"/>
              </a:spcBef>
              <a:spcAft>
                <a:spcPts val="0"/>
              </a:spcAft>
              <a:defRPr kumimoji="0" sz="1000">
                <a:solidFill>
                  <a:schemeClr val="tx2">
                    <a:shade val="50000"/>
                  </a:schemeClr>
                </a:solidFill>
                <a:latin typeface="+mn-lt"/>
              </a:defRPr>
            </a:lvl1pPr>
          </a:lstStyle>
          <a:p>
            <a:pPr>
              <a:defRPr/>
            </a:pPr>
            <a:endParaRPr lang="en-US"/>
          </a:p>
        </p:txBody>
      </p:sp>
      <p:sp>
        <p:nvSpPr>
          <p:cNvPr id="18" name="Slide Number Placeholder 17"/>
          <p:cNvSpPr>
            <a:spLocks noGrp="1"/>
          </p:cNvSpPr>
          <p:nvPr>
            <p:ph type="sldNum" sz="quarter" idx="4"/>
          </p:nvPr>
        </p:nvSpPr>
        <p:spPr>
          <a:xfrm>
            <a:off x="10871200" y="6421439"/>
            <a:ext cx="1016000" cy="365125"/>
          </a:xfrm>
          <a:prstGeom prst="rect">
            <a:avLst/>
          </a:prstGeom>
        </p:spPr>
        <p:txBody>
          <a:bodyPr vert="horz" lIns="0" tIns="0" rIns="0" bIns="0" anchor="b"/>
          <a:lstStyle>
            <a:lvl1pPr algn="r" eaLnBrk="1" fontAlgn="auto" latinLnBrk="0" hangingPunct="1">
              <a:spcBef>
                <a:spcPts val="0"/>
              </a:spcBef>
              <a:spcAft>
                <a:spcPts val="0"/>
              </a:spcAft>
              <a:defRPr kumimoji="0" sz="1000">
                <a:solidFill>
                  <a:schemeClr val="tx2">
                    <a:shade val="50000"/>
                  </a:schemeClr>
                </a:solidFill>
                <a:latin typeface="+mn-lt"/>
              </a:defRPr>
            </a:lvl1pPr>
          </a:lstStyle>
          <a:p>
            <a:pPr>
              <a:defRPr/>
            </a:pPr>
            <a:fld id="{7A749413-919B-46D6-8D44-B545DFD59A74}" type="slidenum">
              <a:rPr lang="en-US"/>
              <a:pPr>
                <a:defRPr/>
              </a:pPr>
              <a:t>‹#›</a:t>
            </a:fld>
            <a:endParaRPr lang="en-US" dirty="0"/>
          </a:p>
        </p:txBody>
      </p:sp>
    </p:spTree>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86" r:id="rId7"/>
    <p:sldLayoutId id="2147483696" r:id="rId8"/>
    <p:sldLayoutId id="2147483687" r:id="rId9"/>
    <p:sldLayoutId id="2147483688" r:id="rId10"/>
    <p:sldLayoutId id="2147483689" r:id="rId11"/>
  </p:sldLayoutIdLst>
  <p:timing>
    <p:tnLst>
      <p:par>
        <p:cTn id="1" dur="indefinite" restart="never" nodeType="tmRoot"/>
      </p:par>
    </p:tnLst>
  </p:timing>
  <p:txStyles>
    <p:titleStyle>
      <a:lvl1pPr algn="ctr" rtl="0" eaLnBrk="0" fontAlgn="base" hangingPunct="0">
        <a:spcBef>
          <a:spcPct val="0"/>
        </a:spcBef>
        <a:spcAft>
          <a:spcPct val="0"/>
        </a:spcAft>
        <a:defRPr sz="4600" kern="1200">
          <a:solidFill>
            <a:schemeClr val="tx1"/>
          </a:solidFill>
          <a:latin typeface="+mj-lt"/>
          <a:ea typeface="+mj-ea"/>
          <a:cs typeface="+mj-cs"/>
        </a:defRPr>
      </a:lvl1pPr>
      <a:lvl2pPr algn="ctr" rtl="0" eaLnBrk="0" fontAlgn="base" hangingPunct="0">
        <a:spcBef>
          <a:spcPct val="0"/>
        </a:spcBef>
        <a:spcAft>
          <a:spcPct val="0"/>
        </a:spcAft>
        <a:defRPr sz="4600">
          <a:solidFill>
            <a:schemeClr val="tx1"/>
          </a:solidFill>
          <a:latin typeface="Franklin Gothic Book" pitchFamily="34" charset="0"/>
        </a:defRPr>
      </a:lvl2pPr>
      <a:lvl3pPr algn="ctr" rtl="0" eaLnBrk="0" fontAlgn="base" hangingPunct="0">
        <a:spcBef>
          <a:spcPct val="0"/>
        </a:spcBef>
        <a:spcAft>
          <a:spcPct val="0"/>
        </a:spcAft>
        <a:defRPr sz="4600">
          <a:solidFill>
            <a:schemeClr val="tx1"/>
          </a:solidFill>
          <a:latin typeface="Franklin Gothic Book" pitchFamily="34" charset="0"/>
        </a:defRPr>
      </a:lvl3pPr>
      <a:lvl4pPr algn="ctr" rtl="0" eaLnBrk="0" fontAlgn="base" hangingPunct="0">
        <a:spcBef>
          <a:spcPct val="0"/>
        </a:spcBef>
        <a:spcAft>
          <a:spcPct val="0"/>
        </a:spcAft>
        <a:defRPr sz="4600">
          <a:solidFill>
            <a:schemeClr val="tx1"/>
          </a:solidFill>
          <a:latin typeface="Franklin Gothic Book" pitchFamily="34" charset="0"/>
        </a:defRPr>
      </a:lvl4pPr>
      <a:lvl5pPr algn="ctr" rtl="0" eaLnBrk="0" fontAlgn="base" hangingPunct="0">
        <a:spcBef>
          <a:spcPct val="0"/>
        </a:spcBef>
        <a:spcAft>
          <a:spcPct val="0"/>
        </a:spcAft>
        <a:defRPr sz="4600">
          <a:solidFill>
            <a:schemeClr val="tx1"/>
          </a:solidFill>
          <a:latin typeface="Franklin Gothic Book" pitchFamily="34" charset="0"/>
        </a:defRPr>
      </a:lvl5pPr>
      <a:lvl6pPr marL="457200" algn="l" rtl="0" eaLnBrk="1" fontAlgn="base" hangingPunct="1">
        <a:spcBef>
          <a:spcPct val="0"/>
        </a:spcBef>
        <a:spcAft>
          <a:spcPct val="0"/>
        </a:spcAft>
        <a:defRPr sz="4600">
          <a:solidFill>
            <a:schemeClr val="tx1"/>
          </a:solidFill>
          <a:latin typeface="Franklin Gothic Book" pitchFamily="34" charset="0"/>
        </a:defRPr>
      </a:lvl6pPr>
      <a:lvl7pPr marL="914400" algn="l" rtl="0" eaLnBrk="1" fontAlgn="base" hangingPunct="1">
        <a:spcBef>
          <a:spcPct val="0"/>
        </a:spcBef>
        <a:spcAft>
          <a:spcPct val="0"/>
        </a:spcAft>
        <a:defRPr sz="4600">
          <a:solidFill>
            <a:schemeClr val="tx1"/>
          </a:solidFill>
          <a:latin typeface="Franklin Gothic Book" pitchFamily="34" charset="0"/>
        </a:defRPr>
      </a:lvl7pPr>
      <a:lvl8pPr marL="1371600" algn="l" rtl="0" eaLnBrk="1" fontAlgn="base" hangingPunct="1">
        <a:spcBef>
          <a:spcPct val="0"/>
        </a:spcBef>
        <a:spcAft>
          <a:spcPct val="0"/>
        </a:spcAft>
        <a:defRPr sz="4600">
          <a:solidFill>
            <a:schemeClr val="tx1"/>
          </a:solidFill>
          <a:latin typeface="Franklin Gothic Book" pitchFamily="34" charset="0"/>
        </a:defRPr>
      </a:lvl8pPr>
      <a:lvl9pPr marL="1828800" algn="l" rtl="0" eaLnBrk="1" fontAlgn="base" hangingPunct="1">
        <a:spcBef>
          <a:spcPct val="0"/>
        </a:spcBef>
        <a:spcAft>
          <a:spcPct val="0"/>
        </a:spcAft>
        <a:defRPr sz="4600">
          <a:solidFill>
            <a:schemeClr val="tx1"/>
          </a:solidFill>
          <a:latin typeface="Franklin Gothic Book" pitchFamily="34" charset="0"/>
        </a:defRPr>
      </a:lvl9pPr>
    </p:titleStyle>
    <p:bodyStyle>
      <a:lvl1pPr marL="419100" indent="-382588" algn="l" rtl="0" eaLnBrk="0" fontAlgn="base" hangingPunct="0">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charset="0"/>
        <a:buChar char="○"/>
        <a:defRPr sz="2400"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748560"/>
        </a:buClr>
        <a:buSzPct val="100000"/>
        <a:buFont typeface="Arial"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artima.com/weblogs/viewpost.jsp?thread=221903"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56616"/>
            <a:ext cx="12192000" cy="2805684"/>
          </a:xfrm>
        </p:spPr>
        <p:txBody>
          <a:bodyPr>
            <a:noAutofit/>
          </a:bodyPr>
          <a:lstStyle/>
          <a:p>
            <a:pPr algn="ctr" eaLnBrk="1" fontAlgn="auto" hangingPunct="1">
              <a:spcAft>
                <a:spcPts val="0"/>
              </a:spcAft>
              <a:defRPr/>
            </a:pPr>
            <a:r>
              <a:rPr sz="8000" dirty="0"/>
              <a:t>EECS 2500 </a:t>
            </a:r>
            <a:br>
              <a:rPr sz="8000" dirty="0"/>
            </a:br>
            <a:r>
              <a:rPr sz="8000" u="sng" dirty="0"/>
              <a:t>Linear Data Structures</a:t>
            </a:r>
          </a:p>
        </p:txBody>
      </p:sp>
      <p:sp>
        <p:nvSpPr>
          <p:cNvPr id="14338" name="Subtitle 2"/>
          <p:cNvSpPr>
            <a:spLocks noGrp="1"/>
          </p:cNvSpPr>
          <p:nvPr>
            <p:ph type="subTitle" idx="1"/>
          </p:nvPr>
        </p:nvSpPr>
        <p:spPr>
          <a:xfrm>
            <a:off x="1524000" y="3429000"/>
            <a:ext cx="9144000" cy="1682497"/>
          </a:xfrm>
        </p:spPr>
        <p:txBody>
          <a:bodyPr>
            <a:normAutofit/>
          </a:bodyPr>
          <a:lstStyle/>
          <a:p>
            <a:pPr algn="ctr" eaLnBrk="1" hangingPunct="1"/>
            <a:r>
              <a:rPr lang="en-US" sz="2400" dirty="0"/>
              <a:t>Lecture 07 </a:t>
            </a:r>
          </a:p>
          <a:p>
            <a:pPr algn="ctr" eaLnBrk="1" hangingPunct="1"/>
            <a:r>
              <a:rPr lang="en-US" sz="3000" dirty="0"/>
              <a:t>Chapter 03 – The Stack ADT – Part 1</a:t>
            </a:r>
          </a:p>
          <a:p>
            <a:pPr algn="ctr" eaLnBrk="1" hangingPunct="1"/>
            <a:r>
              <a:rPr lang="en-US" sz="2400" dirty="0"/>
              <a:t>Fall 2016</a:t>
            </a:r>
          </a:p>
        </p:txBody>
      </p:sp>
      <p:sp>
        <p:nvSpPr>
          <p:cNvPr id="14339" name="Subtitle 2"/>
          <p:cNvSpPr txBox="1">
            <a:spLocks/>
          </p:cNvSpPr>
          <p:nvPr/>
        </p:nvSpPr>
        <p:spPr bwMode="auto">
          <a:xfrm>
            <a:off x="1905000" y="6019800"/>
            <a:ext cx="8610600" cy="609600"/>
          </a:xfrm>
          <a:prstGeom prst="rect">
            <a:avLst/>
          </a:prstGeom>
          <a:noFill/>
          <a:ln w="9525">
            <a:noFill/>
            <a:miter lim="800000"/>
            <a:headEnd/>
            <a:tailEnd/>
          </a:ln>
        </p:spPr>
        <p:txBody>
          <a:bodyPr tIns="0" rIns="45720" bIns="0" anchor="b"/>
          <a:lstStyle/>
          <a:p>
            <a:pPr algn="r">
              <a:spcBef>
                <a:spcPct val="20000"/>
              </a:spcBef>
              <a:buClr>
                <a:schemeClr val="accent1"/>
              </a:buClr>
              <a:buSzPct val="80000"/>
              <a:buFont typeface="Wingdings 2" pitchFamily="18" charset="2"/>
              <a:buNone/>
            </a:pPr>
            <a:r>
              <a:rPr lang="en-US"/>
              <a:t>Dr. Larry G. Thomas – University of Toledo/LCCC</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1524000" y="1"/>
            <a:ext cx="9144000" cy="701675"/>
          </a:xfrm>
        </p:spPr>
        <p:txBody>
          <a:bodyPr/>
          <a:lstStyle/>
          <a:p>
            <a:pPr eaLnBrk="1" hangingPunct="1"/>
            <a:r>
              <a:rPr lang="en-US" smtClean="0"/>
              <a:t>Collection Elements (</a:t>
            </a:r>
            <a:r>
              <a:rPr lang="en-US" smtClean="0">
                <a:latin typeface="Arial" charset="0"/>
                <a:cs typeface="Arial" charset="0"/>
              </a:rPr>
              <a:t>§</a:t>
            </a:r>
            <a:r>
              <a:rPr lang="en-US" smtClean="0"/>
              <a:t>3.2)</a:t>
            </a:r>
          </a:p>
        </p:txBody>
      </p:sp>
      <p:sp>
        <p:nvSpPr>
          <p:cNvPr id="14338" name="Content Placeholder 2"/>
          <p:cNvSpPr>
            <a:spLocks noGrp="1"/>
          </p:cNvSpPr>
          <p:nvPr>
            <p:ph idx="1"/>
          </p:nvPr>
        </p:nvSpPr>
        <p:spPr>
          <a:xfrm>
            <a:off x="170688" y="904876"/>
            <a:ext cx="11887200" cy="5749925"/>
          </a:xfrm>
        </p:spPr>
        <p:txBody>
          <a:bodyPr/>
          <a:lstStyle/>
          <a:p>
            <a:pPr eaLnBrk="1" hangingPunct="1">
              <a:spcBef>
                <a:spcPts val="1200"/>
              </a:spcBef>
            </a:pPr>
            <a:r>
              <a:rPr lang="en-US" dirty="0" smtClean="0"/>
              <a:t>A </a:t>
            </a:r>
            <a:r>
              <a:rPr lang="en-US" i="1" u="sng" dirty="0" smtClean="0"/>
              <a:t>collection</a:t>
            </a:r>
            <a:r>
              <a:rPr lang="en-US" dirty="0" smtClean="0"/>
              <a:t> is an object that holds other objects</a:t>
            </a:r>
          </a:p>
          <a:p>
            <a:pPr lvl="1" eaLnBrk="1" hangingPunct="1">
              <a:spcBef>
                <a:spcPts val="1200"/>
              </a:spcBef>
            </a:pPr>
            <a:r>
              <a:rPr lang="en-US" dirty="0" smtClean="0"/>
              <a:t>Typically we are interested in inserting, removing, and iterating through the contents of a collection.</a:t>
            </a:r>
          </a:p>
          <a:p>
            <a:pPr eaLnBrk="1" hangingPunct="1">
              <a:spcBef>
                <a:spcPts val="1200"/>
              </a:spcBef>
            </a:pPr>
            <a:r>
              <a:rPr lang="en-US" dirty="0" smtClean="0"/>
              <a:t>A stack is an example of a Collection ADT. It collects together elements for future use, while maintaining a first-in, last-out (or last-in, first-out [LIFO]; </a:t>
            </a:r>
            <a:r>
              <a:rPr lang="en-US" i="1" u="sng" dirty="0" smtClean="0"/>
              <a:t>not FILO</a:t>
            </a:r>
            <a:r>
              <a:rPr lang="en-US" dirty="0" smtClean="0"/>
              <a:t>) ordering among the elements. </a:t>
            </a:r>
          </a:p>
          <a:p>
            <a:pPr eaLnBrk="1" hangingPunct="1">
              <a:spcBef>
                <a:spcPts val="1200"/>
              </a:spcBef>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524000" y="1"/>
            <a:ext cx="9144000" cy="701675"/>
          </a:xfrm>
        </p:spPr>
        <p:txBody>
          <a:bodyPr/>
          <a:lstStyle/>
          <a:p>
            <a:pPr eaLnBrk="1" hangingPunct="1"/>
            <a:r>
              <a:rPr lang="en-US" smtClean="0"/>
              <a:t>Collection Elements</a:t>
            </a:r>
          </a:p>
        </p:txBody>
      </p:sp>
      <p:sp>
        <p:nvSpPr>
          <p:cNvPr id="14338" name="Content Placeholder 2"/>
          <p:cNvSpPr>
            <a:spLocks noGrp="1"/>
          </p:cNvSpPr>
          <p:nvPr>
            <p:ph idx="1"/>
          </p:nvPr>
        </p:nvSpPr>
        <p:spPr>
          <a:xfrm>
            <a:off x="170688" y="904876"/>
            <a:ext cx="11887200" cy="5749925"/>
          </a:xfrm>
        </p:spPr>
        <p:txBody>
          <a:bodyPr/>
          <a:lstStyle/>
          <a:p>
            <a:pPr eaLnBrk="1" hangingPunct="1">
              <a:spcBef>
                <a:spcPts val="100"/>
              </a:spcBef>
            </a:pPr>
            <a:r>
              <a:rPr lang="en-US" dirty="0" smtClean="0"/>
              <a:t>Our </a:t>
            </a:r>
            <a:r>
              <a:rPr lang="en-US" dirty="0" err="1" smtClean="0">
                <a:solidFill>
                  <a:srgbClr val="FFC000"/>
                </a:solidFill>
                <a:latin typeface="Consolas" pitchFamily="49" charset="0"/>
                <a:cs typeface="Consolas" pitchFamily="49" charset="0"/>
              </a:rPr>
              <a:t>StringLog</a:t>
            </a:r>
            <a:r>
              <a:rPr lang="en-US" dirty="0" smtClean="0"/>
              <a:t> was a collection ADT.</a:t>
            </a:r>
          </a:p>
          <a:p>
            <a:pPr eaLnBrk="1" hangingPunct="1">
              <a:spcBef>
                <a:spcPts val="100"/>
              </a:spcBef>
            </a:pPr>
            <a:r>
              <a:rPr lang="en-US" dirty="0" smtClean="0"/>
              <a:t>Unfortunately, it only collected (logged) </a:t>
            </a:r>
            <a:r>
              <a:rPr lang="en-US" dirty="0" smtClean="0">
                <a:solidFill>
                  <a:srgbClr val="FFC000"/>
                </a:solidFill>
                <a:latin typeface="Consolas" pitchFamily="49" charset="0"/>
                <a:cs typeface="Consolas" pitchFamily="49" charset="0"/>
              </a:rPr>
              <a:t>String</a:t>
            </a:r>
            <a:r>
              <a:rPr lang="en-US" dirty="0" smtClean="0"/>
              <a:t>s</a:t>
            </a:r>
          </a:p>
          <a:p>
            <a:pPr eaLnBrk="1" hangingPunct="1">
              <a:spcBef>
                <a:spcPts val="100"/>
              </a:spcBef>
            </a:pPr>
            <a:r>
              <a:rPr lang="en-US" dirty="0" smtClean="0"/>
              <a:t>What if we needed to log some other data type (like </a:t>
            </a:r>
            <a:r>
              <a:rPr lang="en-US" dirty="0" err="1" smtClean="0">
                <a:solidFill>
                  <a:srgbClr val="FFC000"/>
                </a:solidFill>
                <a:latin typeface="Consolas" pitchFamily="49" charset="0"/>
                <a:cs typeface="Consolas" pitchFamily="49" charset="0"/>
              </a:rPr>
              <a:t>int</a:t>
            </a:r>
            <a:r>
              <a:rPr lang="en-US" dirty="0" err="1" smtClean="0"/>
              <a:t>s</a:t>
            </a:r>
            <a:r>
              <a:rPr lang="en-US" dirty="0" smtClean="0"/>
              <a:t>, or </a:t>
            </a:r>
            <a:r>
              <a:rPr lang="en-US" dirty="0" err="1" smtClean="0">
                <a:solidFill>
                  <a:srgbClr val="FFC000"/>
                </a:solidFill>
                <a:latin typeface="Consolas" pitchFamily="49" charset="0"/>
                <a:cs typeface="Consolas" pitchFamily="49" charset="0"/>
              </a:rPr>
              <a:t>BankAccount</a:t>
            </a:r>
            <a:r>
              <a:rPr lang="en-US" dirty="0" err="1"/>
              <a:t>s</a:t>
            </a:r>
            <a:r>
              <a:rPr lang="en-US" dirty="0"/>
              <a:t>)?</a:t>
            </a:r>
            <a:endParaRPr lang="en-US" dirty="0" smtClean="0"/>
          </a:p>
          <a:p>
            <a:pPr eaLnBrk="1" hangingPunct="1">
              <a:spcBef>
                <a:spcPts val="100"/>
              </a:spcBef>
            </a:pPr>
            <a:r>
              <a:rPr lang="en-US" dirty="0" smtClean="0"/>
              <a:t>We would need to code new log classes</a:t>
            </a:r>
          </a:p>
          <a:p>
            <a:pPr eaLnBrk="1" hangingPunct="1">
              <a:spcBef>
                <a:spcPts val="100"/>
              </a:spcBef>
            </a:pPr>
            <a:endParaRPr lang="en-US" dirty="0" smtClean="0"/>
          </a:p>
        </p:txBody>
      </p:sp>
      <p:pic>
        <p:nvPicPr>
          <p:cNvPr id="4" name="Picture 5" descr="collect1"/>
          <p:cNvPicPr>
            <a:picLocks noChangeAspect="1" noChangeArrowheads="1"/>
          </p:cNvPicPr>
          <p:nvPr/>
        </p:nvPicPr>
        <p:blipFill>
          <a:blip r:embed="rId2"/>
          <a:srcRect/>
          <a:stretch>
            <a:fillRect/>
          </a:stretch>
        </p:blipFill>
        <p:spPr bwMode="auto">
          <a:xfrm>
            <a:off x="1866900" y="3619501"/>
            <a:ext cx="8458200" cy="30464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1524000" y="1"/>
            <a:ext cx="9144000" cy="701675"/>
          </a:xfrm>
        </p:spPr>
        <p:txBody>
          <a:bodyPr/>
          <a:lstStyle/>
          <a:p>
            <a:pPr eaLnBrk="1" hangingPunct="1"/>
            <a:r>
              <a:rPr lang="en-US" smtClean="0"/>
              <a:t>Collection Elements</a:t>
            </a:r>
          </a:p>
        </p:txBody>
      </p:sp>
      <p:sp>
        <p:nvSpPr>
          <p:cNvPr id="14338" name="Content Placeholder 2"/>
          <p:cNvSpPr>
            <a:spLocks noGrp="1"/>
          </p:cNvSpPr>
          <p:nvPr>
            <p:ph idx="1"/>
          </p:nvPr>
        </p:nvSpPr>
        <p:spPr>
          <a:xfrm>
            <a:off x="170688" y="904876"/>
            <a:ext cx="11887200" cy="5749925"/>
          </a:xfrm>
        </p:spPr>
        <p:txBody>
          <a:bodyPr/>
          <a:lstStyle/>
          <a:p>
            <a:pPr eaLnBrk="1" hangingPunct="1">
              <a:spcBef>
                <a:spcPts val="100"/>
              </a:spcBef>
            </a:pPr>
            <a:r>
              <a:rPr lang="en-US" dirty="0" smtClean="0"/>
              <a:t>Since all objects descend (inherit) from </a:t>
            </a:r>
            <a:r>
              <a:rPr lang="en-US" dirty="0" smtClean="0">
                <a:solidFill>
                  <a:srgbClr val="FFC000"/>
                </a:solidFill>
                <a:latin typeface="Consolas" pitchFamily="49" charset="0"/>
                <a:cs typeface="Consolas" pitchFamily="49" charset="0"/>
              </a:rPr>
              <a:t>Object</a:t>
            </a:r>
            <a:r>
              <a:rPr lang="en-US" dirty="0" smtClean="0"/>
              <a:t>, we can create a generic </a:t>
            </a:r>
            <a:r>
              <a:rPr lang="en-US" dirty="0" err="1" smtClean="0">
                <a:solidFill>
                  <a:srgbClr val="FFC000"/>
                </a:solidFill>
                <a:latin typeface="Consolas" pitchFamily="49" charset="0"/>
                <a:cs typeface="Consolas" pitchFamily="49" charset="0"/>
              </a:rPr>
              <a:t>ObjectLog</a:t>
            </a:r>
            <a:r>
              <a:rPr lang="en-US" dirty="0" smtClean="0"/>
              <a:t>, and put </a:t>
            </a:r>
            <a:r>
              <a:rPr lang="en-US" i="1" dirty="0" smtClean="0"/>
              <a:t>any</a:t>
            </a:r>
            <a:r>
              <a:rPr lang="en-US" dirty="0" smtClean="0"/>
              <a:t> data type in it (counting on polymorphism)</a:t>
            </a:r>
          </a:p>
        </p:txBody>
      </p:sp>
      <p:pic>
        <p:nvPicPr>
          <p:cNvPr id="23555" name="Picture 5" descr="collect2"/>
          <p:cNvPicPr>
            <a:picLocks noChangeAspect="1" noChangeArrowheads="1"/>
          </p:cNvPicPr>
          <p:nvPr/>
        </p:nvPicPr>
        <p:blipFill>
          <a:blip r:embed="rId2"/>
          <a:srcRect/>
          <a:stretch>
            <a:fillRect/>
          </a:stretch>
        </p:blipFill>
        <p:spPr bwMode="auto">
          <a:xfrm>
            <a:off x="1828800" y="2462214"/>
            <a:ext cx="8458200" cy="41481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1524000" y="1"/>
            <a:ext cx="9144000" cy="701675"/>
          </a:xfrm>
        </p:spPr>
        <p:txBody>
          <a:bodyPr/>
          <a:lstStyle/>
          <a:p>
            <a:pPr eaLnBrk="1" hangingPunct="1"/>
            <a:r>
              <a:rPr lang="en-US" smtClean="0"/>
              <a:t>Collection Elements</a:t>
            </a:r>
          </a:p>
        </p:txBody>
      </p:sp>
      <p:sp>
        <p:nvSpPr>
          <p:cNvPr id="14338" name="Content Placeholder 2"/>
          <p:cNvSpPr>
            <a:spLocks noGrp="1"/>
          </p:cNvSpPr>
          <p:nvPr>
            <p:ph idx="1"/>
          </p:nvPr>
        </p:nvSpPr>
        <p:spPr>
          <a:xfrm>
            <a:off x="170688" y="904876"/>
            <a:ext cx="11887200" cy="5749925"/>
          </a:xfrm>
        </p:spPr>
        <p:txBody>
          <a:bodyPr/>
          <a:lstStyle/>
          <a:p>
            <a:pPr eaLnBrk="1" hangingPunct="1">
              <a:spcBef>
                <a:spcPts val="1200"/>
              </a:spcBef>
            </a:pPr>
            <a:r>
              <a:rPr lang="en-US" dirty="0" smtClean="0"/>
              <a:t>Creating a generic </a:t>
            </a:r>
            <a:r>
              <a:rPr lang="en-US" dirty="0" err="1" smtClean="0">
                <a:solidFill>
                  <a:srgbClr val="FFC000"/>
                </a:solidFill>
                <a:latin typeface="Consolas" pitchFamily="49" charset="0"/>
                <a:cs typeface="Consolas" pitchFamily="49" charset="0"/>
              </a:rPr>
              <a:t>ObjectLog</a:t>
            </a:r>
            <a:r>
              <a:rPr lang="en-US" dirty="0" smtClean="0"/>
              <a:t> </a:t>
            </a:r>
            <a:r>
              <a:rPr lang="en-US" i="1" dirty="0" smtClean="0"/>
              <a:t>does</a:t>
            </a:r>
            <a:r>
              <a:rPr lang="en-US" dirty="0" smtClean="0"/>
              <a:t> work, but whenever we remove an object from the log, it can </a:t>
            </a:r>
            <a:r>
              <a:rPr lang="en-US" i="1" u="sng" dirty="0" smtClean="0"/>
              <a:t>only</a:t>
            </a:r>
            <a:r>
              <a:rPr lang="en-US" dirty="0" smtClean="0"/>
              <a:t> be referred to as an </a:t>
            </a:r>
            <a:r>
              <a:rPr lang="en-US" dirty="0" smtClean="0">
                <a:solidFill>
                  <a:srgbClr val="FFC000"/>
                </a:solidFill>
                <a:latin typeface="Consolas" pitchFamily="49" charset="0"/>
                <a:cs typeface="Consolas" pitchFamily="49" charset="0"/>
              </a:rPr>
              <a:t>Object</a:t>
            </a:r>
            <a:r>
              <a:rPr lang="en-US" dirty="0" smtClean="0"/>
              <a:t>.</a:t>
            </a:r>
          </a:p>
          <a:p>
            <a:pPr eaLnBrk="1" hangingPunct="1">
              <a:spcBef>
                <a:spcPts val="1200"/>
              </a:spcBef>
            </a:pPr>
            <a:r>
              <a:rPr lang="en-US" dirty="0" smtClean="0"/>
              <a:t>To use it any other way, we have to </a:t>
            </a:r>
            <a:r>
              <a:rPr lang="en-US" i="1" u="sng" dirty="0" smtClean="0"/>
              <a:t>explicitly</a:t>
            </a:r>
            <a:r>
              <a:rPr lang="en-US" dirty="0" smtClean="0"/>
              <a:t> cast it back to the type of object it is</a:t>
            </a:r>
          </a:p>
          <a:p>
            <a:pPr lvl="1" eaLnBrk="1" hangingPunct="1">
              <a:spcBef>
                <a:spcPts val="1200"/>
              </a:spcBef>
              <a:buNone/>
            </a:pPr>
            <a:endParaRPr lang="en-US" sz="2000" dirty="0">
              <a:latin typeface="Courier New" pitchFamily="49" charset="0"/>
              <a:cs typeface="Courier New" pitchFamily="49" charset="0"/>
            </a:endParaRPr>
          </a:p>
          <a:p>
            <a:pPr lvl="1" eaLnBrk="1" hangingPunct="1">
              <a:spcBef>
                <a:spcPts val="1200"/>
              </a:spcBef>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Collection.push</a:t>
            </a:r>
            <a:r>
              <a:rPr lang="en-US" dirty="0" smtClean="0">
                <a:latin typeface="Consolas" pitchFamily="49" charset="0"/>
                <a:cs typeface="Consolas" pitchFamily="49" charset="0"/>
              </a:rPr>
              <a:t>("E. E. </a:t>
            </a:r>
            <a:r>
              <a:rPr lang="en-US" dirty="0">
                <a:latin typeface="Consolas" pitchFamily="49" charset="0"/>
                <a:cs typeface="Consolas" pitchFamily="49" charset="0"/>
              </a:rPr>
              <a:t>Cummings");</a:t>
            </a:r>
            <a:endParaRPr lang="en-US" dirty="0" smtClean="0">
              <a:latin typeface="Consolas" pitchFamily="49" charset="0"/>
              <a:cs typeface="Consolas" pitchFamily="49" charset="0"/>
            </a:endParaRPr>
          </a:p>
          <a:p>
            <a:pPr lvl="1" eaLnBrk="1" hangingPunct="1">
              <a:spcBef>
                <a:spcPts val="400"/>
              </a:spcBef>
              <a:buNone/>
            </a:pPr>
            <a:r>
              <a:rPr lang="en-US" dirty="0" smtClean="0">
                <a:latin typeface="Consolas" pitchFamily="49" charset="0"/>
                <a:cs typeface="Consolas" pitchFamily="49" charset="0"/>
              </a:rPr>
              <a:t>  String poet = </a:t>
            </a:r>
            <a:r>
              <a:rPr lang="en-US" b="1" dirty="0" smtClean="0">
                <a:solidFill>
                  <a:srgbClr val="FFC000"/>
                </a:solidFill>
                <a:latin typeface="Consolas" pitchFamily="49" charset="0"/>
                <a:cs typeface="Consolas" pitchFamily="49" charset="0"/>
              </a:rPr>
              <a:t>(String) </a:t>
            </a:r>
            <a:r>
              <a:rPr lang="en-US" dirty="0" err="1" smtClean="0">
                <a:latin typeface="Consolas" pitchFamily="49" charset="0"/>
                <a:cs typeface="Consolas" pitchFamily="49" charset="0"/>
              </a:rPr>
              <a:t>collection.top</a:t>
            </a:r>
            <a:r>
              <a:rPr lang="en-US" dirty="0" smtClean="0">
                <a:latin typeface="Consolas" pitchFamily="49" charset="0"/>
                <a:cs typeface="Consolas" pitchFamily="49" charset="0"/>
              </a:rPr>
              <a:t>();</a:t>
            </a:r>
          </a:p>
          <a:p>
            <a:pPr lvl="1" eaLnBrk="1" hangingPunct="1">
              <a:spcBef>
                <a:spcPts val="400"/>
              </a:spcBef>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System.out.println</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poet.toLowerCase</a:t>
            </a:r>
            <a:r>
              <a:rPr lang="en-US" dirty="0" smtClean="0">
                <a:latin typeface="Consolas" pitchFamily="49" charset="0"/>
                <a:cs typeface="Consolas" pitchFamily="49" charset="0"/>
              </a:rPr>
              <a:t>());</a:t>
            </a:r>
          </a:p>
          <a:p>
            <a:pPr lvl="1" eaLnBrk="1" hangingPunct="1">
              <a:spcBef>
                <a:spcPts val="1200"/>
              </a:spcBef>
              <a:buNone/>
            </a:pPr>
            <a:endParaRPr lang="en-US" sz="2000"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524000" y="1"/>
            <a:ext cx="9144000" cy="701675"/>
          </a:xfrm>
        </p:spPr>
        <p:txBody>
          <a:bodyPr/>
          <a:lstStyle/>
          <a:p>
            <a:pPr eaLnBrk="1" hangingPunct="1"/>
            <a:r>
              <a:rPr lang="en-US" smtClean="0"/>
              <a:t>Collection Elements</a:t>
            </a:r>
          </a:p>
        </p:txBody>
      </p:sp>
      <p:sp>
        <p:nvSpPr>
          <p:cNvPr id="14338" name="Content Placeholder 2"/>
          <p:cNvSpPr>
            <a:spLocks noGrp="1"/>
          </p:cNvSpPr>
          <p:nvPr>
            <p:ph idx="1"/>
          </p:nvPr>
        </p:nvSpPr>
        <p:spPr>
          <a:xfrm>
            <a:off x="170688" y="904876"/>
            <a:ext cx="11887200" cy="5749925"/>
          </a:xfrm>
        </p:spPr>
        <p:txBody>
          <a:bodyPr/>
          <a:lstStyle/>
          <a:p>
            <a:pPr eaLnBrk="1" hangingPunct="1">
              <a:spcBef>
                <a:spcPts val="100"/>
              </a:spcBef>
            </a:pPr>
            <a:r>
              <a:rPr lang="en-US" dirty="0" smtClean="0"/>
              <a:t>Another approach is to make sure that our collection only supports objects that implement a particular interface (i.e., they’re all “legal” members of some group of classes)</a:t>
            </a:r>
            <a:endParaRPr lang="en-US" sz="2000" dirty="0">
              <a:latin typeface="Courier New" pitchFamily="49" charset="0"/>
              <a:cs typeface="Courier New" pitchFamily="49" charset="0"/>
            </a:endParaRPr>
          </a:p>
          <a:p>
            <a:pPr lvl="1" eaLnBrk="1" hangingPunct="1">
              <a:spcBef>
                <a:spcPts val="100"/>
              </a:spcBef>
              <a:buNone/>
            </a:pPr>
            <a:endParaRPr lang="en-US" sz="2000" dirty="0">
              <a:latin typeface="Courier New" pitchFamily="49" charset="0"/>
              <a:cs typeface="Courier New" pitchFamily="49" charset="0"/>
            </a:endParaRPr>
          </a:p>
        </p:txBody>
      </p:sp>
      <p:grpSp>
        <p:nvGrpSpPr>
          <p:cNvPr id="25606" name="Group 6"/>
          <p:cNvGrpSpPr>
            <a:grpSpLocks/>
          </p:cNvGrpSpPr>
          <p:nvPr/>
        </p:nvGrpSpPr>
        <p:grpSpPr bwMode="auto">
          <a:xfrm>
            <a:off x="573024" y="2715068"/>
            <a:ext cx="11077197" cy="3713164"/>
            <a:chOff x="98" y="2160"/>
            <a:chExt cx="5564" cy="1814"/>
          </a:xfrm>
        </p:grpSpPr>
        <p:sp>
          <p:nvSpPr>
            <p:cNvPr id="25601" name="Rectangle 5"/>
            <p:cNvSpPr>
              <a:spLocks noChangeArrowheads="1"/>
            </p:cNvSpPr>
            <p:nvPr/>
          </p:nvSpPr>
          <p:spPr bwMode="auto">
            <a:xfrm>
              <a:off x="98" y="2160"/>
              <a:ext cx="5564" cy="1814"/>
            </a:xfrm>
            <a:prstGeom prst="rect">
              <a:avLst/>
            </a:prstGeom>
            <a:solidFill>
              <a:schemeClr val="tx1"/>
            </a:solidFill>
            <a:ln w="9525">
              <a:solidFill>
                <a:schemeClr val="tx1"/>
              </a:solidFill>
              <a:miter lim="800000"/>
              <a:headEnd/>
              <a:tailEnd/>
            </a:ln>
          </p:spPr>
          <p:txBody>
            <a:bodyPr wrap="none" anchor="ctr"/>
            <a:lstStyle/>
            <a:p>
              <a:endParaRPr lang="en-US"/>
            </a:p>
          </p:txBody>
        </p:sp>
        <p:pic>
          <p:nvPicPr>
            <p:cNvPr id="25604" name="Picture 5" descr="collect3"/>
            <p:cNvPicPr>
              <a:picLocks noChangeAspect="1" noChangeArrowheads="1"/>
            </p:cNvPicPr>
            <p:nvPr/>
          </p:nvPicPr>
          <p:blipFill>
            <a:blip r:embed="rId2"/>
            <a:srcRect/>
            <a:stretch>
              <a:fillRect/>
            </a:stretch>
          </p:blipFill>
          <p:spPr bwMode="auto">
            <a:xfrm>
              <a:off x="168" y="2160"/>
              <a:ext cx="5424" cy="1688"/>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524000" y="1"/>
            <a:ext cx="9144000" cy="701675"/>
          </a:xfrm>
        </p:spPr>
        <p:txBody>
          <a:bodyPr/>
          <a:lstStyle/>
          <a:p>
            <a:pPr eaLnBrk="1" hangingPunct="1"/>
            <a:r>
              <a:rPr lang="en-US" smtClean="0"/>
              <a:t>Our Approach</a:t>
            </a:r>
          </a:p>
        </p:txBody>
      </p:sp>
      <p:sp>
        <p:nvSpPr>
          <p:cNvPr id="14338" name="Content Placeholder 2"/>
          <p:cNvSpPr>
            <a:spLocks noGrp="1"/>
          </p:cNvSpPr>
          <p:nvPr>
            <p:ph idx="1"/>
          </p:nvPr>
        </p:nvSpPr>
        <p:spPr>
          <a:xfrm>
            <a:off x="170688" y="904876"/>
            <a:ext cx="11887200" cy="5749925"/>
          </a:xfrm>
        </p:spPr>
        <p:txBody>
          <a:bodyPr/>
          <a:lstStyle/>
          <a:p>
            <a:pPr eaLnBrk="1" hangingPunct="1">
              <a:spcBef>
                <a:spcPts val="1200"/>
              </a:spcBef>
            </a:pPr>
            <a:r>
              <a:rPr lang="en-US" dirty="0" smtClean="0"/>
              <a:t>For stacks, queues, unsorted lists, and graphs we use collections of class </a:t>
            </a:r>
            <a:r>
              <a:rPr lang="en-US" dirty="0" smtClean="0">
                <a:solidFill>
                  <a:srgbClr val="FFC000"/>
                </a:solidFill>
                <a:latin typeface="Consolas" pitchFamily="49" charset="0"/>
                <a:cs typeface="Consolas" pitchFamily="49" charset="0"/>
              </a:rPr>
              <a:t>Object</a:t>
            </a:r>
          </a:p>
          <a:p>
            <a:pPr eaLnBrk="1" hangingPunct="1">
              <a:spcBef>
                <a:spcPts val="1200"/>
              </a:spcBef>
            </a:pPr>
            <a:r>
              <a:rPr lang="en-US" dirty="0" smtClean="0"/>
              <a:t>For sorted lists (later in the semester) we use collections of a class that implements a particular interface, namely the </a:t>
            </a:r>
            <a:r>
              <a:rPr lang="en-US" dirty="0" smtClean="0">
                <a:solidFill>
                  <a:srgbClr val="FFC000"/>
                </a:solidFill>
                <a:latin typeface="Consolas" pitchFamily="49" charset="0"/>
                <a:cs typeface="Consolas" pitchFamily="49" charset="0"/>
              </a:rPr>
              <a:t>Comparable</a:t>
            </a:r>
            <a:r>
              <a:rPr lang="en-US" dirty="0" smtClean="0"/>
              <a:t> interface</a:t>
            </a:r>
          </a:p>
          <a:p>
            <a:pPr eaLnBrk="1" hangingPunct="1">
              <a:spcBef>
                <a:spcPts val="1200"/>
              </a:spcBef>
            </a:pPr>
            <a:r>
              <a:rPr lang="en-US" dirty="0" smtClean="0"/>
              <a:t>Another approach, </a:t>
            </a:r>
            <a:r>
              <a:rPr lang="en-US" i="1" u="sng" dirty="0" smtClean="0"/>
              <a:t>generics</a:t>
            </a:r>
            <a:r>
              <a:rPr lang="en-US" dirty="0" smtClean="0"/>
              <a:t>, is discussed on pp. 166-167.</a:t>
            </a:r>
          </a:p>
          <a:p>
            <a:pPr lvl="1" eaLnBrk="1" hangingPunct="1">
              <a:spcBef>
                <a:spcPts val="1200"/>
              </a:spcBef>
            </a:pPr>
            <a:r>
              <a:rPr lang="en-US" dirty="0" smtClean="0"/>
              <a:t>Generics basically allow us to leave the data type as a parameter.</a:t>
            </a:r>
          </a:p>
          <a:p>
            <a:pPr lvl="1" eaLnBrk="1" hangingPunct="1">
              <a:spcBef>
                <a:spcPts val="1200"/>
              </a:spcBef>
            </a:pPr>
            <a:r>
              <a:rPr lang="en-US" dirty="0" smtClean="0"/>
              <a:t>We’ll be doing more with generics later</a:t>
            </a:r>
          </a:p>
          <a:p>
            <a:pPr lvl="1" eaLnBrk="1" hangingPunct="1">
              <a:spcBef>
                <a:spcPts val="1200"/>
              </a:spcBef>
            </a:pPr>
            <a:r>
              <a:rPr lang="en-US" dirty="0" smtClean="0"/>
              <a:t>Generics were hotly contested when introduced to Java</a:t>
            </a:r>
            <a:endParaRPr lang="en-US" sz="2000"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524000" y="1"/>
            <a:ext cx="9144000" cy="701675"/>
          </a:xfrm>
        </p:spPr>
        <p:txBody>
          <a:bodyPr/>
          <a:lstStyle/>
          <a:p>
            <a:pPr eaLnBrk="1" hangingPunct="1"/>
            <a:r>
              <a:rPr lang="en-US" smtClean="0"/>
              <a:t>A Word About Generics</a:t>
            </a:r>
          </a:p>
        </p:txBody>
      </p:sp>
      <p:sp>
        <p:nvSpPr>
          <p:cNvPr id="14338" name="Content Placeholder 2"/>
          <p:cNvSpPr>
            <a:spLocks noGrp="1"/>
          </p:cNvSpPr>
          <p:nvPr>
            <p:ph idx="1"/>
          </p:nvPr>
        </p:nvSpPr>
        <p:spPr>
          <a:xfrm>
            <a:off x="170688" y="904876"/>
            <a:ext cx="11887200" cy="5749925"/>
          </a:xfrm>
        </p:spPr>
        <p:txBody>
          <a:bodyPr/>
          <a:lstStyle/>
          <a:p>
            <a:pPr eaLnBrk="1" hangingPunct="1">
              <a:lnSpc>
                <a:spcPct val="110000"/>
              </a:lnSpc>
              <a:spcBef>
                <a:spcPts val="100"/>
              </a:spcBef>
            </a:pPr>
            <a:r>
              <a:rPr lang="en-US" sz="2700" dirty="0">
                <a:cs typeface="Courier New" pitchFamily="49" charset="0"/>
              </a:rPr>
              <a:t>People lived tolerably for many years, then suddenly it became essential that generics be shoehorned into the [java] language. This was remarkably coincidental with the appearance of generics in C#, which also appeared to produce several other features in Java 5. It seems that the urgency of these features came not from solving true problems in the Java language, but in Sun trying to maintain the perception of competitiveness against Microsoft's C#. This is probably not so far off the mark, because the reason that Java had to be rushed out in rough form in the first place was the belief that there was a market window that must be captured. A programming language designed by following marketing impulses is eventually going to end up chasing its tail.</a:t>
            </a:r>
          </a:p>
          <a:p>
            <a:pPr lvl="2" eaLnBrk="1" hangingPunct="1">
              <a:lnSpc>
                <a:spcPct val="110000"/>
              </a:lnSpc>
              <a:spcBef>
                <a:spcPts val="100"/>
              </a:spcBef>
              <a:buNone/>
            </a:pPr>
            <a:r>
              <a:rPr lang="en-US" sz="1800" dirty="0">
                <a:cs typeface="Courier New" pitchFamily="49" charset="0"/>
              </a:rPr>
              <a:t>- </a:t>
            </a:r>
            <a:r>
              <a:rPr lang="en-US" sz="1800" dirty="0">
                <a:cs typeface="Courier New" pitchFamily="49" charset="0"/>
                <a:hlinkClick r:id="rId2"/>
              </a:rPr>
              <a:t>http://www.artima.com/weblogs/viewpost.jsp?thread=221903</a:t>
            </a:r>
            <a:r>
              <a:rPr lang="en-US" sz="1800" dirty="0">
                <a:cs typeface="Courier New" pitchFamily="49" charset="0"/>
              </a:rPr>
              <a:t> (Jan 2008)</a:t>
            </a:r>
            <a:endParaRPr lang="en-US" sz="1800"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5400" dirty="0" smtClean="0"/>
              <a:t>Exceptional Situations</a:t>
            </a:r>
            <a:endParaRPr lang="en-US" sz="5400" dirty="0"/>
          </a:p>
        </p:txBody>
      </p:sp>
      <p:sp>
        <p:nvSpPr>
          <p:cNvPr id="5" name="Text Placeholder 4"/>
          <p:cNvSpPr>
            <a:spLocks noGrp="1"/>
          </p:cNvSpPr>
          <p:nvPr>
            <p:ph type="body" idx="1"/>
          </p:nvPr>
        </p:nvSpPr>
        <p:spPr/>
        <p:txBody>
          <a:bodyPr/>
          <a:lstStyle/>
          <a:p>
            <a:r>
              <a:rPr lang="en-US" sz="2400" dirty="0" smtClean="0"/>
              <a:t>Section 3.3</a:t>
            </a:r>
            <a:endParaRPr lang="en-US" sz="2400" dirty="0"/>
          </a:p>
        </p:txBody>
      </p:sp>
    </p:spTree>
    <p:extLst>
      <p:ext uri="{BB962C8B-B14F-4D97-AF65-F5344CB8AC3E}">
        <p14:creationId xmlns:p14="http://schemas.microsoft.com/office/powerpoint/2010/main" val="354033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524000" y="1"/>
            <a:ext cx="9144000" cy="701675"/>
          </a:xfrm>
        </p:spPr>
        <p:txBody>
          <a:bodyPr/>
          <a:lstStyle/>
          <a:p>
            <a:pPr eaLnBrk="1" hangingPunct="1"/>
            <a:r>
              <a:rPr lang="en-US" smtClean="0"/>
              <a:t>Exceptional Situations (</a:t>
            </a:r>
            <a:r>
              <a:rPr lang="en-US" smtClean="0">
                <a:latin typeface="Arial" charset="0"/>
                <a:cs typeface="Arial" charset="0"/>
              </a:rPr>
              <a:t>§3.3)</a:t>
            </a:r>
            <a:endParaRPr lang="en-US" smtClean="0"/>
          </a:p>
        </p:txBody>
      </p:sp>
      <p:sp>
        <p:nvSpPr>
          <p:cNvPr id="14338" name="Content Placeholder 2"/>
          <p:cNvSpPr>
            <a:spLocks noGrp="1"/>
          </p:cNvSpPr>
          <p:nvPr>
            <p:ph idx="1"/>
          </p:nvPr>
        </p:nvSpPr>
        <p:spPr>
          <a:xfrm>
            <a:off x="170688" y="904876"/>
            <a:ext cx="11887200" cy="5749925"/>
          </a:xfrm>
        </p:spPr>
        <p:txBody>
          <a:bodyPr/>
          <a:lstStyle/>
          <a:p>
            <a:pPr eaLnBrk="1" hangingPunct="1"/>
            <a:r>
              <a:rPr lang="en-US" dirty="0" smtClean="0">
                <a:cs typeface="Courier New" pitchFamily="49" charset="0"/>
              </a:rPr>
              <a:t>Things can (and will) go wrong</a:t>
            </a:r>
          </a:p>
          <a:p>
            <a:pPr lvl="1" eaLnBrk="1" hangingPunct="1"/>
            <a:r>
              <a:rPr lang="en-US" dirty="0" smtClean="0">
                <a:cs typeface="Courier New" pitchFamily="49" charset="0"/>
              </a:rPr>
              <a:t>A user enters an input value of the wrong type</a:t>
            </a:r>
          </a:p>
          <a:p>
            <a:pPr lvl="1" eaLnBrk="1" hangingPunct="1"/>
            <a:r>
              <a:rPr lang="en-US" dirty="0" smtClean="0">
                <a:cs typeface="Courier New" pitchFamily="49" charset="0"/>
              </a:rPr>
              <a:t>While reading information from a file, the end of the file is (unexpectedly) reached</a:t>
            </a:r>
          </a:p>
          <a:p>
            <a:pPr lvl="1" eaLnBrk="1" hangingPunct="1"/>
            <a:r>
              <a:rPr lang="en-US" dirty="0" smtClean="0">
                <a:cs typeface="Courier New" pitchFamily="49" charset="0"/>
              </a:rPr>
              <a:t>A user presses a control key combination</a:t>
            </a:r>
          </a:p>
          <a:p>
            <a:pPr lvl="1" eaLnBrk="1" hangingPunct="1"/>
            <a:r>
              <a:rPr lang="en-US" dirty="0" smtClean="0">
                <a:cs typeface="Courier New" pitchFamily="49" charset="0"/>
              </a:rPr>
              <a:t>An illegal mathematical operation occurs, such as divide-by-zero</a:t>
            </a:r>
          </a:p>
          <a:p>
            <a:pPr lvl="1" eaLnBrk="1" hangingPunct="1"/>
            <a:r>
              <a:rPr lang="en-US" dirty="0" smtClean="0">
                <a:cs typeface="Courier New" pitchFamily="49" charset="0"/>
              </a:rPr>
              <a:t>An impossible operation is requested of an ADT, such as an attempt to </a:t>
            </a:r>
            <a:r>
              <a:rPr lang="en-US" dirty="0" smtClean="0">
                <a:solidFill>
                  <a:srgbClr val="FFC000"/>
                </a:solidFill>
                <a:latin typeface="Consolas" pitchFamily="49" charset="0"/>
                <a:cs typeface="Consolas" pitchFamily="49" charset="0"/>
              </a:rPr>
              <a:t>pop</a:t>
            </a:r>
            <a:r>
              <a:rPr lang="en-US" dirty="0" smtClean="0">
                <a:cs typeface="Courier New" pitchFamily="49" charset="0"/>
              </a:rPr>
              <a:t> an empty stack</a:t>
            </a:r>
          </a:p>
          <a:p>
            <a:pPr eaLnBrk="1" hangingPunct="1"/>
            <a:r>
              <a:rPr lang="en-US" i="1" u="sng" dirty="0">
                <a:cs typeface="Courier New" pitchFamily="49" charset="0"/>
              </a:rPr>
              <a:t>Exceptional situation</a:t>
            </a:r>
            <a:r>
              <a:rPr lang="en-US" dirty="0">
                <a:cs typeface="Courier New" pitchFamily="49" charset="0"/>
              </a:rPr>
              <a:t>:  Associated with an unusual, sometimes unpredictable event, detectable by software or hardware, which requires special processing. The event may or may not be erroneous</a:t>
            </a:r>
          </a:p>
          <a:p>
            <a:pPr eaLnBrk="1" hangingPunct="1"/>
            <a:endParaRPr lang="en-US" dirty="0" smtClean="0">
              <a:cs typeface="Courier New" pitchFamily="49" charset="0"/>
            </a:endParaRPr>
          </a:p>
          <a:p>
            <a:pPr lvl="1" eaLnBrk="1" hangingPunct="1"/>
            <a:endParaRPr lang="en-US" dirty="0" smtClean="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3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1524000" y="1"/>
            <a:ext cx="9144000" cy="701675"/>
          </a:xfrm>
        </p:spPr>
        <p:txBody>
          <a:bodyPr/>
          <a:lstStyle/>
          <a:p>
            <a:pPr eaLnBrk="1" hangingPunct="1"/>
            <a:r>
              <a:rPr lang="en-US" smtClean="0"/>
              <a:t>Exceptional Situations</a:t>
            </a:r>
          </a:p>
        </p:txBody>
      </p:sp>
      <p:sp>
        <p:nvSpPr>
          <p:cNvPr id="14338" name="Content Placeholder 2"/>
          <p:cNvSpPr>
            <a:spLocks noGrp="1"/>
          </p:cNvSpPr>
          <p:nvPr>
            <p:ph idx="1"/>
          </p:nvPr>
        </p:nvSpPr>
        <p:spPr>
          <a:xfrm>
            <a:off x="170688" y="904876"/>
            <a:ext cx="11887200" cy="5749925"/>
          </a:xfrm>
        </p:spPr>
        <p:txBody>
          <a:bodyPr/>
          <a:lstStyle/>
          <a:p>
            <a:pPr eaLnBrk="1" hangingPunct="1">
              <a:spcBef>
                <a:spcPts val="1200"/>
              </a:spcBef>
            </a:pPr>
            <a:r>
              <a:rPr lang="en-US" dirty="0" smtClean="0">
                <a:cs typeface="Courier New" pitchFamily="49" charset="0"/>
              </a:rPr>
              <a:t>We saw exceptions last semester, when we wrote code to deal with exceptions that occurred in </a:t>
            </a:r>
            <a:r>
              <a:rPr lang="en-US" i="1" u="sng" dirty="0" smtClean="0">
                <a:cs typeface="Courier New" pitchFamily="49" charset="0"/>
              </a:rPr>
              <a:t>other</a:t>
            </a:r>
            <a:r>
              <a:rPr lang="en-US" dirty="0" smtClean="0">
                <a:cs typeface="Courier New" pitchFamily="49" charset="0"/>
              </a:rPr>
              <a:t> code (</a:t>
            </a:r>
            <a:r>
              <a:rPr lang="en-US" dirty="0" smtClean="0">
                <a:solidFill>
                  <a:srgbClr val="FFC000"/>
                </a:solidFill>
                <a:latin typeface="Consolas" pitchFamily="49" charset="0"/>
                <a:cs typeface="Consolas" pitchFamily="49" charset="0"/>
              </a:rPr>
              <a:t>try</a:t>
            </a:r>
            <a:r>
              <a:rPr lang="en-US" dirty="0" smtClean="0">
                <a:cs typeface="Courier New" pitchFamily="49" charset="0"/>
              </a:rPr>
              <a:t> / </a:t>
            </a:r>
            <a:r>
              <a:rPr lang="en-US" dirty="0" smtClean="0">
                <a:solidFill>
                  <a:srgbClr val="FFC000"/>
                </a:solidFill>
                <a:latin typeface="Consolas" pitchFamily="49" charset="0"/>
                <a:cs typeface="Consolas" pitchFamily="49" charset="0"/>
              </a:rPr>
              <a:t>catch</a:t>
            </a:r>
            <a:r>
              <a:rPr lang="en-US" dirty="0" smtClean="0">
                <a:cs typeface="Courier New" pitchFamily="49" charset="0"/>
              </a:rPr>
              <a:t> / </a:t>
            </a:r>
            <a:r>
              <a:rPr lang="en-US" dirty="0" smtClean="0">
                <a:solidFill>
                  <a:srgbClr val="FFC000"/>
                </a:solidFill>
                <a:latin typeface="Consolas" pitchFamily="49" charset="0"/>
                <a:cs typeface="Consolas" pitchFamily="49" charset="0"/>
              </a:rPr>
              <a:t>finally</a:t>
            </a:r>
            <a:r>
              <a:rPr lang="en-US" dirty="0" smtClean="0">
                <a:cs typeface="Courier New" pitchFamily="49" charset="0"/>
              </a:rPr>
              <a:t> blocks)</a:t>
            </a:r>
          </a:p>
          <a:p>
            <a:pPr eaLnBrk="1" hangingPunct="1">
              <a:spcBef>
                <a:spcPts val="1200"/>
              </a:spcBef>
            </a:pPr>
            <a:r>
              <a:rPr lang="en-US" dirty="0" smtClean="0">
                <a:cs typeface="Courier New" pitchFamily="49" charset="0"/>
              </a:rPr>
              <a:t>Now that we’re designing ADT’s, we’ll be </a:t>
            </a:r>
            <a:r>
              <a:rPr lang="en-US" i="1" u="sng" dirty="0" smtClean="0">
                <a:cs typeface="Courier New" pitchFamily="49" charset="0"/>
              </a:rPr>
              <a:t>generating</a:t>
            </a:r>
            <a:r>
              <a:rPr lang="en-US" dirty="0" smtClean="0">
                <a:cs typeface="Courier New" pitchFamily="49" charset="0"/>
              </a:rPr>
              <a:t> the exceptions (e.g., trying to </a:t>
            </a:r>
            <a:r>
              <a:rPr lang="en-US" dirty="0" smtClean="0">
                <a:solidFill>
                  <a:srgbClr val="FFC000"/>
                </a:solidFill>
                <a:latin typeface="Consolas" pitchFamily="49" charset="0"/>
                <a:cs typeface="Consolas" pitchFamily="49" charset="0"/>
              </a:rPr>
              <a:t>pop</a:t>
            </a:r>
            <a:r>
              <a:rPr lang="en-US" dirty="0" smtClean="0">
                <a:cs typeface="Courier New" pitchFamily="49" charset="0"/>
              </a:rPr>
              <a:t> an empty stack)</a:t>
            </a:r>
          </a:p>
          <a:p>
            <a:pPr eaLnBrk="1" hangingPunct="1">
              <a:spcBef>
                <a:spcPts val="1200"/>
              </a:spcBef>
            </a:pPr>
            <a:r>
              <a:rPr lang="en-US" dirty="0" smtClean="0">
                <a:cs typeface="Courier New" pitchFamily="49" charset="0"/>
              </a:rPr>
              <a:t>Now we need to look at exceptions from the bottom up, rather than the top down</a:t>
            </a:r>
          </a:p>
          <a:p>
            <a:pPr eaLnBrk="1" hangingPunct="1">
              <a:spcBef>
                <a:spcPts val="1200"/>
              </a:spcBef>
            </a:pPr>
            <a:r>
              <a:rPr lang="en-US" dirty="0" smtClean="0">
                <a:cs typeface="Courier New" pitchFamily="49" charset="0"/>
              </a:rPr>
              <a:t>Our experience with exceptions from 1510</a:t>
            </a:r>
            <a:r>
              <a:rPr lang="en-US" sz="1800" dirty="0">
                <a:cs typeface="Courier New" pitchFamily="49" charset="0"/>
              </a:rPr>
              <a:t> </a:t>
            </a:r>
            <a:r>
              <a:rPr lang="en-US" dirty="0" smtClean="0">
                <a:cs typeface="Courier New" pitchFamily="49" charset="0"/>
              </a:rPr>
              <a:t>will still be helpful, though.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524000" y="1"/>
            <a:ext cx="9144000" cy="701675"/>
          </a:xfrm>
        </p:spPr>
        <p:txBody>
          <a:bodyPr/>
          <a:lstStyle/>
          <a:p>
            <a:pPr eaLnBrk="1" hangingPunct="1"/>
            <a:r>
              <a:rPr lang="en-US" dirty="0" smtClean="0"/>
              <a:t>Chapter Outline</a:t>
            </a:r>
          </a:p>
        </p:txBody>
      </p:sp>
      <p:sp>
        <p:nvSpPr>
          <p:cNvPr id="15362" name="Content Placeholder 2"/>
          <p:cNvSpPr>
            <a:spLocks noGrp="1"/>
          </p:cNvSpPr>
          <p:nvPr>
            <p:ph idx="1"/>
          </p:nvPr>
        </p:nvSpPr>
        <p:spPr>
          <a:xfrm>
            <a:off x="170688" y="904876"/>
            <a:ext cx="10383012" cy="5749925"/>
          </a:xfrm>
        </p:spPr>
        <p:txBody>
          <a:bodyPr/>
          <a:lstStyle/>
          <a:p>
            <a:pPr eaLnBrk="1" hangingPunct="1"/>
            <a:r>
              <a:rPr lang="en-US" dirty="0" smtClean="0"/>
              <a:t>3.1 Stacks</a:t>
            </a:r>
          </a:p>
          <a:p>
            <a:pPr eaLnBrk="1" hangingPunct="1"/>
            <a:r>
              <a:rPr lang="en-US" dirty="0" smtClean="0"/>
              <a:t>3.2 Collection Elements</a:t>
            </a:r>
          </a:p>
          <a:p>
            <a:pPr eaLnBrk="1" hangingPunct="1"/>
            <a:r>
              <a:rPr lang="en-US" dirty="0" smtClean="0"/>
              <a:t>3.3 Exceptional Situations</a:t>
            </a:r>
          </a:p>
          <a:p>
            <a:pPr eaLnBrk="1" hangingPunct="1"/>
            <a:r>
              <a:rPr lang="en-US" dirty="0" smtClean="0"/>
              <a:t>3.4 Formal Specification</a:t>
            </a:r>
          </a:p>
          <a:p>
            <a:pPr eaLnBrk="1" hangingPunct="1"/>
            <a:r>
              <a:rPr lang="en-US" dirty="0" smtClean="0"/>
              <a:t>3.5 Application: Well-Formed Expressions</a:t>
            </a:r>
          </a:p>
          <a:p>
            <a:pPr eaLnBrk="1" hangingPunct="1"/>
            <a:r>
              <a:rPr lang="en-US" dirty="0" smtClean="0"/>
              <a:t>3.6 Array-based Implementation</a:t>
            </a:r>
          </a:p>
          <a:p>
            <a:pPr eaLnBrk="1" hangingPunct="1"/>
            <a:r>
              <a:rPr lang="en-US" dirty="0" smtClean="0"/>
              <a:t>3.7 Link-based Implementation</a:t>
            </a:r>
          </a:p>
          <a:p>
            <a:pPr eaLnBrk="1" hangingPunct="1"/>
            <a:r>
              <a:rPr lang="en-US" dirty="0" smtClean="0"/>
              <a:t>3.8 Case Study: Postfix Expression Evaluator</a:t>
            </a:r>
          </a:p>
        </p:txBody>
      </p:sp>
      <p:cxnSp>
        <p:nvCxnSpPr>
          <p:cNvPr id="3" name="Straight Connector 2"/>
          <p:cNvCxnSpPr/>
          <p:nvPr/>
        </p:nvCxnSpPr>
        <p:spPr>
          <a:xfrm>
            <a:off x="280416" y="3099816"/>
            <a:ext cx="7790688"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1524000" y="1"/>
            <a:ext cx="9144000" cy="701675"/>
          </a:xfrm>
        </p:spPr>
        <p:txBody>
          <a:bodyPr/>
          <a:lstStyle/>
          <a:p>
            <a:pPr eaLnBrk="1" hangingPunct="1"/>
            <a:r>
              <a:rPr lang="en-US" smtClean="0"/>
              <a:t>Exceptions with Java</a:t>
            </a:r>
          </a:p>
        </p:txBody>
      </p:sp>
      <p:sp>
        <p:nvSpPr>
          <p:cNvPr id="14338" name="Content Placeholder 2"/>
          <p:cNvSpPr>
            <a:spLocks noGrp="1"/>
          </p:cNvSpPr>
          <p:nvPr>
            <p:ph idx="1"/>
          </p:nvPr>
        </p:nvSpPr>
        <p:spPr>
          <a:xfrm>
            <a:off x="170688" y="904876"/>
            <a:ext cx="11887200" cy="5749925"/>
          </a:xfrm>
        </p:spPr>
        <p:txBody>
          <a:bodyPr/>
          <a:lstStyle/>
          <a:p>
            <a:pPr eaLnBrk="1" hangingPunct="1">
              <a:spcBef>
                <a:spcPts val="1200"/>
              </a:spcBef>
            </a:pPr>
            <a:r>
              <a:rPr lang="en-US" dirty="0" smtClean="0">
                <a:cs typeface="Courier New" pitchFamily="49" charset="0"/>
              </a:rPr>
              <a:t>The Java exception mechanism has three major parts:</a:t>
            </a:r>
          </a:p>
          <a:p>
            <a:pPr lvl="1" eaLnBrk="1" hangingPunct="1">
              <a:spcBef>
                <a:spcPts val="1200"/>
              </a:spcBef>
            </a:pPr>
            <a:r>
              <a:rPr lang="en-US" i="1" u="sng" dirty="0" smtClean="0">
                <a:cs typeface="Courier New" pitchFamily="49" charset="0"/>
              </a:rPr>
              <a:t>Defining</a:t>
            </a:r>
            <a:r>
              <a:rPr lang="en-US" dirty="0" smtClean="0">
                <a:cs typeface="Courier New" pitchFamily="49" charset="0"/>
              </a:rPr>
              <a:t> the exception – usually as a subclass of Java's </a:t>
            </a:r>
            <a:r>
              <a:rPr lang="en-US" dirty="0" smtClean="0">
                <a:solidFill>
                  <a:srgbClr val="FFC000"/>
                </a:solidFill>
                <a:latin typeface="Consolas" pitchFamily="49" charset="0"/>
                <a:cs typeface="Consolas" pitchFamily="49" charset="0"/>
              </a:rPr>
              <a:t>Exception</a:t>
            </a:r>
            <a:r>
              <a:rPr lang="en-US" dirty="0" smtClean="0">
                <a:cs typeface="Courier New" pitchFamily="49" charset="0"/>
              </a:rPr>
              <a:t> class</a:t>
            </a:r>
          </a:p>
          <a:p>
            <a:pPr lvl="1" eaLnBrk="1" hangingPunct="1">
              <a:spcBef>
                <a:spcPts val="1200"/>
              </a:spcBef>
            </a:pPr>
            <a:r>
              <a:rPr lang="en-US" dirty="0" smtClean="0">
                <a:cs typeface="Courier New" pitchFamily="49" charset="0"/>
              </a:rPr>
              <a:t>Generating (</a:t>
            </a:r>
            <a:r>
              <a:rPr lang="en-US" i="1" u="sng" dirty="0" smtClean="0">
                <a:cs typeface="Courier New" pitchFamily="49" charset="0"/>
              </a:rPr>
              <a:t>raising</a:t>
            </a:r>
            <a:r>
              <a:rPr lang="en-US" dirty="0" smtClean="0">
                <a:cs typeface="Courier New" pitchFamily="49" charset="0"/>
              </a:rPr>
              <a:t>) the exception – by recognizing the exceptional situation and then using Java's </a:t>
            </a:r>
            <a:r>
              <a:rPr lang="en-US" dirty="0" smtClean="0">
                <a:solidFill>
                  <a:srgbClr val="FFC000"/>
                </a:solidFill>
                <a:latin typeface="Consolas" pitchFamily="49" charset="0"/>
                <a:cs typeface="Consolas" pitchFamily="49" charset="0"/>
              </a:rPr>
              <a:t>throw</a:t>
            </a:r>
            <a:r>
              <a:rPr lang="en-US" dirty="0" smtClean="0">
                <a:cs typeface="Courier New" pitchFamily="49" charset="0"/>
              </a:rPr>
              <a:t> statement to "announce" that the exception has occurred</a:t>
            </a:r>
          </a:p>
          <a:p>
            <a:pPr lvl="1" eaLnBrk="1" hangingPunct="1">
              <a:spcBef>
                <a:spcPts val="1200"/>
              </a:spcBef>
            </a:pPr>
            <a:r>
              <a:rPr lang="en-US" i="1" u="sng" dirty="0" smtClean="0">
                <a:cs typeface="Courier New" pitchFamily="49" charset="0"/>
              </a:rPr>
              <a:t>Handling</a:t>
            </a:r>
            <a:r>
              <a:rPr lang="en-US" dirty="0" smtClean="0">
                <a:cs typeface="Courier New" pitchFamily="49" charset="0"/>
              </a:rPr>
              <a:t> the exception – using Java's </a:t>
            </a:r>
            <a:r>
              <a:rPr lang="en-US" dirty="0" smtClean="0">
                <a:solidFill>
                  <a:srgbClr val="FFC000"/>
                </a:solidFill>
                <a:latin typeface="Consolas" pitchFamily="49" charset="0"/>
                <a:cs typeface="Consolas" pitchFamily="49" charset="0"/>
              </a:rPr>
              <a:t>try</a:t>
            </a:r>
            <a:r>
              <a:rPr lang="en-US" dirty="0" smtClean="0">
                <a:solidFill>
                  <a:srgbClr val="FFC000"/>
                </a:solidFill>
                <a:cs typeface="Consolas" pitchFamily="49" charset="0"/>
              </a:rPr>
              <a:t> </a:t>
            </a:r>
            <a:r>
              <a:rPr lang="en-US" dirty="0" smtClean="0">
                <a:solidFill>
                  <a:srgbClr val="FFC000"/>
                </a:solidFill>
                <a:latin typeface="Consolas" pitchFamily="49" charset="0"/>
                <a:cs typeface="Consolas" pitchFamily="49" charset="0"/>
              </a:rPr>
              <a:t>/</a:t>
            </a:r>
            <a:r>
              <a:rPr lang="en-US" dirty="0" smtClean="0">
                <a:solidFill>
                  <a:srgbClr val="FFC000"/>
                </a:solidFill>
                <a:latin typeface="Arial" pitchFamily="34" charset="0"/>
                <a:cs typeface="Arial" pitchFamily="34" charset="0"/>
              </a:rPr>
              <a:t> </a:t>
            </a:r>
            <a:r>
              <a:rPr lang="en-US" dirty="0" smtClean="0">
                <a:solidFill>
                  <a:srgbClr val="FFC000"/>
                </a:solidFill>
                <a:latin typeface="Consolas" pitchFamily="49" charset="0"/>
                <a:cs typeface="Consolas" pitchFamily="49" charset="0"/>
              </a:rPr>
              <a:t>catch</a:t>
            </a:r>
            <a:r>
              <a:rPr lang="en-US" dirty="0" smtClean="0">
                <a:cs typeface="Courier New" pitchFamily="49" charset="0"/>
              </a:rPr>
              <a:t> statement to discover that an exception has been thrown and then take the appropriate action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1524000" y="1"/>
            <a:ext cx="9144000" cy="701675"/>
          </a:xfrm>
        </p:spPr>
        <p:txBody>
          <a:bodyPr/>
          <a:lstStyle/>
          <a:p>
            <a:pPr eaLnBrk="1" hangingPunct="1">
              <a:spcBef>
                <a:spcPct val="25000"/>
              </a:spcBef>
            </a:pPr>
            <a:r>
              <a:rPr lang="en-US" smtClean="0"/>
              <a:t>Exceptions with Java</a:t>
            </a:r>
          </a:p>
        </p:txBody>
      </p:sp>
      <p:sp>
        <p:nvSpPr>
          <p:cNvPr id="14338" name="Content Placeholder 2"/>
          <p:cNvSpPr>
            <a:spLocks noGrp="1"/>
          </p:cNvSpPr>
          <p:nvPr>
            <p:ph idx="1"/>
          </p:nvPr>
        </p:nvSpPr>
        <p:spPr>
          <a:xfrm>
            <a:off x="170688" y="904876"/>
            <a:ext cx="11887200" cy="5749925"/>
          </a:xfrm>
        </p:spPr>
        <p:txBody>
          <a:bodyPr/>
          <a:lstStyle/>
          <a:p>
            <a:pPr eaLnBrk="1" hangingPunct="1">
              <a:spcBef>
                <a:spcPct val="25000"/>
              </a:spcBef>
            </a:pPr>
            <a:r>
              <a:rPr lang="en-US" dirty="0" smtClean="0">
                <a:cs typeface="Courier New" pitchFamily="49" charset="0"/>
              </a:rPr>
              <a:t>Some guidelines for using exceptions in java</a:t>
            </a:r>
          </a:p>
          <a:p>
            <a:pPr lvl="1" eaLnBrk="1" hangingPunct="1">
              <a:spcBef>
                <a:spcPts val="1200"/>
              </a:spcBef>
            </a:pPr>
            <a:r>
              <a:rPr lang="en-US" dirty="0">
                <a:cs typeface="Courier New" pitchFamily="49" charset="0"/>
              </a:rPr>
              <a:t>An exception </a:t>
            </a:r>
            <a:r>
              <a:rPr lang="en-US" i="1" dirty="0">
                <a:cs typeface="Courier New" pitchFamily="49" charset="0"/>
              </a:rPr>
              <a:t>may</a:t>
            </a:r>
            <a:r>
              <a:rPr lang="en-US" dirty="0">
                <a:cs typeface="Courier New" pitchFamily="49" charset="0"/>
              </a:rPr>
              <a:t> be handled anywhere in the software hierarchy – from the place in the program module where it is first detected all the way to the top level of the program</a:t>
            </a:r>
          </a:p>
          <a:p>
            <a:pPr lvl="1" eaLnBrk="1" hangingPunct="1">
              <a:spcBef>
                <a:spcPts val="1200"/>
              </a:spcBef>
            </a:pPr>
            <a:r>
              <a:rPr lang="en-US" dirty="0">
                <a:cs typeface="Courier New" pitchFamily="49" charset="0"/>
              </a:rPr>
              <a:t>Unhandled built-in exceptions result in program termination</a:t>
            </a:r>
          </a:p>
          <a:p>
            <a:pPr lvl="1" eaLnBrk="1" hangingPunct="1">
              <a:spcBef>
                <a:spcPts val="1200"/>
              </a:spcBef>
            </a:pPr>
            <a:r>
              <a:rPr lang="en-US" dirty="0">
                <a:cs typeface="Courier New" pitchFamily="49" charset="0"/>
              </a:rPr>
              <a:t>Where in an application an exception is handled is a design decision; however exceptions should always be handled at a level that knows what the exception means</a:t>
            </a:r>
          </a:p>
          <a:p>
            <a:pPr lvl="1" eaLnBrk="1" hangingPunct="1">
              <a:spcBef>
                <a:spcPts val="1200"/>
              </a:spcBef>
            </a:pPr>
            <a:r>
              <a:rPr lang="en-US" dirty="0">
                <a:cs typeface="Courier New" pitchFamily="49" charset="0"/>
              </a:rPr>
              <a:t>An exception need not be fatal (exception </a:t>
            </a:r>
            <a:r>
              <a:rPr lang="en-US" dirty="0">
                <a:cs typeface="Courier New" pitchFamily="49" charset="0"/>
                <a:sym typeface="Symbol" pitchFamily="18" charset="2"/>
              </a:rPr>
              <a:t></a:t>
            </a:r>
            <a:r>
              <a:rPr lang="en-US" dirty="0">
                <a:cs typeface="Courier New" pitchFamily="49" charset="0"/>
              </a:rPr>
              <a:t> crash)</a:t>
            </a:r>
          </a:p>
          <a:p>
            <a:pPr lvl="1" eaLnBrk="1" hangingPunct="1">
              <a:spcBef>
                <a:spcPts val="1200"/>
              </a:spcBef>
            </a:pPr>
            <a:r>
              <a:rPr lang="en-US" dirty="0">
                <a:cs typeface="Courier New" pitchFamily="49" charset="0"/>
              </a:rPr>
              <a:t>For nonfatal exceptions, the thread of execution can continue from various points in the program, but execution should continue from the lowest level that can recover from the exception.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1524000" y="1"/>
            <a:ext cx="9144000" cy="701675"/>
          </a:xfrm>
        </p:spPr>
        <p:txBody>
          <a:bodyPr/>
          <a:lstStyle/>
          <a:p>
            <a:pPr eaLnBrk="1" hangingPunct="1"/>
            <a:r>
              <a:rPr lang="en-US" smtClean="0"/>
              <a:t>ADT Exceptions - Example</a:t>
            </a:r>
          </a:p>
        </p:txBody>
      </p:sp>
      <p:sp>
        <p:nvSpPr>
          <p:cNvPr id="32770" name="Content Placeholder 2"/>
          <p:cNvSpPr>
            <a:spLocks noGrp="1"/>
          </p:cNvSpPr>
          <p:nvPr>
            <p:ph idx="1"/>
          </p:nvPr>
        </p:nvSpPr>
        <p:spPr>
          <a:xfrm>
            <a:off x="170688" y="904876"/>
            <a:ext cx="10383012" cy="5749925"/>
          </a:xfrm>
        </p:spPr>
        <p:txBody>
          <a:bodyPr/>
          <a:lstStyle/>
          <a:p>
            <a:pPr eaLnBrk="1" hangingPunct="1">
              <a:spcBef>
                <a:spcPct val="0"/>
              </a:spcBef>
              <a:buFont typeface="Wingdings 2" pitchFamily="18" charset="2"/>
              <a:buNone/>
            </a:pPr>
            <a:r>
              <a:rPr lang="en-US" sz="1200" dirty="0">
                <a:latin typeface="Consolas" pitchFamily="49" charset="0"/>
                <a:cs typeface="Consolas" pitchFamily="49" charset="0"/>
              </a:rPr>
              <a:t>public class Date </a:t>
            </a:r>
            <a:r>
              <a:rPr lang="en-US" sz="1200" dirty="0">
                <a:solidFill>
                  <a:srgbClr val="92D050"/>
                </a:solidFill>
                <a:latin typeface="Consolas" pitchFamily="49" charset="0"/>
                <a:cs typeface="Consolas" pitchFamily="49" charset="0"/>
              </a:rPr>
              <a:t>// from Chapter 1</a:t>
            </a:r>
          </a:p>
          <a:p>
            <a:pPr eaLnBrk="1" hangingPunct="1">
              <a:spcBef>
                <a:spcPct val="0"/>
              </a:spcBef>
              <a:buFont typeface="Wingdings 2" pitchFamily="18" charset="2"/>
              <a:buNone/>
            </a:pPr>
            <a:r>
              <a:rPr lang="en-US" sz="1200" dirty="0">
                <a:latin typeface="Consolas" pitchFamily="49" charset="0"/>
                <a:cs typeface="Consolas" pitchFamily="49" charset="0"/>
              </a:rPr>
              <a:t>{</a:t>
            </a:r>
          </a:p>
          <a:p>
            <a:pPr eaLnBrk="1" hangingPunct="1">
              <a:spcBef>
                <a:spcPct val="0"/>
              </a:spcBef>
              <a:buFont typeface="Wingdings 2" pitchFamily="18" charset="2"/>
              <a:buNone/>
            </a:pPr>
            <a:r>
              <a:rPr lang="en-US" sz="1200" dirty="0">
                <a:latin typeface="Consolas" pitchFamily="49" charset="0"/>
                <a:cs typeface="Consolas" pitchFamily="49" charset="0"/>
              </a:rPr>
              <a:t>    protected </a:t>
            </a:r>
            <a:r>
              <a:rPr lang="en-US" sz="1200" dirty="0" err="1">
                <a:latin typeface="Consolas" pitchFamily="49" charset="0"/>
                <a:cs typeface="Consolas" pitchFamily="49" charset="0"/>
              </a:rPr>
              <a:t>int</a:t>
            </a:r>
            <a:r>
              <a:rPr lang="en-US" sz="1200" dirty="0">
                <a:latin typeface="Consolas" pitchFamily="49" charset="0"/>
                <a:cs typeface="Consolas" pitchFamily="49" charset="0"/>
              </a:rPr>
              <a:t> year;</a:t>
            </a:r>
          </a:p>
          <a:p>
            <a:pPr eaLnBrk="1" hangingPunct="1">
              <a:spcBef>
                <a:spcPct val="0"/>
              </a:spcBef>
              <a:buFont typeface="Wingdings 2" pitchFamily="18" charset="2"/>
              <a:buNone/>
            </a:pPr>
            <a:r>
              <a:rPr lang="en-US" sz="1200" dirty="0">
                <a:latin typeface="Consolas" pitchFamily="49" charset="0"/>
                <a:cs typeface="Consolas" pitchFamily="49" charset="0"/>
              </a:rPr>
              <a:t>    protected </a:t>
            </a:r>
            <a:r>
              <a:rPr lang="en-US" sz="1200" dirty="0" err="1">
                <a:latin typeface="Consolas" pitchFamily="49" charset="0"/>
                <a:cs typeface="Consolas" pitchFamily="49" charset="0"/>
              </a:rPr>
              <a:t>int</a:t>
            </a:r>
            <a:r>
              <a:rPr lang="en-US" sz="1200" dirty="0">
                <a:latin typeface="Consolas" pitchFamily="49" charset="0"/>
                <a:cs typeface="Consolas" pitchFamily="49" charset="0"/>
              </a:rPr>
              <a:t> month;</a:t>
            </a:r>
          </a:p>
          <a:p>
            <a:pPr eaLnBrk="1" hangingPunct="1">
              <a:spcBef>
                <a:spcPct val="0"/>
              </a:spcBef>
              <a:buFont typeface="Wingdings 2" pitchFamily="18" charset="2"/>
              <a:buNone/>
            </a:pPr>
            <a:r>
              <a:rPr lang="en-US" sz="1200" dirty="0">
                <a:latin typeface="Consolas" pitchFamily="49" charset="0"/>
                <a:cs typeface="Consolas" pitchFamily="49" charset="0"/>
              </a:rPr>
              <a:t>    protected </a:t>
            </a:r>
            <a:r>
              <a:rPr lang="en-US" sz="1200" dirty="0" err="1">
                <a:latin typeface="Consolas" pitchFamily="49" charset="0"/>
                <a:cs typeface="Consolas" pitchFamily="49" charset="0"/>
              </a:rPr>
              <a:t>int</a:t>
            </a:r>
            <a:r>
              <a:rPr lang="en-US" sz="1200" dirty="0">
                <a:latin typeface="Consolas" pitchFamily="49" charset="0"/>
                <a:cs typeface="Consolas" pitchFamily="49" charset="0"/>
              </a:rPr>
              <a:t> day;</a:t>
            </a:r>
          </a:p>
          <a:p>
            <a:pPr eaLnBrk="1" hangingPunct="1">
              <a:spcBef>
                <a:spcPct val="0"/>
              </a:spcBef>
              <a:buFont typeface="Wingdings 2" pitchFamily="18" charset="2"/>
              <a:buNone/>
            </a:pPr>
            <a:r>
              <a:rPr lang="en-US" sz="1200" dirty="0">
                <a:latin typeface="Consolas" pitchFamily="49" charset="0"/>
                <a:cs typeface="Consolas" pitchFamily="49" charset="0"/>
              </a:rPr>
              <a:t>    public static final </a:t>
            </a:r>
            <a:r>
              <a:rPr lang="en-US" sz="1200" dirty="0" err="1">
                <a:latin typeface="Consolas" pitchFamily="49" charset="0"/>
                <a:cs typeface="Consolas" pitchFamily="49" charset="0"/>
              </a:rPr>
              <a:t>int</a:t>
            </a:r>
            <a:r>
              <a:rPr lang="en-US" sz="1200" dirty="0">
                <a:latin typeface="Consolas" pitchFamily="49" charset="0"/>
                <a:cs typeface="Consolas" pitchFamily="49" charset="0"/>
              </a:rPr>
              <a:t> MINYEAR = 1583;</a:t>
            </a:r>
          </a:p>
          <a:p>
            <a:pPr eaLnBrk="1" hangingPunct="1">
              <a:spcBef>
                <a:spcPct val="0"/>
              </a:spcBef>
              <a:buFont typeface="Wingdings 2" pitchFamily="18" charset="2"/>
              <a:buNone/>
            </a:pPr>
            <a:endParaRPr lang="en-US" sz="1200" dirty="0">
              <a:latin typeface="Consolas" pitchFamily="49" charset="0"/>
              <a:cs typeface="Consolas" pitchFamily="49" charset="0"/>
            </a:endParaRPr>
          </a:p>
          <a:p>
            <a:pPr eaLnBrk="1" hangingPunct="1">
              <a:spcBef>
                <a:spcPct val="0"/>
              </a:spcBef>
              <a:buFont typeface="Wingdings 2" pitchFamily="18" charset="2"/>
              <a:buNone/>
            </a:pPr>
            <a:r>
              <a:rPr lang="en-US" sz="1200" dirty="0">
                <a:latin typeface="Consolas" pitchFamily="49" charset="0"/>
                <a:cs typeface="Consolas" pitchFamily="49" charset="0"/>
              </a:rPr>
              <a:t>    </a:t>
            </a:r>
            <a:r>
              <a:rPr lang="en-US" sz="1200" dirty="0">
                <a:solidFill>
                  <a:srgbClr val="92D050"/>
                </a:solidFill>
                <a:latin typeface="Consolas" pitchFamily="49" charset="0"/>
                <a:cs typeface="Consolas" pitchFamily="49" charset="0"/>
              </a:rPr>
              <a:t>// Constructor</a:t>
            </a:r>
          </a:p>
          <a:p>
            <a:pPr eaLnBrk="1" hangingPunct="1">
              <a:spcBef>
                <a:spcPct val="0"/>
              </a:spcBef>
              <a:buFont typeface="Wingdings 2" pitchFamily="18" charset="2"/>
              <a:buNone/>
            </a:pPr>
            <a:r>
              <a:rPr lang="en-US" sz="1200" dirty="0">
                <a:latin typeface="Consolas" pitchFamily="49" charset="0"/>
                <a:cs typeface="Consolas" pitchFamily="49" charset="0"/>
              </a:rPr>
              <a:t>    public Date(</a:t>
            </a:r>
            <a:r>
              <a:rPr lang="en-US" sz="1200" dirty="0" err="1">
                <a:latin typeface="Consolas" pitchFamily="49" charset="0"/>
                <a:cs typeface="Consolas" pitchFamily="49" charset="0"/>
              </a:rPr>
              <a:t>int</a:t>
            </a:r>
            <a:r>
              <a:rPr lang="en-US" sz="1200" dirty="0">
                <a:latin typeface="Consolas" pitchFamily="49" charset="0"/>
                <a:cs typeface="Consolas" pitchFamily="49" charset="0"/>
              </a:rPr>
              <a:t> </a:t>
            </a:r>
            <a:r>
              <a:rPr lang="en-US" sz="1200" dirty="0" err="1">
                <a:latin typeface="Consolas" pitchFamily="49" charset="0"/>
                <a:cs typeface="Consolas" pitchFamily="49" charset="0"/>
              </a:rPr>
              <a:t>newMonth</a:t>
            </a:r>
            <a:r>
              <a:rPr lang="en-US" sz="1200" dirty="0">
                <a:latin typeface="Consolas" pitchFamily="49" charset="0"/>
                <a:cs typeface="Consolas" pitchFamily="49" charset="0"/>
              </a:rPr>
              <a:t>, </a:t>
            </a:r>
            <a:r>
              <a:rPr lang="en-US" sz="1200" dirty="0" err="1">
                <a:latin typeface="Consolas" pitchFamily="49" charset="0"/>
                <a:cs typeface="Consolas" pitchFamily="49" charset="0"/>
              </a:rPr>
              <a:t>int</a:t>
            </a:r>
            <a:r>
              <a:rPr lang="en-US" sz="1200" dirty="0">
                <a:latin typeface="Consolas" pitchFamily="49" charset="0"/>
                <a:cs typeface="Consolas" pitchFamily="49" charset="0"/>
              </a:rPr>
              <a:t> </a:t>
            </a:r>
            <a:r>
              <a:rPr lang="en-US" sz="1200" dirty="0" err="1">
                <a:latin typeface="Consolas" pitchFamily="49" charset="0"/>
                <a:cs typeface="Consolas" pitchFamily="49" charset="0"/>
              </a:rPr>
              <a:t>newDay</a:t>
            </a:r>
            <a:r>
              <a:rPr lang="en-US" sz="1200" dirty="0">
                <a:latin typeface="Consolas" pitchFamily="49" charset="0"/>
                <a:cs typeface="Consolas" pitchFamily="49" charset="0"/>
              </a:rPr>
              <a:t>, </a:t>
            </a:r>
            <a:r>
              <a:rPr lang="en-US" sz="1200" dirty="0" err="1">
                <a:latin typeface="Consolas" pitchFamily="49" charset="0"/>
                <a:cs typeface="Consolas" pitchFamily="49" charset="0"/>
              </a:rPr>
              <a:t>int</a:t>
            </a:r>
            <a:r>
              <a:rPr lang="en-US" sz="1200" dirty="0">
                <a:latin typeface="Consolas" pitchFamily="49" charset="0"/>
                <a:cs typeface="Consolas" pitchFamily="49" charset="0"/>
              </a:rPr>
              <a:t> </a:t>
            </a:r>
            <a:r>
              <a:rPr lang="en-US" sz="1200" dirty="0" err="1">
                <a:latin typeface="Consolas" pitchFamily="49" charset="0"/>
                <a:cs typeface="Consolas" pitchFamily="49" charset="0"/>
              </a:rPr>
              <a:t>newYear</a:t>
            </a:r>
            <a:r>
              <a:rPr lang="en-US" sz="1200" dirty="0">
                <a:latin typeface="Consolas" pitchFamily="49" charset="0"/>
                <a:cs typeface="Consolas" pitchFamily="49" charset="0"/>
              </a:rPr>
              <a:t>)</a:t>
            </a:r>
          </a:p>
          <a:p>
            <a:pPr eaLnBrk="1" hangingPunct="1">
              <a:spcBef>
                <a:spcPct val="0"/>
              </a:spcBef>
              <a:buFont typeface="Wingdings 2" pitchFamily="18" charset="2"/>
              <a:buNone/>
            </a:pPr>
            <a:r>
              <a:rPr lang="en-US" sz="1200" dirty="0">
                <a:latin typeface="Consolas" pitchFamily="49" charset="0"/>
                <a:cs typeface="Consolas" pitchFamily="49" charset="0"/>
              </a:rPr>
              <a:t>    {</a:t>
            </a:r>
          </a:p>
          <a:p>
            <a:pPr eaLnBrk="1" hangingPunct="1">
              <a:spcBef>
                <a:spcPct val="0"/>
              </a:spcBef>
              <a:buFont typeface="Wingdings 2" pitchFamily="18" charset="2"/>
              <a:buNone/>
            </a:pPr>
            <a:r>
              <a:rPr lang="en-US" sz="1200" dirty="0">
                <a:latin typeface="Consolas" pitchFamily="49" charset="0"/>
                <a:cs typeface="Consolas" pitchFamily="49" charset="0"/>
              </a:rPr>
              <a:t>        month = </a:t>
            </a:r>
            <a:r>
              <a:rPr lang="en-US" sz="1200" dirty="0" err="1">
                <a:latin typeface="Consolas" pitchFamily="49" charset="0"/>
                <a:cs typeface="Consolas" pitchFamily="49" charset="0"/>
              </a:rPr>
              <a:t>newMonth</a:t>
            </a:r>
            <a:r>
              <a:rPr lang="en-US" sz="1200" dirty="0">
                <a:latin typeface="Consolas" pitchFamily="49" charset="0"/>
                <a:cs typeface="Consolas" pitchFamily="49" charset="0"/>
              </a:rPr>
              <a:t>;</a:t>
            </a:r>
          </a:p>
          <a:p>
            <a:pPr eaLnBrk="1" hangingPunct="1">
              <a:spcBef>
                <a:spcPct val="0"/>
              </a:spcBef>
              <a:buFont typeface="Wingdings 2" pitchFamily="18" charset="2"/>
              <a:buNone/>
            </a:pPr>
            <a:r>
              <a:rPr lang="en-US" sz="1200" dirty="0">
                <a:latin typeface="Consolas" pitchFamily="49" charset="0"/>
                <a:cs typeface="Consolas" pitchFamily="49" charset="0"/>
              </a:rPr>
              <a:t>        day   = </a:t>
            </a:r>
            <a:r>
              <a:rPr lang="en-US" sz="1200" dirty="0" err="1">
                <a:latin typeface="Consolas" pitchFamily="49" charset="0"/>
                <a:cs typeface="Consolas" pitchFamily="49" charset="0"/>
              </a:rPr>
              <a:t>newDay</a:t>
            </a:r>
            <a:r>
              <a:rPr lang="en-US" sz="1200" dirty="0">
                <a:latin typeface="Consolas" pitchFamily="49" charset="0"/>
                <a:cs typeface="Consolas" pitchFamily="49" charset="0"/>
              </a:rPr>
              <a:t>;</a:t>
            </a:r>
          </a:p>
          <a:p>
            <a:pPr eaLnBrk="1" hangingPunct="1">
              <a:spcBef>
                <a:spcPct val="0"/>
              </a:spcBef>
              <a:buFont typeface="Wingdings 2" pitchFamily="18" charset="2"/>
              <a:buNone/>
            </a:pPr>
            <a:r>
              <a:rPr lang="en-US" sz="1200" dirty="0">
                <a:latin typeface="Consolas" pitchFamily="49" charset="0"/>
                <a:cs typeface="Consolas" pitchFamily="49" charset="0"/>
              </a:rPr>
              <a:t>        year  = </a:t>
            </a:r>
            <a:r>
              <a:rPr lang="en-US" sz="1200" dirty="0" err="1">
                <a:latin typeface="Consolas" pitchFamily="49" charset="0"/>
                <a:cs typeface="Consolas" pitchFamily="49" charset="0"/>
              </a:rPr>
              <a:t>newYear</a:t>
            </a:r>
            <a:r>
              <a:rPr lang="en-US" sz="1200" dirty="0">
                <a:latin typeface="Consolas" pitchFamily="49" charset="0"/>
                <a:cs typeface="Consolas" pitchFamily="49" charset="0"/>
              </a:rPr>
              <a:t>;</a:t>
            </a:r>
          </a:p>
          <a:p>
            <a:pPr eaLnBrk="1" hangingPunct="1">
              <a:spcBef>
                <a:spcPct val="0"/>
              </a:spcBef>
              <a:buFont typeface="Wingdings 2" pitchFamily="18" charset="2"/>
              <a:buNone/>
            </a:pPr>
            <a:r>
              <a:rPr lang="en-US" sz="1200" dirty="0">
                <a:latin typeface="Consolas" pitchFamily="49" charset="0"/>
                <a:cs typeface="Consolas" pitchFamily="49" charset="0"/>
              </a:rPr>
              <a:t>    }</a:t>
            </a:r>
          </a:p>
          <a:p>
            <a:pPr eaLnBrk="1" hangingPunct="1">
              <a:spcBef>
                <a:spcPct val="0"/>
              </a:spcBef>
              <a:buFont typeface="Wingdings 2" pitchFamily="18" charset="2"/>
              <a:buNone/>
            </a:pPr>
            <a:endParaRPr lang="en-US" sz="1000" dirty="0">
              <a:latin typeface="Consolas" pitchFamily="49" charset="0"/>
              <a:cs typeface="Consolas" pitchFamily="49" charset="0"/>
            </a:endParaRPr>
          </a:p>
          <a:p>
            <a:pPr eaLnBrk="1" hangingPunct="1">
              <a:spcBef>
                <a:spcPct val="0"/>
              </a:spcBef>
              <a:buFont typeface="Wingdings 2" pitchFamily="18" charset="2"/>
              <a:buNone/>
            </a:pPr>
            <a:r>
              <a:rPr lang="en-US" sz="1200" dirty="0">
                <a:solidFill>
                  <a:srgbClr val="92D050"/>
                </a:solidFill>
                <a:latin typeface="Consolas" pitchFamily="49" charset="0"/>
                <a:cs typeface="Consolas" pitchFamily="49" charset="0"/>
              </a:rPr>
              <a:t>    // </a:t>
            </a:r>
            <a:r>
              <a:rPr lang="en-US" sz="1200" dirty="0" err="1">
                <a:solidFill>
                  <a:srgbClr val="92D050"/>
                </a:solidFill>
                <a:latin typeface="Consolas" pitchFamily="49" charset="0"/>
                <a:cs typeface="Consolas" pitchFamily="49" charset="0"/>
              </a:rPr>
              <a:t>Accessors</a:t>
            </a:r>
            <a:endParaRPr lang="en-US" sz="1200" dirty="0">
              <a:solidFill>
                <a:srgbClr val="92D050"/>
              </a:solidFill>
              <a:latin typeface="Consolas" pitchFamily="49" charset="0"/>
              <a:cs typeface="Consolas" pitchFamily="49" charset="0"/>
            </a:endParaRPr>
          </a:p>
          <a:p>
            <a:pPr eaLnBrk="1" hangingPunct="1">
              <a:spcBef>
                <a:spcPct val="0"/>
              </a:spcBef>
              <a:buFont typeface="Wingdings 2" pitchFamily="18" charset="2"/>
              <a:buNone/>
            </a:pPr>
            <a:r>
              <a:rPr lang="en-US" sz="1200" dirty="0">
                <a:latin typeface="Consolas" pitchFamily="49" charset="0"/>
                <a:cs typeface="Consolas" pitchFamily="49" charset="0"/>
              </a:rPr>
              <a:t>    public </a:t>
            </a:r>
            <a:r>
              <a:rPr lang="en-US" sz="1200" dirty="0" err="1">
                <a:latin typeface="Consolas" pitchFamily="49" charset="0"/>
                <a:cs typeface="Consolas" pitchFamily="49" charset="0"/>
              </a:rPr>
              <a:t>int</a:t>
            </a:r>
            <a:r>
              <a:rPr lang="en-US" sz="1200" dirty="0">
                <a:latin typeface="Consolas" pitchFamily="49" charset="0"/>
                <a:cs typeface="Consolas" pitchFamily="49" charset="0"/>
              </a:rPr>
              <a:t> </a:t>
            </a:r>
            <a:r>
              <a:rPr lang="en-US" sz="1200" dirty="0" err="1">
                <a:latin typeface="Consolas" pitchFamily="49" charset="0"/>
                <a:cs typeface="Consolas" pitchFamily="49" charset="0"/>
              </a:rPr>
              <a:t>getYear</a:t>
            </a:r>
            <a:r>
              <a:rPr lang="en-US" sz="1200" dirty="0">
                <a:latin typeface="Consolas" pitchFamily="49" charset="0"/>
                <a:cs typeface="Consolas" pitchFamily="49" charset="0"/>
              </a:rPr>
              <a:t> ()  {return year; }</a:t>
            </a:r>
          </a:p>
          <a:p>
            <a:pPr eaLnBrk="1" hangingPunct="1">
              <a:spcBef>
                <a:spcPct val="0"/>
              </a:spcBef>
              <a:buFont typeface="Wingdings 2" pitchFamily="18" charset="2"/>
              <a:buNone/>
            </a:pPr>
            <a:r>
              <a:rPr lang="en-US" sz="1200" dirty="0">
                <a:latin typeface="Consolas" pitchFamily="49" charset="0"/>
                <a:cs typeface="Consolas" pitchFamily="49" charset="0"/>
              </a:rPr>
              <a:t>    public </a:t>
            </a:r>
            <a:r>
              <a:rPr lang="en-US" sz="1200" dirty="0" err="1">
                <a:latin typeface="Consolas" pitchFamily="49" charset="0"/>
                <a:cs typeface="Consolas" pitchFamily="49" charset="0"/>
              </a:rPr>
              <a:t>int</a:t>
            </a:r>
            <a:r>
              <a:rPr lang="en-US" sz="1200" dirty="0">
                <a:latin typeface="Consolas" pitchFamily="49" charset="0"/>
                <a:cs typeface="Consolas" pitchFamily="49" charset="0"/>
              </a:rPr>
              <a:t> </a:t>
            </a:r>
            <a:r>
              <a:rPr lang="en-US" sz="1200" dirty="0" err="1">
                <a:latin typeface="Consolas" pitchFamily="49" charset="0"/>
                <a:cs typeface="Consolas" pitchFamily="49" charset="0"/>
              </a:rPr>
              <a:t>getMonth</a:t>
            </a:r>
            <a:r>
              <a:rPr lang="en-US" sz="1200" dirty="0">
                <a:latin typeface="Consolas" pitchFamily="49" charset="0"/>
                <a:cs typeface="Consolas" pitchFamily="49" charset="0"/>
              </a:rPr>
              <a:t>()  {return month;}</a:t>
            </a:r>
          </a:p>
          <a:p>
            <a:pPr eaLnBrk="1" hangingPunct="1">
              <a:spcBef>
                <a:spcPct val="0"/>
              </a:spcBef>
              <a:buFont typeface="Wingdings 2" pitchFamily="18" charset="2"/>
              <a:buNone/>
            </a:pPr>
            <a:r>
              <a:rPr lang="en-US" sz="1200" dirty="0">
                <a:latin typeface="Consolas" pitchFamily="49" charset="0"/>
                <a:cs typeface="Consolas" pitchFamily="49" charset="0"/>
              </a:rPr>
              <a:t>    public </a:t>
            </a:r>
            <a:r>
              <a:rPr lang="en-US" sz="1200" dirty="0" err="1">
                <a:latin typeface="Consolas" pitchFamily="49" charset="0"/>
                <a:cs typeface="Consolas" pitchFamily="49" charset="0"/>
              </a:rPr>
              <a:t>int</a:t>
            </a:r>
            <a:r>
              <a:rPr lang="en-US" sz="1200" dirty="0">
                <a:latin typeface="Consolas" pitchFamily="49" charset="0"/>
                <a:cs typeface="Consolas" pitchFamily="49" charset="0"/>
              </a:rPr>
              <a:t> </a:t>
            </a:r>
            <a:r>
              <a:rPr lang="en-US" sz="1200" dirty="0" err="1">
                <a:latin typeface="Consolas" pitchFamily="49" charset="0"/>
                <a:cs typeface="Consolas" pitchFamily="49" charset="0"/>
              </a:rPr>
              <a:t>getDay</a:t>
            </a:r>
            <a:r>
              <a:rPr lang="en-US" sz="1200" dirty="0">
                <a:latin typeface="Consolas" pitchFamily="49" charset="0"/>
                <a:cs typeface="Consolas" pitchFamily="49" charset="0"/>
              </a:rPr>
              <a:t>()    {return day;  } </a:t>
            </a:r>
          </a:p>
          <a:p>
            <a:pPr eaLnBrk="1" hangingPunct="1">
              <a:spcBef>
                <a:spcPct val="0"/>
              </a:spcBef>
              <a:buFont typeface="Wingdings 2" pitchFamily="18" charset="2"/>
              <a:buNone/>
            </a:pPr>
            <a:endParaRPr lang="en-US" sz="1000" dirty="0">
              <a:latin typeface="Consolas" pitchFamily="49" charset="0"/>
              <a:cs typeface="Consolas" pitchFamily="49" charset="0"/>
            </a:endParaRPr>
          </a:p>
          <a:p>
            <a:pPr eaLnBrk="1" hangingPunct="1">
              <a:spcBef>
                <a:spcPct val="0"/>
              </a:spcBef>
              <a:buFont typeface="Wingdings 2" pitchFamily="18" charset="2"/>
              <a:buNone/>
            </a:pPr>
            <a:r>
              <a:rPr lang="en-US" sz="1200" dirty="0">
                <a:latin typeface="Consolas" pitchFamily="49" charset="0"/>
                <a:cs typeface="Consolas" pitchFamily="49" charset="0"/>
              </a:rPr>
              <a:t>    public </a:t>
            </a:r>
            <a:r>
              <a:rPr lang="en-US" sz="1200" dirty="0" err="1">
                <a:latin typeface="Consolas" pitchFamily="49" charset="0"/>
                <a:cs typeface="Consolas" pitchFamily="49" charset="0"/>
              </a:rPr>
              <a:t>int</a:t>
            </a:r>
            <a:r>
              <a:rPr lang="en-US" sz="1200" dirty="0">
                <a:latin typeface="Consolas" pitchFamily="49" charset="0"/>
                <a:cs typeface="Consolas" pitchFamily="49" charset="0"/>
              </a:rPr>
              <a:t> </a:t>
            </a:r>
            <a:r>
              <a:rPr lang="en-US" sz="1200" dirty="0" err="1">
                <a:latin typeface="Consolas" pitchFamily="49" charset="0"/>
                <a:cs typeface="Consolas" pitchFamily="49" charset="0"/>
              </a:rPr>
              <a:t>lilian</a:t>
            </a:r>
            <a:r>
              <a:rPr lang="en-US" sz="1200" dirty="0">
                <a:latin typeface="Consolas" pitchFamily="49" charset="0"/>
                <a:cs typeface="Consolas" pitchFamily="49" charset="0"/>
              </a:rPr>
              <a:t>()</a:t>
            </a:r>
          </a:p>
          <a:p>
            <a:pPr eaLnBrk="1" hangingPunct="1">
              <a:spcBef>
                <a:spcPct val="0"/>
              </a:spcBef>
              <a:buFont typeface="Wingdings 2" pitchFamily="18" charset="2"/>
              <a:buNone/>
            </a:pPr>
            <a:r>
              <a:rPr lang="en-US" sz="1200" dirty="0">
                <a:latin typeface="Consolas" pitchFamily="49" charset="0"/>
                <a:cs typeface="Consolas" pitchFamily="49" charset="0"/>
              </a:rPr>
              <a:t>    {</a:t>
            </a:r>
          </a:p>
          <a:p>
            <a:pPr eaLnBrk="1" hangingPunct="1">
              <a:spcBef>
                <a:spcPct val="0"/>
              </a:spcBef>
              <a:buFont typeface="Wingdings 2" pitchFamily="18" charset="2"/>
              <a:buNone/>
            </a:pPr>
            <a:r>
              <a:rPr lang="en-US" sz="1200" dirty="0">
                <a:latin typeface="Consolas" pitchFamily="49" charset="0"/>
                <a:cs typeface="Consolas" pitchFamily="49" charset="0"/>
              </a:rPr>
              <a:t>        </a:t>
            </a:r>
            <a:r>
              <a:rPr lang="en-US" sz="1200" dirty="0">
                <a:solidFill>
                  <a:srgbClr val="92D050"/>
                </a:solidFill>
                <a:latin typeface="Consolas" pitchFamily="49" charset="0"/>
                <a:cs typeface="Consolas" pitchFamily="49" charset="0"/>
              </a:rPr>
              <a:t>// Purpose : Returns the </a:t>
            </a:r>
            <a:r>
              <a:rPr lang="en-US" sz="1200" dirty="0" err="1">
                <a:solidFill>
                  <a:srgbClr val="92D050"/>
                </a:solidFill>
                <a:latin typeface="Consolas" pitchFamily="49" charset="0"/>
                <a:cs typeface="Consolas" pitchFamily="49" charset="0"/>
              </a:rPr>
              <a:t>Lilian</a:t>
            </a:r>
            <a:r>
              <a:rPr lang="en-US" sz="1200" dirty="0">
                <a:solidFill>
                  <a:srgbClr val="92D050"/>
                </a:solidFill>
                <a:latin typeface="Consolas" pitchFamily="49" charset="0"/>
                <a:cs typeface="Consolas" pitchFamily="49" charset="0"/>
              </a:rPr>
              <a:t> Day Number of this date – Details omitted – See </a:t>
            </a:r>
            <a:r>
              <a:rPr lang="en-US" sz="1200" dirty="0" err="1">
                <a:solidFill>
                  <a:srgbClr val="92D050"/>
                </a:solidFill>
                <a:latin typeface="Consolas" pitchFamily="49" charset="0"/>
                <a:cs typeface="Consolas" pitchFamily="49" charset="0"/>
              </a:rPr>
              <a:t>ch</a:t>
            </a:r>
            <a:r>
              <a:rPr lang="en-US" sz="1200" dirty="0">
                <a:solidFill>
                  <a:srgbClr val="92D050"/>
                </a:solidFill>
                <a:latin typeface="Consolas" pitchFamily="49" charset="0"/>
                <a:cs typeface="Consolas" pitchFamily="49" charset="0"/>
              </a:rPr>
              <a:t> 1   </a:t>
            </a:r>
          </a:p>
          <a:p>
            <a:pPr eaLnBrk="1" hangingPunct="1">
              <a:spcBef>
                <a:spcPct val="0"/>
              </a:spcBef>
              <a:buFont typeface="Wingdings 2" pitchFamily="18" charset="2"/>
              <a:buNone/>
            </a:pPr>
            <a:r>
              <a:rPr lang="en-US" sz="1200" dirty="0">
                <a:latin typeface="Consolas" pitchFamily="49" charset="0"/>
                <a:cs typeface="Consolas" pitchFamily="49" charset="0"/>
              </a:rPr>
              <a:t>    }</a:t>
            </a:r>
          </a:p>
          <a:p>
            <a:pPr eaLnBrk="1" hangingPunct="1">
              <a:spcBef>
                <a:spcPct val="0"/>
              </a:spcBef>
              <a:buFont typeface="Wingdings 2" pitchFamily="18" charset="2"/>
              <a:buNone/>
            </a:pPr>
            <a:endParaRPr lang="en-US" sz="1200" dirty="0">
              <a:latin typeface="Consolas" pitchFamily="49" charset="0"/>
              <a:cs typeface="Consolas" pitchFamily="49" charset="0"/>
            </a:endParaRPr>
          </a:p>
          <a:p>
            <a:pPr eaLnBrk="1" hangingPunct="1">
              <a:spcBef>
                <a:spcPct val="0"/>
              </a:spcBef>
              <a:buFont typeface="Wingdings 2" pitchFamily="18" charset="2"/>
              <a:buNone/>
            </a:pPr>
            <a:r>
              <a:rPr lang="en-US" sz="1200" dirty="0">
                <a:latin typeface="Consolas" pitchFamily="49" charset="0"/>
                <a:cs typeface="Consolas" pitchFamily="49" charset="0"/>
              </a:rPr>
              <a:t>    public String </a:t>
            </a:r>
            <a:r>
              <a:rPr lang="en-US" sz="1200" dirty="0" err="1">
                <a:latin typeface="Consolas" pitchFamily="49" charset="0"/>
                <a:cs typeface="Consolas" pitchFamily="49" charset="0"/>
              </a:rPr>
              <a:t>toString</a:t>
            </a:r>
            <a:r>
              <a:rPr lang="en-US" sz="1200" dirty="0">
                <a:latin typeface="Consolas" pitchFamily="49" charset="0"/>
                <a:cs typeface="Consolas" pitchFamily="49" charset="0"/>
              </a:rPr>
              <a:t>()   </a:t>
            </a:r>
          </a:p>
          <a:p>
            <a:pPr eaLnBrk="1" hangingPunct="1">
              <a:spcBef>
                <a:spcPct val="0"/>
              </a:spcBef>
              <a:buFont typeface="Wingdings 2" pitchFamily="18" charset="2"/>
              <a:buNone/>
            </a:pPr>
            <a:r>
              <a:rPr lang="en-US" sz="1200" dirty="0">
                <a:latin typeface="Consolas" pitchFamily="49" charset="0"/>
                <a:cs typeface="Consolas" pitchFamily="49" charset="0"/>
              </a:rPr>
              <a:t>    {</a:t>
            </a:r>
          </a:p>
          <a:p>
            <a:pPr eaLnBrk="1" hangingPunct="1">
              <a:spcBef>
                <a:spcPct val="0"/>
              </a:spcBef>
              <a:buFont typeface="Wingdings 2" pitchFamily="18" charset="2"/>
              <a:buNone/>
            </a:pPr>
            <a:r>
              <a:rPr lang="en-US" sz="1200" dirty="0">
                <a:latin typeface="Consolas" pitchFamily="49" charset="0"/>
                <a:cs typeface="Consolas" pitchFamily="49" charset="0"/>
              </a:rPr>
              <a:t>        return(month + "/" + day + "/" + year);</a:t>
            </a:r>
          </a:p>
          <a:p>
            <a:pPr eaLnBrk="1" hangingPunct="1">
              <a:spcBef>
                <a:spcPct val="0"/>
              </a:spcBef>
              <a:buFont typeface="Wingdings 2" pitchFamily="18" charset="2"/>
              <a:buNone/>
            </a:pPr>
            <a:r>
              <a:rPr lang="en-US" sz="1200" dirty="0">
                <a:latin typeface="Consolas" pitchFamily="49" charset="0"/>
                <a:cs typeface="Consolas" pitchFamily="49" charset="0"/>
              </a:rPr>
              <a:t>    }</a:t>
            </a:r>
          </a:p>
          <a:p>
            <a:pPr eaLnBrk="1" hangingPunct="1">
              <a:spcBef>
                <a:spcPct val="0"/>
              </a:spcBef>
              <a:buFont typeface="Wingdings 2" pitchFamily="18" charset="2"/>
              <a:buNone/>
            </a:pPr>
            <a:r>
              <a:rPr lang="en-US" sz="1200" dirty="0">
                <a:latin typeface="Consolas" pitchFamily="49" charset="0"/>
                <a:cs typeface="Consolas" pitchFamily="49" charset="0"/>
              </a:rPr>
              <a:t>}</a:t>
            </a:r>
          </a:p>
        </p:txBody>
      </p:sp>
      <p:sp>
        <p:nvSpPr>
          <p:cNvPr id="4" name="Rectangle 3"/>
          <p:cNvSpPr/>
          <p:nvPr/>
        </p:nvSpPr>
        <p:spPr>
          <a:xfrm>
            <a:off x="499872" y="2185988"/>
            <a:ext cx="5334000" cy="14097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TextBox 4"/>
          <p:cNvSpPr txBox="1">
            <a:spLocks noChangeArrowheads="1"/>
          </p:cNvSpPr>
          <p:nvPr/>
        </p:nvSpPr>
        <p:spPr bwMode="auto">
          <a:xfrm>
            <a:off x="7632192" y="2185989"/>
            <a:ext cx="1892808" cy="935037"/>
          </a:xfrm>
          <a:prstGeom prst="rect">
            <a:avLst/>
          </a:prstGeom>
          <a:noFill/>
          <a:ln w="19050">
            <a:solidFill>
              <a:srgbClr val="FFC000"/>
            </a:solidFill>
            <a:miter lim="800000"/>
            <a:headEnd/>
            <a:tailEnd/>
          </a:ln>
        </p:spPr>
        <p:txBody>
          <a:bodyPr wrap="square">
            <a:spAutoFit/>
          </a:bodyPr>
          <a:lstStyle/>
          <a:p>
            <a:r>
              <a:rPr lang="en-US" dirty="0"/>
              <a:t>Let’s look at the constructor for a moment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1524000" y="1"/>
            <a:ext cx="9144000" cy="701675"/>
          </a:xfrm>
        </p:spPr>
        <p:txBody>
          <a:bodyPr/>
          <a:lstStyle/>
          <a:p>
            <a:pPr eaLnBrk="1" hangingPunct="1"/>
            <a:r>
              <a:rPr lang="en-US" smtClean="0"/>
              <a:t>Exceptions with Java</a:t>
            </a:r>
          </a:p>
        </p:txBody>
      </p:sp>
      <p:sp>
        <p:nvSpPr>
          <p:cNvPr id="14338" name="Content Placeholder 2"/>
          <p:cNvSpPr>
            <a:spLocks noGrp="1"/>
          </p:cNvSpPr>
          <p:nvPr>
            <p:ph idx="1"/>
          </p:nvPr>
        </p:nvSpPr>
        <p:spPr>
          <a:xfrm>
            <a:off x="170688" y="904876"/>
            <a:ext cx="11887200" cy="5749925"/>
          </a:xfrm>
        </p:spPr>
        <p:txBody>
          <a:bodyPr/>
          <a:lstStyle/>
          <a:p>
            <a:pPr eaLnBrk="1" hangingPunct="1">
              <a:spcBef>
                <a:spcPts val="0"/>
              </a:spcBef>
              <a:buNone/>
            </a:pPr>
            <a:r>
              <a:rPr lang="en-US" sz="2200" dirty="0">
                <a:solidFill>
                  <a:srgbClr val="92D050"/>
                </a:solidFill>
                <a:latin typeface="Consolas" pitchFamily="49" charset="0"/>
                <a:cs typeface="Consolas" pitchFamily="49" charset="0"/>
              </a:rPr>
              <a:t> // Constructor</a:t>
            </a:r>
          </a:p>
          <a:p>
            <a:pPr eaLnBrk="1" hangingPunct="1">
              <a:spcBef>
                <a:spcPts val="0"/>
              </a:spcBef>
              <a:buNone/>
            </a:pPr>
            <a:r>
              <a:rPr lang="en-US" sz="2200" dirty="0">
                <a:latin typeface="Consolas" pitchFamily="49" charset="0"/>
                <a:cs typeface="Consolas" pitchFamily="49" charset="0"/>
              </a:rPr>
              <a:t>    public Date(</a:t>
            </a:r>
            <a:r>
              <a:rPr lang="en-US" sz="2200" dirty="0" err="1">
                <a:latin typeface="Consolas" pitchFamily="49" charset="0"/>
                <a:cs typeface="Consolas" pitchFamily="49" charset="0"/>
              </a:rPr>
              <a:t>int</a:t>
            </a:r>
            <a:r>
              <a:rPr lang="en-US" sz="2200" dirty="0">
                <a:latin typeface="Consolas" pitchFamily="49" charset="0"/>
                <a:cs typeface="Consolas" pitchFamily="49" charset="0"/>
              </a:rPr>
              <a:t> </a:t>
            </a:r>
            <a:r>
              <a:rPr lang="en-US" sz="2200" dirty="0" err="1">
                <a:latin typeface="Consolas" pitchFamily="49" charset="0"/>
                <a:cs typeface="Consolas" pitchFamily="49" charset="0"/>
              </a:rPr>
              <a:t>newMonth</a:t>
            </a:r>
            <a:r>
              <a:rPr lang="en-US" sz="2200" dirty="0">
                <a:latin typeface="Consolas" pitchFamily="49" charset="0"/>
                <a:cs typeface="Consolas" pitchFamily="49" charset="0"/>
              </a:rPr>
              <a:t>, </a:t>
            </a:r>
            <a:r>
              <a:rPr lang="en-US" sz="2200" dirty="0" err="1">
                <a:latin typeface="Consolas" pitchFamily="49" charset="0"/>
                <a:cs typeface="Consolas" pitchFamily="49" charset="0"/>
              </a:rPr>
              <a:t>int</a:t>
            </a:r>
            <a:r>
              <a:rPr lang="en-US" sz="2200" dirty="0">
                <a:latin typeface="Consolas" pitchFamily="49" charset="0"/>
                <a:cs typeface="Consolas" pitchFamily="49" charset="0"/>
              </a:rPr>
              <a:t> </a:t>
            </a:r>
            <a:r>
              <a:rPr lang="en-US" sz="2200" dirty="0" err="1">
                <a:latin typeface="Consolas" pitchFamily="49" charset="0"/>
                <a:cs typeface="Consolas" pitchFamily="49" charset="0"/>
              </a:rPr>
              <a:t>newDay</a:t>
            </a:r>
            <a:r>
              <a:rPr lang="en-US" sz="2200" dirty="0">
                <a:latin typeface="Consolas" pitchFamily="49" charset="0"/>
                <a:cs typeface="Consolas" pitchFamily="49" charset="0"/>
              </a:rPr>
              <a:t>, </a:t>
            </a:r>
            <a:r>
              <a:rPr lang="en-US" sz="2200" dirty="0" err="1">
                <a:latin typeface="Consolas" pitchFamily="49" charset="0"/>
                <a:cs typeface="Consolas" pitchFamily="49" charset="0"/>
              </a:rPr>
              <a:t>int</a:t>
            </a:r>
            <a:r>
              <a:rPr lang="en-US" sz="2200" dirty="0">
                <a:latin typeface="Consolas" pitchFamily="49" charset="0"/>
                <a:cs typeface="Consolas" pitchFamily="49" charset="0"/>
              </a:rPr>
              <a:t> </a:t>
            </a:r>
            <a:r>
              <a:rPr lang="en-US" sz="2200" dirty="0" err="1">
                <a:latin typeface="Consolas" pitchFamily="49" charset="0"/>
                <a:cs typeface="Consolas" pitchFamily="49" charset="0"/>
              </a:rPr>
              <a:t>newYear</a:t>
            </a:r>
            <a:r>
              <a:rPr lang="en-US" sz="2200" dirty="0">
                <a:latin typeface="Consolas" pitchFamily="49" charset="0"/>
                <a:cs typeface="Consolas" pitchFamily="49" charset="0"/>
              </a:rPr>
              <a:t>)</a:t>
            </a:r>
          </a:p>
          <a:p>
            <a:pPr eaLnBrk="1" hangingPunct="1">
              <a:spcBef>
                <a:spcPts val="0"/>
              </a:spcBef>
              <a:buNone/>
            </a:pPr>
            <a:r>
              <a:rPr lang="en-US" sz="2200" dirty="0">
                <a:latin typeface="Consolas" pitchFamily="49" charset="0"/>
                <a:cs typeface="Consolas" pitchFamily="49" charset="0"/>
              </a:rPr>
              <a:t>    {</a:t>
            </a:r>
          </a:p>
          <a:p>
            <a:pPr eaLnBrk="1" hangingPunct="1">
              <a:spcBef>
                <a:spcPts val="0"/>
              </a:spcBef>
              <a:buNone/>
            </a:pPr>
            <a:r>
              <a:rPr lang="en-US" sz="2200" dirty="0">
                <a:latin typeface="Consolas" pitchFamily="49" charset="0"/>
                <a:cs typeface="Consolas" pitchFamily="49" charset="0"/>
              </a:rPr>
              <a:t>        month = </a:t>
            </a:r>
            <a:r>
              <a:rPr lang="en-US" sz="2200" dirty="0" err="1">
                <a:latin typeface="Consolas" pitchFamily="49" charset="0"/>
                <a:cs typeface="Consolas" pitchFamily="49" charset="0"/>
              </a:rPr>
              <a:t>newMonth</a:t>
            </a:r>
            <a:r>
              <a:rPr lang="en-US" sz="2200" dirty="0">
                <a:latin typeface="Consolas" pitchFamily="49" charset="0"/>
                <a:cs typeface="Consolas" pitchFamily="49" charset="0"/>
              </a:rPr>
              <a:t>;</a:t>
            </a:r>
          </a:p>
          <a:p>
            <a:pPr eaLnBrk="1" hangingPunct="1">
              <a:spcBef>
                <a:spcPts val="0"/>
              </a:spcBef>
              <a:buNone/>
            </a:pPr>
            <a:r>
              <a:rPr lang="en-US" sz="2200" dirty="0">
                <a:latin typeface="Consolas" pitchFamily="49" charset="0"/>
                <a:cs typeface="Consolas" pitchFamily="49" charset="0"/>
              </a:rPr>
              <a:t>        day   = </a:t>
            </a:r>
            <a:r>
              <a:rPr lang="en-US" sz="2200" dirty="0" err="1">
                <a:latin typeface="Consolas" pitchFamily="49" charset="0"/>
                <a:cs typeface="Consolas" pitchFamily="49" charset="0"/>
              </a:rPr>
              <a:t>newDay</a:t>
            </a:r>
            <a:r>
              <a:rPr lang="en-US" sz="2200" dirty="0">
                <a:latin typeface="Consolas" pitchFamily="49" charset="0"/>
                <a:cs typeface="Consolas" pitchFamily="49" charset="0"/>
              </a:rPr>
              <a:t>;</a:t>
            </a:r>
          </a:p>
          <a:p>
            <a:pPr eaLnBrk="1" hangingPunct="1">
              <a:spcBef>
                <a:spcPts val="0"/>
              </a:spcBef>
              <a:buNone/>
            </a:pPr>
            <a:r>
              <a:rPr lang="en-US" sz="2200" dirty="0">
                <a:latin typeface="Consolas" pitchFamily="49" charset="0"/>
                <a:cs typeface="Consolas" pitchFamily="49" charset="0"/>
              </a:rPr>
              <a:t>        year  = </a:t>
            </a:r>
            <a:r>
              <a:rPr lang="en-US" sz="2200" dirty="0" err="1">
                <a:latin typeface="Consolas" pitchFamily="49" charset="0"/>
                <a:cs typeface="Consolas" pitchFamily="49" charset="0"/>
              </a:rPr>
              <a:t>newYear</a:t>
            </a:r>
            <a:r>
              <a:rPr lang="en-US" sz="2200" dirty="0">
                <a:latin typeface="Consolas" pitchFamily="49" charset="0"/>
                <a:cs typeface="Consolas" pitchFamily="49" charset="0"/>
              </a:rPr>
              <a:t>;</a:t>
            </a:r>
          </a:p>
          <a:p>
            <a:pPr eaLnBrk="1" hangingPunct="1">
              <a:spcBef>
                <a:spcPts val="0"/>
              </a:spcBef>
              <a:buNone/>
            </a:pPr>
            <a:r>
              <a:rPr lang="en-US" sz="2200" dirty="0">
                <a:latin typeface="Consolas" pitchFamily="49" charset="0"/>
                <a:cs typeface="Consolas" pitchFamily="49" charset="0"/>
              </a:rPr>
              <a:t>    }</a:t>
            </a:r>
          </a:p>
          <a:p>
            <a:pPr eaLnBrk="1" hangingPunct="1">
              <a:buFont typeface="Wingdings 2" pitchFamily="18" charset="2"/>
              <a:buNone/>
            </a:pPr>
            <a:endParaRPr lang="en-US" sz="1800" dirty="0">
              <a:cs typeface="Courier New" pitchFamily="49" charset="0"/>
            </a:endParaRPr>
          </a:p>
          <a:p>
            <a:pPr eaLnBrk="1" hangingPunct="1"/>
            <a:r>
              <a:rPr lang="en-US" dirty="0" smtClean="0">
                <a:cs typeface="Courier New" pitchFamily="49" charset="0"/>
              </a:rPr>
              <a:t>Problems that can occur with the </a:t>
            </a:r>
            <a:r>
              <a:rPr lang="en-US" dirty="0" smtClean="0">
                <a:solidFill>
                  <a:srgbClr val="FFC000"/>
                </a:solidFill>
                <a:latin typeface="Consolas" pitchFamily="49" charset="0"/>
                <a:cs typeface="Consolas" pitchFamily="49" charset="0"/>
              </a:rPr>
              <a:t>Date</a:t>
            </a:r>
            <a:r>
              <a:rPr lang="en-US" dirty="0" smtClean="0">
                <a:cs typeface="Courier New" pitchFamily="49" charset="0"/>
              </a:rPr>
              <a:t> class can stem from trying to create it with an invalid date.  </a:t>
            </a:r>
          </a:p>
          <a:p>
            <a:pPr lvl="1" eaLnBrk="1" hangingPunct="1"/>
            <a:r>
              <a:rPr lang="en-US" dirty="0" smtClean="0">
                <a:cs typeface="Courier New" pitchFamily="49" charset="0"/>
              </a:rPr>
              <a:t>There’s no error checking to make sure it isn’t given the 13</a:t>
            </a:r>
            <a:r>
              <a:rPr lang="en-US" baseline="30000" dirty="0" smtClean="0">
                <a:cs typeface="Courier New" pitchFamily="49" charset="0"/>
              </a:rPr>
              <a:t>th</a:t>
            </a:r>
            <a:r>
              <a:rPr lang="en-US" dirty="0" smtClean="0">
                <a:cs typeface="Courier New" pitchFamily="49" charset="0"/>
              </a:rPr>
              <a:t> month or the 32</a:t>
            </a:r>
            <a:r>
              <a:rPr lang="en-US" baseline="30000" dirty="0" smtClean="0">
                <a:cs typeface="Courier New" pitchFamily="49" charset="0"/>
              </a:rPr>
              <a:t>nd</a:t>
            </a:r>
            <a:r>
              <a:rPr lang="en-US" dirty="0" smtClean="0">
                <a:cs typeface="Courier New" pitchFamily="49" charset="0"/>
              </a:rPr>
              <a:t> day – a “bad” date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3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1524000" y="1"/>
            <a:ext cx="9144000" cy="701675"/>
          </a:xfrm>
        </p:spPr>
        <p:txBody>
          <a:bodyPr/>
          <a:lstStyle/>
          <a:p>
            <a:pPr eaLnBrk="1" hangingPunct="1"/>
            <a:r>
              <a:rPr lang="en-US" smtClean="0"/>
              <a:t>Exceptions with Java</a:t>
            </a:r>
          </a:p>
        </p:txBody>
      </p:sp>
      <p:sp>
        <p:nvSpPr>
          <p:cNvPr id="14338" name="Content Placeholder 2"/>
          <p:cNvSpPr>
            <a:spLocks noGrp="1"/>
          </p:cNvSpPr>
          <p:nvPr>
            <p:ph idx="1"/>
          </p:nvPr>
        </p:nvSpPr>
        <p:spPr>
          <a:xfrm>
            <a:off x="170688" y="904876"/>
            <a:ext cx="11887200" cy="5749925"/>
          </a:xfrm>
        </p:spPr>
        <p:txBody>
          <a:bodyPr/>
          <a:lstStyle/>
          <a:p>
            <a:pPr eaLnBrk="1" hangingPunct="1">
              <a:spcBef>
                <a:spcPts val="900"/>
              </a:spcBef>
            </a:pPr>
            <a:r>
              <a:rPr lang="en-US" dirty="0" smtClean="0">
                <a:cs typeface="Courier New" pitchFamily="49" charset="0"/>
              </a:rPr>
              <a:t>How </a:t>
            </a:r>
            <a:r>
              <a:rPr lang="en-US" i="1" dirty="0" smtClean="0">
                <a:cs typeface="Courier New" pitchFamily="49" charset="0"/>
              </a:rPr>
              <a:t>should</a:t>
            </a:r>
            <a:r>
              <a:rPr lang="en-US" dirty="0" smtClean="0">
                <a:cs typeface="Courier New" pitchFamily="49" charset="0"/>
              </a:rPr>
              <a:t> we deal with a “bad” date?</a:t>
            </a:r>
          </a:p>
          <a:p>
            <a:pPr lvl="1" eaLnBrk="1" hangingPunct="1">
              <a:spcBef>
                <a:spcPts val="900"/>
              </a:spcBef>
            </a:pPr>
            <a:r>
              <a:rPr lang="en-US" dirty="0" smtClean="0">
                <a:cs typeface="Courier New" pitchFamily="49" charset="0"/>
              </a:rPr>
              <a:t>Crash immediately</a:t>
            </a:r>
          </a:p>
          <a:p>
            <a:pPr lvl="2" eaLnBrk="1" hangingPunct="1">
              <a:spcBef>
                <a:spcPts val="900"/>
              </a:spcBef>
            </a:pPr>
            <a:r>
              <a:rPr lang="en-US" dirty="0" smtClean="0">
                <a:cs typeface="Courier New" pitchFamily="49" charset="0"/>
              </a:rPr>
              <a:t>Not very elegant; besides, we can do better</a:t>
            </a:r>
          </a:p>
          <a:p>
            <a:pPr lvl="1" eaLnBrk="1" hangingPunct="1">
              <a:spcBef>
                <a:spcPts val="900"/>
              </a:spcBef>
            </a:pPr>
            <a:r>
              <a:rPr lang="en-US" dirty="0" smtClean="0">
                <a:cs typeface="Courier New" pitchFamily="49" charset="0"/>
              </a:rPr>
              <a:t>Write a warning message to an output stream</a:t>
            </a:r>
          </a:p>
          <a:p>
            <a:pPr lvl="2" eaLnBrk="1" hangingPunct="1">
              <a:spcBef>
                <a:spcPts val="900"/>
              </a:spcBef>
            </a:pPr>
            <a:r>
              <a:rPr lang="en-US" dirty="0" smtClean="0">
                <a:cs typeface="Courier New" pitchFamily="49" charset="0"/>
              </a:rPr>
              <a:t>The ADT won’t know what output stream to use</a:t>
            </a:r>
          </a:p>
          <a:p>
            <a:pPr lvl="1" eaLnBrk="1" hangingPunct="1">
              <a:spcBef>
                <a:spcPts val="900"/>
              </a:spcBef>
            </a:pPr>
            <a:r>
              <a:rPr lang="en-US" dirty="0" smtClean="0">
                <a:cs typeface="Courier New" pitchFamily="49" charset="0"/>
              </a:rPr>
              <a:t>Force the “bad” date to some “default” date (like 0/0/0)</a:t>
            </a:r>
          </a:p>
          <a:p>
            <a:pPr lvl="2" eaLnBrk="1" hangingPunct="1">
              <a:spcBef>
                <a:spcPts val="900"/>
              </a:spcBef>
            </a:pPr>
            <a:r>
              <a:rPr lang="en-US" dirty="0" smtClean="0">
                <a:cs typeface="Courier New" pitchFamily="49" charset="0"/>
              </a:rPr>
              <a:t>If the program just keeps running, it will have bad data</a:t>
            </a:r>
          </a:p>
          <a:p>
            <a:pPr lvl="2" eaLnBrk="1" hangingPunct="1">
              <a:spcBef>
                <a:spcPts val="900"/>
              </a:spcBef>
            </a:pPr>
            <a:r>
              <a:rPr lang="en-US" dirty="0" smtClean="0">
                <a:cs typeface="Courier New" pitchFamily="49" charset="0"/>
              </a:rPr>
              <a:t>It’s usually better to crash than to keep going with </a:t>
            </a:r>
            <a:r>
              <a:rPr lang="en-US" i="1" u="sng" dirty="0" smtClean="0">
                <a:cs typeface="Courier New" pitchFamily="49" charset="0"/>
              </a:rPr>
              <a:t>known</a:t>
            </a:r>
            <a:r>
              <a:rPr lang="en-US" dirty="0" smtClean="0">
                <a:cs typeface="Courier New" pitchFamily="49" charset="0"/>
              </a:rPr>
              <a:t> bad data</a:t>
            </a:r>
          </a:p>
          <a:p>
            <a:pPr lvl="1" eaLnBrk="1" hangingPunct="1">
              <a:spcBef>
                <a:spcPts val="900"/>
              </a:spcBef>
            </a:pPr>
            <a:r>
              <a:rPr lang="en-US" dirty="0" smtClean="0">
                <a:cs typeface="Courier New" pitchFamily="49" charset="0"/>
              </a:rPr>
              <a:t>Throw an exception!!</a:t>
            </a:r>
          </a:p>
          <a:p>
            <a:pPr lvl="2" eaLnBrk="1" hangingPunct="1">
              <a:spcBef>
                <a:spcPts val="900"/>
              </a:spcBef>
            </a:pPr>
            <a:r>
              <a:rPr lang="en-US" dirty="0" smtClean="0">
                <a:cs typeface="Courier New" pitchFamily="49" charset="0"/>
              </a:rPr>
              <a:t>The caller tried to create the </a:t>
            </a:r>
            <a:r>
              <a:rPr lang="en-US" dirty="0" smtClean="0">
                <a:solidFill>
                  <a:srgbClr val="FFC000"/>
                </a:solidFill>
                <a:latin typeface="Consolas" pitchFamily="49" charset="0"/>
                <a:cs typeface="Consolas" pitchFamily="49" charset="0"/>
              </a:rPr>
              <a:t>Date</a:t>
            </a:r>
            <a:r>
              <a:rPr lang="en-US" dirty="0" smtClean="0">
                <a:cs typeface="Courier New" pitchFamily="49" charset="0"/>
              </a:rPr>
              <a:t> with bad data.  </a:t>
            </a:r>
            <a:br>
              <a:rPr lang="en-US" dirty="0" smtClean="0">
                <a:cs typeface="Courier New" pitchFamily="49" charset="0"/>
              </a:rPr>
            </a:br>
            <a:r>
              <a:rPr lang="en-US" dirty="0" smtClean="0">
                <a:cs typeface="Courier New" pitchFamily="49" charset="0"/>
              </a:rPr>
              <a:t>Why not throw it back to them to fix?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33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38">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38">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33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1524000" y="1"/>
            <a:ext cx="9144000" cy="701675"/>
          </a:xfrm>
        </p:spPr>
        <p:txBody>
          <a:bodyPr/>
          <a:lstStyle/>
          <a:p>
            <a:pPr eaLnBrk="1" hangingPunct="1"/>
            <a:r>
              <a:rPr lang="en-US" smtClean="0"/>
              <a:t>Exceptions with Java</a:t>
            </a:r>
          </a:p>
        </p:txBody>
      </p:sp>
      <p:sp>
        <p:nvSpPr>
          <p:cNvPr id="14338" name="Content Placeholder 2"/>
          <p:cNvSpPr>
            <a:spLocks noGrp="1"/>
          </p:cNvSpPr>
          <p:nvPr>
            <p:ph idx="1"/>
          </p:nvPr>
        </p:nvSpPr>
        <p:spPr>
          <a:xfrm>
            <a:off x="170688" y="904876"/>
            <a:ext cx="11887200" cy="5749925"/>
          </a:xfrm>
        </p:spPr>
        <p:txBody>
          <a:bodyPr/>
          <a:lstStyle/>
          <a:p>
            <a:pPr eaLnBrk="1" hangingPunct="1">
              <a:spcBef>
                <a:spcPts val="1200"/>
              </a:spcBef>
            </a:pPr>
            <a:r>
              <a:rPr lang="en-US" dirty="0" smtClean="0">
                <a:cs typeface="Courier New" pitchFamily="49" charset="0"/>
              </a:rPr>
              <a:t>What exception to throw?</a:t>
            </a:r>
          </a:p>
          <a:p>
            <a:pPr eaLnBrk="1" hangingPunct="1">
              <a:spcBef>
                <a:spcPts val="1200"/>
              </a:spcBef>
            </a:pPr>
            <a:r>
              <a:rPr lang="en-US" dirty="0" smtClean="0">
                <a:cs typeface="Courier New" pitchFamily="49" charset="0"/>
              </a:rPr>
              <a:t>None of the java built-in exceptions seem to fit</a:t>
            </a:r>
          </a:p>
          <a:p>
            <a:pPr lvl="1" eaLnBrk="1" hangingPunct="1">
              <a:spcBef>
                <a:spcPts val="1200"/>
              </a:spcBef>
            </a:pPr>
            <a:r>
              <a:rPr lang="en-US" dirty="0" smtClean="0">
                <a:cs typeface="Courier New" pitchFamily="49" charset="0"/>
              </a:rPr>
              <a:t>There’s a </a:t>
            </a:r>
            <a:r>
              <a:rPr lang="en-US" dirty="0" err="1" smtClean="0">
                <a:solidFill>
                  <a:srgbClr val="FFC000"/>
                </a:solidFill>
                <a:latin typeface="Consolas" pitchFamily="49" charset="0"/>
                <a:cs typeface="Consolas" pitchFamily="49" charset="0"/>
              </a:rPr>
              <a:t>DateFormatException</a:t>
            </a:r>
            <a:r>
              <a:rPr lang="en-US" dirty="0" smtClean="0">
                <a:cs typeface="Courier New" pitchFamily="49" charset="0"/>
              </a:rPr>
              <a:t>, but this isn’t about the </a:t>
            </a:r>
            <a:r>
              <a:rPr lang="en-US" i="1" u="sng" dirty="0" smtClean="0">
                <a:cs typeface="Courier New" pitchFamily="49" charset="0"/>
              </a:rPr>
              <a:t>format</a:t>
            </a:r>
            <a:r>
              <a:rPr lang="en-US" dirty="0" smtClean="0">
                <a:cs typeface="Courier New" pitchFamily="49" charset="0"/>
              </a:rPr>
              <a:t>; it’s about the </a:t>
            </a:r>
            <a:r>
              <a:rPr lang="en-US" i="1" u="sng" dirty="0" smtClean="0">
                <a:cs typeface="Courier New" pitchFamily="49" charset="0"/>
              </a:rPr>
              <a:t>values</a:t>
            </a:r>
            <a:r>
              <a:rPr lang="en-US" dirty="0" smtClean="0">
                <a:cs typeface="Courier New" pitchFamily="49" charset="0"/>
              </a:rPr>
              <a:t> in the date itself</a:t>
            </a:r>
          </a:p>
          <a:p>
            <a:pPr eaLnBrk="1" hangingPunct="1">
              <a:spcBef>
                <a:spcPts val="1200"/>
              </a:spcBef>
            </a:pPr>
            <a:r>
              <a:rPr lang="en-US" dirty="0" smtClean="0">
                <a:cs typeface="Courier New" pitchFamily="49" charset="0"/>
              </a:rPr>
              <a:t>So, let’s create our own, and call it </a:t>
            </a:r>
            <a:r>
              <a:rPr lang="en-US" dirty="0" err="1" smtClean="0">
                <a:solidFill>
                  <a:srgbClr val="FFC000"/>
                </a:solidFill>
                <a:latin typeface="Consolas" pitchFamily="49" charset="0"/>
                <a:cs typeface="Consolas" pitchFamily="49" charset="0"/>
              </a:rPr>
              <a:t>DateOutOfBoundsException</a:t>
            </a:r>
            <a:r>
              <a:rPr lang="en-US" dirty="0" smtClean="0">
                <a:latin typeface="Courier New" pitchFamily="49" charset="0"/>
                <a:cs typeface="Courier New" pitchFamily="49" charset="0"/>
              </a:rPr>
              <a:t> </a:t>
            </a:r>
          </a:p>
          <a:p>
            <a:pPr eaLnBrk="1" hangingPunct="1">
              <a:spcBef>
                <a:spcPts val="1200"/>
              </a:spcBef>
            </a:pPr>
            <a:r>
              <a:rPr lang="en-US" dirty="0" smtClean="0">
                <a:cs typeface="Courier New" pitchFamily="49" charset="0"/>
              </a:rPr>
              <a:t>All exceptions inherit from Java’s </a:t>
            </a:r>
            <a:r>
              <a:rPr lang="en-US" dirty="0" smtClean="0">
                <a:solidFill>
                  <a:srgbClr val="FFC000"/>
                </a:solidFill>
                <a:latin typeface="Consolas" pitchFamily="49" charset="0"/>
                <a:cs typeface="Consolas" pitchFamily="49" charset="0"/>
              </a:rPr>
              <a:t>Exception </a:t>
            </a:r>
          </a:p>
          <a:p>
            <a:pPr eaLnBrk="1" hangingPunct="1">
              <a:spcBef>
                <a:spcPts val="1200"/>
              </a:spcBef>
            </a:pPr>
            <a:r>
              <a:rPr lang="en-US" dirty="0" smtClean="0">
                <a:cs typeface="Courier New" pitchFamily="49" charset="0"/>
              </a:rPr>
              <a:t>Typically, roll-your-own </a:t>
            </a:r>
            <a:r>
              <a:rPr lang="en-US" dirty="0" smtClean="0">
                <a:solidFill>
                  <a:srgbClr val="FFC000"/>
                </a:solidFill>
                <a:latin typeface="Consolas" pitchFamily="49" charset="0"/>
                <a:cs typeface="Consolas" pitchFamily="49" charset="0"/>
              </a:rPr>
              <a:t>Exception</a:t>
            </a:r>
            <a:r>
              <a:rPr lang="en-US" dirty="0" smtClean="0">
                <a:cs typeface="Courier New" pitchFamily="49" charset="0"/>
              </a:rPr>
              <a:t>s only have to create two constructors, mirroring (calling) the constructors in </a:t>
            </a:r>
            <a:r>
              <a:rPr lang="en-US" dirty="0">
                <a:solidFill>
                  <a:srgbClr val="FFC000"/>
                </a:solidFill>
                <a:latin typeface="Consolas" pitchFamily="49" charset="0"/>
                <a:cs typeface="Consolas" pitchFamily="49" charset="0"/>
              </a:rPr>
              <a:t>Exception</a:t>
            </a:r>
            <a:endParaRPr lang="en-US" dirty="0" smtClean="0">
              <a:latin typeface="Courier New" pitchFamily="49" charset="0"/>
              <a:cs typeface="Courier New" pitchFamily="49" charset="0"/>
            </a:endParaRPr>
          </a:p>
          <a:p>
            <a:pPr eaLnBrk="1" hangingPunct="1">
              <a:spcBef>
                <a:spcPts val="1200"/>
              </a:spcBef>
            </a:pPr>
            <a:r>
              <a:rPr lang="en-US" dirty="0" smtClean="0">
                <a:cs typeface="Courier New" pitchFamily="49" charset="0"/>
              </a:rPr>
              <a:t>One takes a </a:t>
            </a:r>
            <a:r>
              <a:rPr lang="en-US" dirty="0" smtClean="0">
                <a:solidFill>
                  <a:srgbClr val="FFC000"/>
                </a:solidFill>
                <a:latin typeface="Consolas" pitchFamily="49" charset="0"/>
                <a:cs typeface="Consolas" pitchFamily="49" charset="0"/>
              </a:rPr>
              <a:t>String</a:t>
            </a:r>
            <a:r>
              <a:rPr lang="en-US" dirty="0" smtClean="0">
                <a:cs typeface="Courier New" pitchFamily="49" charset="0"/>
              </a:rPr>
              <a:t> argument; one has none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33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1524000" y="1"/>
            <a:ext cx="9144000" cy="701675"/>
          </a:xfrm>
        </p:spPr>
        <p:txBody>
          <a:bodyPr/>
          <a:lstStyle/>
          <a:p>
            <a:pPr eaLnBrk="1" hangingPunct="1"/>
            <a:r>
              <a:rPr lang="en-US" dirty="0" smtClean="0"/>
              <a:t>Making Our Own Exceptions In Java</a:t>
            </a:r>
          </a:p>
        </p:txBody>
      </p:sp>
      <p:sp>
        <p:nvSpPr>
          <p:cNvPr id="14338" name="Content Placeholder 2"/>
          <p:cNvSpPr>
            <a:spLocks noGrp="1"/>
          </p:cNvSpPr>
          <p:nvPr>
            <p:ph idx="1"/>
          </p:nvPr>
        </p:nvSpPr>
        <p:spPr>
          <a:xfrm>
            <a:off x="170688" y="904876"/>
            <a:ext cx="11887200" cy="5749925"/>
          </a:xfrm>
        </p:spPr>
        <p:txBody>
          <a:bodyPr/>
          <a:lstStyle/>
          <a:p>
            <a:pPr eaLnBrk="1" hangingPunct="1">
              <a:lnSpc>
                <a:spcPct val="95000"/>
              </a:lnSpc>
              <a:spcBef>
                <a:spcPct val="0"/>
              </a:spcBef>
              <a:buFont typeface="Wingdings 2" pitchFamily="18" charset="2"/>
              <a:buNone/>
            </a:pPr>
            <a:r>
              <a:rPr lang="en-US" sz="2200" dirty="0">
                <a:solidFill>
                  <a:srgbClr val="FFC000"/>
                </a:solidFill>
                <a:latin typeface="Consolas" pitchFamily="49" charset="0"/>
                <a:cs typeface="Consolas" pitchFamily="49" charset="0"/>
              </a:rPr>
              <a:t>public class </a:t>
            </a:r>
            <a:r>
              <a:rPr lang="en-US" sz="2200" dirty="0" err="1">
                <a:solidFill>
                  <a:srgbClr val="FFC000"/>
                </a:solidFill>
                <a:latin typeface="Consolas" pitchFamily="49" charset="0"/>
                <a:cs typeface="Consolas" pitchFamily="49" charset="0"/>
              </a:rPr>
              <a:t>DateOutOfBoundsException</a:t>
            </a:r>
            <a:r>
              <a:rPr lang="en-US" sz="2200" dirty="0">
                <a:solidFill>
                  <a:srgbClr val="FFC000"/>
                </a:solidFill>
                <a:latin typeface="Consolas" pitchFamily="49" charset="0"/>
                <a:cs typeface="Consolas" pitchFamily="49" charset="0"/>
              </a:rPr>
              <a:t> extends Exception</a:t>
            </a:r>
          </a:p>
          <a:p>
            <a:pPr eaLnBrk="1" hangingPunct="1">
              <a:lnSpc>
                <a:spcPct val="95000"/>
              </a:lnSpc>
              <a:spcBef>
                <a:spcPct val="0"/>
              </a:spcBef>
              <a:buFont typeface="Wingdings 2" pitchFamily="18" charset="2"/>
              <a:buNone/>
            </a:pPr>
            <a:r>
              <a:rPr lang="en-US" sz="2200" dirty="0">
                <a:solidFill>
                  <a:srgbClr val="FFC000"/>
                </a:solidFill>
                <a:latin typeface="Consolas" pitchFamily="49" charset="0"/>
                <a:cs typeface="Consolas" pitchFamily="49" charset="0"/>
              </a:rPr>
              <a:t>{</a:t>
            </a:r>
          </a:p>
          <a:p>
            <a:pPr eaLnBrk="1" hangingPunct="1">
              <a:lnSpc>
                <a:spcPct val="95000"/>
              </a:lnSpc>
              <a:spcBef>
                <a:spcPct val="0"/>
              </a:spcBef>
              <a:buFont typeface="Wingdings 2" pitchFamily="18" charset="2"/>
              <a:buNone/>
            </a:pPr>
            <a:r>
              <a:rPr lang="en-US" sz="2200" dirty="0">
                <a:solidFill>
                  <a:srgbClr val="FFC000"/>
                </a:solidFill>
                <a:latin typeface="Consolas" pitchFamily="49" charset="0"/>
                <a:cs typeface="Consolas" pitchFamily="49" charset="0"/>
              </a:rPr>
              <a:t>   public </a:t>
            </a:r>
            <a:r>
              <a:rPr lang="en-US" sz="2200" dirty="0" err="1">
                <a:solidFill>
                  <a:srgbClr val="FFC000"/>
                </a:solidFill>
                <a:latin typeface="Consolas" pitchFamily="49" charset="0"/>
                <a:cs typeface="Consolas" pitchFamily="49" charset="0"/>
              </a:rPr>
              <a:t>DateOutOfBoundsException</a:t>
            </a:r>
            <a:r>
              <a:rPr lang="en-US" sz="2200" dirty="0">
                <a:solidFill>
                  <a:srgbClr val="FFC000"/>
                </a:solidFill>
                <a:latin typeface="Consolas" pitchFamily="49" charset="0"/>
                <a:cs typeface="Consolas" pitchFamily="49" charset="0"/>
              </a:rPr>
              <a:t>()</a:t>
            </a:r>
          </a:p>
          <a:p>
            <a:pPr eaLnBrk="1" hangingPunct="1">
              <a:lnSpc>
                <a:spcPct val="95000"/>
              </a:lnSpc>
              <a:spcBef>
                <a:spcPct val="0"/>
              </a:spcBef>
              <a:buFont typeface="Wingdings 2" pitchFamily="18" charset="2"/>
              <a:buNone/>
            </a:pPr>
            <a:r>
              <a:rPr lang="en-US" sz="2200" dirty="0">
                <a:solidFill>
                  <a:srgbClr val="FFC000"/>
                </a:solidFill>
                <a:latin typeface="Consolas" pitchFamily="49" charset="0"/>
                <a:cs typeface="Consolas" pitchFamily="49" charset="0"/>
              </a:rPr>
              <a:t>   {</a:t>
            </a:r>
          </a:p>
          <a:p>
            <a:pPr eaLnBrk="1" hangingPunct="1">
              <a:lnSpc>
                <a:spcPct val="95000"/>
              </a:lnSpc>
              <a:spcBef>
                <a:spcPct val="0"/>
              </a:spcBef>
              <a:buFont typeface="Wingdings 2" pitchFamily="18" charset="2"/>
              <a:buNone/>
            </a:pPr>
            <a:r>
              <a:rPr lang="en-US" sz="2200" dirty="0">
                <a:solidFill>
                  <a:srgbClr val="FFC000"/>
                </a:solidFill>
                <a:latin typeface="Consolas" pitchFamily="49" charset="0"/>
                <a:cs typeface="Consolas" pitchFamily="49" charset="0"/>
              </a:rPr>
              <a:t>      super();</a:t>
            </a:r>
          </a:p>
          <a:p>
            <a:pPr eaLnBrk="1" hangingPunct="1">
              <a:lnSpc>
                <a:spcPct val="95000"/>
              </a:lnSpc>
              <a:spcBef>
                <a:spcPct val="0"/>
              </a:spcBef>
              <a:buFont typeface="Wingdings 2" pitchFamily="18" charset="2"/>
              <a:buNone/>
            </a:pPr>
            <a:r>
              <a:rPr lang="en-US" sz="2200" dirty="0">
                <a:solidFill>
                  <a:srgbClr val="FFC000"/>
                </a:solidFill>
                <a:latin typeface="Consolas" pitchFamily="49" charset="0"/>
                <a:cs typeface="Consolas" pitchFamily="49" charset="0"/>
              </a:rPr>
              <a:t>   }</a:t>
            </a:r>
          </a:p>
          <a:p>
            <a:pPr eaLnBrk="1" hangingPunct="1">
              <a:lnSpc>
                <a:spcPct val="95000"/>
              </a:lnSpc>
              <a:spcBef>
                <a:spcPct val="0"/>
              </a:spcBef>
              <a:buFont typeface="Wingdings 2" pitchFamily="18" charset="2"/>
              <a:buNone/>
            </a:pPr>
            <a:endParaRPr lang="en-US" sz="2200" dirty="0">
              <a:solidFill>
                <a:srgbClr val="FFC000"/>
              </a:solidFill>
              <a:latin typeface="Consolas" pitchFamily="49" charset="0"/>
              <a:cs typeface="Consolas" pitchFamily="49" charset="0"/>
            </a:endParaRPr>
          </a:p>
          <a:p>
            <a:pPr eaLnBrk="1" hangingPunct="1">
              <a:lnSpc>
                <a:spcPct val="95000"/>
              </a:lnSpc>
              <a:spcBef>
                <a:spcPct val="0"/>
              </a:spcBef>
              <a:buFont typeface="Wingdings 2" pitchFamily="18" charset="2"/>
              <a:buNone/>
            </a:pPr>
            <a:r>
              <a:rPr lang="en-US" sz="2200" dirty="0">
                <a:solidFill>
                  <a:srgbClr val="FFC000"/>
                </a:solidFill>
                <a:latin typeface="Consolas" pitchFamily="49" charset="0"/>
                <a:cs typeface="Consolas" pitchFamily="49" charset="0"/>
              </a:rPr>
              <a:t>   public </a:t>
            </a:r>
            <a:r>
              <a:rPr lang="en-US" sz="2200" dirty="0" err="1">
                <a:solidFill>
                  <a:srgbClr val="FFC000"/>
                </a:solidFill>
                <a:latin typeface="Consolas" pitchFamily="49" charset="0"/>
                <a:cs typeface="Consolas" pitchFamily="49" charset="0"/>
              </a:rPr>
              <a:t>DateOutOfboundsException</a:t>
            </a:r>
            <a:r>
              <a:rPr lang="en-US" sz="2200" dirty="0">
                <a:solidFill>
                  <a:srgbClr val="FFC000"/>
                </a:solidFill>
                <a:latin typeface="Consolas" pitchFamily="49" charset="0"/>
                <a:cs typeface="Consolas" pitchFamily="49" charset="0"/>
              </a:rPr>
              <a:t>(String message)</a:t>
            </a:r>
          </a:p>
          <a:p>
            <a:pPr eaLnBrk="1" hangingPunct="1">
              <a:lnSpc>
                <a:spcPct val="95000"/>
              </a:lnSpc>
              <a:spcBef>
                <a:spcPct val="0"/>
              </a:spcBef>
              <a:buFont typeface="Wingdings 2" pitchFamily="18" charset="2"/>
              <a:buNone/>
            </a:pPr>
            <a:r>
              <a:rPr lang="en-US" sz="2200" dirty="0">
                <a:solidFill>
                  <a:srgbClr val="FFC000"/>
                </a:solidFill>
                <a:latin typeface="Consolas" pitchFamily="49" charset="0"/>
                <a:cs typeface="Consolas" pitchFamily="49" charset="0"/>
              </a:rPr>
              <a:t>   {</a:t>
            </a:r>
          </a:p>
          <a:p>
            <a:pPr eaLnBrk="1" hangingPunct="1">
              <a:lnSpc>
                <a:spcPct val="95000"/>
              </a:lnSpc>
              <a:spcBef>
                <a:spcPct val="0"/>
              </a:spcBef>
              <a:buFont typeface="Wingdings 2" pitchFamily="18" charset="2"/>
              <a:buNone/>
            </a:pPr>
            <a:r>
              <a:rPr lang="en-US" sz="2200" dirty="0">
                <a:solidFill>
                  <a:srgbClr val="FFC000"/>
                </a:solidFill>
                <a:latin typeface="Consolas" pitchFamily="49" charset="0"/>
                <a:cs typeface="Consolas" pitchFamily="49" charset="0"/>
              </a:rPr>
              <a:t>      super(message);</a:t>
            </a:r>
          </a:p>
          <a:p>
            <a:pPr eaLnBrk="1" hangingPunct="1">
              <a:lnSpc>
                <a:spcPct val="95000"/>
              </a:lnSpc>
              <a:spcBef>
                <a:spcPct val="0"/>
              </a:spcBef>
              <a:buFont typeface="Wingdings 2" pitchFamily="18" charset="2"/>
              <a:buNone/>
            </a:pPr>
            <a:r>
              <a:rPr lang="en-US" sz="2200" dirty="0">
                <a:solidFill>
                  <a:srgbClr val="FFC000"/>
                </a:solidFill>
                <a:latin typeface="Consolas" pitchFamily="49" charset="0"/>
                <a:cs typeface="Consolas" pitchFamily="49" charset="0"/>
              </a:rPr>
              <a:t>   }</a:t>
            </a:r>
          </a:p>
          <a:p>
            <a:pPr eaLnBrk="1" hangingPunct="1">
              <a:lnSpc>
                <a:spcPct val="95000"/>
              </a:lnSpc>
              <a:spcBef>
                <a:spcPct val="0"/>
              </a:spcBef>
              <a:buFont typeface="Wingdings 2" pitchFamily="18" charset="2"/>
              <a:buNone/>
            </a:pPr>
            <a:r>
              <a:rPr lang="en-US" sz="2200" dirty="0">
                <a:solidFill>
                  <a:srgbClr val="FFC000"/>
                </a:solidFill>
                <a:latin typeface="Consolas" pitchFamily="49" charset="0"/>
                <a:cs typeface="Consolas" pitchFamily="49" charset="0"/>
              </a:rPr>
              <a:t>}</a:t>
            </a:r>
          </a:p>
          <a:p>
            <a:pPr eaLnBrk="1" hangingPunct="1">
              <a:spcBef>
                <a:spcPct val="0"/>
              </a:spcBef>
            </a:pPr>
            <a:r>
              <a:rPr lang="en-US" dirty="0" smtClean="0">
                <a:cs typeface="Courier New" pitchFamily="49" charset="0"/>
              </a:rPr>
              <a:t>Just call the superclass’s (two) corresponding constructors!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33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38">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338">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338">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38">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33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xfrm>
            <a:off x="1524000" y="1"/>
            <a:ext cx="9144000" cy="701675"/>
          </a:xfrm>
        </p:spPr>
        <p:txBody>
          <a:bodyPr/>
          <a:lstStyle/>
          <a:p>
            <a:pPr eaLnBrk="1" hangingPunct="1"/>
            <a:r>
              <a:rPr lang="en-US" dirty="0" smtClean="0"/>
              <a:t>New </a:t>
            </a:r>
            <a:r>
              <a:rPr lang="en-US" dirty="0" smtClean="0">
                <a:solidFill>
                  <a:srgbClr val="FFC000"/>
                </a:solidFill>
                <a:latin typeface="Consolas" pitchFamily="49" charset="0"/>
                <a:cs typeface="Consolas" pitchFamily="49" charset="0"/>
              </a:rPr>
              <a:t>Date</a:t>
            </a:r>
            <a:r>
              <a:rPr lang="en-US" dirty="0" smtClean="0"/>
              <a:t> Constructor</a:t>
            </a:r>
          </a:p>
        </p:txBody>
      </p:sp>
      <p:sp>
        <p:nvSpPr>
          <p:cNvPr id="14338" name="Content Placeholder 2"/>
          <p:cNvSpPr>
            <a:spLocks noGrp="1"/>
          </p:cNvSpPr>
          <p:nvPr>
            <p:ph idx="1"/>
          </p:nvPr>
        </p:nvSpPr>
        <p:spPr>
          <a:xfrm>
            <a:off x="170688" y="904876"/>
            <a:ext cx="11887200" cy="5749925"/>
          </a:xfrm>
        </p:spPr>
        <p:txBody>
          <a:bodyPr/>
          <a:lstStyle/>
          <a:p>
            <a:pPr eaLnBrk="1" hangingPunct="1">
              <a:spcBef>
                <a:spcPct val="0"/>
              </a:spcBef>
              <a:buFont typeface="Wingdings 2" pitchFamily="18" charset="2"/>
              <a:buNone/>
            </a:pPr>
            <a:r>
              <a:rPr lang="en-US" sz="2100" dirty="0">
                <a:solidFill>
                  <a:srgbClr val="FFC000"/>
                </a:solidFill>
                <a:latin typeface="Consolas" pitchFamily="49" charset="0"/>
                <a:cs typeface="Consolas" pitchFamily="49" charset="0"/>
              </a:rPr>
              <a:t>public Date(</a:t>
            </a:r>
            <a:r>
              <a:rPr lang="en-US" sz="2100" dirty="0" err="1">
                <a:solidFill>
                  <a:srgbClr val="FFC000"/>
                </a:solidFill>
                <a:latin typeface="Consolas" pitchFamily="49" charset="0"/>
                <a:cs typeface="Consolas" pitchFamily="49" charset="0"/>
              </a:rPr>
              <a:t>int</a:t>
            </a:r>
            <a:r>
              <a:rPr lang="en-US" sz="2100" dirty="0">
                <a:solidFill>
                  <a:srgbClr val="FFC000"/>
                </a:solidFill>
                <a:latin typeface="Consolas" pitchFamily="49" charset="0"/>
                <a:cs typeface="Consolas" pitchFamily="49" charset="0"/>
              </a:rPr>
              <a:t> </a:t>
            </a:r>
            <a:r>
              <a:rPr lang="en-US" sz="2100" dirty="0" err="1">
                <a:solidFill>
                  <a:srgbClr val="FFC000"/>
                </a:solidFill>
                <a:latin typeface="Consolas" pitchFamily="49" charset="0"/>
                <a:cs typeface="Consolas" pitchFamily="49" charset="0"/>
              </a:rPr>
              <a:t>newMonth</a:t>
            </a:r>
            <a:r>
              <a:rPr lang="en-US" sz="2100" dirty="0">
                <a:solidFill>
                  <a:srgbClr val="FFC000"/>
                </a:solidFill>
                <a:latin typeface="Consolas" pitchFamily="49" charset="0"/>
                <a:cs typeface="Consolas" pitchFamily="49" charset="0"/>
              </a:rPr>
              <a:t>, </a:t>
            </a:r>
            <a:r>
              <a:rPr lang="en-US" sz="2100" dirty="0" err="1">
                <a:solidFill>
                  <a:srgbClr val="FFC000"/>
                </a:solidFill>
                <a:latin typeface="Consolas" pitchFamily="49" charset="0"/>
                <a:cs typeface="Consolas" pitchFamily="49" charset="0"/>
              </a:rPr>
              <a:t>int</a:t>
            </a:r>
            <a:r>
              <a:rPr lang="en-US" sz="2100" dirty="0">
                <a:solidFill>
                  <a:srgbClr val="FFC000"/>
                </a:solidFill>
                <a:latin typeface="Consolas" pitchFamily="49" charset="0"/>
                <a:cs typeface="Consolas" pitchFamily="49" charset="0"/>
              </a:rPr>
              <a:t> </a:t>
            </a:r>
            <a:r>
              <a:rPr lang="en-US" sz="2100" dirty="0" err="1">
                <a:solidFill>
                  <a:srgbClr val="FFC000"/>
                </a:solidFill>
                <a:latin typeface="Consolas" pitchFamily="49" charset="0"/>
                <a:cs typeface="Consolas" pitchFamily="49" charset="0"/>
              </a:rPr>
              <a:t>newDay</a:t>
            </a:r>
            <a:r>
              <a:rPr lang="en-US" sz="2100" dirty="0">
                <a:solidFill>
                  <a:srgbClr val="FFC000"/>
                </a:solidFill>
                <a:latin typeface="Consolas" pitchFamily="49" charset="0"/>
                <a:cs typeface="Consolas" pitchFamily="49" charset="0"/>
              </a:rPr>
              <a:t>, </a:t>
            </a:r>
            <a:r>
              <a:rPr lang="en-US" sz="2100" dirty="0" err="1">
                <a:solidFill>
                  <a:srgbClr val="FFC000"/>
                </a:solidFill>
                <a:latin typeface="Consolas" pitchFamily="49" charset="0"/>
                <a:cs typeface="Consolas" pitchFamily="49" charset="0"/>
              </a:rPr>
              <a:t>int</a:t>
            </a:r>
            <a:r>
              <a:rPr lang="en-US" sz="2100" dirty="0">
                <a:solidFill>
                  <a:srgbClr val="FFC000"/>
                </a:solidFill>
                <a:latin typeface="Consolas" pitchFamily="49" charset="0"/>
                <a:cs typeface="Consolas" pitchFamily="49" charset="0"/>
              </a:rPr>
              <a:t> </a:t>
            </a:r>
            <a:r>
              <a:rPr lang="en-US" sz="2100" dirty="0" err="1">
                <a:solidFill>
                  <a:srgbClr val="FFC000"/>
                </a:solidFill>
                <a:latin typeface="Consolas" pitchFamily="49" charset="0"/>
                <a:cs typeface="Consolas" pitchFamily="49" charset="0"/>
              </a:rPr>
              <a:t>newYear</a:t>
            </a:r>
            <a:r>
              <a:rPr lang="en-US" sz="2100" dirty="0">
                <a:solidFill>
                  <a:srgbClr val="FFC000"/>
                </a:solidFill>
                <a:latin typeface="Consolas" pitchFamily="49" charset="0"/>
                <a:cs typeface="Consolas" pitchFamily="49" charset="0"/>
              </a:rPr>
              <a:t>) </a:t>
            </a:r>
          </a:p>
          <a:p>
            <a:pPr eaLnBrk="1" hangingPunct="1">
              <a:spcBef>
                <a:spcPct val="0"/>
              </a:spcBef>
              <a:buFont typeface="Wingdings 2" pitchFamily="18" charset="2"/>
              <a:buNone/>
            </a:pPr>
            <a:r>
              <a:rPr lang="en-US" sz="2100" dirty="0">
                <a:solidFill>
                  <a:srgbClr val="FFC000"/>
                </a:solidFill>
                <a:latin typeface="Consolas" pitchFamily="49" charset="0"/>
                <a:cs typeface="Consolas" pitchFamily="49" charset="0"/>
              </a:rPr>
              <a:t>           throws </a:t>
            </a:r>
            <a:r>
              <a:rPr lang="en-US" sz="2100" dirty="0" err="1">
                <a:solidFill>
                  <a:srgbClr val="FFC000"/>
                </a:solidFill>
                <a:latin typeface="Consolas" pitchFamily="49" charset="0"/>
                <a:cs typeface="Consolas" pitchFamily="49" charset="0"/>
              </a:rPr>
              <a:t>DateOutOfBoundsException</a:t>
            </a:r>
            <a:endParaRPr lang="en-US" sz="2100" dirty="0">
              <a:solidFill>
                <a:srgbClr val="FFC000"/>
              </a:solidFill>
              <a:latin typeface="Consolas" pitchFamily="49" charset="0"/>
              <a:cs typeface="Consolas" pitchFamily="49" charset="0"/>
            </a:endParaRPr>
          </a:p>
          <a:p>
            <a:pPr eaLnBrk="1" hangingPunct="1">
              <a:spcBef>
                <a:spcPct val="0"/>
              </a:spcBef>
              <a:buFont typeface="Wingdings 2" pitchFamily="18" charset="2"/>
              <a:buNone/>
            </a:pPr>
            <a:r>
              <a:rPr lang="en-US" sz="2100" dirty="0">
                <a:solidFill>
                  <a:srgbClr val="FFC000"/>
                </a:solidFill>
                <a:latin typeface="Consolas" pitchFamily="49" charset="0"/>
                <a:cs typeface="Consolas" pitchFamily="49" charset="0"/>
              </a:rPr>
              <a:t>{</a:t>
            </a:r>
          </a:p>
          <a:p>
            <a:pPr eaLnBrk="1" hangingPunct="1">
              <a:spcBef>
                <a:spcPct val="0"/>
              </a:spcBef>
              <a:buFont typeface="Wingdings 2" pitchFamily="18" charset="2"/>
              <a:buNone/>
            </a:pPr>
            <a:r>
              <a:rPr lang="en-US" sz="2100" dirty="0">
                <a:solidFill>
                  <a:srgbClr val="FFC000"/>
                </a:solidFill>
                <a:latin typeface="Consolas" pitchFamily="49" charset="0"/>
                <a:cs typeface="Consolas" pitchFamily="49" charset="0"/>
              </a:rPr>
              <a:t>  if ((</a:t>
            </a:r>
            <a:r>
              <a:rPr lang="en-US" sz="2100" dirty="0" err="1">
                <a:solidFill>
                  <a:srgbClr val="FFC000"/>
                </a:solidFill>
                <a:latin typeface="Consolas" pitchFamily="49" charset="0"/>
                <a:cs typeface="Consolas" pitchFamily="49" charset="0"/>
              </a:rPr>
              <a:t>newMonth</a:t>
            </a:r>
            <a:r>
              <a:rPr lang="en-US" sz="2100" dirty="0">
                <a:solidFill>
                  <a:srgbClr val="FFC000"/>
                </a:solidFill>
                <a:latin typeface="Consolas" pitchFamily="49" charset="0"/>
                <a:cs typeface="Consolas" pitchFamily="49" charset="0"/>
              </a:rPr>
              <a:t> &lt;= 0) || (</a:t>
            </a:r>
            <a:r>
              <a:rPr lang="en-US" sz="2100" dirty="0" err="1">
                <a:solidFill>
                  <a:srgbClr val="FFC000"/>
                </a:solidFill>
                <a:latin typeface="Consolas" pitchFamily="49" charset="0"/>
                <a:cs typeface="Consolas" pitchFamily="49" charset="0"/>
              </a:rPr>
              <a:t>newMonth</a:t>
            </a:r>
            <a:r>
              <a:rPr lang="en-US" sz="2100" dirty="0">
                <a:solidFill>
                  <a:srgbClr val="FFC000"/>
                </a:solidFill>
                <a:latin typeface="Consolas" pitchFamily="49" charset="0"/>
                <a:cs typeface="Consolas" pitchFamily="49" charset="0"/>
              </a:rPr>
              <a:t> &gt; 12))</a:t>
            </a:r>
          </a:p>
          <a:p>
            <a:pPr eaLnBrk="1" hangingPunct="1">
              <a:spcBef>
                <a:spcPct val="0"/>
              </a:spcBef>
              <a:buNone/>
            </a:pPr>
            <a:r>
              <a:rPr lang="en-US" sz="2100" dirty="0">
                <a:solidFill>
                  <a:srgbClr val="FFC000"/>
                </a:solidFill>
                <a:latin typeface="Consolas" pitchFamily="49" charset="0"/>
                <a:cs typeface="Consolas" pitchFamily="49" charset="0"/>
              </a:rPr>
              <a:t>    throw new </a:t>
            </a:r>
            <a:r>
              <a:rPr lang="en-US" sz="2100" dirty="0" err="1">
                <a:solidFill>
                  <a:srgbClr val="FFC000"/>
                </a:solidFill>
                <a:latin typeface="Consolas" pitchFamily="49" charset="0"/>
                <a:cs typeface="Consolas" pitchFamily="49" charset="0"/>
              </a:rPr>
              <a:t>DateOutOfBoundsException</a:t>
            </a:r>
            <a:r>
              <a:rPr lang="en-US" sz="2100" dirty="0" smtClean="0">
                <a:solidFill>
                  <a:srgbClr val="FFC000"/>
                </a:solidFill>
                <a:latin typeface="Consolas" pitchFamily="49" charset="0"/>
                <a:cs typeface="Consolas" pitchFamily="49" charset="0"/>
              </a:rPr>
              <a:t>("</a:t>
            </a:r>
            <a:r>
              <a:rPr lang="en-US" sz="2100" dirty="0">
                <a:solidFill>
                  <a:srgbClr val="FFC000"/>
                </a:solidFill>
                <a:latin typeface="Consolas" pitchFamily="49" charset="0"/>
                <a:cs typeface="Consolas" pitchFamily="49" charset="0"/>
              </a:rPr>
              <a:t>month " + </a:t>
            </a:r>
            <a:r>
              <a:rPr lang="en-US" sz="2100" dirty="0" err="1">
                <a:solidFill>
                  <a:srgbClr val="FFC000"/>
                </a:solidFill>
                <a:latin typeface="Consolas" pitchFamily="49" charset="0"/>
                <a:cs typeface="Consolas" pitchFamily="49" charset="0"/>
              </a:rPr>
              <a:t>newMonth</a:t>
            </a:r>
            <a:r>
              <a:rPr lang="en-US" sz="2100" dirty="0">
                <a:solidFill>
                  <a:srgbClr val="FFC000"/>
                </a:solidFill>
                <a:latin typeface="Consolas" pitchFamily="49" charset="0"/>
                <a:cs typeface="Consolas" pitchFamily="49" charset="0"/>
              </a:rPr>
              <a:t> + " out of range");</a:t>
            </a:r>
          </a:p>
          <a:p>
            <a:pPr eaLnBrk="1" hangingPunct="1">
              <a:spcBef>
                <a:spcPct val="0"/>
              </a:spcBef>
              <a:buFont typeface="Wingdings 2" pitchFamily="18" charset="2"/>
              <a:buNone/>
            </a:pPr>
            <a:r>
              <a:rPr lang="en-US" sz="2100" dirty="0">
                <a:solidFill>
                  <a:srgbClr val="FFC000"/>
                </a:solidFill>
                <a:latin typeface="Consolas" pitchFamily="49" charset="0"/>
                <a:cs typeface="Consolas" pitchFamily="49" charset="0"/>
              </a:rPr>
              <a:t>  else</a:t>
            </a:r>
          </a:p>
          <a:p>
            <a:pPr eaLnBrk="1" hangingPunct="1">
              <a:spcBef>
                <a:spcPct val="0"/>
              </a:spcBef>
              <a:buFont typeface="Wingdings 2" pitchFamily="18" charset="2"/>
              <a:buNone/>
            </a:pPr>
            <a:r>
              <a:rPr lang="en-US" sz="2100" dirty="0">
                <a:solidFill>
                  <a:srgbClr val="FFC000"/>
                </a:solidFill>
                <a:latin typeface="Consolas" pitchFamily="49" charset="0"/>
                <a:cs typeface="Consolas" pitchFamily="49" charset="0"/>
              </a:rPr>
              <a:t>    month = </a:t>
            </a:r>
            <a:r>
              <a:rPr lang="en-US" sz="2100" dirty="0" err="1">
                <a:solidFill>
                  <a:srgbClr val="FFC000"/>
                </a:solidFill>
                <a:latin typeface="Consolas" pitchFamily="49" charset="0"/>
                <a:cs typeface="Consolas" pitchFamily="49" charset="0"/>
              </a:rPr>
              <a:t>newMonth</a:t>
            </a:r>
            <a:r>
              <a:rPr lang="en-US" sz="2100" dirty="0">
                <a:solidFill>
                  <a:srgbClr val="FFC000"/>
                </a:solidFill>
                <a:latin typeface="Consolas" pitchFamily="49" charset="0"/>
                <a:cs typeface="Consolas" pitchFamily="49" charset="0"/>
              </a:rPr>
              <a:t>;</a:t>
            </a:r>
          </a:p>
          <a:p>
            <a:pPr eaLnBrk="1" hangingPunct="1">
              <a:spcBef>
                <a:spcPct val="0"/>
              </a:spcBef>
              <a:buFont typeface="Wingdings 2" pitchFamily="18" charset="2"/>
              <a:buNone/>
            </a:pPr>
            <a:r>
              <a:rPr lang="en-US" sz="2100" dirty="0">
                <a:solidFill>
                  <a:srgbClr val="FFC000"/>
                </a:solidFill>
                <a:latin typeface="Consolas" pitchFamily="49" charset="0"/>
                <a:cs typeface="Consolas" pitchFamily="49" charset="0"/>
              </a:rPr>
              <a:t> </a:t>
            </a:r>
          </a:p>
          <a:p>
            <a:pPr eaLnBrk="1" hangingPunct="1">
              <a:spcBef>
                <a:spcPct val="0"/>
              </a:spcBef>
              <a:buFont typeface="Wingdings 2" pitchFamily="18" charset="2"/>
              <a:buNone/>
            </a:pPr>
            <a:r>
              <a:rPr lang="en-US" sz="2100" dirty="0">
                <a:solidFill>
                  <a:srgbClr val="FFC000"/>
                </a:solidFill>
                <a:latin typeface="Consolas" pitchFamily="49" charset="0"/>
                <a:cs typeface="Consolas" pitchFamily="49" charset="0"/>
              </a:rPr>
              <a:t>  day = </a:t>
            </a:r>
            <a:r>
              <a:rPr lang="en-US" sz="2100" dirty="0" err="1">
                <a:solidFill>
                  <a:srgbClr val="FFC000"/>
                </a:solidFill>
                <a:latin typeface="Consolas" pitchFamily="49" charset="0"/>
                <a:cs typeface="Consolas" pitchFamily="49" charset="0"/>
              </a:rPr>
              <a:t>newDay</a:t>
            </a:r>
            <a:r>
              <a:rPr lang="en-US" sz="2100" dirty="0">
                <a:solidFill>
                  <a:srgbClr val="FFC000"/>
                </a:solidFill>
                <a:latin typeface="Consolas" pitchFamily="49" charset="0"/>
                <a:cs typeface="Consolas" pitchFamily="49" charset="0"/>
              </a:rPr>
              <a:t>;</a:t>
            </a:r>
          </a:p>
          <a:p>
            <a:pPr eaLnBrk="1" hangingPunct="1">
              <a:spcBef>
                <a:spcPct val="0"/>
              </a:spcBef>
              <a:buFont typeface="Wingdings 2" pitchFamily="18" charset="2"/>
              <a:buNone/>
            </a:pPr>
            <a:r>
              <a:rPr lang="en-US" sz="2100" dirty="0">
                <a:solidFill>
                  <a:srgbClr val="FFC000"/>
                </a:solidFill>
                <a:latin typeface="Consolas" pitchFamily="49" charset="0"/>
                <a:cs typeface="Consolas" pitchFamily="49" charset="0"/>
              </a:rPr>
              <a:t> </a:t>
            </a:r>
          </a:p>
          <a:p>
            <a:pPr eaLnBrk="1" hangingPunct="1">
              <a:spcBef>
                <a:spcPct val="0"/>
              </a:spcBef>
              <a:buFont typeface="Wingdings 2" pitchFamily="18" charset="2"/>
              <a:buNone/>
            </a:pPr>
            <a:r>
              <a:rPr lang="en-US" sz="2100" dirty="0">
                <a:solidFill>
                  <a:srgbClr val="FFC000"/>
                </a:solidFill>
                <a:latin typeface="Consolas" pitchFamily="49" charset="0"/>
                <a:cs typeface="Consolas" pitchFamily="49" charset="0"/>
              </a:rPr>
              <a:t>  if (</a:t>
            </a:r>
            <a:r>
              <a:rPr lang="en-US" sz="2100" dirty="0" err="1">
                <a:solidFill>
                  <a:srgbClr val="FFC000"/>
                </a:solidFill>
                <a:latin typeface="Consolas" pitchFamily="49" charset="0"/>
                <a:cs typeface="Consolas" pitchFamily="49" charset="0"/>
              </a:rPr>
              <a:t>newYear</a:t>
            </a:r>
            <a:r>
              <a:rPr lang="en-US" sz="2100" dirty="0">
                <a:solidFill>
                  <a:srgbClr val="FFC000"/>
                </a:solidFill>
                <a:latin typeface="Consolas" pitchFamily="49" charset="0"/>
                <a:cs typeface="Consolas" pitchFamily="49" charset="0"/>
              </a:rPr>
              <a:t> &lt; MINYEAR)</a:t>
            </a:r>
          </a:p>
          <a:p>
            <a:pPr eaLnBrk="1" hangingPunct="1">
              <a:spcBef>
                <a:spcPct val="0"/>
              </a:spcBef>
              <a:buFont typeface="Wingdings 2" pitchFamily="18" charset="2"/>
              <a:buNone/>
            </a:pPr>
            <a:r>
              <a:rPr lang="en-US" sz="2100" dirty="0">
                <a:solidFill>
                  <a:srgbClr val="FFC000"/>
                </a:solidFill>
                <a:latin typeface="Consolas" pitchFamily="49" charset="0"/>
                <a:cs typeface="Consolas" pitchFamily="49" charset="0"/>
              </a:rPr>
              <a:t>    throw new </a:t>
            </a:r>
            <a:r>
              <a:rPr lang="en-US" sz="2100" dirty="0" err="1">
                <a:solidFill>
                  <a:srgbClr val="FFC000"/>
                </a:solidFill>
                <a:latin typeface="Consolas" pitchFamily="49" charset="0"/>
                <a:cs typeface="Consolas" pitchFamily="49" charset="0"/>
              </a:rPr>
              <a:t>DateOutOfBoundsException</a:t>
            </a:r>
            <a:r>
              <a:rPr lang="en-US" sz="2100" dirty="0">
                <a:solidFill>
                  <a:srgbClr val="FFC000"/>
                </a:solidFill>
                <a:latin typeface="Consolas" pitchFamily="49" charset="0"/>
                <a:cs typeface="Consolas" pitchFamily="49" charset="0"/>
              </a:rPr>
              <a:t>("year " + </a:t>
            </a:r>
            <a:r>
              <a:rPr lang="en-US" sz="2100" dirty="0" err="1">
                <a:solidFill>
                  <a:srgbClr val="FFC000"/>
                </a:solidFill>
                <a:latin typeface="Consolas" pitchFamily="49" charset="0"/>
                <a:cs typeface="Consolas" pitchFamily="49" charset="0"/>
              </a:rPr>
              <a:t>newYear</a:t>
            </a:r>
            <a:r>
              <a:rPr lang="en-US" sz="2100" dirty="0">
                <a:solidFill>
                  <a:srgbClr val="FFC000"/>
                </a:solidFill>
                <a:latin typeface="Consolas" pitchFamily="49" charset="0"/>
                <a:cs typeface="Consolas" pitchFamily="49" charset="0"/>
              </a:rPr>
              <a:t> + </a:t>
            </a:r>
            <a:r>
              <a:rPr lang="en-US" sz="2100" dirty="0" smtClean="0">
                <a:solidFill>
                  <a:srgbClr val="FFC000"/>
                </a:solidFill>
                <a:latin typeface="Consolas" pitchFamily="49" charset="0"/>
                <a:cs typeface="Consolas" pitchFamily="49" charset="0"/>
              </a:rPr>
              <a:t>" </a:t>
            </a:r>
            <a:r>
              <a:rPr lang="en-US" sz="2100" dirty="0">
                <a:solidFill>
                  <a:srgbClr val="FFC000"/>
                </a:solidFill>
                <a:latin typeface="Consolas" pitchFamily="49" charset="0"/>
                <a:cs typeface="Consolas" pitchFamily="49" charset="0"/>
              </a:rPr>
              <a:t>is too early");</a:t>
            </a:r>
          </a:p>
          <a:p>
            <a:pPr eaLnBrk="1" hangingPunct="1">
              <a:spcBef>
                <a:spcPct val="0"/>
              </a:spcBef>
              <a:buFont typeface="Wingdings 2" pitchFamily="18" charset="2"/>
              <a:buNone/>
            </a:pPr>
            <a:r>
              <a:rPr lang="en-US" sz="2100" dirty="0">
                <a:solidFill>
                  <a:srgbClr val="FFC000"/>
                </a:solidFill>
                <a:latin typeface="Consolas" pitchFamily="49" charset="0"/>
                <a:cs typeface="Consolas" pitchFamily="49" charset="0"/>
              </a:rPr>
              <a:t>  else</a:t>
            </a:r>
          </a:p>
          <a:p>
            <a:pPr eaLnBrk="1" hangingPunct="1">
              <a:spcBef>
                <a:spcPct val="0"/>
              </a:spcBef>
              <a:buFont typeface="Wingdings 2" pitchFamily="18" charset="2"/>
              <a:buNone/>
            </a:pPr>
            <a:r>
              <a:rPr lang="en-US" sz="2100" dirty="0">
                <a:solidFill>
                  <a:srgbClr val="FFC000"/>
                </a:solidFill>
                <a:latin typeface="Consolas" pitchFamily="49" charset="0"/>
                <a:cs typeface="Consolas" pitchFamily="49" charset="0"/>
              </a:rPr>
              <a:t>    year = </a:t>
            </a:r>
            <a:r>
              <a:rPr lang="en-US" sz="2100" dirty="0" err="1">
                <a:solidFill>
                  <a:srgbClr val="FFC000"/>
                </a:solidFill>
                <a:latin typeface="Consolas" pitchFamily="49" charset="0"/>
                <a:cs typeface="Consolas" pitchFamily="49" charset="0"/>
              </a:rPr>
              <a:t>newYear</a:t>
            </a:r>
            <a:r>
              <a:rPr lang="en-US" sz="2100" dirty="0">
                <a:solidFill>
                  <a:srgbClr val="FFC000"/>
                </a:solidFill>
                <a:latin typeface="Consolas" pitchFamily="49" charset="0"/>
                <a:cs typeface="Consolas" pitchFamily="49" charset="0"/>
              </a:rPr>
              <a:t>;</a:t>
            </a:r>
          </a:p>
          <a:p>
            <a:pPr eaLnBrk="1" hangingPunct="1">
              <a:spcBef>
                <a:spcPct val="0"/>
              </a:spcBef>
              <a:buFont typeface="Wingdings 2" pitchFamily="18" charset="2"/>
              <a:buNone/>
            </a:pPr>
            <a:r>
              <a:rPr lang="en-US" sz="2100" dirty="0">
                <a:solidFill>
                  <a:srgbClr val="FFC000"/>
                </a:solidFill>
                <a:latin typeface="Consolas" pitchFamily="49" charset="0"/>
                <a:cs typeface="Consolas" pitchFamily="49" charset="0"/>
              </a:rPr>
              <a:t> </a:t>
            </a:r>
            <a:r>
              <a:rPr lang="en-US" sz="2100" dirty="0" smtClean="0">
                <a:solidFill>
                  <a:srgbClr val="FFC000"/>
                </a:solidFill>
                <a:latin typeface="Consolas" pitchFamily="49" charset="0"/>
                <a:cs typeface="Consolas" pitchFamily="49" charset="0"/>
              </a:rPr>
              <a:t>}</a:t>
            </a:r>
            <a:endParaRPr lang="en-US" sz="2100" dirty="0">
              <a:solidFill>
                <a:srgbClr val="FFC000"/>
              </a:solidFill>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38">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38">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38">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338">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338">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338">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xfrm>
            <a:off x="1524000" y="1"/>
            <a:ext cx="9144000" cy="701675"/>
          </a:xfrm>
        </p:spPr>
        <p:txBody>
          <a:bodyPr/>
          <a:lstStyle/>
          <a:p>
            <a:pPr eaLnBrk="1" hangingPunct="1"/>
            <a:r>
              <a:rPr lang="en-US" dirty="0" smtClean="0"/>
              <a:t>New </a:t>
            </a:r>
            <a:r>
              <a:rPr lang="en-US" dirty="0" smtClean="0">
                <a:solidFill>
                  <a:srgbClr val="FFC000"/>
                </a:solidFill>
                <a:latin typeface="Consolas" pitchFamily="49" charset="0"/>
                <a:cs typeface="Consolas" pitchFamily="49" charset="0"/>
              </a:rPr>
              <a:t>Date</a:t>
            </a:r>
            <a:r>
              <a:rPr lang="en-US" dirty="0" smtClean="0"/>
              <a:t> Constructor</a:t>
            </a:r>
          </a:p>
        </p:txBody>
      </p:sp>
      <p:sp>
        <p:nvSpPr>
          <p:cNvPr id="14338" name="Content Placeholder 2"/>
          <p:cNvSpPr>
            <a:spLocks noGrp="1"/>
          </p:cNvSpPr>
          <p:nvPr>
            <p:ph idx="1"/>
          </p:nvPr>
        </p:nvSpPr>
        <p:spPr>
          <a:xfrm>
            <a:off x="170688" y="904876"/>
            <a:ext cx="11887200" cy="5749925"/>
          </a:xfrm>
        </p:spPr>
        <p:txBody>
          <a:bodyPr/>
          <a:lstStyle/>
          <a:p>
            <a:pPr eaLnBrk="1" hangingPunct="1">
              <a:spcBef>
                <a:spcPct val="0"/>
              </a:spcBef>
            </a:pPr>
            <a:r>
              <a:rPr lang="en-US" sz="2600" dirty="0">
                <a:cs typeface="Consolas" pitchFamily="49" charset="0"/>
              </a:rPr>
              <a:t>The rest of the logic (this isn’t a continuation of the previous slide; this code would have to be worked in):</a:t>
            </a:r>
          </a:p>
          <a:p>
            <a:pPr eaLnBrk="1" hangingPunct="1">
              <a:spcBef>
                <a:spcPct val="0"/>
              </a:spcBef>
              <a:buFont typeface="Wingdings 2" pitchFamily="18" charset="2"/>
              <a:buNone/>
            </a:pPr>
            <a:endParaRPr lang="en-US" sz="2000" dirty="0">
              <a:solidFill>
                <a:srgbClr val="FFC000"/>
              </a:solidFill>
              <a:latin typeface="Consolas" pitchFamily="49" charset="0"/>
              <a:cs typeface="Consolas" pitchFamily="49" charset="0"/>
            </a:endParaRPr>
          </a:p>
          <a:p>
            <a:pPr eaLnBrk="1" hangingPunct="1">
              <a:spcBef>
                <a:spcPct val="0"/>
              </a:spcBef>
              <a:buFont typeface="Wingdings 2" pitchFamily="18" charset="2"/>
              <a:buNone/>
            </a:pPr>
            <a:r>
              <a:rPr lang="en-US" sz="2100" dirty="0">
                <a:solidFill>
                  <a:srgbClr val="FFC000"/>
                </a:solidFill>
                <a:latin typeface="Consolas" pitchFamily="49" charset="0"/>
                <a:cs typeface="Consolas" pitchFamily="49" charset="0"/>
              </a:rPr>
              <a:t>  </a:t>
            </a:r>
            <a:r>
              <a:rPr lang="en-US" sz="2100" dirty="0">
                <a:solidFill>
                  <a:srgbClr val="92D050"/>
                </a:solidFill>
                <a:latin typeface="Consolas" pitchFamily="49" charset="0"/>
                <a:cs typeface="Consolas" pitchFamily="49" charset="0"/>
              </a:rPr>
              <a:t>// Categorically bad day of the month?</a:t>
            </a:r>
          </a:p>
          <a:p>
            <a:pPr eaLnBrk="1" hangingPunct="1">
              <a:spcBef>
                <a:spcPct val="0"/>
              </a:spcBef>
              <a:buFont typeface="Wingdings 2" pitchFamily="18" charset="2"/>
              <a:buNone/>
            </a:pPr>
            <a:r>
              <a:rPr lang="en-US" sz="2100" dirty="0">
                <a:solidFill>
                  <a:srgbClr val="FFC000"/>
                </a:solidFill>
                <a:latin typeface="Consolas" pitchFamily="49" charset="0"/>
                <a:cs typeface="Consolas" pitchFamily="49" charset="0"/>
              </a:rPr>
              <a:t>  if ((</a:t>
            </a:r>
            <a:r>
              <a:rPr lang="en-US" sz="2100" dirty="0" err="1">
                <a:solidFill>
                  <a:srgbClr val="FFC000"/>
                </a:solidFill>
                <a:latin typeface="Consolas" pitchFamily="49" charset="0"/>
                <a:cs typeface="Consolas" pitchFamily="49" charset="0"/>
              </a:rPr>
              <a:t>newDay</a:t>
            </a:r>
            <a:r>
              <a:rPr lang="en-US" sz="2100" dirty="0">
                <a:solidFill>
                  <a:srgbClr val="FFC000"/>
                </a:solidFill>
                <a:latin typeface="Consolas" pitchFamily="49" charset="0"/>
                <a:cs typeface="Consolas" pitchFamily="49" charset="0"/>
              </a:rPr>
              <a:t> &lt;= 0) || (</a:t>
            </a:r>
            <a:r>
              <a:rPr lang="en-US" sz="2100" dirty="0" err="1">
                <a:solidFill>
                  <a:srgbClr val="FFC000"/>
                </a:solidFill>
                <a:latin typeface="Consolas" pitchFamily="49" charset="0"/>
                <a:cs typeface="Consolas" pitchFamily="49" charset="0"/>
              </a:rPr>
              <a:t>newDay</a:t>
            </a:r>
            <a:r>
              <a:rPr lang="en-US" sz="2100" dirty="0">
                <a:solidFill>
                  <a:srgbClr val="FFC000"/>
                </a:solidFill>
                <a:latin typeface="Consolas" pitchFamily="49" charset="0"/>
                <a:cs typeface="Consolas" pitchFamily="49" charset="0"/>
              </a:rPr>
              <a:t> &gt; 31))</a:t>
            </a:r>
          </a:p>
          <a:p>
            <a:pPr eaLnBrk="1" hangingPunct="1">
              <a:spcBef>
                <a:spcPct val="0"/>
              </a:spcBef>
              <a:buNone/>
            </a:pPr>
            <a:r>
              <a:rPr lang="en-US" sz="2100" dirty="0">
                <a:solidFill>
                  <a:srgbClr val="FFC000"/>
                </a:solidFill>
                <a:latin typeface="Consolas" pitchFamily="49" charset="0"/>
                <a:cs typeface="Consolas" pitchFamily="49" charset="0"/>
              </a:rPr>
              <a:t>    throw new </a:t>
            </a:r>
            <a:r>
              <a:rPr lang="en-US" sz="2100" dirty="0" err="1">
                <a:solidFill>
                  <a:srgbClr val="FFC000"/>
                </a:solidFill>
                <a:latin typeface="Consolas" pitchFamily="49" charset="0"/>
                <a:cs typeface="Consolas" pitchFamily="49" charset="0"/>
              </a:rPr>
              <a:t>DateOutOfBoundsException</a:t>
            </a:r>
            <a:r>
              <a:rPr lang="en-US" sz="2100" dirty="0" smtClean="0">
                <a:solidFill>
                  <a:srgbClr val="FFC000"/>
                </a:solidFill>
                <a:latin typeface="Consolas" pitchFamily="49" charset="0"/>
                <a:cs typeface="Consolas" pitchFamily="49" charset="0"/>
              </a:rPr>
              <a:t>("day </a:t>
            </a:r>
            <a:r>
              <a:rPr lang="en-US" sz="2100" dirty="0">
                <a:solidFill>
                  <a:srgbClr val="FFC000"/>
                </a:solidFill>
                <a:latin typeface="Consolas" pitchFamily="49" charset="0"/>
                <a:cs typeface="Consolas" pitchFamily="49" charset="0"/>
              </a:rPr>
              <a:t>" + </a:t>
            </a:r>
            <a:r>
              <a:rPr lang="en-US" sz="2100" dirty="0" err="1">
                <a:solidFill>
                  <a:srgbClr val="FFC000"/>
                </a:solidFill>
                <a:latin typeface="Consolas" pitchFamily="49" charset="0"/>
                <a:cs typeface="Consolas" pitchFamily="49" charset="0"/>
              </a:rPr>
              <a:t>newDay</a:t>
            </a:r>
            <a:r>
              <a:rPr lang="en-US" sz="2100" dirty="0">
                <a:solidFill>
                  <a:srgbClr val="FFC000"/>
                </a:solidFill>
                <a:latin typeface="Consolas" pitchFamily="49" charset="0"/>
                <a:cs typeface="Consolas" pitchFamily="49" charset="0"/>
              </a:rPr>
              <a:t> </a:t>
            </a:r>
            <a:r>
              <a:rPr lang="en-US" sz="2100" dirty="0" smtClean="0">
                <a:solidFill>
                  <a:srgbClr val="FFC000"/>
                </a:solidFill>
                <a:latin typeface="Consolas" pitchFamily="49" charset="0"/>
                <a:cs typeface="Consolas" pitchFamily="49" charset="0"/>
              </a:rPr>
              <a:t>+ "</a:t>
            </a:r>
            <a:r>
              <a:rPr lang="en-US" sz="2100" dirty="0">
                <a:solidFill>
                  <a:srgbClr val="FFC000"/>
                </a:solidFill>
                <a:latin typeface="Consolas" pitchFamily="49" charset="0"/>
                <a:cs typeface="Consolas" pitchFamily="49" charset="0"/>
              </a:rPr>
              <a:t>out of range");</a:t>
            </a:r>
          </a:p>
          <a:p>
            <a:pPr eaLnBrk="1" hangingPunct="1">
              <a:spcBef>
                <a:spcPct val="0"/>
              </a:spcBef>
              <a:buFont typeface="Wingdings 2" pitchFamily="18" charset="2"/>
              <a:buNone/>
            </a:pPr>
            <a:endParaRPr lang="en-US" sz="2100" dirty="0">
              <a:solidFill>
                <a:srgbClr val="FFC000"/>
              </a:solidFill>
              <a:latin typeface="Consolas" pitchFamily="49" charset="0"/>
              <a:cs typeface="Consolas" pitchFamily="49" charset="0"/>
            </a:endParaRPr>
          </a:p>
          <a:p>
            <a:pPr eaLnBrk="1" hangingPunct="1">
              <a:spcBef>
                <a:spcPct val="0"/>
              </a:spcBef>
              <a:buFont typeface="Wingdings 2" pitchFamily="18" charset="2"/>
              <a:buNone/>
            </a:pPr>
            <a:r>
              <a:rPr lang="en-US" sz="2100" dirty="0">
                <a:solidFill>
                  <a:srgbClr val="FFC000"/>
                </a:solidFill>
                <a:latin typeface="Consolas" pitchFamily="49" charset="0"/>
                <a:cs typeface="Consolas" pitchFamily="49" charset="0"/>
              </a:rPr>
              <a:t>  </a:t>
            </a:r>
            <a:r>
              <a:rPr lang="en-US" sz="2100" dirty="0">
                <a:solidFill>
                  <a:srgbClr val="92D050"/>
                </a:solidFill>
                <a:latin typeface="Consolas" pitchFamily="49" charset="0"/>
                <a:cs typeface="Consolas" pitchFamily="49" charset="0"/>
              </a:rPr>
              <a:t>// Day 31 of a 30-day month?</a:t>
            </a:r>
          </a:p>
          <a:p>
            <a:pPr eaLnBrk="1" hangingPunct="1">
              <a:spcBef>
                <a:spcPct val="0"/>
              </a:spcBef>
              <a:buFont typeface="Wingdings 2" pitchFamily="18" charset="2"/>
              <a:buNone/>
            </a:pPr>
            <a:r>
              <a:rPr lang="en-US" sz="2100" dirty="0">
                <a:solidFill>
                  <a:srgbClr val="FFC000"/>
                </a:solidFill>
                <a:latin typeface="Consolas" pitchFamily="49" charset="0"/>
                <a:cs typeface="Consolas" pitchFamily="49" charset="0"/>
              </a:rPr>
              <a:t>  if (((</a:t>
            </a:r>
            <a:r>
              <a:rPr lang="en-US" sz="2100" dirty="0" err="1">
                <a:solidFill>
                  <a:srgbClr val="FFC000"/>
                </a:solidFill>
                <a:latin typeface="Consolas" pitchFamily="49" charset="0"/>
                <a:cs typeface="Consolas" pitchFamily="49" charset="0"/>
              </a:rPr>
              <a:t>newMonth</a:t>
            </a:r>
            <a:r>
              <a:rPr lang="en-US" sz="2100" dirty="0">
                <a:solidFill>
                  <a:srgbClr val="FFC000"/>
                </a:solidFill>
                <a:latin typeface="Consolas" pitchFamily="49" charset="0"/>
                <a:cs typeface="Consolas" pitchFamily="49" charset="0"/>
              </a:rPr>
              <a:t> == 4) || (</a:t>
            </a:r>
            <a:r>
              <a:rPr lang="en-US" sz="2100" dirty="0" err="1">
                <a:solidFill>
                  <a:srgbClr val="FFC000"/>
                </a:solidFill>
                <a:latin typeface="Consolas" pitchFamily="49" charset="0"/>
                <a:cs typeface="Consolas" pitchFamily="49" charset="0"/>
              </a:rPr>
              <a:t>newMonth</a:t>
            </a:r>
            <a:r>
              <a:rPr lang="en-US" sz="2100" dirty="0">
                <a:solidFill>
                  <a:srgbClr val="FFC000"/>
                </a:solidFill>
                <a:latin typeface="Consolas" pitchFamily="49" charset="0"/>
                <a:cs typeface="Consolas" pitchFamily="49" charset="0"/>
              </a:rPr>
              <a:t> == 6) || </a:t>
            </a:r>
          </a:p>
          <a:p>
            <a:pPr eaLnBrk="1" hangingPunct="1">
              <a:spcBef>
                <a:spcPct val="0"/>
              </a:spcBef>
              <a:buFont typeface="Wingdings 2" pitchFamily="18" charset="2"/>
              <a:buNone/>
            </a:pPr>
            <a:r>
              <a:rPr lang="en-US" sz="2100" dirty="0">
                <a:solidFill>
                  <a:srgbClr val="FFC000"/>
                </a:solidFill>
                <a:latin typeface="Consolas" pitchFamily="49" charset="0"/>
                <a:cs typeface="Consolas" pitchFamily="49" charset="0"/>
              </a:rPr>
              <a:t>       (</a:t>
            </a:r>
            <a:r>
              <a:rPr lang="en-US" sz="2100" dirty="0" err="1">
                <a:solidFill>
                  <a:srgbClr val="FFC000"/>
                </a:solidFill>
                <a:latin typeface="Consolas" pitchFamily="49" charset="0"/>
                <a:cs typeface="Consolas" pitchFamily="49" charset="0"/>
              </a:rPr>
              <a:t>newMonth</a:t>
            </a:r>
            <a:r>
              <a:rPr lang="en-US" sz="2100" dirty="0">
                <a:solidFill>
                  <a:srgbClr val="FFC000"/>
                </a:solidFill>
                <a:latin typeface="Consolas" pitchFamily="49" charset="0"/>
                <a:cs typeface="Consolas" pitchFamily="49" charset="0"/>
              </a:rPr>
              <a:t> == 9) || (</a:t>
            </a:r>
            <a:r>
              <a:rPr lang="en-US" sz="2100" dirty="0" err="1">
                <a:solidFill>
                  <a:srgbClr val="FFC000"/>
                </a:solidFill>
                <a:latin typeface="Consolas" pitchFamily="49" charset="0"/>
                <a:cs typeface="Consolas" pitchFamily="49" charset="0"/>
              </a:rPr>
              <a:t>newMonth</a:t>
            </a:r>
            <a:r>
              <a:rPr lang="en-US" sz="2100" dirty="0">
                <a:solidFill>
                  <a:srgbClr val="FFC000"/>
                </a:solidFill>
                <a:latin typeface="Consolas" pitchFamily="49" charset="0"/>
                <a:cs typeface="Consolas" pitchFamily="49" charset="0"/>
              </a:rPr>
              <a:t> == 11)) &amp;&amp; (</a:t>
            </a:r>
            <a:r>
              <a:rPr lang="en-US" sz="2100" dirty="0" err="1">
                <a:solidFill>
                  <a:srgbClr val="FFC000"/>
                </a:solidFill>
                <a:latin typeface="Consolas" pitchFamily="49" charset="0"/>
                <a:cs typeface="Consolas" pitchFamily="49" charset="0"/>
              </a:rPr>
              <a:t>newDay</a:t>
            </a:r>
            <a:r>
              <a:rPr lang="en-US" sz="2100" dirty="0">
                <a:solidFill>
                  <a:srgbClr val="FFC000"/>
                </a:solidFill>
                <a:latin typeface="Consolas" pitchFamily="49" charset="0"/>
                <a:cs typeface="Consolas" pitchFamily="49" charset="0"/>
              </a:rPr>
              <a:t> == 31))</a:t>
            </a:r>
          </a:p>
          <a:p>
            <a:pPr eaLnBrk="1" hangingPunct="1">
              <a:spcBef>
                <a:spcPct val="0"/>
              </a:spcBef>
              <a:buNone/>
            </a:pPr>
            <a:r>
              <a:rPr lang="en-US" sz="2100" dirty="0">
                <a:solidFill>
                  <a:srgbClr val="FFC000"/>
                </a:solidFill>
                <a:latin typeface="Consolas" pitchFamily="49" charset="0"/>
                <a:cs typeface="Consolas" pitchFamily="49" charset="0"/>
              </a:rPr>
              <a:t>    throw new </a:t>
            </a:r>
            <a:r>
              <a:rPr lang="en-US" sz="2100" dirty="0" err="1">
                <a:solidFill>
                  <a:srgbClr val="FFC000"/>
                </a:solidFill>
                <a:latin typeface="Consolas" pitchFamily="49" charset="0"/>
                <a:cs typeface="Consolas" pitchFamily="49" charset="0"/>
              </a:rPr>
              <a:t>DateOutOfBoundsException</a:t>
            </a:r>
            <a:r>
              <a:rPr lang="en-US" sz="2100" dirty="0" smtClean="0">
                <a:solidFill>
                  <a:srgbClr val="FFC000"/>
                </a:solidFill>
                <a:latin typeface="Consolas" pitchFamily="49" charset="0"/>
                <a:cs typeface="Consolas" pitchFamily="49" charset="0"/>
              </a:rPr>
              <a:t>("day </a:t>
            </a:r>
            <a:r>
              <a:rPr lang="en-US" sz="2100" dirty="0">
                <a:solidFill>
                  <a:srgbClr val="FFC000"/>
                </a:solidFill>
                <a:latin typeface="Consolas" pitchFamily="49" charset="0"/>
                <a:cs typeface="Consolas" pitchFamily="49" charset="0"/>
              </a:rPr>
              <a:t>"</a:t>
            </a:r>
            <a:r>
              <a:rPr lang="en-US" sz="2100" dirty="0" smtClean="0">
                <a:solidFill>
                  <a:srgbClr val="FFC000"/>
                </a:solidFill>
                <a:latin typeface="Consolas" pitchFamily="49" charset="0"/>
                <a:cs typeface="Consolas" pitchFamily="49" charset="0"/>
              </a:rPr>
              <a:t> </a:t>
            </a:r>
            <a:r>
              <a:rPr lang="en-US" sz="2100" dirty="0">
                <a:solidFill>
                  <a:srgbClr val="FFC000"/>
                </a:solidFill>
                <a:latin typeface="Consolas" pitchFamily="49" charset="0"/>
                <a:cs typeface="Consolas" pitchFamily="49" charset="0"/>
              </a:rPr>
              <a:t>+ </a:t>
            </a:r>
            <a:r>
              <a:rPr lang="en-US" sz="2100" dirty="0" err="1">
                <a:solidFill>
                  <a:srgbClr val="FFC000"/>
                </a:solidFill>
                <a:latin typeface="Consolas" pitchFamily="49" charset="0"/>
                <a:cs typeface="Consolas" pitchFamily="49" charset="0"/>
              </a:rPr>
              <a:t>newDay</a:t>
            </a:r>
            <a:r>
              <a:rPr lang="en-US" sz="2100" dirty="0">
                <a:solidFill>
                  <a:srgbClr val="FFC000"/>
                </a:solidFill>
                <a:latin typeface="Consolas" pitchFamily="49" charset="0"/>
                <a:cs typeface="Consolas" pitchFamily="49" charset="0"/>
              </a:rPr>
              <a:t> +</a:t>
            </a:r>
          </a:p>
          <a:p>
            <a:pPr eaLnBrk="1" hangingPunct="1">
              <a:spcBef>
                <a:spcPct val="0"/>
              </a:spcBef>
              <a:buNone/>
            </a:pPr>
            <a:r>
              <a:rPr lang="en-US" sz="2100" dirty="0" smtClean="0">
                <a:solidFill>
                  <a:srgbClr val="FFC000"/>
                </a:solidFill>
                <a:latin typeface="Consolas" pitchFamily="49" charset="0"/>
                <a:cs typeface="Consolas" pitchFamily="49" charset="0"/>
              </a:rPr>
              <a:t>                </a:t>
            </a:r>
            <a:r>
              <a:rPr lang="en-US" sz="2100" dirty="0">
                <a:solidFill>
                  <a:srgbClr val="FFC000"/>
                </a:solidFill>
                <a:latin typeface="Consolas" pitchFamily="49" charset="0"/>
                <a:cs typeface="Consolas" pitchFamily="49" charset="0"/>
              </a:rPr>
              <a:t>"</a:t>
            </a:r>
            <a:r>
              <a:rPr lang="en-US" sz="2100" dirty="0" smtClean="0">
                <a:solidFill>
                  <a:srgbClr val="FFC000"/>
                </a:solidFill>
                <a:latin typeface="Consolas" pitchFamily="49" charset="0"/>
                <a:cs typeface="Consolas" pitchFamily="49" charset="0"/>
              </a:rPr>
              <a:t> </a:t>
            </a:r>
            <a:r>
              <a:rPr lang="en-US" sz="2100" dirty="0">
                <a:solidFill>
                  <a:srgbClr val="FFC000"/>
                </a:solidFill>
                <a:latin typeface="Consolas" pitchFamily="49" charset="0"/>
                <a:cs typeface="Consolas" pitchFamily="49" charset="0"/>
              </a:rPr>
              <a:t>is not valid for month # "</a:t>
            </a:r>
            <a:r>
              <a:rPr lang="en-US" sz="2100" dirty="0" smtClean="0">
                <a:solidFill>
                  <a:srgbClr val="FFC000"/>
                </a:solidFill>
                <a:latin typeface="Consolas" pitchFamily="49" charset="0"/>
                <a:cs typeface="Consolas" pitchFamily="49" charset="0"/>
              </a:rPr>
              <a:t> </a:t>
            </a:r>
            <a:r>
              <a:rPr lang="en-US" sz="2100" dirty="0">
                <a:solidFill>
                  <a:srgbClr val="FFC000"/>
                </a:solidFill>
                <a:latin typeface="Consolas" pitchFamily="49" charset="0"/>
                <a:cs typeface="Consolas" pitchFamily="49" charset="0"/>
              </a:rPr>
              <a:t>+ </a:t>
            </a:r>
            <a:r>
              <a:rPr lang="en-US" sz="2100" dirty="0" err="1">
                <a:solidFill>
                  <a:srgbClr val="FFC000"/>
                </a:solidFill>
                <a:latin typeface="Consolas" pitchFamily="49" charset="0"/>
                <a:cs typeface="Consolas" pitchFamily="49" charset="0"/>
              </a:rPr>
              <a:t>newMonth</a:t>
            </a:r>
            <a:r>
              <a:rPr lang="en-US" sz="2100" dirty="0">
                <a:solidFill>
                  <a:srgbClr val="FFC000"/>
                </a:solidFill>
                <a:latin typeface="Consolas" pitchFamily="49" charset="0"/>
                <a:cs typeface="Consolas" pitchFamily="49" charset="0"/>
              </a:rPr>
              <a:t>;</a:t>
            </a:r>
          </a:p>
          <a:p>
            <a:pPr eaLnBrk="1" hangingPunct="1">
              <a:spcBef>
                <a:spcPct val="0"/>
              </a:spcBef>
              <a:buFont typeface="Wingdings 2" pitchFamily="18" charset="2"/>
              <a:buNone/>
            </a:pPr>
            <a:endParaRPr lang="en-US" sz="2100" dirty="0">
              <a:solidFill>
                <a:srgbClr val="FFC000"/>
              </a:solidFill>
              <a:latin typeface="Consolas" pitchFamily="49" charset="0"/>
              <a:cs typeface="Consolas" pitchFamily="49" charset="0"/>
            </a:endParaRPr>
          </a:p>
          <a:p>
            <a:pPr eaLnBrk="1" hangingPunct="1">
              <a:spcBef>
                <a:spcPct val="0"/>
              </a:spcBef>
              <a:buFont typeface="Wingdings 2" pitchFamily="18" charset="2"/>
              <a:buNone/>
            </a:pPr>
            <a:r>
              <a:rPr lang="en-US" sz="2100" dirty="0">
                <a:solidFill>
                  <a:srgbClr val="FFC000"/>
                </a:solidFill>
                <a:latin typeface="Consolas" pitchFamily="49" charset="0"/>
                <a:cs typeface="Consolas" pitchFamily="49" charset="0"/>
              </a:rPr>
              <a:t>  </a:t>
            </a:r>
            <a:r>
              <a:rPr lang="en-US" sz="2100" dirty="0">
                <a:solidFill>
                  <a:srgbClr val="92D050"/>
                </a:solidFill>
                <a:latin typeface="Consolas" pitchFamily="49" charset="0"/>
                <a:cs typeface="Consolas" pitchFamily="49" charset="0"/>
              </a:rPr>
              <a:t>// Continues next slide...</a:t>
            </a:r>
          </a:p>
        </p:txBody>
      </p:sp>
    </p:spTree>
    <p:extLst>
      <p:ext uri="{BB962C8B-B14F-4D97-AF65-F5344CB8AC3E}">
        <p14:creationId xmlns:p14="http://schemas.microsoft.com/office/powerpoint/2010/main" val="193707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338">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8">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38">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33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xfrm>
            <a:off x="1524000" y="1"/>
            <a:ext cx="9144000" cy="701675"/>
          </a:xfrm>
        </p:spPr>
        <p:txBody>
          <a:bodyPr/>
          <a:lstStyle/>
          <a:p>
            <a:pPr eaLnBrk="1" hangingPunct="1"/>
            <a:r>
              <a:rPr lang="en-US" dirty="0" smtClean="0"/>
              <a:t>New </a:t>
            </a:r>
            <a:r>
              <a:rPr lang="en-US" dirty="0" smtClean="0">
                <a:solidFill>
                  <a:srgbClr val="FFC000"/>
                </a:solidFill>
                <a:latin typeface="Consolas" pitchFamily="49" charset="0"/>
                <a:cs typeface="Consolas" pitchFamily="49" charset="0"/>
              </a:rPr>
              <a:t>Date</a:t>
            </a:r>
            <a:r>
              <a:rPr lang="en-US" dirty="0" smtClean="0"/>
              <a:t> Constructor</a:t>
            </a:r>
          </a:p>
        </p:txBody>
      </p:sp>
      <p:sp>
        <p:nvSpPr>
          <p:cNvPr id="14338" name="Content Placeholder 2"/>
          <p:cNvSpPr>
            <a:spLocks noGrp="1"/>
          </p:cNvSpPr>
          <p:nvPr>
            <p:ph idx="1"/>
          </p:nvPr>
        </p:nvSpPr>
        <p:spPr>
          <a:xfrm>
            <a:off x="170688" y="904876"/>
            <a:ext cx="11887200" cy="5749925"/>
          </a:xfrm>
        </p:spPr>
        <p:txBody>
          <a:bodyPr/>
          <a:lstStyle/>
          <a:p>
            <a:pPr eaLnBrk="1" hangingPunct="1">
              <a:spcBef>
                <a:spcPct val="0"/>
              </a:spcBef>
            </a:pPr>
            <a:r>
              <a:rPr lang="en-US" sz="2600" dirty="0">
                <a:cs typeface="Consolas" pitchFamily="49" charset="0"/>
              </a:rPr>
              <a:t>The rest of the logic (this isn’t a continuation of the previous slide; this code would have to be worked in):</a:t>
            </a:r>
          </a:p>
          <a:p>
            <a:pPr eaLnBrk="1" hangingPunct="1">
              <a:spcBef>
                <a:spcPct val="0"/>
              </a:spcBef>
              <a:buFont typeface="Wingdings 2" pitchFamily="18" charset="2"/>
              <a:buNone/>
            </a:pPr>
            <a:endParaRPr lang="en-US" sz="2000" dirty="0">
              <a:solidFill>
                <a:srgbClr val="FFC000"/>
              </a:solidFill>
              <a:latin typeface="Consolas" pitchFamily="49" charset="0"/>
              <a:cs typeface="Consolas" pitchFamily="49" charset="0"/>
            </a:endParaRPr>
          </a:p>
          <a:p>
            <a:pPr eaLnBrk="1" hangingPunct="1">
              <a:spcBef>
                <a:spcPct val="0"/>
              </a:spcBef>
              <a:buFont typeface="Wingdings 2" pitchFamily="18" charset="2"/>
              <a:buNone/>
            </a:pPr>
            <a:r>
              <a:rPr lang="en-US" sz="2100" dirty="0">
                <a:solidFill>
                  <a:srgbClr val="FFC000"/>
                </a:solidFill>
                <a:latin typeface="Consolas" pitchFamily="49" charset="0"/>
                <a:cs typeface="Consolas" pitchFamily="49" charset="0"/>
              </a:rPr>
              <a:t>  </a:t>
            </a:r>
            <a:r>
              <a:rPr lang="en-US" sz="2100" dirty="0">
                <a:solidFill>
                  <a:srgbClr val="92D050"/>
                </a:solidFill>
                <a:latin typeface="Consolas" pitchFamily="49" charset="0"/>
                <a:cs typeface="Consolas" pitchFamily="49" charset="0"/>
              </a:rPr>
              <a:t>// Check for Leap Year (LY)</a:t>
            </a:r>
          </a:p>
          <a:p>
            <a:pPr eaLnBrk="1" hangingPunct="1">
              <a:spcBef>
                <a:spcPct val="0"/>
              </a:spcBef>
              <a:buFont typeface="Wingdings 2" pitchFamily="18" charset="2"/>
              <a:buNone/>
            </a:pPr>
            <a:r>
              <a:rPr lang="en-US" sz="2100" dirty="0">
                <a:solidFill>
                  <a:srgbClr val="92D050"/>
                </a:solidFill>
                <a:latin typeface="Consolas" pitchFamily="49" charset="0"/>
                <a:cs typeface="Consolas" pitchFamily="49" charset="0"/>
              </a:rPr>
              <a:t>  // If the year is divisible by 4, it’s a LY (’04, 08,...)</a:t>
            </a:r>
          </a:p>
          <a:p>
            <a:pPr eaLnBrk="1" hangingPunct="1">
              <a:spcBef>
                <a:spcPct val="0"/>
              </a:spcBef>
              <a:buFont typeface="Wingdings 2" pitchFamily="18" charset="2"/>
              <a:buNone/>
            </a:pPr>
            <a:r>
              <a:rPr lang="en-US" sz="2100" dirty="0">
                <a:solidFill>
                  <a:srgbClr val="92D050"/>
                </a:solidFill>
                <a:latin typeface="Consolas" pitchFamily="49" charset="0"/>
                <a:cs typeface="Consolas" pitchFamily="49" charset="0"/>
              </a:rPr>
              <a:t>  // Unless it IS divisible by 100, and then it’s NOT a LY</a:t>
            </a:r>
          </a:p>
          <a:p>
            <a:pPr eaLnBrk="1" hangingPunct="1">
              <a:spcBef>
                <a:spcPct val="0"/>
              </a:spcBef>
              <a:buFont typeface="Wingdings 2" pitchFamily="18" charset="2"/>
              <a:buNone/>
            </a:pPr>
            <a:r>
              <a:rPr lang="en-US" sz="2100" dirty="0">
                <a:solidFill>
                  <a:srgbClr val="92D050"/>
                </a:solidFill>
                <a:latin typeface="Consolas" pitchFamily="49" charset="0"/>
                <a:cs typeface="Consolas" pitchFamily="49" charset="0"/>
              </a:rPr>
              <a:t>  // However, if it is divisible by 400, then it IS a LY </a:t>
            </a:r>
          </a:p>
          <a:p>
            <a:pPr eaLnBrk="1" hangingPunct="1">
              <a:spcBef>
                <a:spcPct val="0"/>
              </a:spcBef>
              <a:buFont typeface="Wingdings 2" pitchFamily="18" charset="2"/>
              <a:buNone/>
            </a:pPr>
            <a:r>
              <a:rPr lang="en-US" sz="2100" dirty="0">
                <a:solidFill>
                  <a:srgbClr val="92D050"/>
                </a:solidFill>
                <a:latin typeface="Consolas" pitchFamily="49" charset="0"/>
                <a:cs typeface="Consolas" pitchFamily="49" charset="0"/>
              </a:rPr>
              <a:t>  //     LY’s: 1600, 2000, 2004, 2008, 1972, 1996, </a:t>
            </a:r>
            <a:r>
              <a:rPr lang="en-US" sz="2100" dirty="0" smtClean="0">
                <a:solidFill>
                  <a:srgbClr val="92D050"/>
                </a:solidFill>
                <a:latin typeface="Consolas" pitchFamily="49" charset="0"/>
                <a:cs typeface="Consolas" pitchFamily="49" charset="0"/>
              </a:rPr>
              <a:t>2012, 2400</a:t>
            </a:r>
            <a:endParaRPr lang="en-US" sz="2100" dirty="0">
              <a:solidFill>
                <a:srgbClr val="92D050"/>
              </a:solidFill>
              <a:latin typeface="Consolas" pitchFamily="49" charset="0"/>
              <a:cs typeface="Consolas" pitchFamily="49" charset="0"/>
            </a:endParaRPr>
          </a:p>
          <a:p>
            <a:pPr eaLnBrk="1" hangingPunct="1">
              <a:spcBef>
                <a:spcPct val="0"/>
              </a:spcBef>
              <a:buFont typeface="Wingdings 2" pitchFamily="18" charset="2"/>
              <a:buNone/>
            </a:pPr>
            <a:r>
              <a:rPr lang="en-US" sz="2100" dirty="0">
                <a:solidFill>
                  <a:srgbClr val="92D050"/>
                </a:solidFill>
                <a:latin typeface="Consolas" pitchFamily="49" charset="0"/>
                <a:cs typeface="Consolas" pitchFamily="49" charset="0"/>
              </a:rPr>
              <a:t>  // NOT LY’s: 1700, 1800, 1900, 2100, 1995, 1997, 1998, 2013</a:t>
            </a:r>
          </a:p>
          <a:p>
            <a:pPr eaLnBrk="1" hangingPunct="1">
              <a:spcBef>
                <a:spcPct val="0"/>
              </a:spcBef>
              <a:buFont typeface="Wingdings 2" pitchFamily="18" charset="2"/>
              <a:buNone/>
            </a:pPr>
            <a:r>
              <a:rPr lang="en-US" sz="2100" dirty="0">
                <a:solidFill>
                  <a:srgbClr val="92D050"/>
                </a:solidFill>
                <a:latin typeface="Consolas" pitchFamily="49" charset="0"/>
                <a:cs typeface="Consolas" pitchFamily="49" charset="0"/>
              </a:rPr>
              <a:t>  //</a:t>
            </a:r>
          </a:p>
          <a:p>
            <a:pPr eaLnBrk="1" hangingPunct="1">
              <a:spcBef>
                <a:spcPct val="0"/>
              </a:spcBef>
              <a:buFont typeface="Wingdings 2" pitchFamily="18" charset="2"/>
              <a:buNone/>
            </a:pPr>
            <a:r>
              <a:rPr lang="en-US" sz="2100" dirty="0">
                <a:solidFill>
                  <a:srgbClr val="FFC000"/>
                </a:solidFill>
                <a:latin typeface="Consolas" pitchFamily="49" charset="0"/>
                <a:cs typeface="Consolas" pitchFamily="49" charset="0"/>
              </a:rPr>
              <a:t>  </a:t>
            </a:r>
            <a:r>
              <a:rPr lang="en-US" sz="2100" dirty="0" err="1">
                <a:solidFill>
                  <a:srgbClr val="FFC000"/>
                </a:solidFill>
                <a:latin typeface="Consolas" pitchFamily="49" charset="0"/>
                <a:cs typeface="Consolas" pitchFamily="49" charset="0"/>
              </a:rPr>
              <a:t>boolean</a:t>
            </a:r>
            <a:r>
              <a:rPr lang="en-US" sz="2100" dirty="0">
                <a:solidFill>
                  <a:srgbClr val="FFC000"/>
                </a:solidFill>
                <a:latin typeface="Consolas" pitchFamily="49" charset="0"/>
                <a:cs typeface="Consolas" pitchFamily="49" charset="0"/>
              </a:rPr>
              <a:t> LY = (</a:t>
            </a:r>
            <a:r>
              <a:rPr lang="en-US" sz="2100" dirty="0" err="1">
                <a:solidFill>
                  <a:srgbClr val="FFC000"/>
                </a:solidFill>
                <a:latin typeface="Consolas" pitchFamily="49" charset="0"/>
                <a:cs typeface="Consolas" pitchFamily="49" charset="0"/>
              </a:rPr>
              <a:t>newYear</a:t>
            </a:r>
            <a:r>
              <a:rPr lang="en-US" sz="2100" dirty="0">
                <a:solidFill>
                  <a:srgbClr val="FFC000"/>
                </a:solidFill>
                <a:latin typeface="Consolas" pitchFamily="49" charset="0"/>
                <a:cs typeface="Consolas" pitchFamily="49" charset="0"/>
              </a:rPr>
              <a:t> % 400 == 0) ||</a:t>
            </a:r>
          </a:p>
          <a:p>
            <a:pPr eaLnBrk="1" hangingPunct="1">
              <a:spcBef>
                <a:spcPct val="0"/>
              </a:spcBef>
              <a:buFont typeface="Wingdings 2" pitchFamily="18" charset="2"/>
              <a:buNone/>
            </a:pPr>
            <a:r>
              <a:rPr lang="en-US" sz="2100" dirty="0">
                <a:solidFill>
                  <a:srgbClr val="FFC000"/>
                </a:solidFill>
                <a:latin typeface="Consolas" pitchFamily="49" charset="0"/>
                <a:cs typeface="Consolas" pitchFamily="49" charset="0"/>
              </a:rPr>
              <a:t>               ((</a:t>
            </a:r>
            <a:r>
              <a:rPr lang="en-US" sz="2100" dirty="0" err="1">
                <a:solidFill>
                  <a:srgbClr val="FFC000"/>
                </a:solidFill>
                <a:latin typeface="Consolas" pitchFamily="49" charset="0"/>
                <a:cs typeface="Consolas" pitchFamily="49" charset="0"/>
              </a:rPr>
              <a:t>newYear</a:t>
            </a:r>
            <a:r>
              <a:rPr lang="en-US" sz="2100" dirty="0">
                <a:solidFill>
                  <a:srgbClr val="FFC000"/>
                </a:solidFill>
                <a:latin typeface="Consolas" pitchFamily="49" charset="0"/>
                <a:cs typeface="Consolas" pitchFamily="49" charset="0"/>
              </a:rPr>
              <a:t> % 4  == 0) &amp;&amp; (</a:t>
            </a:r>
            <a:r>
              <a:rPr lang="en-US" sz="2100" dirty="0" err="1">
                <a:solidFill>
                  <a:srgbClr val="FFC000"/>
                </a:solidFill>
                <a:latin typeface="Consolas" pitchFamily="49" charset="0"/>
                <a:cs typeface="Consolas" pitchFamily="49" charset="0"/>
              </a:rPr>
              <a:t>newYear</a:t>
            </a:r>
            <a:r>
              <a:rPr lang="en-US" sz="2100" dirty="0">
                <a:solidFill>
                  <a:srgbClr val="FFC000"/>
                </a:solidFill>
                <a:latin typeface="Consolas" pitchFamily="49" charset="0"/>
                <a:cs typeface="Consolas" pitchFamily="49" charset="0"/>
              </a:rPr>
              <a:t> %100 != 0));</a:t>
            </a:r>
          </a:p>
          <a:p>
            <a:pPr eaLnBrk="1" hangingPunct="1">
              <a:spcBef>
                <a:spcPct val="0"/>
              </a:spcBef>
              <a:buFont typeface="Wingdings 2" pitchFamily="18" charset="2"/>
              <a:buNone/>
            </a:pPr>
            <a:r>
              <a:rPr lang="en-US" sz="2100" dirty="0">
                <a:solidFill>
                  <a:srgbClr val="FFC000"/>
                </a:solidFill>
                <a:latin typeface="Consolas" pitchFamily="49" charset="0"/>
                <a:cs typeface="Consolas" pitchFamily="49" charset="0"/>
              </a:rPr>
              <a:t>  if ((</a:t>
            </a:r>
            <a:r>
              <a:rPr lang="en-US" sz="2100" dirty="0" err="1">
                <a:solidFill>
                  <a:srgbClr val="FFC000"/>
                </a:solidFill>
                <a:latin typeface="Consolas" pitchFamily="49" charset="0"/>
                <a:cs typeface="Consolas" pitchFamily="49" charset="0"/>
              </a:rPr>
              <a:t>newMonth</a:t>
            </a:r>
            <a:r>
              <a:rPr lang="en-US" sz="2100" dirty="0">
                <a:solidFill>
                  <a:srgbClr val="FFC000"/>
                </a:solidFill>
                <a:latin typeface="Consolas" pitchFamily="49" charset="0"/>
                <a:cs typeface="Consolas" pitchFamily="49" charset="0"/>
              </a:rPr>
              <a:t> == 2) &amp;&amp; </a:t>
            </a:r>
            <a:r>
              <a:rPr lang="en-US" sz="2100" dirty="0">
                <a:solidFill>
                  <a:srgbClr val="92D050"/>
                </a:solidFill>
                <a:latin typeface="Consolas" pitchFamily="49" charset="0"/>
                <a:cs typeface="Consolas" pitchFamily="49" charset="0"/>
              </a:rPr>
              <a:t>// If February and too many days...</a:t>
            </a:r>
          </a:p>
          <a:p>
            <a:pPr eaLnBrk="1" hangingPunct="1">
              <a:spcBef>
                <a:spcPct val="0"/>
              </a:spcBef>
              <a:buFont typeface="Wingdings 2" pitchFamily="18" charset="2"/>
              <a:buNone/>
            </a:pPr>
            <a:r>
              <a:rPr lang="en-US" sz="2100" dirty="0">
                <a:solidFill>
                  <a:srgbClr val="FFC000"/>
                </a:solidFill>
                <a:latin typeface="Consolas" pitchFamily="49" charset="0"/>
                <a:cs typeface="Consolas" pitchFamily="49" charset="0"/>
              </a:rPr>
              <a:t>      ((LY &amp;&amp; (</a:t>
            </a:r>
            <a:r>
              <a:rPr lang="en-US" sz="2100" dirty="0" err="1">
                <a:solidFill>
                  <a:srgbClr val="FFC000"/>
                </a:solidFill>
                <a:latin typeface="Consolas" pitchFamily="49" charset="0"/>
                <a:cs typeface="Consolas" pitchFamily="49" charset="0"/>
              </a:rPr>
              <a:t>newDay</a:t>
            </a:r>
            <a:r>
              <a:rPr lang="en-US" sz="2100" dirty="0">
                <a:solidFill>
                  <a:srgbClr val="FFC000"/>
                </a:solidFill>
                <a:latin typeface="Consolas" pitchFamily="49" charset="0"/>
                <a:cs typeface="Consolas" pitchFamily="49" charset="0"/>
              </a:rPr>
              <a:t> &gt; 29)) || (!LY) &amp;&amp; (</a:t>
            </a:r>
            <a:r>
              <a:rPr lang="en-US" sz="2100" dirty="0" err="1">
                <a:solidFill>
                  <a:srgbClr val="FFC000"/>
                </a:solidFill>
                <a:latin typeface="Consolas" pitchFamily="49" charset="0"/>
                <a:cs typeface="Consolas" pitchFamily="49" charset="0"/>
              </a:rPr>
              <a:t>newDay</a:t>
            </a:r>
            <a:r>
              <a:rPr lang="en-US" sz="2100" dirty="0">
                <a:solidFill>
                  <a:srgbClr val="FFC000"/>
                </a:solidFill>
                <a:latin typeface="Consolas" pitchFamily="49" charset="0"/>
                <a:cs typeface="Consolas" pitchFamily="49" charset="0"/>
              </a:rPr>
              <a:t> &gt; 28)))</a:t>
            </a:r>
            <a:endParaRPr lang="en-US" sz="2100" dirty="0">
              <a:solidFill>
                <a:srgbClr val="92D050"/>
              </a:solidFill>
              <a:latin typeface="Consolas" pitchFamily="49" charset="0"/>
              <a:cs typeface="Consolas" pitchFamily="49" charset="0"/>
            </a:endParaRPr>
          </a:p>
          <a:p>
            <a:pPr eaLnBrk="1" hangingPunct="1">
              <a:spcBef>
                <a:spcPct val="0"/>
              </a:spcBef>
              <a:buNone/>
            </a:pPr>
            <a:r>
              <a:rPr lang="en-US" sz="2100" dirty="0">
                <a:solidFill>
                  <a:srgbClr val="FFC000"/>
                </a:solidFill>
                <a:latin typeface="Consolas" pitchFamily="49" charset="0"/>
                <a:cs typeface="Consolas" pitchFamily="49" charset="0"/>
              </a:rPr>
              <a:t>         throw new </a:t>
            </a:r>
            <a:r>
              <a:rPr lang="en-US" sz="2100" dirty="0" err="1">
                <a:solidFill>
                  <a:srgbClr val="FFC000"/>
                </a:solidFill>
                <a:latin typeface="Consolas" pitchFamily="49" charset="0"/>
                <a:cs typeface="Consolas" pitchFamily="49" charset="0"/>
              </a:rPr>
              <a:t>DateOutOfBoundsException</a:t>
            </a:r>
            <a:r>
              <a:rPr lang="en-US" sz="2100" dirty="0">
                <a:solidFill>
                  <a:srgbClr val="FFC000"/>
                </a:solidFill>
                <a:latin typeface="Consolas" pitchFamily="49" charset="0"/>
                <a:cs typeface="Consolas" pitchFamily="49" charset="0"/>
              </a:rPr>
              <a:t>(</a:t>
            </a:r>
            <a:br>
              <a:rPr lang="en-US" sz="2100" dirty="0">
                <a:solidFill>
                  <a:srgbClr val="FFC000"/>
                </a:solidFill>
                <a:latin typeface="Consolas" pitchFamily="49" charset="0"/>
                <a:cs typeface="Consolas" pitchFamily="49" charset="0"/>
              </a:rPr>
            </a:br>
            <a:r>
              <a:rPr lang="en-US" sz="2100" dirty="0">
                <a:solidFill>
                  <a:srgbClr val="FFC000"/>
                </a:solidFill>
                <a:latin typeface="Consolas" pitchFamily="49" charset="0"/>
                <a:cs typeface="Consolas" pitchFamily="49" charset="0"/>
              </a:rPr>
              <a:t>                         "day " + </a:t>
            </a:r>
            <a:r>
              <a:rPr lang="en-US" sz="2100" dirty="0" err="1">
                <a:solidFill>
                  <a:srgbClr val="FFC000"/>
                </a:solidFill>
                <a:latin typeface="Consolas" pitchFamily="49" charset="0"/>
                <a:cs typeface="Consolas" pitchFamily="49" charset="0"/>
              </a:rPr>
              <a:t>newDay</a:t>
            </a:r>
            <a:r>
              <a:rPr lang="en-US" sz="2100" dirty="0">
                <a:solidFill>
                  <a:srgbClr val="FFC000"/>
                </a:solidFill>
                <a:latin typeface="Consolas" pitchFamily="49" charset="0"/>
                <a:cs typeface="Consolas" pitchFamily="49" charset="0"/>
              </a:rPr>
              <a:t> + "out of range");</a:t>
            </a:r>
          </a:p>
          <a:p>
            <a:pPr eaLnBrk="1" hangingPunct="1">
              <a:spcBef>
                <a:spcPct val="0"/>
              </a:spcBef>
              <a:buFont typeface="Wingdings 2" pitchFamily="18" charset="2"/>
              <a:buNone/>
            </a:pPr>
            <a:endParaRPr lang="en-US" sz="2000" dirty="0">
              <a:solidFill>
                <a:srgbClr val="FFC000"/>
              </a:solidFill>
              <a:latin typeface="Consolas" pitchFamily="49" charset="0"/>
              <a:cs typeface="Consolas" pitchFamily="49" charset="0"/>
            </a:endParaRPr>
          </a:p>
        </p:txBody>
      </p:sp>
    </p:spTree>
    <p:extLst>
      <p:ext uri="{BB962C8B-B14F-4D97-AF65-F5344CB8AC3E}">
        <p14:creationId xmlns:p14="http://schemas.microsoft.com/office/powerpoint/2010/main" val="291535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338">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38">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38">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38">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33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5400" dirty="0" smtClean="0"/>
              <a:t>Stacks</a:t>
            </a:r>
            <a:endParaRPr lang="en-US" sz="5400" dirty="0"/>
          </a:p>
        </p:txBody>
      </p:sp>
      <p:sp>
        <p:nvSpPr>
          <p:cNvPr id="5" name="Text Placeholder 4"/>
          <p:cNvSpPr>
            <a:spLocks noGrp="1"/>
          </p:cNvSpPr>
          <p:nvPr>
            <p:ph type="body" idx="1"/>
          </p:nvPr>
        </p:nvSpPr>
        <p:spPr/>
        <p:txBody>
          <a:bodyPr/>
          <a:lstStyle/>
          <a:p>
            <a:r>
              <a:rPr lang="en-US" sz="2400" dirty="0" smtClean="0"/>
              <a:t>Section 3.1</a:t>
            </a:r>
            <a:endParaRPr lang="en-US" sz="2400" dirty="0"/>
          </a:p>
        </p:txBody>
      </p:sp>
    </p:spTree>
    <p:extLst>
      <p:ext uri="{BB962C8B-B14F-4D97-AF65-F5344CB8AC3E}">
        <p14:creationId xmlns:p14="http://schemas.microsoft.com/office/powerpoint/2010/main" val="5993193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1524000" y="1"/>
            <a:ext cx="9144000" cy="701675"/>
          </a:xfrm>
        </p:spPr>
        <p:txBody>
          <a:bodyPr/>
          <a:lstStyle/>
          <a:p>
            <a:pPr eaLnBrk="1" hangingPunct="1"/>
            <a:r>
              <a:rPr lang="en-US" smtClean="0"/>
              <a:t>Exceptions with Java</a:t>
            </a:r>
          </a:p>
        </p:txBody>
      </p:sp>
      <p:sp>
        <p:nvSpPr>
          <p:cNvPr id="14338" name="Content Placeholder 2"/>
          <p:cNvSpPr>
            <a:spLocks noGrp="1"/>
          </p:cNvSpPr>
          <p:nvPr>
            <p:ph idx="1"/>
          </p:nvPr>
        </p:nvSpPr>
        <p:spPr>
          <a:xfrm>
            <a:off x="170688" y="904876"/>
            <a:ext cx="11887200" cy="5749925"/>
          </a:xfrm>
        </p:spPr>
        <p:txBody>
          <a:bodyPr/>
          <a:lstStyle/>
          <a:p>
            <a:pPr eaLnBrk="1" hangingPunct="1">
              <a:spcBef>
                <a:spcPct val="0"/>
              </a:spcBef>
            </a:pPr>
            <a:r>
              <a:rPr lang="en-US" dirty="0" smtClean="0">
                <a:cs typeface="Courier New" pitchFamily="49" charset="0"/>
              </a:rPr>
              <a:t>What happens next?</a:t>
            </a:r>
          </a:p>
          <a:p>
            <a:pPr eaLnBrk="1" hangingPunct="1">
              <a:spcBef>
                <a:spcPts val="1200"/>
              </a:spcBef>
            </a:pPr>
            <a:r>
              <a:rPr lang="en-US" dirty="0" smtClean="0">
                <a:cs typeface="Courier New" pitchFamily="49" charset="0"/>
              </a:rPr>
              <a:t>Given the new code in the constructor, our “black box” </a:t>
            </a:r>
            <a:r>
              <a:rPr lang="en-US" dirty="0">
                <a:solidFill>
                  <a:srgbClr val="FFC000"/>
                </a:solidFill>
                <a:latin typeface="Consolas" pitchFamily="49" charset="0"/>
                <a:cs typeface="Consolas" pitchFamily="49" charset="0"/>
              </a:rPr>
              <a:t>Date</a:t>
            </a:r>
            <a:r>
              <a:rPr lang="en-US" dirty="0" smtClean="0">
                <a:cs typeface="Courier New" pitchFamily="49" charset="0"/>
              </a:rPr>
              <a:t> ADT can now throw a </a:t>
            </a:r>
            <a:r>
              <a:rPr lang="en-US" dirty="0" err="1" smtClean="0">
                <a:solidFill>
                  <a:srgbClr val="FFC000"/>
                </a:solidFill>
                <a:latin typeface="Consolas" pitchFamily="49" charset="0"/>
                <a:cs typeface="Consolas" pitchFamily="49" charset="0"/>
              </a:rPr>
              <a:t>DateOutOfBounds</a:t>
            </a:r>
            <a:r>
              <a:rPr lang="en-US" dirty="0" smtClean="0">
                <a:cs typeface="Courier New" pitchFamily="49" charset="0"/>
              </a:rPr>
              <a:t> exception.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1524000" y="1"/>
            <a:ext cx="9144000" cy="701675"/>
          </a:xfrm>
        </p:spPr>
        <p:txBody>
          <a:bodyPr/>
          <a:lstStyle/>
          <a:p>
            <a:pPr eaLnBrk="1" hangingPunct="1"/>
            <a:r>
              <a:rPr lang="en-US" smtClean="0"/>
              <a:t>Error Situations and ADTs</a:t>
            </a:r>
          </a:p>
        </p:txBody>
      </p:sp>
      <p:sp>
        <p:nvSpPr>
          <p:cNvPr id="14338" name="Content Placeholder 2"/>
          <p:cNvSpPr>
            <a:spLocks noGrp="1"/>
          </p:cNvSpPr>
          <p:nvPr>
            <p:ph idx="1"/>
          </p:nvPr>
        </p:nvSpPr>
        <p:spPr>
          <a:xfrm>
            <a:off x="170688" y="904876"/>
            <a:ext cx="11887200" cy="5749925"/>
          </a:xfrm>
        </p:spPr>
        <p:txBody>
          <a:bodyPr/>
          <a:lstStyle/>
          <a:p>
            <a:pPr eaLnBrk="1" hangingPunct="1">
              <a:lnSpc>
                <a:spcPct val="95000"/>
              </a:lnSpc>
            </a:pPr>
            <a:r>
              <a:rPr lang="en-US" dirty="0" smtClean="0"/>
              <a:t>When dealing with error situations within our ADT methods, we have several options:</a:t>
            </a:r>
          </a:p>
          <a:p>
            <a:pPr lvl="1" eaLnBrk="1" hangingPunct="1">
              <a:lnSpc>
                <a:spcPct val="95000"/>
              </a:lnSpc>
              <a:spcBef>
                <a:spcPts val="1200"/>
              </a:spcBef>
            </a:pPr>
            <a:r>
              <a:rPr lang="en-US" i="1" u="sng" dirty="0"/>
              <a:t>Detect and handle the error within the method itself</a:t>
            </a:r>
            <a:r>
              <a:rPr lang="en-US" dirty="0"/>
              <a:t>. This is the best approach if the error can be handled internally and if it does not greatly complicate design. </a:t>
            </a:r>
          </a:p>
          <a:p>
            <a:pPr lvl="1" eaLnBrk="1" hangingPunct="1">
              <a:lnSpc>
                <a:spcPct val="95000"/>
              </a:lnSpc>
              <a:spcBef>
                <a:spcPts val="1200"/>
              </a:spcBef>
            </a:pPr>
            <a:r>
              <a:rPr lang="en-US" i="1" u="sng" dirty="0"/>
              <a:t>Detect the error within the method, throw an exception</a:t>
            </a:r>
            <a:r>
              <a:rPr lang="en-US" dirty="0"/>
              <a:t> related to the error and therefore force the calling method to deal with the exception. If it is not clear how to handle a particular error situation, this approach might be best - throw it out to a level where it can be handled. </a:t>
            </a:r>
          </a:p>
          <a:p>
            <a:pPr lvl="1" eaLnBrk="1" hangingPunct="1">
              <a:lnSpc>
                <a:spcPct val="95000"/>
              </a:lnSpc>
              <a:spcBef>
                <a:spcPts val="1200"/>
              </a:spcBef>
            </a:pPr>
            <a:r>
              <a:rPr lang="en-US" i="1" u="sng" dirty="0"/>
              <a:t>Ignore the error situation</a:t>
            </a:r>
            <a:r>
              <a:rPr lang="en-US" dirty="0"/>
              <a:t>. Recall the “programming by contract” discussion, related to preconditions, in Chapter 2 (p. 67 ff.). With this approach, if the preconditions of a method are not met, the method is not responsible for the consequences.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1524000" y="1"/>
            <a:ext cx="9144000" cy="701675"/>
          </a:xfrm>
        </p:spPr>
        <p:txBody>
          <a:bodyPr/>
          <a:lstStyle/>
          <a:p>
            <a:pPr eaLnBrk="1" hangingPunct="1"/>
            <a:r>
              <a:rPr lang="en-US" dirty="0" smtClean="0"/>
              <a:t>Throwing It Back Upstream</a:t>
            </a:r>
          </a:p>
        </p:txBody>
      </p:sp>
      <p:sp>
        <p:nvSpPr>
          <p:cNvPr id="14338" name="Content Placeholder 2"/>
          <p:cNvSpPr>
            <a:spLocks noGrp="1"/>
          </p:cNvSpPr>
          <p:nvPr>
            <p:ph idx="1"/>
          </p:nvPr>
        </p:nvSpPr>
        <p:spPr>
          <a:xfrm>
            <a:off x="170688" y="904876"/>
            <a:ext cx="11887200" cy="5749925"/>
          </a:xfrm>
        </p:spPr>
        <p:txBody>
          <a:bodyPr/>
          <a:lstStyle/>
          <a:p>
            <a:pPr eaLnBrk="1" hangingPunct="1">
              <a:spcBef>
                <a:spcPts val="0"/>
              </a:spcBef>
              <a:buNone/>
            </a:pPr>
            <a:r>
              <a:rPr lang="en-US" sz="2000" dirty="0">
                <a:latin typeface="Consolas" pitchFamily="49" charset="0"/>
                <a:cs typeface="Consolas" pitchFamily="49" charset="0"/>
              </a:rPr>
              <a:t>public class </a:t>
            </a:r>
            <a:r>
              <a:rPr lang="en-US" sz="2000" dirty="0" err="1">
                <a:latin typeface="Consolas" pitchFamily="49" charset="0"/>
                <a:cs typeface="Consolas" pitchFamily="49" charset="0"/>
              </a:rPr>
              <a:t>UseDates</a:t>
            </a:r>
            <a:endParaRPr lang="en-US" sz="2000" dirty="0">
              <a:latin typeface="Consolas" pitchFamily="49" charset="0"/>
              <a:cs typeface="Consolas" pitchFamily="49" charset="0"/>
            </a:endParaRPr>
          </a:p>
          <a:p>
            <a:pPr eaLnBrk="1" hangingPunct="1">
              <a:spcBef>
                <a:spcPts val="0"/>
              </a:spcBef>
              <a:buNone/>
            </a:pPr>
            <a:r>
              <a:rPr lang="en-US" sz="2000" dirty="0">
                <a:latin typeface="Consolas" pitchFamily="49" charset="0"/>
                <a:cs typeface="Consolas" pitchFamily="49" charset="0"/>
              </a:rPr>
              <a:t>{</a:t>
            </a:r>
          </a:p>
          <a:p>
            <a:pPr eaLnBrk="1" hangingPunct="1">
              <a:spcBef>
                <a:spcPts val="0"/>
              </a:spcBef>
              <a:buNone/>
            </a:pPr>
            <a:r>
              <a:rPr lang="en-US" sz="2000" dirty="0">
                <a:latin typeface="Consolas" pitchFamily="49" charset="0"/>
                <a:cs typeface="Consolas" pitchFamily="49" charset="0"/>
              </a:rPr>
              <a:t>  public static void main(String[] </a:t>
            </a:r>
            <a:r>
              <a:rPr lang="en-US" sz="2000" dirty="0" err="1">
                <a:latin typeface="Consolas" pitchFamily="49" charset="0"/>
                <a:cs typeface="Consolas" pitchFamily="49" charset="0"/>
              </a:rPr>
              <a:t>args</a:t>
            </a:r>
            <a:r>
              <a:rPr lang="en-US" sz="2000" dirty="0" smtClean="0">
                <a:latin typeface="Consolas" pitchFamily="49" charset="0"/>
                <a:cs typeface="Consolas" pitchFamily="49" charset="0"/>
              </a:rPr>
              <a:t>) </a:t>
            </a:r>
            <a:r>
              <a:rPr lang="en-US" sz="2000" b="1" u="sng" dirty="0" smtClean="0">
                <a:solidFill>
                  <a:srgbClr val="FFC000"/>
                </a:solidFill>
                <a:latin typeface="Consolas" pitchFamily="49" charset="0"/>
                <a:cs typeface="Consolas" pitchFamily="49" charset="0"/>
              </a:rPr>
              <a:t>throws </a:t>
            </a:r>
            <a:r>
              <a:rPr lang="en-US" sz="2000" b="1" u="sng" dirty="0" err="1">
                <a:solidFill>
                  <a:srgbClr val="FFC000"/>
                </a:solidFill>
                <a:latin typeface="Consolas" pitchFamily="49" charset="0"/>
                <a:cs typeface="Consolas" pitchFamily="49" charset="0"/>
              </a:rPr>
              <a:t>DateOutOfBoundsException</a:t>
            </a:r>
            <a:endParaRPr lang="en-US" sz="2000" b="1" dirty="0">
              <a:solidFill>
                <a:srgbClr val="FFC000"/>
              </a:solidFill>
              <a:latin typeface="Consolas" pitchFamily="49" charset="0"/>
              <a:cs typeface="Consolas" pitchFamily="49" charset="0"/>
            </a:endParaRPr>
          </a:p>
          <a:p>
            <a:pPr eaLnBrk="1" hangingPunct="1">
              <a:spcBef>
                <a:spcPts val="0"/>
              </a:spcBef>
              <a:buNone/>
            </a:pPr>
            <a:r>
              <a:rPr lang="en-US" sz="2000" dirty="0">
                <a:latin typeface="Consolas" pitchFamily="49" charset="0"/>
                <a:cs typeface="Consolas" pitchFamily="49" charset="0"/>
              </a:rPr>
              <a:t>  {</a:t>
            </a:r>
          </a:p>
          <a:p>
            <a:pPr eaLnBrk="1" hangingPunct="1">
              <a:spcBef>
                <a:spcPts val="0"/>
              </a:spcBef>
              <a:buNone/>
            </a:pPr>
            <a:r>
              <a:rPr lang="en-US" sz="2000" dirty="0">
                <a:latin typeface="Consolas" pitchFamily="49" charset="0"/>
                <a:cs typeface="Consolas" pitchFamily="49" charset="0"/>
              </a:rPr>
              <a:t>    Date </a:t>
            </a:r>
            <a:r>
              <a:rPr lang="en-US" sz="2000" dirty="0" err="1">
                <a:latin typeface="Consolas" pitchFamily="49" charset="0"/>
                <a:cs typeface="Consolas" pitchFamily="49" charset="0"/>
              </a:rPr>
              <a:t>theDate</a:t>
            </a:r>
            <a:r>
              <a:rPr lang="en-US" sz="2000" dirty="0" smtClean="0">
                <a:latin typeface="Consolas" pitchFamily="49" charset="0"/>
                <a:cs typeface="Consolas" pitchFamily="49" charset="0"/>
              </a:rPr>
              <a:t>;</a:t>
            </a:r>
          </a:p>
          <a:p>
            <a:pPr eaLnBrk="1" hangingPunct="1">
              <a:spcBef>
                <a:spcPts val="0"/>
              </a:spcBef>
              <a:buNone/>
            </a:pPr>
            <a:endParaRPr lang="en-US" sz="2000" dirty="0">
              <a:latin typeface="Consolas" pitchFamily="49" charset="0"/>
              <a:cs typeface="Consolas" pitchFamily="49" charset="0"/>
            </a:endParaRPr>
          </a:p>
          <a:p>
            <a:pPr eaLnBrk="1" hangingPunct="1">
              <a:spcBef>
                <a:spcPts val="0"/>
              </a:spcBef>
              <a:buNone/>
            </a:pPr>
            <a:r>
              <a:rPr lang="en-US" sz="2000" dirty="0">
                <a:latin typeface="Consolas" pitchFamily="49" charset="0"/>
                <a:cs typeface="Consolas" pitchFamily="49" charset="0"/>
              </a:rPr>
              <a:t>    </a:t>
            </a:r>
            <a:r>
              <a:rPr lang="en-US" sz="2000" dirty="0">
                <a:solidFill>
                  <a:srgbClr val="92D050"/>
                </a:solidFill>
                <a:latin typeface="Consolas" pitchFamily="49" charset="0"/>
                <a:cs typeface="Consolas" pitchFamily="49" charset="0"/>
              </a:rPr>
              <a:t>// Program prompts user for a date.  M, D, and Y are set</a:t>
            </a:r>
          </a:p>
          <a:p>
            <a:pPr eaLnBrk="1" hangingPunct="1">
              <a:spcBef>
                <a:spcPts val="0"/>
              </a:spcBef>
              <a:buNone/>
            </a:pPr>
            <a:r>
              <a:rPr lang="en-US" sz="2000" dirty="0">
                <a:solidFill>
                  <a:srgbClr val="92D050"/>
                </a:solidFill>
                <a:latin typeface="Consolas" pitchFamily="49" charset="0"/>
                <a:cs typeface="Consolas" pitchFamily="49" charset="0"/>
              </a:rPr>
              <a:t>    // to the month, day ,and year (resp.) entered by the user</a:t>
            </a:r>
          </a:p>
          <a:p>
            <a:pPr eaLnBrk="1" hangingPunct="1">
              <a:spcBef>
                <a:spcPts val="0"/>
              </a:spcBef>
              <a:buNone/>
            </a:pPr>
            <a:endParaRPr lang="en-US" sz="2000" dirty="0">
              <a:solidFill>
                <a:srgbClr val="92D050"/>
              </a:solidFill>
              <a:latin typeface="Consolas" pitchFamily="49" charset="0"/>
              <a:cs typeface="Consolas" pitchFamily="49" charset="0"/>
            </a:endParaRPr>
          </a:p>
          <a:p>
            <a:pPr eaLnBrk="1" hangingPunct="1">
              <a:spcBef>
                <a:spcPts val="0"/>
              </a:spcBef>
              <a:buNone/>
            </a:pPr>
            <a:r>
              <a:rPr lang="en-US" sz="2000" dirty="0">
                <a:latin typeface="Consolas" pitchFamily="49" charset="0"/>
                <a:cs typeface="Consolas" pitchFamily="49" charset="0"/>
              </a:rPr>
              <a:t>    </a:t>
            </a:r>
            <a:r>
              <a:rPr lang="en-US" sz="2000" b="1" u="sng" dirty="0" err="1">
                <a:solidFill>
                  <a:srgbClr val="FFC000"/>
                </a:solidFill>
                <a:latin typeface="Consolas" pitchFamily="49" charset="0"/>
                <a:cs typeface="Consolas" pitchFamily="49" charset="0"/>
              </a:rPr>
              <a:t>theDate</a:t>
            </a:r>
            <a:r>
              <a:rPr lang="en-US" sz="2000" b="1" u="sng" dirty="0">
                <a:solidFill>
                  <a:srgbClr val="FFC000"/>
                </a:solidFill>
                <a:latin typeface="Consolas" pitchFamily="49" charset="0"/>
                <a:cs typeface="Consolas" pitchFamily="49" charset="0"/>
              </a:rPr>
              <a:t> = new Date(M, D, Y);</a:t>
            </a:r>
            <a:endParaRPr lang="en-US" sz="2000" b="1" dirty="0">
              <a:solidFill>
                <a:srgbClr val="FFC000"/>
              </a:solidFill>
              <a:latin typeface="Consolas" pitchFamily="49" charset="0"/>
              <a:cs typeface="Consolas" pitchFamily="49" charset="0"/>
            </a:endParaRPr>
          </a:p>
          <a:p>
            <a:pPr eaLnBrk="1" hangingPunct="1">
              <a:spcBef>
                <a:spcPts val="0"/>
              </a:spcBef>
              <a:buNone/>
            </a:pPr>
            <a:r>
              <a:rPr lang="en-US" sz="2000" dirty="0">
                <a:latin typeface="Consolas" pitchFamily="49" charset="0"/>
                <a:cs typeface="Consolas" pitchFamily="49" charset="0"/>
              </a:rPr>
              <a:t> </a:t>
            </a:r>
          </a:p>
          <a:p>
            <a:pPr eaLnBrk="1" hangingPunct="1">
              <a:spcBef>
                <a:spcPts val="0"/>
              </a:spcBef>
              <a:buNone/>
            </a:pPr>
            <a:r>
              <a:rPr lang="en-US" sz="2000" dirty="0">
                <a:latin typeface="Consolas" pitchFamily="49" charset="0"/>
                <a:cs typeface="Consolas" pitchFamily="49" charset="0"/>
              </a:rPr>
              <a:t>    </a:t>
            </a:r>
            <a:r>
              <a:rPr lang="en-US" sz="2000" dirty="0">
                <a:solidFill>
                  <a:srgbClr val="92D050"/>
                </a:solidFill>
                <a:latin typeface="Consolas" pitchFamily="49" charset="0"/>
                <a:cs typeface="Consolas" pitchFamily="49" charset="0"/>
              </a:rPr>
              <a:t>// Program continues ...</a:t>
            </a:r>
          </a:p>
          <a:p>
            <a:pPr eaLnBrk="1" hangingPunct="1">
              <a:spcBef>
                <a:spcPts val="0"/>
              </a:spcBef>
              <a:buNone/>
            </a:pPr>
            <a:r>
              <a:rPr lang="en-US" sz="2000" dirty="0">
                <a:latin typeface="Consolas" pitchFamily="49" charset="0"/>
                <a:cs typeface="Consolas" pitchFamily="49" charset="0"/>
              </a:rPr>
              <a:t>  }</a:t>
            </a:r>
          </a:p>
          <a:p>
            <a:pPr eaLnBrk="1" hangingPunct="1">
              <a:spcBef>
                <a:spcPts val="0"/>
              </a:spcBef>
              <a:buNone/>
            </a:pPr>
            <a:r>
              <a:rPr lang="en-US" sz="2000" dirty="0">
                <a:latin typeface="Consolas" pitchFamily="49" charset="0"/>
                <a:cs typeface="Consolas" pitchFamily="49" charset="0"/>
              </a:rPr>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1524000" y="1"/>
            <a:ext cx="9144000" cy="701675"/>
          </a:xfrm>
        </p:spPr>
        <p:txBody>
          <a:bodyPr/>
          <a:lstStyle/>
          <a:p>
            <a:pPr eaLnBrk="1" hangingPunct="1"/>
            <a:r>
              <a:rPr lang="en-US" dirty="0">
                <a:cs typeface="Courier New" pitchFamily="49" charset="0"/>
              </a:rPr>
              <a:t>Handling it with </a:t>
            </a:r>
            <a:r>
              <a:rPr lang="en-US" dirty="0">
                <a:solidFill>
                  <a:srgbClr val="FFC000"/>
                </a:solidFill>
                <a:latin typeface="Consolas" pitchFamily="49" charset="0"/>
                <a:cs typeface="Consolas" pitchFamily="49" charset="0"/>
              </a:rPr>
              <a:t>try</a:t>
            </a:r>
            <a:r>
              <a:rPr lang="en-US" dirty="0">
                <a:cs typeface="Courier New" pitchFamily="49" charset="0"/>
              </a:rPr>
              <a:t> / </a:t>
            </a:r>
            <a:r>
              <a:rPr lang="en-US" dirty="0">
                <a:solidFill>
                  <a:srgbClr val="FFC000"/>
                </a:solidFill>
                <a:latin typeface="Consolas" pitchFamily="49" charset="0"/>
                <a:cs typeface="Consolas" pitchFamily="49" charset="0"/>
              </a:rPr>
              <a:t>catch</a:t>
            </a:r>
            <a:r>
              <a:rPr lang="en-US" dirty="0">
                <a:cs typeface="Courier New" pitchFamily="49" charset="0"/>
              </a:rPr>
              <a:t>:</a:t>
            </a:r>
            <a:endParaRPr lang="en-US" dirty="0" smtClean="0"/>
          </a:p>
        </p:txBody>
      </p:sp>
      <p:sp>
        <p:nvSpPr>
          <p:cNvPr id="14338" name="Content Placeholder 2"/>
          <p:cNvSpPr>
            <a:spLocks noGrp="1"/>
          </p:cNvSpPr>
          <p:nvPr>
            <p:ph idx="1"/>
          </p:nvPr>
        </p:nvSpPr>
        <p:spPr>
          <a:xfrm>
            <a:off x="170688" y="904876"/>
            <a:ext cx="11887200" cy="5749925"/>
          </a:xfrm>
        </p:spPr>
        <p:txBody>
          <a:bodyPr/>
          <a:lstStyle/>
          <a:p>
            <a:pPr eaLnBrk="1" hangingPunct="1">
              <a:lnSpc>
                <a:spcPct val="90000"/>
              </a:lnSpc>
              <a:spcBef>
                <a:spcPct val="0"/>
              </a:spcBef>
              <a:buFont typeface="Wingdings 2" pitchFamily="18" charset="2"/>
              <a:buNone/>
            </a:pPr>
            <a:r>
              <a:rPr lang="en-US" sz="1800" dirty="0">
                <a:latin typeface="Consolas" pitchFamily="49" charset="0"/>
                <a:cs typeface="Consolas" pitchFamily="49" charset="0"/>
              </a:rPr>
              <a:t>public class </a:t>
            </a:r>
            <a:r>
              <a:rPr lang="en-US" sz="1800" dirty="0" err="1">
                <a:latin typeface="Consolas" pitchFamily="49" charset="0"/>
                <a:cs typeface="Consolas" pitchFamily="49" charset="0"/>
              </a:rPr>
              <a:t>UseDates</a:t>
            </a:r>
            <a:endParaRPr lang="en-US" sz="1800" dirty="0">
              <a:latin typeface="Consolas" pitchFamily="49" charset="0"/>
              <a:cs typeface="Consolas" pitchFamily="49" charset="0"/>
            </a:endParaRPr>
          </a:p>
          <a:p>
            <a:pPr eaLnBrk="1" hangingPunct="1">
              <a:lnSpc>
                <a:spcPct val="90000"/>
              </a:lnSpc>
              <a:spcBef>
                <a:spcPct val="0"/>
              </a:spcBef>
              <a:buFont typeface="Wingdings 2" pitchFamily="18" charset="2"/>
              <a:buNone/>
            </a:pPr>
            <a:r>
              <a:rPr lang="en-US" sz="1800" dirty="0">
                <a:latin typeface="Consolas" pitchFamily="49" charset="0"/>
                <a:cs typeface="Consolas" pitchFamily="49" charset="0"/>
              </a:rPr>
              <a:t>{</a:t>
            </a:r>
          </a:p>
          <a:p>
            <a:pPr eaLnBrk="1" hangingPunct="1">
              <a:lnSpc>
                <a:spcPct val="90000"/>
              </a:lnSpc>
              <a:spcBef>
                <a:spcPct val="0"/>
              </a:spcBef>
              <a:buFont typeface="Wingdings 2" pitchFamily="18" charset="2"/>
              <a:buNone/>
            </a:pPr>
            <a:r>
              <a:rPr lang="en-US" sz="1800" dirty="0">
                <a:latin typeface="Consolas" pitchFamily="49" charset="0"/>
                <a:cs typeface="Consolas" pitchFamily="49" charset="0"/>
              </a:rPr>
              <a:t>  public static void main(String[] </a:t>
            </a:r>
            <a:r>
              <a:rPr lang="en-US" sz="1800" dirty="0" err="1">
                <a:latin typeface="Consolas" pitchFamily="49" charset="0"/>
                <a:cs typeface="Consolas" pitchFamily="49" charset="0"/>
              </a:rPr>
              <a:t>args</a:t>
            </a:r>
            <a:r>
              <a:rPr lang="en-US" sz="1800" dirty="0">
                <a:latin typeface="Consolas" pitchFamily="49" charset="0"/>
                <a:cs typeface="Consolas" pitchFamily="49" charset="0"/>
              </a:rPr>
              <a:t>)</a:t>
            </a:r>
          </a:p>
          <a:p>
            <a:pPr eaLnBrk="1" hangingPunct="1">
              <a:lnSpc>
                <a:spcPct val="90000"/>
              </a:lnSpc>
              <a:spcBef>
                <a:spcPct val="0"/>
              </a:spcBef>
              <a:buFont typeface="Wingdings 2" pitchFamily="18" charset="2"/>
              <a:buNone/>
            </a:pPr>
            <a:r>
              <a:rPr lang="en-US" sz="1800" dirty="0">
                <a:latin typeface="Consolas" pitchFamily="49" charset="0"/>
                <a:cs typeface="Consolas" pitchFamily="49" charset="0"/>
              </a:rPr>
              <a:t>  {</a:t>
            </a:r>
          </a:p>
          <a:p>
            <a:pPr eaLnBrk="1" hangingPunct="1">
              <a:lnSpc>
                <a:spcPct val="90000"/>
              </a:lnSpc>
              <a:spcBef>
                <a:spcPct val="0"/>
              </a:spcBef>
              <a:buFont typeface="Wingdings 2" pitchFamily="18" charset="2"/>
              <a:buNone/>
            </a:pPr>
            <a:r>
              <a:rPr lang="en-US" sz="1800" dirty="0">
                <a:latin typeface="Consolas" pitchFamily="49" charset="0"/>
                <a:cs typeface="Consolas" pitchFamily="49" charset="0"/>
              </a:rPr>
              <a:t>    Date </a:t>
            </a:r>
            <a:r>
              <a:rPr lang="en-US" sz="1800" dirty="0" err="1">
                <a:latin typeface="Consolas" pitchFamily="49" charset="0"/>
                <a:cs typeface="Consolas" pitchFamily="49" charset="0"/>
              </a:rPr>
              <a:t>theDate</a:t>
            </a:r>
            <a:r>
              <a:rPr lang="en-US" sz="1800" dirty="0">
                <a:latin typeface="Consolas" pitchFamily="49" charset="0"/>
                <a:cs typeface="Consolas" pitchFamily="49" charset="0"/>
              </a:rPr>
              <a:t>;</a:t>
            </a:r>
          </a:p>
          <a:p>
            <a:pPr eaLnBrk="1" hangingPunct="1">
              <a:lnSpc>
                <a:spcPct val="90000"/>
              </a:lnSpc>
              <a:spcBef>
                <a:spcPct val="0"/>
              </a:spcBef>
              <a:buFont typeface="Wingdings 2" pitchFamily="18" charset="2"/>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DateOK</a:t>
            </a:r>
            <a:r>
              <a:rPr lang="en-US" sz="1800" dirty="0">
                <a:latin typeface="Consolas" pitchFamily="49" charset="0"/>
                <a:cs typeface="Consolas" pitchFamily="49" charset="0"/>
              </a:rPr>
              <a:t> = false;</a:t>
            </a:r>
          </a:p>
          <a:p>
            <a:pPr eaLnBrk="1" hangingPunct="1">
              <a:lnSpc>
                <a:spcPct val="90000"/>
              </a:lnSpc>
              <a:spcBef>
                <a:spcPct val="0"/>
              </a:spcBef>
              <a:buFont typeface="Wingdings 2" pitchFamily="18" charset="2"/>
              <a:buNone/>
            </a:pPr>
            <a:r>
              <a:rPr lang="en-US" sz="1800" dirty="0">
                <a:latin typeface="Consolas" pitchFamily="49" charset="0"/>
                <a:cs typeface="Consolas" pitchFamily="49" charset="0"/>
              </a:rPr>
              <a:t> </a:t>
            </a:r>
          </a:p>
          <a:p>
            <a:pPr eaLnBrk="1" hangingPunct="1">
              <a:lnSpc>
                <a:spcPct val="90000"/>
              </a:lnSpc>
              <a:spcBef>
                <a:spcPct val="0"/>
              </a:spcBef>
              <a:buFont typeface="Wingdings 2" pitchFamily="18" charset="2"/>
              <a:buNone/>
            </a:pPr>
            <a:r>
              <a:rPr lang="en-US" sz="1800" dirty="0">
                <a:latin typeface="Consolas" pitchFamily="49" charset="0"/>
                <a:cs typeface="Consolas" pitchFamily="49" charset="0"/>
              </a:rPr>
              <a:t>    while (!</a:t>
            </a:r>
            <a:r>
              <a:rPr lang="en-US" sz="1800" dirty="0" err="1">
                <a:latin typeface="Consolas" pitchFamily="49" charset="0"/>
                <a:cs typeface="Consolas" pitchFamily="49" charset="0"/>
              </a:rPr>
              <a:t>DateOK</a:t>
            </a:r>
            <a:r>
              <a:rPr lang="en-US" sz="1800" dirty="0">
                <a:latin typeface="Consolas" pitchFamily="49" charset="0"/>
                <a:cs typeface="Consolas" pitchFamily="49" charset="0"/>
              </a:rPr>
              <a:t>)</a:t>
            </a:r>
          </a:p>
          <a:p>
            <a:pPr eaLnBrk="1" hangingPunct="1">
              <a:lnSpc>
                <a:spcPct val="90000"/>
              </a:lnSpc>
              <a:spcBef>
                <a:spcPct val="0"/>
              </a:spcBef>
              <a:buFont typeface="Wingdings 2" pitchFamily="18" charset="2"/>
              <a:buNone/>
            </a:pPr>
            <a:r>
              <a:rPr lang="en-US" sz="1800" dirty="0">
                <a:latin typeface="Consolas" pitchFamily="49" charset="0"/>
                <a:cs typeface="Consolas" pitchFamily="49" charset="0"/>
              </a:rPr>
              <a:t>    {</a:t>
            </a:r>
          </a:p>
          <a:p>
            <a:pPr eaLnBrk="1" hangingPunct="1">
              <a:lnSpc>
                <a:spcPct val="90000"/>
              </a:lnSpc>
              <a:spcBef>
                <a:spcPct val="0"/>
              </a:spcBef>
              <a:buFont typeface="Wingdings 2" pitchFamily="18" charset="2"/>
              <a:buNone/>
            </a:pPr>
            <a:r>
              <a:rPr lang="en-US" sz="1800" dirty="0">
                <a:latin typeface="Consolas" pitchFamily="49" charset="0"/>
                <a:cs typeface="Consolas" pitchFamily="49" charset="0"/>
              </a:rPr>
              <a:t>        </a:t>
            </a:r>
            <a:r>
              <a:rPr lang="en-US" sz="1800" dirty="0">
                <a:solidFill>
                  <a:srgbClr val="92D050"/>
                </a:solidFill>
                <a:latin typeface="Consolas" pitchFamily="49" charset="0"/>
                <a:cs typeface="Consolas" pitchFamily="49" charset="0"/>
              </a:rPr>
              <a:t>// Program prompts user for a date.  M, D, and Y are set</a:t>
            </a:r>
          </a:p>
          <a:p>
            <a:pPr eaLnBrk="1" hangingPunct="1">
              <a:lnSpc>
                <a:spcPct val="90000"/>
              </a:lnSpc>
              <a:spcBef>
                <a:spcPct val="0"/>
              </a:spcBef>
              <a:buFont typeface="Wingdings 2" pitchFamily="18" charset="2"/>
              <a:buNone/>
            </a:pPr>
            <a:r>
              <a:rPr lang="en-US" sz="1800" dirty="0">
                <a:solidFill>
                  <a:srgbClr val="92D050"/>
                </a:solidFill>
                <a:latin typeface="Consolas" pitchFamily="49" charset="0"/>
                <a:cs typeface="Consolas" pitchFamily="49" charset="0"/>
              </a:rPr>
              <a:t>        // to the month, day ,and year (resp.) entered by the user</a:t>
            </a:r>
          </a:p>
          <a:p>
            <a:pPr eaLnBrk="1" hangingPunct="1">
              <a:lnSpc>
                <a:spcPct val="90000"/>
              </a:lnSpc>
              <a:spcBef>
                <a:spcPct val="0"/>
              </a:spcBef>
              <a:buFont typeface="Wingdings 2" pitchFamily="18" charset="2"/>
              <a:buNone/>
            </a:pPr>
            <a:r>
              <a:rPr lang="en-US" sz="1800" dirty="0">
                <a:latin typeface="Consolas" pitchFamily="49" charset="0"/>
                <a:cs typeface="Consolas" pitchFamily="49" charset="0"/>
              </a:rPr>
              <a:t>       </a:t>
            </a:r>
            <a:r>
              <a:rPr lang="en-US" sz="1800" b="1" u="sng" dirty="0">
                <a:solidFill>
                  <a:srgbClr val="FFC000"/>
                </a:solidFill>
                <a:latin typeface="Consolas" pitchFamily="49" charset="0"/>
                <a:cs typeface="Consolas" pitchFamily="49" charset="0"/>
              </a:rPr>
              <a:t>try</a:t>
            </a:r>
            <a:endParaRPr lang="en-US" sz="1800" b="1" dirty="0">
              <a:solidFill>
                <a:srgbClr val="FFC000"/>
              </a:solidFill>
              <a:latin typeface="Consolas" pitchFamily="49" charset="0"/>
              <a:cs typeface="Consolas" pitchFamily="49" charset="0"/>
            </a:endParaRPr>
          </a:p>
          <a:p>
            <a:pPr eaLnBrk="1" hangingPunct="1">
              <a:lnSpc>
                <a:spcPct val="90000"/>
              </a:lnSpc>
              <a:spcBef>
                <a:spcPct val="0"/>
              </a:spcBef>
              <a:buFont typeface="Wingdings 2" pitchFamily="18" charset="2"/>
              <a:buNone/>
            </a:pPr>
            <a:r>
              <a:rPr lang="en-US" sz="1800" dirty="0">
                <a:latin typeface="Consolas" pitchFamily="49" charset="0"/>
                <a:cs typeface="Consolas" pitchFamily="49" charset="0"/>
              </a:rPr>
              <a:t>       {</a:t>
            </a:r>
          </a:p>
          <a:p>
            <a:pPr eaLnBrk="1" hangingPunct="1">
              <a:lnSpc>
                <a:spcPct val="90000"/>
              </a:lnSpc>
              <a:spcBef>
                <a:spcPct val="0"/>
              </a:spcBef>
              <a:buFont typeface="Wingdings 2" pitchFamily="18" charset="2"/>
              <a:buNone/>
            </a:pPr>
            <a:r>
              <a:rPr lang="en-US" sz="1800" dirty="0">
                <a:latin typeface="Consolas" pitchFamily="49" charset="0"/>
                <a:cs typeface="Consolas" pitchFamily="49" charset="0"/>
              </a:rPr>
              <a:t>         </a:t>
            </a:r>
            <a:r>
              <a:rPr lang="en-US" sz="1800" b="1" u="sng" dirty="0" err="1">
                <a:solidFill>
                  <a:srgbClr val="FFC000"/>
                </a:solidFill>
                <a:latin typeface="Consolas" pitchFamily="49" charset="0"/>
                <a:cs typeface="Consolas" pitchFamily="49" charset="0"/>
              </a:rPr>
              <a:t>theDate</a:t>
            </a:r>
            <a:r>
              <a:rPr lang="en-US" sz="1800" b="1" u="sng" dirty="0">
                <a:solidFill>
                  <a:srgbClr val="FFC000"/>
                </a:solidFill>
                <a:latin typeface="Consolas" pitchFamily="49" charset="0"/>
                <a:cs typeface="Consolas" pitchFamily="49" charset="0"/>
              </a:rPr>
              <a:t> = new Date(M, D, Y);</a:t>
            </a:r>
            <a:endParaRPr lang="en-US" sz="1800" b="1" dirty="0">
              <a:solidFill>
                <a:srgbClr val="FFC000"/>
              </a:solidFill>
              <a:latin typeface="Consolas" pitchFamily="49" charset="0"/>
              <a:cs typeface="Consolas" pitchFamily="49" charset="0"/>
            </a:endParaRPr>
          </a:p>
          <a:p>
            <a:pPr eaLnBrk="1" hangingPunct="1">
              <a:lnSpc>
                <a:spcPct val="90000"/>
              </a:lnSpc>
              <a:spcBef>
                <a:spcPct val="0"/>
              </a:spcBef>
              <a:buFont typeface="Wingdings 2" pitchFamily="18" charset="2"/>
              <a:buNone/>
            </a:pPr>
            <a:r>
              <a:rPr lang="en-US" sz="1800" dirty="0">
                <a:solidFill>
                  <a:srgbClr val="FFC000"/>
                </a:solidFill>
                <a:latin typeface="Consolas" pitchFamily="49" charset="0"/>
                <a:cs typeface="Consolas" pitchFamily="49" charset="0"/>
              </a:rPr>
              <a:t>         </a:t>
            </a:r>
            <a:r>
              <a:rPr lang="en-US" sz="1800" dirty="0" err="1">
                <a:solidFill>
                  <a:srgbClr val="FFC000"/>
                </a:solidFill>
                <a:latin typeface="Consolas" pitchFamily="49" charset="0"/>
                <a:cs typeface="Consolas" pitchFamily="49" charset="0"/>
              </a:rPr>
              <a:t>DateOK</a:t>
            </a:r>
            <a:r>
              <a:rPr lang="en-US" sz="1800" dirty="0">
                <a:solidFill>
                  <a:srgbClr val="FFC000"/>
                </a:solidFill>
                <a:latin typeface="Consolas" pitchFamily="49" charset="0"/>
                <a:cs typeface="Consolas" pitchFamily="49" charset="0"/>
              </a:rPr>
              <a:t> = true;</a:t>
            </a:r>
          </a:p>
          <a:p>
            <a:pPr eaLnBrk="1" hangingPunct="1">
              <a:lnSpc>
                <a:spcPct val="90000"/>
              </a:lnSpc>
              <a:spcBef>
                <a:spcPct val="0"/>
              </a:spcBef>
              <a:buFont typeface="Wingdings 2" pitchFamily="18" charset="2"/>
              <a:buNone/>
            </a:pPr>
            <a:r>
              <a:rPr lang="en-US" sz="1800" dirty="0">
                <a:latin typeface="Consolas" pitchFamily="49" charset="0"/>
                <a:cs typeface="Consolas" pitchFamily="49" charset="0"/>
              </a:rPr>
              <a:t>       }</a:t>
            </a:r>
          </a:p>
          <a:p>
            <a:pPr eaLnBrk="1" hangingPunct="1">
              <a:lnSpc>
                <a:spcPct val="90000"/>
              </a:lnSpc>
              <a:spcBef>
                <a:spcPct val="0"/>
              </a:spcBef>
              <a:buFont typeface="Wingdings 2" pitchFamily="18" charset="2"/>
              <a:buNone/>
            </a:pPr>
            <a:r>
              <a:rPr lang="en-US" sz="1800" dirty="0">
                <a:latin typeface="Consolas" pitchFamily="49" charset="0"/>
                <a:cs typeface="Consolas" pitchFamily="49" charset="0"/>
              </a:rPr>
              <a:t>       </a:t>
            </a:r>
            <a:r>
              <a:rPr lang="en-US" sz="1800" b="1" u="sng" dirty="0">
                <a:solidFill>
                  <a:srgbClr val="FFC000"/>
                </a:solidFill>
                <a:latin typeface="Consolas" pitchFamily="49" charset="0"/>
                <a:cs typeface="Consolas" pitchFamily="49" charset="0"/>
              </a:rPr>
              <a:t>catch(</a:t>
            </a:r>
            <a:r>
              <a:rPr lang="en-US" sz="1800" b="1" u="sng" dirty="0" err="1">
                <a:solidFill>
                  <a:srgbClr val="FFC000"/>
                </a:solidFill>
                <a:latin typeface="Consolas" pitchFamily="49" charset="0"/>
                <a:cs typeface="Consolas" pitchFamily="49" charset="0"/>
              </a:rPr>
              <a:t>DateOutOfBoundsException</a:t>
            </a:r>
            <a:r>
              <a:rPr lang="en-US" sz="1800" b="1" u="sng" dirty="0">
                <a:solidFill>
                  <a:srgbClr val="FFC000"/>
                </a:solidFill>
                <a:latin typeface="Consolas" pitchFamily="49" charset="0"/>
                <a:cs typeface="Consolas" pitchFamily="49" charset="0"/>
              </a:rPr>
              <a:t> </a:t>
            </a:r>
            <a:r>
              <a:rPr lang="en-US" sz="1800" b="1" u="sng" dirty="0" err="1">
                <a:solidFill>
                  <a:srgbClr val="FFC000"/>
                </a:solidFill>
                <a:latin typeface="Consolas" pitchFamily="49" charset="0"/>
                <a:cs typeface="Consolas" pitchFamily="49" charset="0"/>
              </a:rPr>
              <a:t>DateOBExcept</a:t>
            </a:r>
            <a:r>
              <a:rPr lang="en-US" sz="1800" b="1" u="sng" dirty="0">
                <a:solidFill>
                  <a:srgbClr val="FFC000"/>
                </a:solidFill>
                <a:latin typeface="Consolas" pitchFamily="49" charset="0"/>
                <a:cs typeface="Consolas" pitchFamily="49" charset="0"/>
              </a:rPr>
              <a:t>)</a:t>
            </a:r>
            <a:endParaRPr lang="en-US" sz="1800" b="1" dirty="0">
              <a:solidFill>
                <a:srgbClr val="FFC000"/>
              </a:solidFill>
              <a:latin typeface="Consolas" pitchFamily="49" charset="0"/>
              <a:cs typeface="Consolas" pitchFamily="49" charset="0"/>
            </a:endParaRPr>
          </a:p>
          <a:p>
            <a:pPr eaLnBrk="1" hangingPunct="1">
              <a:lnSpc>
                <a:spcPct val="90000"/>
              </a:lnSpc>
              <a:spcBef>
                <a:spcPct val="0"/>
              </a:spcBef>
              <a:buFont typeface="Wingdings 2" pitchFamily="18" charset="2"/>
              <a:buNone/>
            </a:pPr>
            <a:r>
              <a:rPr lang="en-US" sz="1800" dirty="0">
                <a:latin typeface="Consolas" pitchFamily="49" charset="0"/>
                <a:cs typeface="Consolas" pitchFamily="49" charset="0"/>
              </a:rPr>
              <a:t>       {</a:t>
            </a:r>
          </a:p>
          <a:p>
            <a:pPr eaLnBrk="1" hangingPunct="1">
              <a:lnSpc>
                <a:spcPct val="90000"/>
              </a:lnSpc>
              <a:spcBef>
                <a:spcPct val="0"/>
              </a:spcBef>
              <a:buFont typeface="Wingdings 2" pitchFamily="18" charset="2"/>
              <a:buNone/>
            </a:pPr>
            <a:r>
              <a:rPr lang="en-US" sz="1800" dirty="0">
                <a:latin typeface="Consolas" pitchFamily="49" charset="0"/>
                <a:cs typeface="Consolas" pitchFamily="49" charset="0"/>
              </a:rPr>
              <a:t>         </a:t>
            </a:r>
            <a:r>
              <a:rPr lang="en-US" sz="1800" b="1" u="sng" dirty="0" err="1">
                <a:solidFill>
                  <a:srgbClr val="FFC000"/>
                </a:solidFill>
                <a:latin typeface="Consolas" pitchFamily="49" charset="0"/>
                <a:cs typeface="Consolas" pitchFamily="49" charset="0"/>
              </a:rPr>
              <a:t>System.out.println</a:t>
            </a:r>
            <a:r>
              <a:rPr lang="en-US" sz="1800" b="1" u="sng" dirty="0">
                <a:solidFill>
                  <a:srgbClr val="FFC000"/>
                </a:solidFill>
                <a:latin typeface="Consolas" pitchFamily="49" charset="0"/>
                <a:cs typeface="Consolas" pitchFamily="49" charset="0"/>
              </a:rPr>
              <a:t>(</a:t>
            </a:r>
            <a:r>
              <a:rPr lang="en-US" sz="1800" b="1" u="sng" dirty="0" err="1">
                <a:solidFill>
                  <a:srgbClr val="FFC000"/>
                </a:solidFill>
                <a:latin typeface="Consolas" pitchFamily="49" charset="0"/>
                <a:cs typeface="Consolas" pitchFamily="49" charset="0"/>
              </a:rPr>
              <a:t>DateOBExcept.getMessage</a:t>
            </a:r>
            <a:r>
              <a:rPr lang="en-US" sz="1800" b="1" u="sng" dirty="0">
                <a:solidFill>
                  <a:srgbClr val="FFC000"/>
                </a:solidFill>
                <a:latin typeface="Consolas" pitchFamily="49" charset="0"/>
                <a:cs typeface="Consolas" pitchFamily="49" charset="0"/>
              </a:rPr>
              <a:t>());</a:t>
            </a:r>
            <a:endParaRPr lang="en-US" sz="1800" b="1" dirty="0">
              <a:solidFill>
                <a:srgbClr val="FFC000"/>
              </a:solidFill>
              <a:latin typeface="Consolas" pitchFamily="49" charset="0"/>
              <a:cs typeface="Consolas" pitchFamily="49" charset="0"/>
            </a:endParaRPr>
          </a:p>
          <a:p>
            <a:pPr eaLnBrk="1" hangingPunct="1">
              <a:lnSpc>
                <a:spcPct val="90000"/>
              </a:lnSpc>
              <a:spcBef>
                <a:spcPct val="0"/>
              </a:spcBef>
              <a:buFont typeface="Wingdings 2" pitchFamily="18" charset="2"/>
              <a:buNone/>
            </a:pPr>
            <a:r>
              <a:rPr lang="en-US" sz="1800" dirty="0">
                <a:latin typeface="Consolas" pitchFamily="49" charset="0"/>
                <a:cs typeface="Consolas" pitchFamily="49" charset="0"/>
              </a:rPr>
              <a:t>       }</a:t>
            </a:r>
          </a:p>
          <a:p>
            <a:pPr eaLnBrk="1" hangingPunct="1">
              <a:lnSpc>
                <a:spcPct val="90000"/>
              </a:lnSpc>
              <a:spcBef>
                <a:spcPct val="0"/>
              </a:spcBef>
              <a:buFont typeface="Wingdings 2" pitchFamily="18" charset="2"/>
              <a:buNone/>
            </a:pPr>
            <a:r>
              <a:rPr lang="en-US" sz="1800" dirty="0">
                <a:latin typeface="Consolas" pitchFamily="49" charset="0"/>
                <a:cs typeface="Consolas" pitchFamily="49" charset="0"/>
              </a:rPr>
              <a:t>    } </a:t>
            </a:r>
            <a:r>
              <a:rPr lang="en-US" sz="1800" dirty="0">
                <a:solidFill>
                  <a:srgbClr val="92D050"/>
                </a:solidFill>
                <a:latin typeface="Consolas" pitchFamily="49" charset="0"/>
                <a:cs typeface="Consolas" pitchFamily="49" charset="0"/>
              </a:rPr>
              <a:t>// end of while loop</a:t>
            </a:r>
          </a:p>
          <a:p>
            <a:pPr eaLnBrk="1" hangingPunct="1">
              <a:lnSpc>
                <a:spcPct val="90000"/>
              </a:lnSpc>
              <a:spcBef>
                <a:spcPct val="0"/>
              </a:spcBef>
              <a:buFont typeface="Wingdings 2" pitchFamily="18" charset="2"/>
              <a:buNone/>
            </a:pPr>
            <a:r>
              <a:rPr lang="en-US" sz="1800" dirty="0">
                <a:latin typeface="Consolas" pitchFamily="49" charset="0"/>
                <a:cs typeface="Consolas" pitchFamily="49" charset="0"/>
              </a:rPr>
              <a:t>    </a:t>
            </a:r>
            <a:r>
              <a:rPr lang="en-US" sz="1800" dirty="0">
                <a:solidFill>
                  <a:srgbClr val="92D050"/>
                </a:solidFill>
                <a:latin typeface="Consolas" pitchFamily="49" charset="0"/>
                <a:cs typeface="Consolas" pitchFamily="49" charset="0"/>
              </a:rPr>
              <a:t>// Program continues ...</a:t>
            </a:r>
            <a:endParaRPr lang="en-US" sz="1800" dirty="0">
              <a:latin typeface="Consolas" pitchFamily="49" charset="0"/>
              <a:cs typeface="Consolas" pitchFamily="49" charset="0"/>
            </a:endParaRPr>
          </a:p>
          <a:p>
            <a:pPr eaLnBrk="1" hangingPunct="1">
              <a:lnSpc>
                <a:spcPct val="90000"/>
              </a:lnSpc>
              <a:spcBef>
                <a:spcPct val="0"/>
              </a:spcBef>
              <a:buFont typeface="Wingdings 2" pitchFamily="18" charset="2"/>
              <a:buNone/>
            </a:pPr>
            <a:r>
              <a:rPr lang="en-US" sz="1800" dirty="0">
                <a:latin typeface="Consolas" pitchFamily="49" charset="0"/>
                <a:cs typeface="Consolas" pitchFamily="49" charset="0"/>
              </a:rPr>
              <a:t>}} </a:t>
            </a:r>
            <a:r>
              <a:rPr lang="en-US" sz="1800" dirty="0">
                <a:solidFill>
                  <a:srgbClr val="92D050"/>
                </a:solidFill>
                <a:latin typeface="Consolas" pitchFamily="49" charset="0"/>
                <a:cs typeface="Consolas" pitchFamily="49" charset="0"/>
              </a:rPr>
              <a:t>// end of main and end of class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a:xfrm>
            <a:off x="1524000" y="1"/>
            <a:ext cx="9144000" cy="701675"/>
          </a:xfrm>
        </p:spPr>
        <p:txBody>
          <a:bodyPr/>
          <a:lstStyle/>
          <a:p>
            <a:pPr eaLnBrk="1" hangingPunct="1"/>
            <a:r>
              <a:rPr lang="en-US" smtClean="0"/>
              <a:t>Exceptions with Java</a:t>
            </a:r>
          </a:p>
        </p:txBody>
      </p:sp>
      <p:sp>
        <p:nvSpPr>
          <p:cNvPr id="14338" name="Content Placeholder 2"/>
          <p:cNvSpPr>
            <a:spLocks noGrp="1"/>
          </p:cNvSpPr>
          <p:nvPr>
            <p:ph idx="1"/>
          </p:nvPr>
        </p:nvSpPr>
        <p:spPr>
          <a:xfrm>
            <a:off x="170688" y="904876"/>
            <a:ext cx="11887200" cy="5749925"/>
          </a:xfrm>
        </p:spPr>
        <p:txBody>
          <a:bodyPr/>
          <a:lstStyle/>
          <a:p>
            <a:pPr eaLnBrk="1" hangingPunct="1">
              <a:spcBef>
                <a:spcPts val="1200"/>
              </a:spcBef>
            </a:pPr>
            <a:r>
              <a:rPr lang="en-US" dirty="0" smtClean="0">
                <a:cs typeface="Courier New" pitchFamily="49" charset="0"/>
              </a:rPr>
              <a:t>One more note about exceptions</a:t>
            </a:r>
          </a:p>
          <a:p>
            <a:pPr lvl="1" eaLnBrk="1" hangingPunct="1">
              <a:spcBef>
                <a:spcPts val="1200"/>
              </a:spcBef>
            </a:pPr>
            <a:r>
              <a:rPr lang="en-US" dirty="0" smtClean="0">
                <a:cs typeface="Courier New" pitchFamily="49" charset="0"/>
              </a:rPr>
              <a:t>Exceptions descended from the class </a:t>
            </a:r>
            <a:r>
              <a:rPr lang="en-US" dirty="0" err="1" smtClean="0">
                <a:solidFill>
                  <a:srgbClr val="FFC000"/>
                </a:solidFill>
                <a:latin typeface="Consolas" pitchFamily="49" charset="0"/>
                <a:cs typeface="Consolas" pitchFamily="49" charset="0"/>
              </a:rPr>
              <a:t>java.lang.RunTimeException</a:t>
            </a:r>
            <a:r>
              <a:rPr lang="en-US" dirty="0" smtClean="0">
                <a:cs typeface="Courier New" pitchFamily="49" charset="0"/>
              </a:rPr>
              <a:t> (as opposed to</a:t>
            </a:r>
            <a:br>
              <a:rPr lang="en-US" dirty="0" smtClean="0">
                <a:cs typeface="Courier New" pitchFamily="49" charset="0"/>
              </a:rPr>
            </a:br>
            <a:r>
              <a:rPr lang="en-US" dirty="0" smtClean="0">
                <a:cs typeface="Courier New" pitchFamily="49" charset="0"/>
              </a:rPr>
              <a:t>the </a:t>
            </a:r>
            <a:r>
              <a:rPr lang="en-US" dirty="0" smtClean="0">
                <a:solidFill>
                  <a:srgbClr val="FFC000"/>
                </a:solidFill>
                <a:latin typeface="Consolas" pitchFamily="49" charset="0"/>
                <a:cs typeface="Consolas" pitchFamily="49" charset="0"/>
              </a:rPr>
              <a:t>Exception</a:t>
            </a:r>
            <a:r>
              <a:rPr lang="en-US" dirty="0" smtClean="0">
                <a:cs typeface="Courier New" pitchFamily="49" charset="0"/>
              </a:rPr>
              <a:t> class) do </a:t>
            </a:r>
            <a:r>
              <a:rPr lang="en-US" i="1" dirty="0" smtClean="0">
                <a:cs typeface="Courier New" pitchFamily="49" charset="0"/>
              </a:rPr>
              <a:t>not</a:t>
            </a:r>
            <a:r>
              <a:rPr lang="en-US" dirty="0" smtClean="0">
                <a:cs typeface="Courier New" pitchFamily="49" charset="0"/>
              </a:rPr>
              <a:t> have to be explicitly handled, because they can happen in virtually any method or segment of code</a:t>
            </a:r>
          </a:p>
          <a:p>
            <a:pPr lvl="2" eaLnBrk="1" hangingPunct="1">
              <a:spcBef>
                <a:spcPts val="1200"/>
              </a:spcBef>
            </a:pPr>
            <a:r>
              <a:rPr lang="en-US" dirty="0" smtClean="0">
                <a:cs typeface="Courier New" pitchFamily="49" charset="0"/>
              </a:rPr>
              <a:t>To anticipate them </a:t>
            </a:r>
            <a:r>
              <a:rPr lang="en-US" i="1" dirty="0" smtClean="0">
                <a:cs typeface="Courier New" pitchFamily="49" charset="0"/>
              </a:rPr>
              <a:t>all</a:t>
            </a:r>
            <a:r>
              <a:rPr lang="en-US" dirty="0" smtClean="0">
                <a:cs typeface="Courier New" pitchFamily="49" charset="0"/>
              </a:rPr>
              <a:t> would litter our code with try/catch</a:t>
            </a:r>
          </a:p>
          <a:p>
            <a:pPr eaLnBrk="1" hangingPunct="1">
              <a:spcBef>
                <a:spcPts val="1200"/>
              </a:spcBef>
            </a:pPr>
            <a:r>
              <a:rPr lang="en-US" dirty="0" smtClean="0">
                <a:cs typeface="Courier New" pitchFamily="49" charset="0"/>
              </a:rPr>
              <a:t>These are “unchecked exceptions”</a:t>
            </a:r>
          </a:p>
          <a:p>
            <a:pPr lvl="1" eaLnBrk="1" hangingPunct="1">
              <a:spcBef>
                <a:spcPts val="1200"/>
              </a:spcBef>
            </a:pPr>
            <a:r>
              <a:rPr lang="en-US" dirty="0" smtClean="0">
                <a:cs typeface="Courier New" pitchFamily="49" charset="0"/>
              </a:rPr>
              <a:t>See p.173 for more details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524000" y="1"/>
            <a:ext cx="9144000" cy="701675"/>
          </a:xfrm>
        </p:spPr>
        <p:txBody>
          <a:bodyPr/>
          <a:lstStyle/>
          <a:p>
            <a:pPr eaLnBrk="1" hangingPunct="1"/>
            <a:r>
              <a:rPr lang="en-US" smtClean="0"/>
              <a:t>Stack – Formal Specification (</a:t>
            </a:r>
            <a:r>
              <a:rPr lang="en-US" smtClean="0">
                <a:latin typeface="Arial" charset="0"/>
                <a:cs typeface="Arial" charset="0"/>
              </a:rPr>
              <a:t>§3.4)</a:t>
            </a:r>
            <a:endParaRPr lang="en-US" smtClean="0"/>
          </a:p>
        </p:txBody>
      </p:sp>
      <p:sp>
        <p:nvSpPr>
          <p:cNvPr id="14338" name="Content Placeholder 2"/>
          <p:cNvSpPr>
            <a:spLocks noGrp="1"/>
          </p:cNvSpPr>
          <p:nvPr>
            <p:ph idx="1"/>
          </p:nvPr>
        </p:nvSpPr>
        <p:spPr>
          <a:xfrm>
            <a:off x="170688" y="904876"/>
            <a:ext cx="11887200" cy="5749925"/>
          </a:xfrm>
        </p:spPr>
        <p:txBody>
          <a:bodyPr/>
          <a:lstStyle/>
          <a:p>
            <a:pPr marL="382588" eaLnBrk="1" hangingPunct="1">
              <a:spcBef>
                <a:spcPts val="1200"/>
              </a:spcBef>
            </a:pPr>
            <a:r>
              <a:rPr lang="en-US" dirty="0" smtClean="0"/>
              <a:t>Recall from Section 3.1 that a stack is a "last-in, first-out" structure, with three primary operations:</a:t>
            </a:r>
          </a:p>
          <a:p>
            <a:pPr marL="785813" lvl="1" eaLnBrk="1" hangingPunct="1">
              <a:spcBef>
                <a:spcPts val="1200"/>
              </a:spcBef>
            </a:pPr>
            <a:r>
              <a:rPr lang="en-US" i="1" u="sng" dirty="0" smtClean="0"/>
              <a:t>push</a:t>
            </a:r>
            <a:r>
              <a:rPr lang="en-US" dirty="0" smtClean="0"/>
              <a:t> - adds an element to the top of the stack</a:t>
            </a:r>
          </a:p>
          <a:p>
            <a:pPr marL="785813" lvl="1" eaLnBrk="1" hangingPunct="1">
              <a:spcBef>
                <a:spcPts val="1200"/>
              </a:spcBef>
            </a:pPr>
            <a:r>
              <a:rPr lang="en-US" i="1" u="sng" dirty="0" smtClean="0"/>
              <a:t>pop</a:t>
            </a:r>
            <a:r>
              <a:rPr lang="en-US" dirty="0" smtClean="0"/>
              <a:t> - removes (and discards) the top element off the stack</a:t>
            </a:r>
          </a:p>
          <a:p>
            <a:pPr marL="785813" lvl="1" eaLnBrk="1" hangingPunct="1">
              <a:spcBef>
                <a:spcPts val="1200"/>
              </a:spcBef>
            </a:pPr>
            <a:r>
              <a:rPr lang="en-US" i="1" u="sng" dirty="0" smtClean="0"/>
              <a:t>top</a:t>
            </a:r>
            <a:r>
              <a:rPr lang="en-US" dirty="0" smtClean="0"/>
              <a:t> - returns the top element of a stack</a:t>
            </a:r>
          </a:p>
          <a:p>
            <a:pPr marL="382588" eaLnBrk="1" hangingPunct="1">
              <a:spcBef>
                <a:spcPts val="1200"/>
              </a:spcBef>
            </a:pPr>
            <a:r>
              <a:rPr lang="en-US" dirty="0" smtClean="0"/>
              <a:t>In addition, we need a </a:t>
            </a:r>
            <a:r>
              <a:rPr lang="en-US" i="1" u="sng" dirty="0" smtClean="0"/>
              <a:t>constructor</a:t>
            </a:r>
            <a:r>
              <a:rPr lang="en-US" dirty="0" smtClean="0"/>
              <a:t> that creates an </a:t>
            </a:r>
            <a:r>
              <a:rPr lang="en-US" i="1" dirty="0" smtClean="0"/>
              <a:t>empty</a:t>
            </a:r>
            <a:r>
              <a:rPr lang="en-US" dirty="0" smtClean="0"/>
              <a:t> stack </a:t>
            </a:r>
          </a:p>
          <a:p>
            <a:pPr marL="382588" eaLnBrk="1" hangingPunct="1">
              <a:spcBef>
                <a:spcPts val="1200"/>
              </a:spcBef>
            </a:pPr>
            <a:r>
              <a:rPr lang="en-US" dirty="0" smtClean="0"/>
              <a:t>Our Stack ADT will hold elements of class </a:t>
            </a:r>
            <a:r>
              <a:rPr lang="en-US" dirty="0" smtClean="0">
                <a:solidFill>
                  <a:srgbClr val="FFC000"/>
                </a:solidFill>
                <a:latin typeface="Consolas" pitchFamily="49" charset="0"/>
                <a:cs typeface="Consolas" pitchFamily="49" charset="0"/>
              </a:rPr>
              <a:t>Object</a:t>
            </a:r>
            <a:r>
              <a:rPr lang="en-US" dirty="0" smtClean="0"/>
              <a:t>, allowing it to hold variables of any class. </a:t>
            </a:r>
          </a:p>
          <a:p>
            <a:pPr marL="382588" eaLnBrk="1" hangingPunct="1">
              <a:spcBef>
                <a:spcPts val="1200"/>
              </a:spcBef>
            </a:pPr>
            <a:endParaRPr lang="en-US" dirty="0" smtClean="0">
              <a:cs typeface="Courier New" pitchFamily="49" charset="0"/>
            </a:endParaRPr>
          </a:p>
        </p:txBody>
      </p:sp>
    </p:spTree>
    <p:extLst>
      <p:ext uri="{BB962C8B-B14F-4D97-AF65-F5344CB8AC3E}">
        <p14:creationId xmlns:p14="http://schemas.microsoft.com/office/powerpoint/2010/main" val="1548982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524000" y="1"/>
            <a:ext cx="9144000" cy="701675"/>
          </a:xfrm>
        </p:spPr>
        <p:txBody>
          <a:bodyPr/>
          <a:lstStyle/>
          <a:p>
            <a:pPr eaLnBrk="1" hangingPunct="1"/>
            <a:r>
              <a:rPr lang="en-US" smtClean="0"/>
              <a:t>Completing the Formal Specification</a:t>
            </a:r>
          </a:p>
        </p:txBody>
      </p:sp>
      <p:sp>
        <p:nvSpPr>
          <p:cNvPr id="14338" name="Content Placeholder 2"/>
          <p:cNvSpPr>
            <a:spLocks noGrp="1"/>
          </p:cNvSpPr>
          <p:nvPr>
            <p:ph idx="1"/>
          </p:nvPr>
        </p:nvSpPr>
        <p:spPr>
          <a:xfrm>
            <a:off x="170688" y="904876"/>
            <a:ext cx="11887200" cy="5749925"/>
          </a:xfrm>
        </p:spPr>
        <p:txBody>
          <a:bodyPr/>
          <a:lstStyle/>
          <a:p>
            <a:pPr marL="398463" eaLnBrk="1" hangingPunct="1">
              <a:spcBef>
                <a:spcPts val="1200"/>
              </a:spcBef>
            </a:pPr>
            <a:r>
              <a:rPr lang="en-US" dirty="0" smtClean="0"/>
              <a:t>To complete the formal specification of the Stack ADT we also need to </a:t>
            </a:r>
          </a:p>
          <a:p>
            <a:pPr marL="785813" lvl="1" eaLnBrk="1" hangingPunct="1">
              <a:spcBef>
                <a:spcPts val="1200"/>
              </a:spcBef>
            </a:pPr>
            <a:r>
              <a:rPr lang="en-US" dirty="0" smtClean="0"/>
              <a:t>Identify and address any exceptional situations</a:t>
            </a:r>
          </a:p>
          <a:p>
            <a:pPr marL="785813" lvl="1" eaLnBrk="1" hangingPunct="1">
              <a:spcBef>
                <a:spcPts val="1200"/>
              </a:spcBef>
            </a:pPr>
            <a:r>
              <a:rPr lang="en-US" dirty="0" smtClean="0"/>
              <a:t>Determine </a:t>
            </a:r>
            <a:r>
              <a:rPr lang="en-US" dirty="0" err="1" smtClean="0"/>
              <a:t>boundedness</a:t>
            </a:r>
            <a:endParaRPr lang="en-US" dirty="0" smtClean="0"/>
          </a:p>
          <a:p>
            <a:pPr marL="785813" lvl="1" eaLnBrk="1" hangingPunct="1">
              <a:spcBef>
                <a:spcPts val="1200"/>
              </a:spcBef>
            </a:pPr>
            <a:r>
              <a:rPr lang="en-US" dirty="0" smtClean="0"/>
              <a:t>Define the Stack interface(s)</a:t>
            </a:r>
          </a:p>
          <a:p>
            <a:pPr marL="398463" eaLnBrk="1" hangingPunct="1">
              <a:spcBef>
                <a:spcPts val="1200"/>
              </a:spcBef>
            </a:pPr>
            <a:endParaRPr lang="en-US" dirty="0" smtClean="0">
              <a:cs typeface="Courier New" pitchFamily="49" charset="0"/>
            </a:endParaRPr>
          </a:p>
        </p:txBody>
      </p:sp>
    </p:spTree>
    <p:extLst>
      <p:ext uri="{BB962C8B-B14F-4D97-AF65-F5344CB8AC3E}">
        <p14:creationId xmlns:p14="http://schemas.microsoft.com/office/powerpoint/2010/main" val="2569959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1524000" y="1"/>
            <a:ext cx="9144000" cy="701675"/>
          </a:xfrm>
        </p:spPr>
        <p:txBody>
          <a:bodyPr/>
          <a:lstStyle/>
          <a:p>
            <a:pPr eaLnBrk="1" hangingPunct="1"/>
            <a:r>
              <a:rPr lang="en-US" smtClean="0"/>
              <a:t>Exceptional Situations</a:t>
            </a:r>
          </a:p>
        </p:txBody>
      </p:sp>
      <p:sp>
        <p:nvSpPr>
          <p:cNvPr id="14338" name="Content Placeholder 2"/>
          <p:cNvSpPr>
            <a:spLocks noGrp="1"/>
          </p:cNvSpPr>
          <p:nvPr>
            <p:ph idx="1"/>
          </p:nvPr>
        </p:nvSpPr>
        <p:spPr>
          <a:xfrm>
            <a:off x="170688" y="904876"/>
            <a:ext cx="11887200" cy="5749925"/>
          </a:xfrm>
        </p:spPr>
        <p:txBody>
          <a:bodyPr/>
          <a:lstStyle/>
          <a:p>
            <a:pPr marL="382588" eaLnBrk="1" hangingPunct="1">
              <a:spcBef>
                <a:spcPts val="1200"/>
              </a:spcBef>
            </a:pPr>
            <a:r>
              <a:rPr lang="en-US" dirty="0" smtClean="0">
                <a:solidFill>
                  <a:srgbClr val="FFC000"/>
                </a:solidFill>
                <a:latin typeface="Consolas" pitchFamily="49" charset="0"/>
                <a:cs typeface="Consolas" pitchFamily="49" charset="0"/>
              </a:rPr>
              <a:t>pop</a:t>
            </a:r>
            <a:r>
              <a:rPr lang="en-US" dirty="0" smtClean="0"/>
              <a:t> and </a:t>
            </a:r>
            <a:r>
              <a:rPr lang="en-US" dirty="0" smtClean="0">
                <a:solidFill>
                  <a:srgbClr val="FFC000"/>
                </a:solidFill>
                <a:latin typeface="Consolas" pitchFamily="49" charset="0"/>
                <a:cs typeface="Consolas" pitchFamily="49" charset="0"/>
              </a:rPr>
              <a:t>top</a:t>
            </a:r>
            <a:r>
              <a:rPr lang="en-US" dirty="0" smtClean="0"/>
              <a:t> – what if the stack is empty (no item at the top of the stack to remove / return)?</a:t>
            </a:r>
          </a:p>
          <a:p>
            <a:pPr marL="785813" lvl="1" eaLnBrk="1" hangingPunct="1">
              <a:spcBef>
                <a:spcPts val="1200"/>
              </a:spcBef>
            </a:pPr>
            <a:r>
              <a:rPr lang="en-US" dirty="0" smtClean="0"/>
              <a:t>Throw a </a:t>
            </a:r>
            <a:r>
              <a:rPr lang="en-US" dirty="0" err="1" smtClean="0">
                <a:solidFill>
                  <a:srgbClr val="FFC000"/>
                </a:solidFill>
                <a:latin typeface="Consolas" pitchFamily="49" charset="0"/>
                <a:cs typeface="Consolas" pitchFamily="49" charset="0"/>
              </a:rPr>
              <a:t>StackUnderflowException</a:t>
            </a:r>
            <a:endParaRPr lang="en-US" dirty="0" smtClean="0">
              <a:solidFill>
                <a:srgbClr val="FFC000"/>
              </a:solidFill>
              <a:latin typeface="Consolas" pitchFamily="49" charset="0"/>
              <a:cs typeface="Consolas" pitchFamily="49" charset="0"/>
            </a:endParaRPr>
          </a:p>
          <a:p>
            <a:pPr marL="785813" lvl="1" eaLnBrk="1" hangingPunct="1">
              <a:spcBef>
                <a:spcPts val="1200"/>
              </a:spcBef>
            </a:pPr>
            <a:r>
              <a:rPr lang="en-US" dirty="0" smtClean="0"/>
              <a:t>Also define an </a:t>
            </a:r>
            <a:r>
              <a:rPr lang="en-US" dirty="0" err="1" smtClean="0">
                <a:solidFill>
                  <a:srgbClr val="FFC000"/>
                </a:solidFill>
                <a:latin typeface="Consolas" pitchFamily="49" charset="0"/>
                <a:cs typeface="Consolas" pitchFamily="49" charset="0"/>
              </a:rPr>
              <a:t>isEmpty</a:t>
            </a:r>
            <a:r>
              <a:rPr lang="en-US" dirty="0" smtClean="0">
                <a:solidFill>
                  <a:srgbClr val="FFC000"/>
                </a:solidFill>
                <a:latin typeface="Consolas" pitchFamily="49" charset="0"/>
                <a:cs typeface="Consolas" pitchFamily="49" charset="0"/>
              </a:rPr>
              <a:t>()</a:t>
            </a:r>
            <a:r>
              <a:rPr lang="en-US" dirty="0" smtClean="0"/>
              <a:t> method for use by the application</a:t>
            </a:r>
          </a:p>
          <a:p>
            <a:pPr marL="382588" eaLnBrk="1" hangingPunct="1">
              <a:spcBef>
                <a:spcPts val="1200"/>
              </a:spcBef>
            </a:pPr>
            <a:r>
              <a:rPr lang="en-US" dirty="0" smtClean="0">
                <a:solidFill>
                  <a:srgbClr val="FFC000"/>
                </a:solidFill>
                <a:latin typeface="Consolas" pitchFamily="49" charset="0"/>
                <a:cs typeface="Consolas" pitchFamily="49" charset="0"/>
              </a:rPr>
              <a:t>push</a:t>
            </a:r>
            <a:r>
              <a:rPr lang="en-US" dirty="0" smtClean="0"/>
              <a:t> – what if the stack is full (no room to </a:t>
            </a:r>
            <a:r>
              <a:rPr lang="en-US" dirty="0" smtClean="0">
                <a:solidFill>
                  <a:srgbClr val="FFC000"/>
                </a:solidFill>
                <a:latin typeface="Consolas" pitchFamily="49" charset="0"/>
                <a:cs typeface="Consolas" pitchFamily="49" charset="0"/>
              </a:rPr>
              <a:t>push</a:t>
            </a:r>
            <a:r>
              <a:rPr lang="en-US" dirty="0"/>
              <a:t> a </a:t>
            </a:r>
            <a:r>
              <a:rPr lang="en-US" dirty="0" smtClean="0"/>
              <a:t>new item)?</a:t>
            </a:r>
          </a:p>
          <a:p>
            <a:pPr marL="785813" lvl="1" eaLnBrk="1" hangingPunct="1">
              <a:spcBef>
                <a:spcPts val="1200"/>
              </a:spcBef>
            </a:pPr>
            <a:r>
              <a:rPr lang="en-US" dirty="0" smtClean="0"/>
              <a:t>Throw a </a:t>
            </a:r>
            <a:r>
              <a:rPr lang="en-US" dirty="0" err="1" smtClean="0">
                <a:solidFill>
                  <a:srgbClr val="FFC000"/>
                </a:solidFill>
                <a:latin typeface="Consolas" pitchFamily="49" charset="0"/>
                <a:cs typeface="Consolas" pitchFamily="49" charset="0"/>
              </a:rPr>
              <a:t>StackOverflowException</a:t>
            </a:r>
            <a:endParaRPr lang="en-US" dirty="0" smtClean="0">
              <a:solidFill>
                <a:srgbClr val="FFC000"/>
              </a:solidFill>
              <a:latin typeface="Consolas" pitchFamily="49" charset="0"/>
              <a:cs typeface="Consolas" pitchFamily="49" charset="0"/>
            </a:endParaRPr>
          </a:p>
          <a:p>
            <a:pPr marL="785813" lvl="1" eaLnBrk="1" hangingPunct="1">
              <a:spcBef>
                <a:spcPts val="1200"/>
              </a:spcBef>
            </a:pPr>
            <a:r>
              <a:rPr lang="en-US" dirty="0" smtClean="0"/>
              <a:t>Also define an </a:t>
            </a:r>
            <a:r>
              <a:rPr lang="en-US" dirty="0" err="1" smtClean="0">
                <a:solidFill>
                  <a:srgbClr val="FFC000"/>
                </a:solidFill>
                <a:latin typeface="Consolas" pitchFamily="49" charset="0"/>
                <a:cs typeface="Consolas" pitchFamily="49" charset="0"/>
              </a:rPr>
              <a:t>isFull</a:t>
            </a:r>
            <a:r>
              <a:rPr lang="en-US" dirty="0" smtClean="0">
                <a:solidFill>
                  <a:srgbClr val="FFC000"/>
                </a:solidFill>
                <a:latin typeface="Consolas" pitchFamily="49" charset="0"/>
                <a:cs typeface="Consolas" pitchFamily="49" charset="0"/>
              </a:rPr>
              <a:t>()</a:t>
            </a:r>
            <a:r>
              <a:rPr lang="en-US" dirty="0" smtClean="0"/>
              <a:t> method for use by the application</a:t>
            </a:r>
          </a:p>
          <a:p>
            <a:pPr marL="382588" eaLnBrk="1" hangingPunct="1">
              <a:spcBef>
                <a:spcPts val="1200"/>
              </a:spcBef>
            </a:pPr>
            <a:endParaRPr lang="en-US" dirty="0" smtClean="0">
              <a:cs typeface="Courier New" pitchFamily="49" charset="0"/>
            </a:endParaRPr>
          </a:p>
        </p:txBody>
      </p:sp>
    </p:spTree>
    <p:extLst>
      <p:ext uri="{BB962C8B-B14F-4D97-AF65-F5344CB8AC3E}">
        <p14:creationId xmlns:p14="http://schemas.microsoft.com/office/powerpoint/2010/main" val="2681363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524000" y="1"/>
            <a:ext cx="9144000" cy="701675"/>
          </a:xfrm>
        </p:spPr>
        <p:txBody>
          <a:bodyPr/>
          <a:lstStyle/>
          <a:p>
            <a:pPr eaLnBrk="1" hangingPunct="1"/>
            <a:r>
              <a:rPr lang="en-US" dirty="0" err="1" smtClean="0">
                <a:solidFill>
                  <a:srgbClr val="FFC000"/>
                </a:solidFill>
                <a:latin typeface="Consolas" pitchFamily="49" charset="0"/>
                <a:cs typeface="Consolas" pitchFamily="49" charset="0"/>
              </a:rPr>
              <a:t>StackOverflowException</a:t>
            </a:r>
            <a:endParaRPr lang="en-US" dirty="0" smtClean="0">
              <a:solidFill>
                <a:srgbClr val="FFC000"/>
              </a:solidFill>
              <a:latin typeface="Consolas" pitchFamily="49" charset="0"/>
              <a:cs typeface="Consolas" pitchFamily="49" charset="0"/>
            </a:endParaRPr>
          </a:p>
        </p:txBody>
      </p:sp>
      <p:sp>
        <p:nvSpPr>
          <p:cNvPr id="14338" name="Content Placeholder 2"/>
          <p:cNvSpPr>
            <a:spLocks noGrp="1"/>
          </p:cNvSpPr>
          <p:nvPr>
            <p:ph idx="1"/>
          </p:nvPr>
        </p:nvSpPr>
        <p:spPr>
          <a:xfrm>
            <a:off x="170688" y="904876"/>
            <a:ext cx="11887200" cy="5749925"/>
          </a:xfrm>
        </p:spPr>
        <p:txBody>
          <a:bodyPr/>
          <a:lstStyle/>
          <a:p>
            <a:pPr eaLnBrk="1" hangingPunct="1">
              <a:lnSpc>
                <a:spcPct val="95000"/>
              </a:lnSpc>
              <a:spcBef>
                <a:spcPct val="0"/>
              </a:spcBef>
              <a:buFont typeface="Wingdings 2" pitchFamily="18" charset="2"/>
              <a:buNone/>
            </a:pPr>
            <a:r>
              <a:rPr lang="en-US" sz="2400" dirty="0">
                <a:solidFill>
                  <a:srgbClr val="FFC000"/>
                </a:solidFill>
                <a:latin typeface="Consolas" pitchFamily="49" charset="0"/>
                <a:cs typeface="Consolas" pitchFamily="49" charset="0"/>
              </a:rPr>
              <a:t>public class </a:t>
            </a:r>
            <a:r>
              <a:rPr lang="en-US" sz="2400" dirty="0" err="1">
                <a:solidFill>
                  <a:srgbClr val="FFC000"/>
                </a:solidFill>
                <a:latin typeface="Consolas" pitchFamily="49" charset="0"/>
                <a:cs typeface="Consolas" pitchFamily="49" charset="0"/>
              </a:rPr>
              <a:t>StackOverflowException</a:t>
            </a:r>
            <a:r>
              <a:rPr lang="en-US" sz="2400" dirty="0">
                <a:solidFill>
                  <a:srgbClr val="FFC000"/>
                </a:solidFill>
                <a:latin typeface="Consolas" pitchFamily="49" charset="0"/>
                <a:cs typeface="Consolas" pitchFamily="49" charset="0"/>
              </a:rPr>
              <a:t> extends </a:t>
            </a:r>
            <a:r>
              <a:rPr lang="en-US" sz="2400" dirty="0" err="1">
                <a:solidFill>
                  <a:srgbClr val="FFC000"/>
                </a:solidFill>
                <a:latin typeface="Consolas" pitchFamily="49" charset="0"/>
                <a:cs typeface="Consolas" pitchFamily="49" charset="0"/>
              </a:rPr>
              <a:t>RuntimeException</a:t>
            </a:r>
            <a:endParaRPr lang="en-US" sz="2400" dirty="0">
              <a:solidFill>
                <a:srgbClr val="FFC000"/>
              </a:solidFill>
              <a:latin typeface="Consolas" pitchFamily="49" charset="0"/>
              <a:cs typeface="Consolas" pitchFamily="49" charset="0"/>
            </a:endParaRPr>
          </a:p>
          <a:p>
            <a:pPr eaLnBrk="1" hangingPunct="1">
              <a:lnSpc>
                <a:spcPct val="95000"/>
              </a:lnSpc>
              <a:spcBef>
                <a:spcPct val="0"/>
              </a:spcBef>
              <a:buFont typeface="Wingdings 2" pitchFamily="18" charset="2"/>
              <a:buNone/>
            </a:pPr>
            <a:r>
              <a:rPr lang="en-US" sz="2400" dirty="0">
                <a:solidFill>
                  <a:srgbClr val="FFC000"/>
                </a:solidFill>
                <a:latin typeface="Consolas" pitchFamily="49" charset="0"/>
                <a:cs typeface="Consolas" pitchFamily="49" charset="0"/>
              </a:rPr>
              <a:t>{</a:t>
            </a:r>
          </a:p>
          <a:p>
            <a:pPr eaLnBrk="1" hangingPunct="1">
              <a:lnSpc>
                <a:spcPct val="95000"/>
              </a:lnSpc>
              <a:spcBef>
                <a:spcPct val="0"/>
              </a:spcBef>
              <a:buFont typeface="Wingdings 2" pitchFamily="18" charset="2"/>
              <a:buNone/>
            </a:pPr>
            <a:r>
              <a:rPr lang="en-US" sz="2400" dirty="0">
                <a:solidFill>
                  <a:srgbClr val="FFC000"/>
                </a:solidFill>
                <a:latin typeface="Consolas" pitchFamily="49" charset="0"/>
                <a:cs typeface="Consolas" pitchFamily="49" charset="0"/>
              </a:rPr>
              <a:t>  public </a:t>
            </a:r>
            <a:r>
              <a:rPr lang="en-US" sz="2400" dirty="0" err="1">
                <a:solidFill>
                  <a:srgbClr val="FFC000"/>
                </a:solidFill>
                <a:latin typeface="Consolas" pitchFamily="49" charset="0"/>
                <a:cs typeface="Consolas" pitchFamily="49" charset="0"/>
              </a:rPr>
              <a:t>StackOverflowException</a:t>
            </a:r>
            <a:r>
              <a:rPr lang="en-US" sz="2400" dirty="0">
                <a:solidFill>
                  <a:srgbClr val="FFC000"/>
                </a:solidFill>
                <a:latin typeface="Consolas" pitchFamily="49" charset="0"/>
                <a:cs typeface="Consolas" pitchFamily="49" charset="0"/>
              </a:rPr>
              <a:t>()</a:t>
            </a:r>
          </a:p>
          <a:p>
            <a:pPr eaLnBrk="1" hangingPunct="1">
              <a:lnSpc>
                <a:spcPct val="95000"/>
              </a:lnSpc>
              <a:spcBef>
                <a:spcPct val="0"/>
              </a:spcBef>
              <a:buFont typeface="Wingdings 2" pitchFamily="18" charset="2"/>
              <a:buNone/>
            </a:pPr>
            <a:r>
              <a:rPr lang="en-US" sz="2400" dirty="0">
                <a:solidFill>
                  <a:srgbClr val="FFC000"/>
                </a:solidFill>
                <a:latin typeface="Consolas" pitchFamily="49" charset="0"/>
                <a:cs typeface="Consolas" pitchFamily="49" charset="0"/>
              </a:rPr>
              <a:t>  {</a:t>
            </a:r>
          </a:p>
          <a:p>
            <a:pPr eaLnBrk="1" hangingPunct="1">
              <a:lnSpc>
                <a:spcPct val="95000"/>
              </a:lnSpc>
              <a:spcBef>
                <a:spcPct val="0"/>
              </a:spcBef>
              <a:buFont typeface="Wingdings 2" pitchFamily="18" charset="2"/>
              <a:buNone/>
            </a:pPr>
            <a:r>
              <a:rPr lang="en-US" sz="2400" dirty="0">
                <a:solidFill>
                  <a:srgbClr val="FFC000"/>
                </a:solidFill>
                <a:latin typeface="Consolas" pitchFamily="49" charset="0"/>
                <a:cs typeface="Consolas" pitchFamily="49" charset="0"/>
              </a:rPr>
              <a:t>       super();</a:t>
            </a:r>
          </a:p>
          <a:p>
            <a:pPr eaLnBrk="1" hangingPunct="1">
              <a:lnSpc>
                <a:spcPct val="95000"/>
              </a:lnSpc>
              <a:spcBef>
                <a:spcPct val="0"/>
              </a:spcBef>
              <a:buFont typeface="Wingdings 2" pitchFamily="18" charset="2"/>
              <a:buNone/>
            </a:pPr>
            <a:r>
              <a:rPr lang="en-US" sz="2400" dirty="0">
                <a:solidFill>
                  <a:srgbClr val="FFC000"/>
                </a:solidFill>
                <a:latin typeface="Consolas" pitchFamily="49" charset="0"/>
                <a:cs typeface="Consolas" pitchFamily="49" charset="0"/>
              </a:rPr>
              <a:t>  }</a:t>
            </a:r>
          </a:p>
          <a:p>
            <a:pPr eaLnBrk="1" hangingPunct="1">
              <a:lnSpc>
                <a:spcPct val="95000"/>
              </a:lnSpc>
              <a:spcBef>
                <a:spcPct val="0"/>
              </a:spcBef>
              <a:buFont typeface="Wingdings 2" pitchFamily="18" charset="2"/>
              <a:buNone/>
            </a:pPr>
            <a:r>
              <a:rPr lang="en-US" sz="2400" dirty="0">
                <a:solidFill>
                  <a:srgbClr val="FFC000"/>
                </a:solidFill>
                <a:latin typeface="Consolas" pitchFamily="49" charset="0"/>
                <a:cs typeface="Consolas" pitchFamily="49" charset="0"/>
              </a:rPr>
              <a:t>  </a:t>
            </a:r>
          </a:p>
          <a:p>
            <a:pPr eaLnBrk="1" hangingPunct="1">
              <a:lnSpc>
                <a:spcPct val="95000"/>
              </a:lnSpc>
              <a:spcBef>
                <a:spcPct val="0"/>
              </a:spcBef>
              <a:buFont typeface="Wingdings 2" pitchFamily="18" charset="2"/>
              <a:buNone/>
            </a:pPr>
            <a:r>
              <a:rPr lang="en-US" sz="2400" dirty="0">
                <a:solidFill>
                  <a:srgbClr val="FFC000"/>
                </a:solidFill>
                <a:latin typeface="Consolas" pitchFamily="49" charset="0"/>
                <a:cs typeface="Consolas" pitchFamily="49" charset="0"/>
              </a:rPr>
              <a:t>  public </a:t>
            </a:r>
            <a:r>
              <a:rPr lang="en-US" sz="2400" dirty="0" err="1">
                <a:solidFill>
                  <a:srgbClr val="FFC000"/>
                </a:solidFill>
                <a:latin typeface="Consolas" pitchFamily="49" charset="0"/>
                <a:cs typeface="Consolas" pitchFamily="49" charset="0"/>
              </a:rPr>
              <a:t>StackOverflowException</a:t>
            </a:r>
            <a:r>
              <a:rPr lang="en-US" sz="2400" dirty="0">
                <a:solidFill>
                  <a:srgbClr val="FFC000"/>
                </a:solidFill>
                <a:latin typeface="Consolas" pitchFamily="49" charset="0"/>
                <a:cs typeface="Consolas" pitchFamily="49" charset="0"/>
              </a:rPr>
              <a:t>(String message)</a:t>
            </a:r>
          </a:p>
          <a:p>
            <a:pPr eaLnBrk="1" hangingPunct="1">
              <a:lnSpc>
                <a:spcPct val="95000"/>
              </a:lnSpc>
              <a:spcBef>
                <a:spcPct val="0"/>
              </a:spcBef>
              <a:buFont typeface="Wingdings 2" pitchFamily="18" charset="2"/>
              <a:buNone/>
            </a:pPr>
            <a:r>
              <a:rPr lang="en-US" sz="2400" dirty="0">
                <a:solidFill>
                  <a:srgbClr val="FFC000"/>
                </a:solidFill>
                <a:latin typeface="Consolas" pitchFamily="49" charset="0"/>
                <a:cs typeface="Consolas" pitchFamily="49" charset="0"/>
              </a:rPr>
              <a:t>  {</a:t>
            </a:r>
          </a:p>
          <a:p>
            <a:pPr eaLnBrk="1" hangingPunct="1">
              <a:lnSpc>
                <a:spcPct val="95000"/>
              </a:lnSpc>
              <a:spcBef>
                <a:spcPct val="0"/>
              </a:spcBef>
              <a:buFont typeface="Wingdings 2" pitchFamily="18" charset="2"/>
              <a:buNone/>
            </a:pPr>
            <a:r>
              <a:rPr lang="en-US" sz="2400" dirty="0">
                <a:solidFill>
                  <a:srgbClr val="FFC000"/>
                </a:solidFill>
                <a:latin typeface="Consolas" pitchFamily="49" charset="0"/>
                <a:cs typeface="Consolas" pitchFamily="49" charset="0"/>
              </a:rPr>
              <a:t>      super(message);</a:t>
            </a:r>
          </a:p>
          <a:p>
            <a:pPr eaLnBrk="1" hangingPunct="1">
              <a:lnSpc>
                <a:spcPct val="95000"/>
              </a:lnSpc>
              <a:spcBef>
                <a:spcPct val="0"/>
              </a:spcBef>
              <a:buFont typeface="Wingdings 2" pitchFamily="18" charset="2"/>
              <a:buNone/>
            </a:pPr>
            <a:r>
              <a:rPr lang="en-US" sz="2400" dirty="0">
                <a:solidFill>
                  <a:srgbClr val="FFC000"/>
                </a:solidFill>
                <a:latin typeface="Consolas" pitchFamily="49" charset="0"/>
                <a:cs typeface="Consolas" pitchFamily="49" charset="0"/>
              </a:rPr>
              <a:t>  }</a:t>
            </a:r>
          </a:p>
          <a:p>
            <a:pPr eaLnBrk="1" hangingPunct="1">
              <a:lnSpc>
                <a:spcPct val="95000"/>
              </a:lnSpc>
              <a:spcBef>
                <a:spcPct val="0"/>
              </a:spcBef>
              <a:buFont typeface="Wingdings 2" pitchFamily="18" charset="2"/>
              <a:buNone/>
            </a:pPr>
            <a:r>
              <a:rPr lang="en-US" sz="2400" dirty="0">
                <a:solidFill>
                  <a:srgbClr val="FFC000"/>
                </a:solidFill>
                <a:latin typeface="Consolas" pitchFamily="49" charset="0"/>
                <a:cs typeface="Consolas" pitchFamily="49" charset="0"/>
              </a:rPr>
              <a:t>}</a:t>
            </a:r>
          </a:p>
          <a:p>
            <a:pPr eaLnBrk="1" hangingPunct="1">
              <a:buFont typeface="Wingdings 2" pitchFamily="18" charset="2"/>
              <a:buNone/>
            </a:pPr>
            <a:endParaRPr lang="en-US" sz="1900" dirty="0">
              <a:latin typeface="Courier New" pitchFamily="49" charset="0"/>
            </a:endParaRPr>
          </a:p>
          <a:p>
            <a:pPr eaLnBrk="1" hangingPunct="1">
              <a:buNone/>
            </a:pPr>
            <a:r>
              <a:rPr lang="en-US" dirty="0" err="1" smtClean="0">
                <a:solidFill>
                  <a:srgbClr val="FFC000"/>
                </a:solidFill>
                <a:latin typeface="Consolas" pitchFamily="49" charset="0"/>
                <a:cs typeface="Consolas" pitchFamily="49" charset="0"/>
              </a:rPr>
              <a:t>StackUnderflowException</a:t>
            </a:r>
            <a:r>
              <a:rPr lang="en-US" dirty="0" smtClean="0"/>
              <a:t> is exactly the same (Change all occurrences of </a:t>
            </a:r>
            <a:r>
              <a:rPr lang="en-US" dirty="0" smtClean="0">
                <a:latin typeface="Courier New" pitchFamily="49" charset="0"/>
              </a:rPr>
              <a:t>"</a:t>
            </a:r>
            <a:r>
              <a:rPr lang="en-US" dirty="0" smtClean="0">
                <a:solidFill>
                  <a:srgbClr val="FFC000"/>
                </a:solidFill>
                <a:latin typeface="Consolas" pitchFamily="49" charset="0"/>
                <a:cs typeface="Consolas" pitchFamily="49" charset="0"/>
              </a:rPr>
              <a:t>Over</a:t>
            </a:r>
            <a:r>
              <a:rPr lang="en-US" dirty="0" smtClean="0">
                <a:latin typeface="Courier New" pitchFamily="49" charset="0"/>
              </a:rPr>
              <a:t>"</a:t>
            </a:r>
            <a:r>
              <a:rPr lang="en-US" dirty="0" smtClean="0"/>
              <a:t>  to  </a:t>
            </a:r>
            <a:r>
              <a:rPr lang="en-US" dirty="0" smtClean="0">
                <a:latin typeface="Courier New" pitchFamily="49" charset="0"/>
              </a:rPr>
              <a:t>"</a:t>
            </a:r>
            <a:r>
              <a:rPr lang="en-US" dirty="0">
                <a:solidFill>
                  <a:srgbClr val="FFC000"/>
                </a:solidFill>
                <a:latin typeface="Consolas" pitchFamily="49" charset="0"/>
                <a:cs typeface="Consolas" pitchFamily="49" charset="0"/>
              </a:rPr>
              <a:t>Under</a:t>
            </a:r>
            <a:r>
              <a:rPr lang="en-US" dirty="0" smtClean="0">
                <a:latin typeface="Courier New" pitchFamily="49" charset="0"/>
              </a:rPr>
              <a:t>"</a:t>
            </a:r>
            <a:r>
              <a:rPr lang="en-US" dirty="0" smtClean="0"/>
              <a:t>, of course!)</a:t>
            </a:r>
          </a:p>
        </p:txBody>
      </p:sp>
    </p:spTree>
    <p:extLst>
      <p:ext uri="{BB962C8B-B14F-4D97-AF65-F5344CB8AC3E}">
        <p14:creationId xmlns:p14="http://schemas.microsoft.com/office/powerpoint/2010/main" val="104385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524000" y="1"/>
            <a:ext cx="9144000" cy="701675"/>
          </a:xfrm>
        </p:spPr>
        <p:txBody>
          <a:bodyPr/>
          <a:lstStyle/>
          <a:p>
            <a:pPr eaLnBrk="1" hangingPunct="1"/>
            <a:r>
              <a:rPr lang="en-US" dirty="0" smtClean="0"/>
              <a:t>Boundedness</a:t>
            </a:r>
          </a:p>
        </p:txBody>
      </p:sp>
      <p:sp>
        <p:nvSpPr>
          <p:cNvPr id="14338" name="Content Placeholder 2"/>
          <p:cNvSpPr>
            <a:spLocks noGrp="1"/>
          </p:cNvSpPr>
          <p:nvPr>
            <p:ph idx="1"/>
          </p:nvPr>
        </p:nvSpPr>
        <p:spPr>
          <a:xfrm>
            <a:off x="170688" y="904876"/>
            <a:ext cx="11887200" cy="5749925"/>
          </a:xfrm>
        </p:spPr>
        <p:txBody>
          <a:bodyPr/>
          <a:lstStyle/>
          <a:p>
            <a:pPr marL="382588" eaLnBrk="1" hangingPunct="1">
              <a:spcBef>
                <a:spcPts val="1200"/>
              </a:spcBef>
            </a:pPr>
            <a:r>
              <a:rPr lang="en-US" dirty="0" smtClean="0"/>
              <a:t>We support two versions of the Stack ADT</a:t>
            </a:r>
          </a:p>
          <a:p>
            <a:pPr marL="785813" lvl="1" eaLnBrk="1" hangingPunct="1">
              <a:spcBef>
                <a:spcPts val="1200"/>
              </a:spcBef>
            </a:pPr>
            <a:r>
              <a:rPr lang="en-US" dirty="0" smtClean="0"/>
              <a:t>a bounded version (has a limit as to how many items can be pushed onto the stack)</a:t>
            </a:r>
          </a:p>
          <a:p>
            <a:pPr marL="785813" lvl="1" eaLnBrk="1" hangingPunct="1">
              <a:spcBef>
                <a:spcPts val="1200"/>
              </a:spcBef>
            </a:pPr>
            <a:r>
              <a:rPr lang="en-US" dirty="0" smtClean="0"/>
              <a:t>an unbounded version (no limit)</a:t>
            </a:r>
          </a:p>
          <a:p>
            <a:pPr marL="382588" eaLnBrk="1" hangingPunct="1">
              <a:spcBef>
                <a:spcPts val="1200"/>
              </a:spcBef>
            </a:pPr>
            <a:r>
              <a:rPr lang="en-US" dirty="0" smtClean="0"/>
              <a:t>We define three interfaces</a:t>
            </a:r>
          </a:p>
          <a:p>
            <a:pPr marL="785813" lvl="1" eaLnBrk="1" hangingPunct="1">
              <a:spcBef>
                <a:spcPts val="1200"/>
              </a:spcBef>
            </a:pPr>
            <a:r>
              <a:rPr lang="en-US" dirty="0" err="1" smtClean="0">
                <a:solidFill>
                  <a:srgbClr val="FFC000"/>
                </a:solidFill>
                <a:latin typeface="Consolas" pitchFamily="49" charset="0"/>
                <a:cs typeface="Consolas" pitchFamily="49" charset="0"/>
              </a:rPr>
              <a:t>StackInterface</a:t>
            </a:r>
            <a:r>
              <a:rPr lang="en-US" dirty="0" smtClean="0"/>
              <a:t>: features of a stack not affected by </a:t>
            </a:r>
            <a:r>
              <a:rPr lang="en-US" dirty="0" err="1" smtClean="0"/>
              <a:t>boundedness</a:t>
            </a:r>
            <a:endParaRPr lang="en-US" dirty="0" smtClean="0"/>
          </a:p>
          <a:p>
            <a:pPr marL="785813" lvl="1" eaLnBrk="1" hangingPunct="1">
              <a:spcBef>
                <a:spcPts val="1200"/>
              </a:spcBef>
            </a:pPr>
            <a:r>
              <a:rPr lang="en-US" dirty="0" err="1" smtClean="0">
                <a:solidFill>
                  <a:srgbClr val="FFC000"/>
                </a:solidFill>
                <a:latin typeface="Consolas" pitchFamily="49" charset="0"/>
                <a:cs typeface="Consolas" pitchFamily="49" charset="0"/>
              </a:rPr>
              <a:t>BoundedStackInterface</a:t>
            </a:r>
            <a:r>
              <a:rPr lang="en-US" dirty="0" smtClean="0"/>
              <a:t>: features specific to a bounded stack</a:t>
            </a:r>
          </a:p>
          <a:p>
            <a:pPr marL="785813" lvl="1" eaLnBrk="1" hangingPunct="1">
              <a:spcBef>
                <a:spcPts val="1200"/>
              </a:spcBef>
            </a:pPr>
            <a:r>
              <a:rPr lang="en-US" dirty="0" err="1" smtClean="0">
                <a:solidFill>
                  <a:srgbClr val="FFC000"/>
                </a:solidFill>
                <a:latin typeface="Consolas" pitchFamily="49" charset="0"/>
                <a:cs typeface="Consolas" pitchFamily="49" charset="0"/>
              </a:rPr>
              <a:t>UnboundedStackInterface</a:t>
            </a:r>
            <a:r>
              <a:rPr lang="en-US" dirty="0" smtClean="0"/>
              <a:t>: features specific to an unbounded stack</a:t>
            </a:r>
          </a:p>
          <a:p>
            <a:pPr marL="382588" eaLnBrk="1" hangingPunct="1">
              <a:spcBef>
                <a:spcPts val="1200"/>
              </a:spcBef>
            </a:pPr>
            <a:endParaRPr lang="en-US" dirty="0" smtClean="0">
              <a:cs typeface="Courier New" pitchFamily="49" charset="0"/>
            </a:endParaRPr>
          </a:p>
        </p:txBody>
      </p:sp>
    </p:spTree>
    <p:extLst>
      <p:ext uri="{BB962C8B-B14F-4D97-AF65-F5344CB8AC3E}">
        <p14:creationId xmlns:p14="http://schemas.microsoft.com/office/powerpoint/2010/main" val="203609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524000" y="1"/>
            <a:ext cx="9144000" cy="701675"/>
          </a:xfrm>
        </p:spPr>
        <p:txBody>
          <a:bodyPr/>
          <a:lstStyle/>
          <a:p>
            <a:pPr eaLnBrk="1" hangingPunct="1"/>
            <a:r>
              <a:rPr lang="en-US" smtClean="0"/>
              <a:t>Stacks (</a:t>
            </a:r>
            <a:r>
              <a:rPr lang="en-US" smtClean="0">
                <a:latin typeface="Arial" charset="0"/>
                <a:cs typeface="Arial" charset="0"/>
              </a:rPr>
              <a:t>§</a:t>
            </a:r>
            <a:r>
              <a:rPr lang="en-US" smtClean="0"/>
              <a:t>3.1) - Overview</a:t>
            </a:r>
          </a:p>
        </p:txBody>
      </p:sp>
      <p:sp>
        <p:nvSpPr>
          <p:cNvPr id="14338" name="Content Placeholder 2"/>
          <p:cNvSpPr>
            <a:spLocks noGrp="1"/>
          </p:cNvSpPr>
          <p:nvPr>
            <p:ph idx="1"/>
          </p:nvPr>
        </p:nvSpPr>
        <p:spPr>
          <a:xfrm>
            <a:off x="170688" y="904876"/>
            <a:ext cx="11887200" cy="5749925"/>
          </a:xfrm>
        </p:spPr>
        <p:txBody>
          <a:bodyPr/>
          <a:lstStyle/>
          <a:p>
            <a:pPr eaLnBrk="1" hangingPunct="1">
              <a:spcBef>
                <a:spcPts val="1200"/>
              </a:spcBef>
            </a:pPr>
            <a:r>
              <a:rPr lang="en-US" dirty="0" smtClean="0"/>
              <a:t>Stack:</a:t>
            </a:r>
          </a:p>
          <a:p>
            <a:pPr lvl="1" eaLnBrk="1" hangingPunct="1">
              <a:spcBef>
                <a:spcPts val="1200"/>
              </a:spcBef>
            </a:pPr>
            <a:r>
              <a:rPr lang="en-US" dirty="0" smtClean="0"/>
              <a:t>An ordered groups of homogeneous elements</a:t>
            </a:r>
          </a:p>
          <a:p>
            <a:pPr lvl="1" eaLnBrk="1" hangingPunct="1">
              <a:spcBef>
                <a:spcPts val="1200"/>
              </a:spcBef>
            </a:pPr>
            <a:r>
              <a:rPr lang="en-US" dirty="0" smtClean="0"/>
              <a:t>Items are always added and removed from the same end (called the “top” of the stack, regardless of whether the stack’s application really lends itself to the notion of “top” and “bottom”)</a:t>
            </a:r>
          </a:p>
          <a:p>
            <a:pPr lvl="1" eaLnBrk="1" hangingPunct="1">
              <a:spcBef>
                <a:spcPts val="1200"/>
              </a:spcBef>
            </a:pPr>
            <a:r>
              <a:rPr lang="en-US" dirty="0" smtClean="0"/>
              <a:t>There is an ordering of elements on a stack</a:t>
            </a:r>
          </a:p>
          <a:p>
            <a:pPr lvl="1" eaLnBrk="1" hangingPunct="1">
              <a:spcBef>
                <a:spcPts val="1200"/>
              </a:spcBef>
            </a:pPr>
            <a:r>
              <a:rPr lang="en-US" dirty="0" smtClean="0"/>
              <a:t>Elements on the bottom of the stack have been there the longest (conversely, the top of the stack has the “newest” elements), so the ordering is </a:t>
            </a:r>
            <a:r>
              <a:rPr lang="en-US" i="1" u="sng" dirty="0" smtClean="0"/>
              <a:t>temporal</a:t>
            </a:r>
          </a:p>
          <a:p>
            <a:pPr lvl="1" eaLnBrk="1" hangingPunct="1">
              <a:spcBef>
                <a:spcPts val="1200"/>
              </a:spcBef>
            </a:pPr>
            <a:r>
              <a:rPr lang="en-US" dirty="0" smtClean="0"/>
              <a:t>The item on top of the stack is the newest, and, because all operations happen at the top, it will be the first to be removed – </a:t>
            </a:r>
            <a:r>
              <a:rPr lang="en-US" b="1" i="1" u="sng" dirty="0" smtClean="0"/>
              <a:t>L</a:t>
            </a:r>
            <a:r>
              <a:rPr lang="en-US" dirty="0" smtClean="0"/>
              <a:t>ast-</a:t>
            </a:r>
            <a:r>
              <a:rPr lang="en-US" b="1" i="1" u="sng" dirty="0" smtClean="0"/>
              <a:t>I</a:t>
            </a:r>
            <a:r>
              <a:rPr lang="en-US" dirty="0" smtClean="0"/>
              <a:t>n, </a:t>
            </a:r>
            <a:r>
              <a:rPr lang="en-US" b="1" i="1" u="sng" dirty="0" smtClean="0"/>
              <a:t>F</a:t>
            </a:r>
            <a:r>
              <a:rPr lang="en-US" dirty="0" smtClean="0"/>
              <a:t>irst-</a:t>
            </a:r>
            <a:r>
              <a:rPr lang="en-US" b="1" i="1" u="sng" dirty="0" smtClean="0"/>
              <a:t>O</a:t>
            </a:r>
            <a:r>
              <a:rPr lang="en-US" dirty="0" smtClean="0"/>
              <a:t>ut (LIFO)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1524000" y="1"/>
            <a:ext cx="9144000" cy="701675"/>
          </a:xfrm>
        </p:spPr>
        <p:txBody>
          <a:bodyPr/>
          <a:lstStyle/>
          <a:p>
            <a:pPr eaLnBrk="1" hangingPunct="1"/>
            <a:r>
              <a:rPr lang="en-US" smtClean="0"/>
              <a:t>Inheritance of Interfaces</a:t>
            </a:r>
          </a:p>
        </p:txBody>
      </p:sp>
      <p:sp>
        <p:nvSpPr>
          <p:cNvPr id="14338" name="Content Placeholder 2"/>
          <p:cNvSpPr>
            <a:spLocks noGrp="1"/>
          </p:cNvSpPr>
          <p:nvPr>
            <p:ph idx="1"/>
          </p:nvPr>
        </p:nvSpPr>
        <p:spPr>
          <a:xfrm>
            <a:off x="170688" y="904876"/>
            <a:ext cx="11887200" cy="5749925"/>
          </a:xfrm>
        </p:spPr>
        <p:txBody>
          <a:bodyPr/>
          <a:lstStyle/>
          <a:p>
            <a:pPr marL="382588" eaLnBrk="1" hangingPunct="1">
              <a:spcBef>
                <a:spcPts val="1200"/>
              </a:spcBef>
            </a:pPr>
            <a:r>
              <a:rPr lang="en-US" dirty="0" smtClean="0"/>
              <a:t>We’ve seen how one </a:t>
            </a:r>
            <a:r>
              <a:rPr lang="en-US" i="1" u="sng" dirty="0" smtClean="0"/>
              <a:t>class</a:t>
            </a:r>
            <a:r>
              <a:rPr lang="en-US" dirty="0" smtClean="0"/>
              <a:t> can inherit from another.  Interfaces can inherit from each other, too</a:t>
            </a:r>
          </a:p>
          <a:p>
            <a:pPr marL="382588" eaLnBrk="1" hangingPunct="1">
              <a:spcBef>
                <a:spcPts val="1200"/>
              </a:spcBef>
            </a:pPr>
            <a:r>
              <a:rPr lang="en-US" i="1" u="sng" dirty="0" smtClean="0"/>
              <a:t>Inheritance of interfaces</a:t>
            </a:r>
            <a:r>
              <a:rPr lang="en-US" dirty="0" smtClean="0"/>
              <a:t>: A Java interface can </a:t>
            </a:r>
            <a:r>
              <a:rPr lang="en-US" dirty="0" smtClean="0">
                <a:solidFill>
                  <a:srgbClr val="FFC000"/>
                </a:solidFill>
                <a:latin typeface="Consolas" pitchFamily="49" charset="0"/>
                <a:cs typeface="Consolas" pitchFamily="49" charset="0"/>
              </a:rPr>
              <a:t>extend</a:t>
            </a:r>
            <a:r>
              <a:rPr lang="en-US" dirty="0" smtClean="0"/>
              <a:t> another Java interface, inheriting its requirements. If interface B extends interface A, then classes that implement interface B must also implement interface A. Usually, interface B adds abstract methods to those required by interface A.</a:t>
            </a:r>
          </a:p>
          <a:p>
            <a:pPr marL="785813" lvl="1" eaLnBrk="1" hangingPunct="1">
              <a:spcBef>
                <a:spcPts val="1200"/>
              </a:spcBef>
            </a:pPr>
            <a:r>
              <a:rPr lang="en-US" dirty="0" smtClean="0"/>
              <a:t>The 3-prong outlet interface </a:t>
            </a:r>
            <a:r>
              <a:rPr lang="en-US" i="1" u="sng" dirty="0" smtClean="0"/>
              <a:t>extends</a:t>
            </a:r>
            <a:r>
              <a:rPr lang="en-US" dirty="0" smtClean="0"/>
              <a:t> the 2-prong outlet interface (by </a:t>
            </a:r>
            <a:r>
              <a:rPr lang="en-US" i="1" dirty="0" smtClean="0"/>
              <a:t>adding</a:t>
            </a:r>
            <a:r>
              <a:rPr lang="en-US" dirty="0" smtClean="0"/>
              <a:t> the ground wire on the third prong)</a:t>
            </a:r>
          </a:p>
        </p:txBody>
      </p:sp>
    </p:spTree>
    <p:extLst>
      <p:ext uri="{BB962C8B-B14F-4D97-AF65-F5344CB8AC3E}">
        <p14:creationId xmlns:p14="http://schemas.microsoft.com/office/powerpoint/2010/main" val="3159332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524000" y="1"/>
            <a:ext cx="9144000" cy="701675"/>
          </a:xfrm>
        </p:spPr>
        <p:txBody>
          <a:bodyPr/>
          <a:lstStyle/>
          <a:p>
            <a:pPr eaLnBrk="1" hangingPunct="1"/>
            <a:r>
              <a:rPr lang="en-US" dirty="0" err="1" smtClean="0">
                <a:solidFill>
                  <a:srgbClr val="FFC000"/>
                </a:solidFill>
                <a:latin typeface="Consolas" pitchFamily="49" charset="0"/>
                <a:cs typeface="Consolas" pitchFamily="49" charset="0"/>
              </a:rPr>
              <a:t>StackInterface</a:t>
            </a:r>
            <a:endParaRPr lang="en-US" dirty="0" smtClean="0">
              <a:solidFill>
                <a:srgbClr val="FFC000"/>
              </a:solidFill>
              <a:latin typeface="Consolas" pitchFamily="49" charset="0"/>
              <a:cs typeface="Consolas" pitchFamily="49" charset="0"/>
            </a:endParaRPr>
          </a:p>
        </p:txBody>
      </p:sp>
      <p:sp>
        <p:nvSpPr>
          <p:cNvPr id="14338" name="Content Placeholder 2"/>
          <p:cNvSpPr>
            <a:spLocks noGrp="1"/>
          </p:cNvSpPr>
          <p:nvPr>
            <p:ph idx="1"/>
          </p:nvPr>
        </p:nvSpPr>
        <p:spPr>
          <a:xfrm>
            <a:off x="134112" y="904876"/>
            <a:ext cx="11923776" cy="5749925"/>
          </a:xfrm>
        </p:spPr>
        <p:txBody>
          <a:bodyPr/>
          <a:lstStyle/>
          <a:p>
            <a:pPr eaLnBrk="1" hangingPunct="1">
              <a:spcBef>
                <a:spcPts val="0"/>
              </a:spcBef>
              <a:buFont typeface="Wingdings 2" pitchFamily="18" charset="2"/>
              <a:buNone/>
            </a:pPr>
            <a:r>
              <a:rPr lang="en-US" sz="2200" dirty="0">
                <a:latin typeface="Consolas" pitchFamily="49" charset="0"/>
                <a:cs typeface="Consolas" pitchFamily="49" charset="0"/>
              </a:rPr>
              <a:t>public interface </a:t>
            </a:r>
            <a:r>
              <a:rPr lang="en-US" sz="2200" dirty="0" err="1">
                <a:latin typeface="Consolas" pitchFamily="49" charset="0"/>
                <a:cs typeface="Consolas" pitchFamily="49" charset="0"/>
              </a:rPr>
              <a:t>StackInterface</a:t>
            </a:r>
            <a:r>
              <a:rPr lang="en-US" sz="2200" dirty="0">
                <a:latin typeface="Consolas" pitchFamily="49" charset="0"/>
                <a:cs typeface="Consolas" pitchFamily="49" charset="0"/>
              </a:rPr>
              <a:t>&lt;T&gt;</a:t>
            </a:r>
          </a:p>
          <a:p>
            <a:pPr eaLnBrk="1" hangingPunct="1">
              <a:spcBef>
                <a:spcPts val="0"/>
              </a:spcBef>
              <a:buFont typeface="Wingdings 2" pitchFamily="18" charset="2"/>
              <a:buNone/>
            </a:pPr>
            <a:r>
              <a:rPr lang="en-US" sz="2200" dirty="0">
                <a:latin typeface="Consolas" pitchFamily="49" charset="0"/>
                <a:cs typeface="Consolas" pitchFamily="49" charset="0"/>
              </a:rPr>
              <a:t>{</a:t>
            </a:r>
          </a:p>
          <a:p>
            <a:pPr eaLnBrk="1" hangingPunct="1">
              <a:spcBef>
                <a:spcPts val="0"/>
              </a:spcBef>
              <a:buFont typeface="Wingdings 2" pitchFamily="18" charset="2"/>
              <a:buNone/>
            </a:pPr>
            <a:r>
              <a:rPr lang="en-US" sz="2200" dirty="0">
                <a:latin typeface="Consolas" pitchFamily="49" charset="0"/>
                <a:cs typeface="Consolas" pitchFamily="49" charset="0"/>
              </a:rPr>
              <a:t>  void </a:t>
            </a:r>
            <a:r>
              <a:rPr lang="en-US" sz="2200" b="1" dirty="0">
                <a:solidFill>
                  <a:srgbClr val="FFC000"/>
                </a:solidFill>
                <a:latin typeface="Consolas" pitchFamily="49" charset="0"/>
                <a:cs typeface="Consolas" pitchFamily="49" charset="0"/>
              </a:rPr>
              <a:t>pop</a:t>
            </a:r>
            <a:r>
              <a:rPr lang="en-US" sz="2200" dirty="0">
                <a:latin typeface="Consolas" pitchFamily="49" charset="0"/>
                <a:cs typeface="Consolas" pitchFamily="49" charset="0"/>
              </a:rPr>
              <a:t>() throws </a:t>
            </a:r>
            <a:r>
              <a:rPr lang="en-US" sz="2200" dirty="0" err="1">
                <a:latin typeface="Consolas" pitchFamily="49" charset="0"/>
                <a:cs typeface="Consolas" pitchFamily="49" charset="0"/>
              </a:rPr>
              <a:t>StackUnderflowException</a:t>
            </a:r>
            <a:r>
              <a:rPr lang="en-US" sz="2200" dirty="0">
                <a:latin typeface="Consolas" pitchFamily="49" charset="0"/>
                <a:cs typeface="Consolas" pitchFamily="49" charset="0"/>
              </a:rPr>
              <a:t>;</a:t>
            </a:r>
          </a:p>
          <a:p>
            <a:pPr eaLnBrk="1" hangingPunct="1">
              <a:spcBef>
                <a:spcPts val="0"/>
              </a:spcBef>
              <a:buFont typeface="Wingdings 2" pitchFamily="18" charset="2"/>
              <a:buNone/>
            </a:pPr>
            <a:r>
              <a:rPr lang="en-US" sz="2200" dirty="0">
                <a:latin typeface="Consolas" pitchFamily="49" charset="0"/>
                <a:cs typeface="Consolas" pitchFamily="49" charset="0"/>
              </a:rPr>
              <a:t>  </a:t>
            </a:r>
            <a:r>
              <a:rPr lang="en-US" sz="2200" dirty="0">
                <a:solidFill>
                  <a:srgbClr val="92D050"/>
                </a:solidFill>
                <a:latin typeface="Consolas" pitchFamily="49" charset="0"/>
                <a:cs typeface="Consolas" pitchFamily="49" charset="0"/>
              </a:rPr>
              <a:t>// Throws </a:t>
            </a:r>
            <a:r>
              <a:rPr lang="en-US" sz="2200" dirty="0" err="1">
                <a:solidFill>
                  <a:srgbClr val="92D050"/>
                </a:solidFill>
                <a:latin typeface="Consolas" pitchFamily="49" charset="0"/>
                <a:cs typeface="Consolas" pitchFamily="49" charset="0"/>
              </a:rPr>
              <a:t>StackUnderflowException</a:t>
            </a:r>
            <a:r>
              <a:rPr lang="en-US" sz="2200" dirty="0">
                <a:solidFill>
                  <a:srgbClr val="92D050"/>
                </a:solidFill>
                <a:latin typeface="Consolas" pitchFamily="49" charset="0"/>
                <a:cs typeface="Consolas" pitchFamily="49" charset="0"/>
              </a:rPr>
              <a:t> if this stack </a:t>
            </a:r>
            <a:r>
              <a:rPr lang="en-US" sz="2200" dirty="0" smtClean="0">
                <a:solidFill>
                  <a:srgbClr val="92D050"/>
                </a:solidFill>
                <a:latin typeface="Consolas" pitchFamily="49" charset="0"/>
                <a:cs typeface="Consolas" pitchFamily="49" charset="0"/>
              </a:rPr>
              <a:t>is empty; otherwise,</a:t>
            </a:r>
            <a:endParaRPr lang="en-US" sz="2200" dirty="0">
              <a:solidFill>
                <a:srgbClr val="92D050"/>
              </a:solidFill>
              <a:latin typeface="Consolas" pitchFamily="49" charset="0"/>
              <a:cs typeface="Consolas" pitchFamily="49" charset="0"/>
            </a:endParaRPr>
          </a:p>
          <a:p>
            <a:pPr eaLnBrk="1" hangingPunct="1">
              <a:spcBef>
                <a:spcPts val="0"/>
              </a:spcBef>
              <a:buFont typeface="Wingdings 2" pitchFamily="18" charset="2"/>
              <a:buNone/>
            </a:pPr>
            <a:r>
              <a:rPr lang="en-US" sz="2200" dirty="0">
                <a:solidFill>
                  <a:srgbClr val="92D050"/>
                </a:solidFill>
                <a:latin typeface="Consolas" pitchFamily="49" charset="0"/>
                <a:cs typeface="Consolas" pitchFamily="49" charset="0"/>
              </a:rPr>
              <a:t>  // </a:t>
            </a:r>
            <a:r>
              <a:rPr lang="en-US" sz="2200" dirty="0" smtClean="0">
                <a:solidFill>
                  <a:srgbClr val="92D050"/>
                </a:solidFill>
                <a:latin typeface="Consolas" pitchFamily="49" charset="0"/>
                <a:cs typeface="Consolas" pitchFamily="49" charset="0"/>
              </a:rPr>
              <a:t>removes </a:t>
            </a:r>
            <a:r>
              <a:rPr lang="en-US" sz="2200" dirty="0">
                <a:solidFill>
                  <a:srgbClr val="92D050"/>
                </a:solidFill>
                <a:latin typeface="Consolas" pitchFamily="49" charset="0"/>
                <a:cs typeface="Consolas" pitchFamily="49" charset="0"/>
              </a:rPr>
              <a:t>top element from this stack.</a:t>
            </a:r>
          </a:p>
          <a:p>
            <a:pPr eaLnBrk="1" hangingPunct="1">
              <a:spcBef>
                <a:spcPts val="0"/>
              </a:spcBef>
              <a:buFont typeface="Wingdings 2" pitchFamily="18" charset="2"/>
              <a:buNone/>
            </a:pPr>
            <a:r>
              <a:rPr lang="en-US" sz="2200" dirty="0">
                <a:latin typeface="Consolas" pitchFamily="49" charset="0"/>
                <a:cs typeface="Consolas" pitchFamily="49" charset="0"/>
              </a:rPr>
              <a:t>  </a:t>
            </a:r>
          </a:p>
          <a:p>
            <a:pPr eaLnBrk="1" hangingPunct="1">
              <a:spcBef>
                <a:spcPts val="0"/>
              </a:spcBef>
              <a:buFont typeface="Wingdings 2" pitchFamily="18" charset="2"/>
              <a:buNone/>
            </a:pPr>
            <a:r>
              <a:rPr lang="en-US" sz="2200" dirty="0">
                <a:latin typeface="Consolas" pitchFamily="49" charset="0"/>
                <a:cs typeface="Consolas" pitchFamily="49" charset="0"/>
              </a:rPr>
              <a:t>  T </a:t>
            </a:r>
            <a:r>
              <a:rPr lang="en-US" sz="2200" b="1" dirty="0">
                <a:solidFill>
                  <a:srgbClr val="FFC000"/>
                </a:solidFill>
                <a:latin typeface="Consolas" pitchFamily="49" charset="0"/>
                <a:cs typeface="Consolas" pitchFamily="49" charset="0"/>
              </a:rPr>
              <a:t>top</a:t>
            </a:r>
            <a:r>
              <a:rPr lang="en-US" sz="2200" dirty="0">
                <a:latin typeface="Consolas" pitchFamily="49" charset="0"/>
                <a:cs typeface="Consolas" pitchFamily="49" charset="0"/>
              </a:rPr>
              <a:t>() throws </a:t>
            </a:r>
            <a:r>
              <a:rPr lang="en-US" sz="2200" dirty="0" err="1">
                <a:latin typeface="Consolas" pitchFamily="49" charset="0"/>
                <a:cs typeface="Consolas" pitchFamily="49" charset="0"/>
              </a:rPr>
              <a:t>StackUnderflowException</a:t>
            </a:r>
            <a:r>
              <a:rPr lang="en-US" sz="2200" dirty="0">
                <a:latin typeface="Consolas" pitchFamily="49" charset="0"/>
                <a:cs typeface="Consolas" pitchFamily="49" charset="0"/>
              </a:rPr>
              <a:t>;</a:t>
            </a:r>
          </a:p>
          <a:p>
            <a:pPr eaLnBrk="1" hangingPunct="1">
              <a:spcBef>
                <a:spcPts val="0"/>
              </a:spcBef>
              <a:buFont typeface="Wingdings 2" pitchFamily="18" charset="2"/>
              <a:buNone/>
            </a:pPr>
            <a:r>
              <a:rPr lang="en-US" sz="2200" dirty="0">
                <a:latin typeface="Consolas" pitchFamily="49" charset="0"/>
                <a:cs typeface="Consolas" pitchFamily="49" charset="0"/>
              </a:rPr>
              <a:t>  </a:t>
            </a:r>
            <a:r>
              <a:rPr lang="en-US" sz="2200" dirty="0">
                <a:solidFill>
                  <a:srgbClr val="92D050"/>
                </a:solidFill>
                <a:latin typeface="Consolas" pitchFamily="49" charset="0"/>
                <a:cs typeface="Consolas" pitchFamily="49" charset="0"/>
              </a:rPr>
              <a:t>// Throws </a:t>
            </a:r>
            <a:r>
              <a:rPr lang="en-US" sz="2200" dirty="0" err="1">
                <a:solidFill>
                  <a:srgbClr val="92D050"/>
                </a:solidFill>
                <a:latin typeface="Consolas" pitchFamily="49" charset="0"/>
                <a:cs typeface="Consolas" pitchFamily="49" charset="0"/>
              </a:rPr>
              <a:t>StackUnderflowException</a:t>
            </a:r>
            <a:r>
              <a:rPr lang="en-US" sz="2200" dirty="0">
                <a:solidFill>
                  <a:srgbClr val="92D050"/>
                </a:solidFill>
                <a:latin typeface="Consolas" pitchFamily="49" charset="0"/>
                <a:cs typeface="Consolas" pitchFamily="49" charset="0"/>
              </a:rPr>
              <a:t> if this stack </a:t>
            </a:r>
            <a:r>
              <a:rPr lang="en-US" sz="2200" dirty="0" smtClean="0">
                <a:solidFill>
                  <a:srgbClr val="92D050"/>
                </a:solidFill>
                <a:latin typeface="Consolas" pitchFamily="49" charset="0"/>
                <a:cs typeface="Consolas" pitchFamily="49" charset="0"/>
              </a:rPr>
              <a:t>is empty; otherwise,</a:t>
            </a:r>
            <a:endParaRPr lang="en-US" sz="2200" dirty="0">
              <a:solidFill>
                <a:srgbClr val="92D050"/>
              </a:solidFill>
              <a:latin typeface="Consolas" pitchFamily="49" charset="0"/>
              <a:cs typeface="Consolas" pitchFamily="49" charset="0"/>
            </a:endParaRPr>
          </a:p>
          <a:p>
            <a:pPr eaLnBrk="1" hangingPunct="1">
              <a:spcBef>
                <a:spcPts val="0"/>
              </a:spcBef>
              <a:buFont typeface="Wingdings 2" pitchFamily="18" charset="2"/>
              <a:buNone/>
            </a:pPr>
            <a:r>
              <a:rPr lang="en-US" sz="2200" dirty="0">
                <a:solidFill>
                  <a:srgbClr val="92D050"/>
                </a:solidFill>
                <a:latin typeface="Consolas" pitchFamily="49" charset="0"/>
                <a:cs typeface="Consolas" pitchFamily="49" charset="0"/>
              </a:rPr>
              <a:t>  // </a:t>
            </a:r>
            <a:r>
              <a:rPr lang="en-US" sz="2200" dirty="0" smtClean="0">
                <a:solidFill>
                  <a:srgbClr val="92D050"/>
                </a:solidFill>
                <a:latin typeface="Consolas" pitchFamily="49" charset="0"/>
                <a:cs typeface="Consolas" pitchFamily="49" charset="0"/>
              </a:rPr>
              <a:t>returns </a:t>
            </a:r>
            <a:r>
              <a:rPr lang="en-US" sz="2200" dirty="0">
                <a:solidFill>
                  <a:srgbClr val="92D050"/>
                </a:solidFill>
                <a:latin typeface="Consolas" pitchFamily="49" charset="0"/>
                <a:cs typeface="Consolas" pitchFamily="49" charset="0"/>
              </a:rPr>
              <a:t>top element from this stack.</a:t>
            </a:r>
          </a:p>
          <a:p>
            <a:pPr eaLnBrk="1" hangingPunct="1">
              <a:spcBef>
                <a:spcPts val="0"/>
              </a:spcBef>
              <a:buFont typeface="Wingdings 2" pitchFamily="18" charset="2"/>
              <a:buNone/>
            </a:pPr>
            <a:r>
              <a:rPr lang="en-US" sz="2200" dirty="0">
                <a:latin typeface="Consolas" pitchFamily="49" charset="0"/>
                <a:cs typeface="Consolas" pitchFamily="49" charset="0"/>
              </a:rPr>
              <a:t>  </a:t>
            </a:r>
          </a:p>
          <a:p>
            <a:pPr eaLnBrk="1" hangingPunct="1">
              <a:spcBef>
                <a:spcPts val="0"/>
              </a:spcBef>
              <a:buFont typeface="Wingdings 2" pitchFamily="18" charset="2"/>
              <a:buNone/>
            </a:pPr>
            <a:r>
              <a:rPr lang="en-US" sz="2200" dirty="0">
                <a:latin typeface="Consolas" pitchFamily="49" charset="0"/>
                <a:cs typeface="Consolas" pitchFamily="49" charset="0"/>
              </a:rPr>
              <a:t>  </a:t>
            </a:r>
            <a:r>
              <a:rPr lang="en-US" sz="2200" dirty="0" err="1">
                <a:latin typeface="Consolas" pitchFamily="49" charset="0"/>
                <a:cs typeface="Consolas" pitchFamily="49" charset="0"/>
              </a:rPr>
              <a:t>boolean</a:t>
            </a:r>
            <a:r>
              <a:rPr lang="en-US" sz="2200" dirty="0">
                <a:latin typeface="Consolas" pitchFamily="49" charset="0"/>
                <a:cs typeface="Consolas" pitchFamily="49" charset="0"/>
              </a:rPr>
              <a:t> </a:t>
            </a:r>
            <a:r>
              <a:rPr lang="en-US" sz="2200" b="1" dirty="0" err="1">
                <a:solidFill>
                  <a:srgbClr val="FFC000"/>
                </a:solidFill>
                <a:latin typeface="Consolas" pitchFamily="49" charset="0"/>
                <a:cs typeface="Consolas" pitchFamily="49" charset="0"/>
              </a:rPr>
              <a:t>isEmpty</a:t>
            </a:r>
            <a:r>
              <a:rPr lang="en-US" sz="2200" dirty="0">
                <a:latin typeface="Consolas" pitchFamily="49" charset="0"/>
                <a:cs typeface="Consolas" pitchFamily="49" charset="0"/>
              </a:rPr>
              <a:t>();</a:t>
            </a:r>
          </a:p>
          <a:p>
            <a:pPr eaLnBrk="1" hangingPunct="1">
              <a:spcBef>
                <a:spcPts val="0"/>
              </a:spcBef>
              <a:buFont typeface="Wingdings 2" pitchFamily="18" charset="2"/>
              <a:buNone/>
            </a:pPr>
            <a:r>
              <a:rPr lang="en-US" sz="2200" dirty="0">
                <a:latin typeface="Consolas" pitchFamily="49" charset="0"/>
                <a:cs typeface="Consolas" pitchFamily="49" charset="0"/>
              </a:rPr>
              <a:t>  </a:t>
            </a:r>
            <a:r>
              <a:rPr lang="en-US" sz="2200" dirty="0">
                <a:solidFill>
                  <a:srgbClr val="92D050"/>
                </a:solidFill>
                <a:latin typeface="Consolas" pitchFamily="49" charset="0"/>
                <a:cs typeface="Consolas" pitchFamily="49" charset="0"/>
              </a:rPr>
              <a:t>// Returns true if this stack is empty; false otherwise</a:t>
            </a:r>
          </a:p>
          <a:p>
            <a:pPr eaLnBrk="1" hangingPunct="1">
              <a:spcBef>
                <a:spcPts val="0"/>
              </a:spcBef>
              <a:buFont typeface="Wingdings 2" pitchFamily="18" charset="2"/>
              <a:buNone/>
            </a:pPr>
            <a:endParaRPr lang="en-US" sz="2200" dirty="0">
              <a:latin typeface="Consolas" pitchFamily="49" charset="0"/>
              <a:cs typeface="Consolas" pitchFamily="49" charset="0"/>
            </a:endParaRPr>
          </a:p>
          <a:p>
            <a:pPr eaLnBrk="1" hangingPunct="1">
              <a:spcBef>
                <a:spcPts val="0"/>
              </a:spcBef>
              <a:buFont typeface="Wingdings 2" pitchFamily="18" charset="2"/>
              <a:buNone/>
            </a:pPr>
            <a:r>
              <a:rPr lang="en-US" sz="2200" dirty="0">
                <a:latin typeface="Consolas" pitchFamily="49" charset="0"/>
                <a:cs typeface="Consolas" pitchFamily="49" charset="0"/>
              </a:rPr>
              <a:t>}</a:t>
            </a:r>
          </a:p>
        </p:txBody>
      </p:sp>
    </p:spTree>
    <p:extLst>
      <p:ext uri="{BB962C8B-B14F-4D97-AF65-F5344CB8AC3E}">
        <p14:creationId xmlns:p14="http://schemas.microsoft.com/office/powerpoint/2010/main" val="2368623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38">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38">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38">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33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1524000" y="1"/>
            <a:ext cx="9144000" cy="701675"/>
          </a:xfrm>
        </p:spPr>
        <p:txBody>
          <a:bodyPr/>
          <a:lstStyle/>
          <a:p>
            <a:pPr eaLnBrk="1" hangingPunct="1"/>
            <a:r>
              <a:rPr lang="en-US" smtClean="0">
                <a:cs typeface="Courier New" pitchFamily="49" charset="0"/>
              </a:rPr>
              <a:t>The Other Two Abstract Methods</a:t>
            </a:r>
          </a:p>
        </p:txBody>
      </p:sp>
      <p:sp>
        <p:nvSpPr>
          <p:cNvPr id="14338" name="Content Placeholder 2"/>
          <p:cNvSpPr>
            <a:spLocks noGrp="1"/>
          </p:cNvSpPr>
          <p:nvPr>
            <p:ph idx="1"/>
          </p:nvPr>
        </p:nvSpPr>
        <p:spPr>
          <a:xfrm>
            <a:off x="170688" y="904876"/>
            <a:ext cx="11887200" cy="5749925"/>
          </a:xfrm>
        </p:spPr>
        <p:txBody>
          <a:bodyPr vert="horz" wrap="square" lIns="91440" tIns="45720" rIns="0" bIns="45720" numCol="1" anchor="t" anchorCtr="0" compatLnSpc="1">
            <a:prstTxWarp prst="textNoShape">
              <a:avLst/>
            </a:prstTxWarp>
          </a:bodyPr>
          <a:lstStyle/>
          <a:p>
            <a:pPr eaLnBrk="1" hangingPunct="1">
              <a:spcBef>
                <a:spcPts val="0"/>
              </a:spcBef>
              <a:buFont typeface="Wingdings 2" pitchFamily="18" charset="2"/>
              <a:buNone/>
            </a:pPr>
            <a:r>
              <a:rPr lang="en-US" sz="2200" dirty="0">
                <a:latin typeface="Consolas" pitchFamily="49" charset="0"/>
                <a:cs typeface="Consolas" pitchFamily="49" charset="0"/>
              </a:rPr>
              <a:t>public interface </a:t>
            </a:r>
            <a:r>
              <a:rPr lang="en-US" sz="2200" dirty="0" err="1">
                <a:latin typeface="Consolas" pitchFamily="49" charset="0"/>
                <a:cs typeface="Consolas" pitchFamily="49" charset="0"/>
              </a:rPr>
              <a:t>BoundedStackInterface</a:t>
            </a:r>
            <a:r>
              <a:rPr lang="en-US" sz="2200" dirty="0">
                <a:latin typeface="Consolas" pitchFamily="49" charset="0"/>
                <a:cs typeface="Consolas" pitchFamily="49" charset="0"/>
              </a:rPr>
              <a:t>&lt;T&gt; </a:t>
            </a:r>
            <a:r>
              <a:rPr lang="en-US" sz="2200" b="1" dirty="0">
                <a:latin typeface="Consolas" pitchFamily="49" charset="0"/>
                <a:cs typeface="Consolas" pitchFamily="49" charset="0"/>
              </a:rPr>
              <a:t>extends </a:t>
            </a:r>
            <a:r>
              <a:rPr lang="en-US" sz="2200" b="1" dirty="0" err="1">
                <a:latin typeface="Consolas" pitchFamily="49" charset="0"/>
                <a:cs typeface="Consolas" pitchFamily="49" charset="0"/>
              </a:rPr>
              <a:t>StackInterface</a:t>
            </a:r>
            <a:r>
              <a:rPr lang="en-US" sz="2200" b="1" dirty="0">
                <a:latin typeface="Consolas" pitchFamily="49" charset="0"/>
                <a:cs typeface="Consolas" pitchFamily="49" charset="0"/>
              </a:rPr>
              <a:t>&lt;T&gt;</a:t>
            </a:r>
          </a:p>
          <a:p>
            <a:pPr eaLnBrk="1" hangingPunct="1">
              <a:spcBef>
                <a:spcPts val="0"/>
              </a:spcBef>
              <a:buFont typeface="Wingdings 2" pitchFamily="18" charset="2"/>
              <a:buNone/>
            </a:pPr>
            <a:r>
              <a:rPr lang="en-US" sz="2200" dirty="0">
                <a:latin typeface="Consolas" pitchFamily="49" charset="0"/>
                <a:cs typeface="Consolas" pitchFamily="49" charset="0"/>
              </a:rPr>
              <a:t>{</a:t>
            </a:r>
          </a:p>
          <a:p>
            <a:pPr eaLnBrk="1" hangingPunct="1">
              <a:spcBef>
                <a:spcPts val="0"/>
              </a:spcBef>
              <a:buFont typeface="Wingdings 2" pitchFamily="18" charset="2"/>
              <a:buNone/>
            </a:pPr>
            <a:r>
              <a:rPr lang="en-US" sz="2200" dirty="0">
                <a:latin typeface="Consolas" pitchFamily="49" charset="0"/>
                <a:cs typeface="Consolas" pitchFamily="49" charset="0"/>
              </a:rPr>
              <a:t>   void </a:t>
            </a:r>
            <a:r>
              <a:rPr lang="en-US" sz="2200" b="1" dirty="0">
                <a:solidFill>
                  <a:srgbClr val="FFC000"/>
                </a:solidFill>
                <a:latin typeface="Consolas" pitchFamily="49" charset="0"/>
                <a:cs typeface="Consolas" pitchFamily="49" charset="0"/>
              </a:rPr>
              <a:t>push</a:t>
            </a:r>
            <a:r>
              <a:rPr lang="en-US" sz="2200" dirty="0">
                <a:latin typeface="Consolas" pitchFamily="49" charset="0"/>
                <a:cs typeface="Consolas" pitchFamily="49" charset="0"/>
              </a:rPr>
              <a:t>(T element) throws </a:t>
            </a:r>
            <a:r>
              <a:rPr lang="en-US" sz="2200" b="1" dirty="0" err="1">
                <a:latin typeface="Consolas" pitchFamily="49" charset="0"/>
                <a:cs typeface="Consolas" pitchFamily="49" charset="0"/>
              </a:rPr>
              <a:t>StackOverflowException</a:t>
            </a:r>
            <a:r>
              <a:rPr lang="en-US" sz="2200" dirty="0">
                <a:latin typeface="Consolas" pitchFamily="49" charset="0"/>
                <a:cs typeface="Consolas" pitchFamily="49" charset="0"/>
              </a:rPr>
              <a:t>;</a:t>
            </a:r>
          </a:p>
          <a:p>
            <a:pPr eaLnBrk="1" hangingPunct="1">
              <a:spcBef>
                <a:spcPts val="0"/>
              </a:spcBef>
              <a:buFont typeface="Wingdings 2" pitchFamily="18" charset="2"/>
              <a:buNone/>
            </a:pPr>
            <a:r>
              <a:rPr lang="en-US" sz="2200" dirty="0">
                <a:latin typeface="Consolas" pitchFamily="49" charset="0"/>
                <a:cs typeface="Consolas" pitchFamily="49" charset="0"/>
              </a:rPr>
              <a:t>   </a:t>
            </a:r>
            <a:r>
              <a:rPr lang="en-US" sz="2200" dirty="0">
                <a:solidFill>
                  <a:srgbClr val="92D050"/>
                </a:solidFill>
                <a:latin typeface="Consolas" pitchFamily="49" charset="0"/>
                <a:cs typeface="Consolas" pitchFamily="49" charset="0"/>
              </a:rPr>
              <a:t>// Throws </a:t>
            </a:r>
            <a:r>
              <a:rPr lang="en-US" sz="2200" dirty="0" err="1">
                <a:solidFill>
                  <a:srgbClr val="92D050"/>
                </a:solidFill>
                <a:latin typeface="Consolas" pitchFamily="49" charset="0"/>
                <a:cs typeface="Consolas" pitchFamily="49" charset="0"/>
              </a:rPr>
              <a:t>StackOverflowException</a:t>
            </a:r>
            <a:r>
              <a:rPr lang="en-US" sz="2200" dirty="0">
                <a:solidFill>
                  <a:srgbClr val="92D050"/>
                </a:solidFill>
                <a:latin typeface="Consolas" pitchFamily="49" charset="0"/>
                <a:cs typeface="Consolas" pitchFamily="49" charset="0"/>
              </a:rPr>
              <a:t> if this stack is </a:t>
            </a:r>
            <a:r>
              <a:rPr lang="en-US" sz="2200" dirty="0" smtClean="0">
                <a:solidFill>
                  <a:srgbClr val="92D050"/>
                </a:solidFill>
                <a:latin typeface="Consolas" pitchFamily="49" charset="0"/>
                <a:cs typeface="Consolas" pitchFamily="49" charset="0"/>
              </a:rPr>
              <a:t>full; otherwise,</a:t>
            </a:r>
            <a:endParaRPr lang="en-US" sz="2200" dirty="0">
              <a:solidFill>
                <a:srgbClr val="92D050"/>
              </a:solidFill>
              <a:latin typeface="Consolas" pitchFamily="49" charset="0"/>
              <a:cs typeface="Consolas" pitchFamily="49" charset="0"/>
            </a:endParaRPr>
          </a:p>
          <a:p>
            <a:pPr eaLnBrk="1" hangingPunct="1">
              <a:spcBef>
                <a:spcPts val="0"/>
              </a:spcBef>
              <a:buFont typeface="Wingdings 2" pitchFamily="18" charset="2"/>
              <a:buNone/>
            </a:pPr>
            <a:r>
              <a:rPr lang="en-US" sz="2200" dirty="0">
                <a:solidFill>
                  <a:srgbClr val="92D050"/>
                </a:solidFill>
                <a:latin typeface="Consolas" pitchFamily="49" charset="0"/>
                <a:cs typeface="Consolas" pitchFamily="49" charset="0"/>
              </a:rPr>
              <a:t>   // </a:t>
            </a:r>
            <a:r>
              <a:rPr lang="en-US" sz="2200" dirty="0" smtClean="0">
                <a:solidFill>
                  <a:srgbClr val="92D050"/>
                </a:solidFill>
                <a:latin typeface="Consolas" pitchFamily="49" charset="0"/>
                <a:cs typeface="Consolas" pitchFamily="49" charset="0"/>
              </a:rPr>
              <a:t>places element </a:t>
            </a:r>
            <a:r>
              <a:rPr lang="en-US" sz="2200" dirty="0">
                <a:solidFill>
                  <a:srgbClr val="92D050"/>
                </a:solidFill>
                <a:latin typeface="Consolas" pitchFamily="49" charset="0"/>
                <a:cs typeface="Consolas" pitchFamily="49" charset="0"/>
              </a:rPr>
              <a:t>at the top of this stack.</a:t>
            </a:r>
          </a:p>
          <a:p>
            <a:pPr eaLnBrk="1" hangingPunct="1">
              <a:spcBef>
                <a:spcPts val="0"/>
              </a:spcBef>
              <a:buFont typeface="Wingdings 2" pitchFamily="18" charset="2"/>
              <a:buNone/>
            </a:pPr>
            <a:endParaRPr lang="en-US" sz="2200" dirty="0">
              <a:solidFill>
                <a:srgbClr val="92D050"/>
              </a:solidFill>
              <a:latin typeface="Consolas" pitchFamily="49" charset="0"/>
              <a:cs typeface="Consolas" pitchFamily="49" charset="0"/>
            </a:endParaRPr>
          </a:p>
          <a:p>
            <a:pPr eaLnBrk="1" hangingPunct="1">
              <a:spcBef>
                <a:spcPts val="0"/>
              </a:spcBef>
              <a:buFont typeface="Wingdings 2" pitchFamily="18" charset="2"/>
              <a:buNone/>
            </a:pPr>
            <a:r>
              <a:rPr lang="en-US" sz="2200" dirty="0">
                <a:latin typeface="Consolas" pitchFamily="49" charset="0"/>
                <a:cs typeface="Consolas" pitchFamily="49" charset="0"/>
              </a:rPr>
              <a:t>   </a:t>
            </a:r>
            <a:r>
              <a:rPr lang="en-US" sz="2200" dirty="0" err="1">
                <a:latin typeface="Consolas" pitchFamily="49" charset="0"/>
                <a:cs typeface="Consolas" pitchFamily="49" charset="0"/>
              </a:rPr>
              <a:t>boolean</a:t>
            </a:r>
            <a:r>
              <a:rPr lang="en-US" sz="2200" dirty="0">
                <a:latin typeface="Consolas" pitchFamily="49" charset="0"/>
                <a:cs typeface="Consolas" pitchFamily="49" charset="0"/>
              </a:rPr>
              <a:t> </a:t>
            </a:r>
            <a:r>
              <a:rPr lang="en-US" sz="2200" b="1" dirty="0" err="1">
                <a:solidFill>
                  <a:srgbClr val="FFC000"/>
                </a:solidFill>
                <a:latin typeface="Consolas" pitchFamily="49" charset="0"/>
                <a:cs typeface="Consolas" pitchFamily="49" charset="0"/>
              </a:rPr>
              <a:t>isFull</a:t>
            </a:r>
            <a:r>
              <a:rPr lang="en-US" sz="2200" dirty="0">
                <a:latin typeface="Consolas" pitchFamily="49" charset="0"/>
                <a:cs typeface="Consolas" pitchFamily="49" charset="0"/>
              </a:rPr>
              <a:t>();</a:t>
            </a:r>
          </a:p>
          <a:p>
            <a:pPr eaLnBrk="1" hangingPunct="1">
              <a:spcBef>
                <a:spcPts val="0"/>
              </a:spcBef>
              <a:buFont typeface="Wingdings 2" pitchFamily="18" charset="2"/>
              <a:buNone/>
            </a:pPr>
            <a:r>
              <a:rPr lang="en-US" sz="2200" dirty="0">
                <a:latin typeface="Consolas" pitchFamily="49" charset="0"/>
                <a:cs typeface="Consolas" pitchFamily="49" charset="0"/>
              </a:rPr>
              <a:t>   </a:t>
            </a:r>
            <a:r>
              <a:rPr lang="en-US" sz="2200" dirty="0">
                <a:solidFill>
                  <a:srgbClr val="92D050"/>
                </a:solidFill>
                <a:latin typeface="Consolas" pitchFamily="49" charset="0"/>
                <a:cs typeface="Consolas" pitchFamily="49" charset="0"/>
              </a:rPr>
              <a:t>// Returns true if this stack is full, otherwise returns false.</a:t>
            </a:r>
          </a:p>
          <a:p>
            <a:pPr eaLnBrk="1" hangingPunct="1">
              <a:spcBef>
                <a:spcPts val="0"/>
              </a:spcBef>
              <a:buFont typeface="Wingdings 2" pitchFamily="18" charset="2"/>
              <a:buNone/>
            </a:pPr>
            <a:r>
              <a:rPr lang="en-US" sz="2200" dirty="0">
                <a:latin typeface="Consolas" pitchFamily="49" charset="0"/>
                <a:cs typeface="Consolas" pitchFamily="49" charset="0"/>
              </a:rPr>
              <a:t>}</a:t>
            </a:r>
          </a:p>
          <a:p>
            <a:pPr eaLnBrk="1" hangingPunct="1">
              <a:spcBef>
                <a:spcPts val="0"/>
              </a:spcBef>
              <a:buFont typeface="Wingdings 2" pitchFamily="18" charset="2"/>
              <a:buNone/>
            </a:pPr>
            <a:endParaRPr lang="en-US" sz="2200" dirty="0">
              <a:latin typeface="Consolas" pitchFamily="49" charset="0"/>
              <a:cs typeface="Consolas" pitchFamily="49" charset="0"/>
            </a:endParaRPr>
          </a:p>
          <a:p>
            <a:pPr eaLnBrk="1" hangingPunct="1">
              <a:spcBef>
                <a:spcPts val="0"/>
              </a:spcBef>
              <a:buFont typeface="Wingdings 2" pitchFamily="18" charset="2"/>
              <a:buNone/>
            </a:pPr>
            <a:endParaRPr lang="en-US" sz="2200" dirty="0">
              <a:latin typeface="Consolas" pitchFamily="49" charset="0"/>
              <a:cs typeface="Consolas" pitchFamily="49" charset="0"/>
            </a:endParaRPr>
          </a:p>
          <a:p>
            <a:pPr eaLnBrk="1" hangingPunct="1">
              <a:spcBef>
                <a:spcPts val="0"/>
              </a:spcBef>
              <a:buFont typeface="Wingdings 2" pitchFamily="18" charset="2"/>
              <a:buNone/>
            </a:pPr>
            <a:r>
              <a:rPr lang="en-US" sz="2200" dirty="0">
                <a:latin typeface="Consolas" pitchFamily="49" charset="0"/>
                <a:cs typeface="Consolas" pitchFamily="49" charset="0"/>
              </a:rPr>
              <a:t>public interface </a:t>
            </a:r>
            <a:r>
              <a:rPr lang="en-US" sz="2200" dirty="0" err="1">
                <a:latin typeface="Consolas" pitchFamily="49" charset="0"/>
                <a:cs typeface="Consolas" pitchFamily="49" charset="0"/>
              </a:rPr>
              <a:t>UnboundedStackInterface</a:t>
            </a:r>
            <a:r>
              <a:rPr lang="en-US" sz="2200" dirty="0">
                <a:latin typeface="Consolas" pitchFamily="49" charset="0"/>
                <a:cs typeface="Consolas" pitchFamily="49" charset="0"/>
              </a:rPr>
              <a:t>&lt;T&gt; </a:t>
            </a:r>
            <a:r>
              <a:rPr lang="en-US" sz="2200" b="1" dirty="0">
                <a:latin typeface="Consolas" pitchFamily="49" charset="0"/>
                <a:cs typeface="Consolas" pitchFamily="49" charset="0"/>
              </a:rPr>
              <a:t>extends</a:t>
            </a:r>
            <a:br>
              <a:rPr lang="en-US" sz="2200" b="1" dirty="0">
                <a:latin typeface="Consolas" pitchFamily="49" charset="0"/>
                <a:cs typeface="Consolas" pitchFamily="49" charset="0"/>
              </a:rPr>
            </a:br>
            <a:r>
              <a:rPr lang="en-US" sz="2200" b="1" dirty="0">
                <a:latin typeface="Consolas" pitchFamily="49" charset="0"/>
                <a:cs typeface="Consolas" pitchFamily="49" charset="0"/>
              </a:rPr>
              <a:t>                                         </a:t>
            </a:r>
            <a:r>
              <a:rPr lang="en-US" sz="2200" b="1" dirty="0" err="1">
                <a:latin typeface="Consolas" pitchFamily="49" charset="0"/>
                <a:cs typeface="Consolas" pitchFamily="49" charset="0"/>
              </a:rPr>
              <a:t>StackInterface</a:t>
            </a:r>
            <a:r>
              <a:rPr lang="en-US" sz="2200" b="1" dirty="0">
                <a:latin typeface="Consolas" pitchFamily="49" charset="0"/>
                <a:cs typeface="Consolas" pitchFamily="49" charset="0"/>
              </a:rPr>
              <a:t>&lt;T&gt;</a:t>
            </a:r>
          </a:p>
          <a:p>
            <a:pPr eaLnBrk="1" hangingPunct="1">
              <a:spcBef>
                <a:spcPts val="0"/>
              </a:spcBef>
              <a:buFont typeface="Wingdings 2" pitchFamily="18" charset="2"/>
              <a:buNone/>
            </a:pPr>
            <a:r>
              <a:rPr lang="en-US" sz="2200" dirty="0">
                <a:latin typeface="Consolas" pitchFamily="49" charset="0"/>
                <a:cs typeface="Consolas" pitchFamily="49" charset="0"/>
              </a:rPr>
              <a:t>{</a:t>
            </a:r>
          </a:p>
          <a:p>
            <a:pPr eaLnBrk="1" hangingPunct="1">
              <a:spcBef>
                <a:spcPts val="0"/>
              </a:spcBef>
              <a:buFont typeface="Wingdings 2" pitchFamily="18" charset="2"/>
              <a:buNone/>
            </a:pPr>
            <a:r>
              <a:rPr lang="en-US" sz="2200" dirty="0">
                <a:latin typeface="Consolas" pitchFamily="49" charset="0"/>
                <a:cs typeface="Consolas" pitchFamily="49" charset="0"/>
              </a:rPr>
              <a:t>  void </a:t>
            </a:r>
            <a:r>
              <a:rPr lang="en-US" sz="2200" b="1" dirty="0">
                <a:solidFill>
                  <a:srgbClr val="FFC000"/>
                </a:solidFill>
                <a:latin typeface="Consolas" pitchFamily="49" charset="0"/>
                <a:cs typeface="Consolas" pitchFamily="49" charset="0"/>
              </a:rPr>
              <a:t>push</a:t>
            </a:r>
            <a:r>
              <a:rPr lang="en-US" sz="2200" dirty="0">
                <a:latin typeface="Consolas" pitchFamily="49" charset="0"/>
                <a:cs typeface="Consolas" pitchFamily="49" charset="0"/>
              </a:rPr>
              <a:t>(T element);</a:t>
            </a:r>
          </a:p>
          <a:p>
            <a:pPr eaLnBrk="1" hangingPunct="1">
              <a:spcBef>
                <a:spcPts val="0"/>
              </a:spcBef>
              <a:buFont typeface="Wingdings 2" pitchFamily="18" charset="2"/>
              <a:buNone/>
            </a:pPr>
            <a:r>
              <a:rPr lang="en-US" sz="2200" dirty="0">
                <a:latin typeface="Consolas" pitchFamily="49" charset="0"/>
                <a:cs typeface="Consolas" pitchFamily="49" charset="0"/>
              </a:rPr>
              <a:t>  </a:t>
            </a:r>
            <a:r>
              <a:rPr lang="en-US" sz="2200" dirty="0">
                <a:solidFill>
                  <a:srgbClr val="92D050"/>
                </a:solidFill>
                <a:latin typeface="Consolas" pitchFamily="49" charset="0"/>
                <a:cs typeface="Consolas" pitchFamily="49" charset="0"/>
              </a:rPr>
              <a:t>// Places element at the top of this stack.</a:t>
            </a:r>
          </a:p>
          <a:p>
            <a:pPr eaLnBrk="1" hangingPunct="1">
              <a:spcBef>
                <a:spcPts val="0"/>
              </a:spcBef>
              <a:buFont typeface="Wingdings 2" pitchFamily="18" charset="2"/>
              <a:buNone/>
            </a:pPr>
            <a:r>
              <a:rPr lang="en-US" sz="2200" dirty="0">
                <a:latin typeface="Consolas" pitchFamily="49" charset="0"/>
                <a:cs typeface="Consolas" pitchFamily="49" charset="0"/>
              </a:rPr>
              <a:t>} </a:t>
            </a:r>
          </a:p>
          <a:p>
            <a:pPr eaLnBrk="1" hangingPunct="1">
              <a:spcBef>
                <a:spcPts val="0"/>
              </a:spcBef>
              <a:buFont typeface="Wingdings 2" pitchFamily="18" charset="2"/>
              <a:buNone/>
            </a:pPr>
            <a:endParaRPr lang="en-US" sz="2200" dirty="0"/>
          </a:p>
        </p:txBody>
      </p:sp>
    </p:spTree>
    <p:extLst>
      <p:ext uri="{BB962C8B-B14F-4D97-AF65-F5344CB8AC3E}">
        <p14:creationId xmlns:p14="http://schemas.microsoft.com/office/powerpoint/2010/main" val="2563326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338">
                                            <p:txEl>
                                              <p:pRg st="11" end="1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38">
                                            <p:txEl>
                                              <p:pRg st="12" end="1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38">
                                            <p:txEl>
                                              <p:pRg st="13" end="1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338">
                                            <p:txEl>
                                              <p:pRg st="14" end="1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338">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524000" y="1"/>
            <a:ext cx="9144000" cy="701675"/>
          </a:xfrm>
        </p:spPr>
        <p:txBody>
          <a:bodyPr/>
          <a:lstStyle/>
          <a:p>
            <a:pPr eaLnBrk="1" hangingPunct="1"/>
            <a:r>
              <a:rPr lang="en-US" smtClean="0">
                <a:cs typeface="Courier New" pitchFamily="49" charset="0"/>
              </a:rPr>
              <a:t>Interface/Exception Relationships</a:t>
            </a:r>
          </a:p>
        </p:txBody>
      </p:sp>
      <p:grpSp>
        <p:nvGrpSpPr>
          <p:cNvPr id="2" name="Group 1"/>
          <p:cNvGrpSpPr/>
          <p:nvPr/>
        </p:nvGrpSpPr>
        <p:grpSpPr>
          <a:xfrm>
            <a:off x="862585" y="1344168"/>
            <a:ext cx="10500359" cy="4681410"/>
            <a:chOff x="1524000" y="1417638"/>
            <a:chExt cx="9144000" cy="4076700"/>
          </a:xfrm>
        </p:grpSpPr>
        <p:sp>
          <p:nvSpPr>
            <p:cNvPr id="7" name="Rectangle 6"/>
            <p:cNvSpPr/>
            <p:nvPr/>
          </p:nvSpPr>
          <p:spPr>
            <a:xfrm>
              <a:off x="1524000" y="1417638"/>
              <a:ext cx="9144000" cy="40767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24579" name="Picture 6" descr="C:\Users\Dan\Desktop\edition3\Art Files\13549_CH03\13549_CH03_FIG0305.jpg"/>
            <p:cNvPicPr>
              <a:picLocks noChangeAspect="1" noChangeArrowheads="1"/>
            </p:cNvPicPr>
            <p:nvPr/>
          </p:nvPicPr>
          <p:blipFill>
            <a:blip r:embed="rId2"/>
            <a:srcRect/>
            <a:stretch>
              <a:fillRect/>
            </a:stretch>
          </p:blipFill>
          <p:spPr bwMode="auto">
            <a:xfrm>
              <a:off x="1679575" y="1855788"/>
              <a:ext cx="8794750" cy="3338512"/>
            </a:xfrm>
            <a:prstGeom prst="rect">
              <a:avLst/>
            </a:prstGeom>
            <a:noFill/>
            <a:ln w="9525">
              <a:noFill/>
              <a:miter lim="800000"/>
              <a:headEnd/>
              <a:tailEnd/>
            </a:ln>
          </p:spPr>
        </p:pic>
      </p:grpSp>
    </p:spTree>
    <p:extLst>
      <p:ext uri="{BB962C8B-B14F-4D97-AF65-F5344CB8AC3E}">
        <p14:creationId xmlns:p14="http://schemas.microsoft.com/office/powerpoint/2010/main" val="6166525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524000" y="1"/>
            <a:ext cx="9144000" cy="701675"/>
          </a:xfrm>
        </p:spPr>
        <p:txBody>
          <a:bodyPr/>
          <a:lstStyle/>
          <a:p>
            <a:pPr eaLnBrk="1" hangingPunct="1"/>
            <a:r>
              <a:rPr lang="en-US" smtClean="0"/>
              <a:t>Example</a:t>
            </a:r>
          </a:p>
        </p:txBody>
      </p:sp>
      <p:sp>
        <p:nvSpPr>
          <p:cNvPr id="4" name="Content Placeholder 3"/>
          <p:cNvSpPr>
            <a:spLocks noGrp="1"/>
          </p:cNvSpPr>
          <p:nvPr>
            <p:ph idx="1"/>
          </p:nvPr>
        </p:nvSpPr>
        <p:spPr>
          <a:xfrm>
            <a:off x="170688" y="908050"/>
            <a:ext cx="11887200" cy="5607050"/>
          </a:xfrm>
        </p:spPr>
        <p:txBody>
          <a:bodyPr/>
          <a:lstStyle/>
          <a:p>
            <a:pPr eaLnBrk="1" hangingPunct="1"/>
            <a:r>
              <a:rPr lang="en-US" dirty="0" smtClean="0"/>
              <a:t>The text gives an example (pp. 182-183)</a:t>
            </a:r>
          </a:p>
          <a:p>
            <a:pPr eaLnBrk="1" hangingPunct="1"/>
            <a:r>
              <a:rPr lang="en-US" dirty="0" smtClean="0"/>
              <a:t>This example takes whole strings and pushes them onto a stack, and then reads them back in reverse order</a:t>
            </a:r>
          </a:p>
          <a:p>
            <a:pPr eaLnBrk="1" hangingPunct="1"/>
            <a:endParaRPr lang="en-US" dirty="0" smtClean="0"/>
          </a:p>
          <a:p>
            <a:pPr eaLnBrk="1" hangingPunct="1"/>
            <a:r>
              <a:rPr lang="en-US" dirty="0" smtClean="0"/>
              <a:t>Another example (not in the book):</a:t>
            </a:r>
          </a:p>
          <a:p>
            <a:pPr marL="742950" lvl="1" indent="-285750" eaLnBrk="1" hangingPunct="1"/>
            <a:r>
              <a:rPr lang="en-US" dirty="0" smtClean="0"/>
              <a:t>A String can be reversed by pushing its characters one-at-a-time onto a stack, and then popping them back off into a new string one-at-a-time</a:t>
            </a:r>
          </a:p>
          <a:p>
            <a:pPr marL="1143000" lvl="2" indent="-228600" eaLnBrk="1" hangingPunct="1"/>
            <a:r>
              <a:rPr lang="en-US" dirty="0" smtClean="0"/>
              <a:t>Or we can use the </a:t>
            </a:r>
            <a:r>
              <a:rPr lang="en-US" dirty="0" err="1" smtClean="0">
                <a:solidFill>
                  <a:srgbClr val="FFC000"/>
                </a:solidFill>
                <a:latin typeface="Consolas" pitchFamily="49" charset="0"/>
                <a:cs typeface="Consolas" pitchFamily="49" charset="0"/>
              </a:rPr>
              <a:t>StringBuffer</a:t>
            </a:r>
            <a:r>
              <a:rPr lang="en-US" dirty="0" err="1" smtClean="0"/>
              <a:t>’s</a:t>
            </a:r>
            <a:r>
              <a:rPr lang="en-US" dirty="0" smtClean="0"/>
              <a:t> </a:t>
            </a:r>
            <a:r>
              <a:rPr lang="en-US" dirty="0" smtClean="0">
                <a:solidFill>
                  <a:srgbClr val="FFC000"/>
                </a:solidFill>
                <a:latin typeface="Consolas" pitchFamily="49" charset="0"/>
                <a:cs typeface="Consolas" pitchFamily="49" charset="0"/>
              </a:rPr>
              <a:t>.reverse</a:t>
            </a:r>
            <a:r>
              <a:rPr lang="en-US" dirty="0" smtClean="0"/>
              <a:t> method!</a:t>
            </a:r>
          </a:p>
        </p:txBody>
      </p:sp>
    </p:spTree>
    <p:extLst>
      <p:ext uri="{BB962C8B-B14F-4D97-AF65-F5344CB8AC3E}">
        <p14:creationId xmlns:p14="http://schemas.microsoft.com/office/powerpoint/2010/main" val="499573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a:xfrm>
            <a:off x="1524000" y="1"/>
            <a:ext cx="9144000" cy="701675"/>
          </a:xfrm>
        </p:spPr>
        <p:txBody>
          <a:bodyPr/>
          <a:lstStyle/>
          <a:p>
            <a:pPr eaLnBrk="1" hangingPunct="1"/>
            <a:r>
              <a:rPr lang="en-US" dirty="0" smtClean="0"/>
              <a:t>Chapter 3 Will Continue…</a:t>
            </a:r>
            <a:endParaRPr lang="en-US" dirty="0" smtClean="0">
              <a:latin typeface="Courier New" pitchFamily="49" charset="0"/>
              <a:cs typeface="Courier New" pitchFamily="49" charset="0"/>
            </a:endParaRPr>
          </a:p>
        </p:txBody>
      </p:sp>
      <p:sp>
        <p:nvSpPr>
          <p:cNvPr id="4" name="Content Placeholder 3"/>
          <p:cNvSpPr>
            <a:spLocks noGrp="1"/>
          </p:cNvSpPr>
          <p:nvPr>
            <p:ph idx="1"/>
          </p:nvPr>
        </p:nvSpPr>
        <p:spPr>
          <a:xfrm>
            <a:off x="1600200" y="1104900"/>
            <a:ext cx="8953500" cy="5410200"/>
          </a:xfrm>
        </p:spPr>
        <p:txBody>
          <a:bodyPr/>
          <a:lstStyle/>
          <a:p>
            <a:pPr eaLnBrk="1" hangingPunct="1">
              <a:lnSpc>
                <a:spcPct val="95000"/>
              </a:lnSpc>
              <a:spcBef>
                <a:spcPct val="5000"/>
              </a:spcBef>
              <a:buFont typeface="Wingdings 2" pitchFamily="18" charset="2"/>
              <a:buNone/>
            </a:pPr>
            <a:endParaRPr lang="en-US" dirty="0" smtClean="0"/>
          </a:p>
          <a:p>
            <a:pPr eaLnBrk="1" hangingPunct="1">
              <a:lnSpc>
                <a:spcPct val="95000"/>
              </a:lnSpc>
              <a:spcBef>
                <a:spcPct val="5000"/>
              </a:spcBef>
              <a:buFont typeface="Wingdings 2" pitchFamily="18" charset="2"/>
              <a:buNone/>
            </a:pPr>
            <a:endParaRPr lang="en-US" dirty="0" smtClean="0"/>
          </a:p>
          <a:p>
            <a:pPr eaLnBrk="1" hangingPunct="1">
              <a:lnSpc>
                <a:spcPct val="95000"/>
              </a:lnSpc>
              <a:spcBef>
                <a:spcPct val="5000"/>
              </a:spcBef>
              <a:buFont typeface="Wingdings 2" pitchFamily="18" charset="2"/>
              <a:buNone/>
            </a:pPr>
            <a:endParaRPr lang="en-US" dirty="0" smtClean="0"/>
          </a:p>
          <a:p>
            <a:pPr eaLnBrk="1" hangingPunct="1">
              <a:lnSpc>
                <a:spcPct val="95000"/>
              </a:lnSpc>
              <a:spcBef>
                <a:spcPct val="5000"/>
              </a:spcBef>
              <a:buFont typeface="Wingdings 2" pitchFamily="18" charset="2"/>
              <a:buNone/>
            </a:pPr>
            <a:endParaRPr lang="en-US" dirty="0" smtClean="0"/>
          </a:p>
          <a:p>
            <a:pPr algn="ctr" eaLnBrk="1" hangingPunct="1">
              <a:lnSpc>
                <a:spcPct val="95000"/>
              </a:lnSpc>
              <a:spcBef>
                <a:spcPct val="5000"/>
              </a:spcBef>
              <a:buFont typeface="Wingdings 2" pitchFamily="18" charset="2"/>
              <a:buNone/>
            </a:pPr>
            <a:r>
              <a:rPr lang="en-US" sz="9000" dirty="0"/>
              <a:t>? </a:t>
            </a:r>
            <a:r>
              <a:rPr lang="en-US" sz="9000"/>
              <a:t>Questions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524000" y="1"/>
            <a:ext cx="9144000" cy="701675"/>
          </a:xfrm>
        </p:spPr>
        <p:txBody>
          <a:bodyPr/>
          <a:lstStyle/>
          <a:p>
            <a:pPr eaLnBrk="1" hangingPunct="1"/>
            <a:r>
              <a:rPr lang="en-US" smtClean="0"/>
              <a:t>Stacks (</a:t>
            </a:r>
            <a:r>
              <a:rPr lang="en-US" smtClean="0">
                <a:latin typeface="Arial" charset="0"/>
                <a:cs typeface="Arial" charset="0"/>
              </a:rPr>
              <a:t>§</a:t>
            </a:r>
            <a:r>
              <a:rPr lang="en-US" smtClean="0"/>
              <a:t>3.1) – Overview (2)</a:t>
            </a:r>
          </a:p>
        </p:txBody>
      </p:sp>
      <p:sp>
        <p:nvSpPr>
          <p:cNvPr id="14338" name="Content Placeholder 2"/>
          <p:cNvSpPr>
            <a:spLocks noGrp="1"/>
          </p:cNvSpPr>
          <p:nvPr>
            <p:ph idx="1"/>
          </p:nvPr>
        </p:nvSpPr>
        <p:spPr>
          <a:xfrm>
            <a:off x="170688" y="904876"/>
            <a:ext cx="11887200" cy="5749925"/>
          </a:xfrm>
        </p:spPr>
        <p:txBody>
          <a:bodyPr/>
          <a:lstStyle/>
          <a:p>
            <a:pPr eaLnBrk="1" hangingPunct="1">
              <a:spcBef>
                <a:spcPct val="10000"/>
              </a:spcBef>
            </a:pPr>
            <a:r>
              <a:rPr lang="en-US" dirty="0" smtClean="0"/>
              <a:t>Stack:</a:t>
            </a:r>
          </a:p>
          <a:p>
            <a:pPr lvl="1" eaLnBrk="1" hangingPunct="1">
              <a:spcBef>
                <a:spcPct val="10000"/>
              </a:spcBef>
            </a:pPr>
            <a:r>
              <a:rPr lang="en-US" dirty="0" smtClean="0"/>
              <a:t>Items go onto the stack ADT </a:t>
            </a:r>
            <a:r>
              <a:rPr lang="en-US" i="1" u="sng" dirty="0" smtClean="0"/>
              <a:t>one</a:t>
            </a:r>
            <a:r>
              <a:rPr lang="en-US" dirty="0" smtClean="0"/>
              <a:t> at a time.  </a:t>
            </a:r>
          </a:p>
          <a:p>
            <a:pPr lvl="1" eaLnBrk="1" hangingPunct="1">
              <a:spcBef>
                <a:spcPct val="10000"/>
              </a:spcBef>
            </a:pPr>
            <a:r>
              <a:rPr lang="en-US" dirty="0" smtClean="0"/>
              <a:t>In the examples below, we </a:t>
            </a:r>
            <a:r>
              <a:rPr lang="en-US" b="1" dirty="0" smtClean="0"/>
              <a:t>could</a:t>
            </a:r>
            <a:r>
              <a:rPr lang="en-US" dirty="0" smtClean="0"/>
              <a:t> add more than one tray to the stack at once (or remove several at once)</a:t>
            </a:r>
          </a:p>
          <a:p>
            <a:pPr lvl="2" eaLnBrk="1" hangingPunct="1">
              <a:spcBef>
                <a:spcPct val="10000"/>
              </a:spcBef>
            </a:pPr>
            <a:r>
              <a:rPr lang="en-US" dirty="0" smtClean="0"/>
              <a:t>Such a “compound” operation is really just a sequence of individual operations. </a:t>
            </a:r>
          </a:p>
          <a:p>
            <a:pPr lvl="2" eaLnBrk="1" hangingPunct="1">
              <a:spcBef>
                <a:spcPct val="10000"/>
              </a:spcBef>
            </a:pPr>
            <a:r>
              <a:rPr lang="en-US" dirty="0" smtClean="0"/>
              <a:t>For the Stack ADT, we will always add/remove ONE item</a:t>
            </a:r>
          </a:p>
        </p:txBody>
      </p:sp>
      <p:grpSp>
        <p:nvGrpSpPr>
          <p:cNvPr id="2" name="Group 1"/>
          <p:cNvGrpSpPr/>
          <p:nvPr/>
        </p:nvGrpSpPr>
        <p:grpSpPr>
          <a:xfrm>
            <a:off x="1741156" y="3604767"/>
            <a:ext cx="8670812" cy="3116073"/>
            <a:chOff x="914400" y="4114800"/>
            <a:chExt cx="7315200" cy="2628900"/>
          </a:xfrm>
        </p:grpSpPr>
        <p:sp>
          <p:nvSpPr>
            <p:cNvPr id="5" name="Rectangle 4"/>
            <p:cNvSpPr/>
            <p:nvPr/>
          </p:nvSpPr>
          <p:spPr>
            <a:xfrm>
              <a:off x="914400" y="4114800"/>
              <a:ext cx="7315200" cy="26289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7412" name="Picture 6" descr="37461_CH03_FIG0301"/>
            <p:cNvPicPr>
              <a:picLocks noChangeAspect="1" noChangeArrowheads="1"/>
            </p:cNvPicPr>
            <p:nvPr/>
          </p:nvPicPr>
          <p:blipFill>
            <a:blip r:embed="rId2"/>
            <a:srcRect/>
            <a:stretch>
              <a:fillRect/>
            </a:stretch>
          </p:blipFill>
          <p:spPr bwMode="auto">
            <a:xfrm>
              <a:off x="1038225" y="4207764"/>
              <a:ext cx="7077075" cy="2476500"/>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1524000" y="1"/>
            <a:ext cx="9144000" cy="701675"/>
          </a:xfrm>
        </p:spPr>
        <p:txBody>
          <a:bodyPr/>
          <a:lstStyle/>
          <a:p>
            <a:pPr eaLnBrk="1" hangingPunct="1"/>
            <a:r>
              <a:rPr lang="en-US" smtClean="0"/>
              <a:t>Stacks (</a:t>
            </a:r>
            <a:r>
              <a:rPr lang="en-US" smtClean="0">
                <a:latin typeface="Arial" charset="0"/>
                <a:cs typeface="Arial" charset="0"/>
              </a:rPr>
              <a:t>§</a:t>
            </a:r>
            <a:r>
              <a:rPr lang="en-US" smtClean="0"/>
              <a:t>3.1) – Overview (3)</a:t>
            </a:r>
          </a:p>
        </p:txBody>
      </p:sp>
      <p:sp>
        <p:nvSpPr>
          <p:cNvPr id="14338" name="Content Placeholder 2"/>
          <p:cNvSpPr>
            <a:spLocks noGrp="1"/>
          </p:cNvSpPr>
          <p:nvPr>
            <p:ph idx="1"/>
          </p:nvPr>
        </p:nvSpPr>
        <p:spPr>
          <a:xfrm>
            <a:off x="170688" y="904876"/>
            <a:ext cx="11887200" cy="5749925"/>
          </a:xfrm>
        </p:spPr>
        <p:txBody>
          <a:bodyPr/>
          <a:lstStyle/>
          <a:p>
            <a:pPr eaLnBrk="1" hangingPunct="1">
              <a:spcBef>
                <a:spcPts val="300"/>
              </a:spcBef>
            </a:pPr>
            <a:r>
              <a:rPr lang="en-US" dirty="0" smtClean="0"/>
              <a:t>Stack Operations:</a:t>
            </a:r>
          </a:p>
          <a:p>
            <a:pPr lvl="1" eaLnBrk="1" hangingPunct="1">
              <a:spcBef>
                <a:spcPts val="300"/>
              </a:spcBef>
            </a:pPr>
            <a:r>
              <a:rPr lang="en-US" dirty="0" smtClean="0"/>
              <a:t>A Stack’s constructor should initialize it to be empty (i.e., no items on the stack, ready to receive first item)</a:t>
            </a:r>
          </a:p>
          <a:p>
            <a:pPr lvl="1" eaLnBrk="1" hangingPunct="1">
              <a:spcBef>
                <a:spcPts val="300"/>
              </a:spcBef>
            </a:pPr>
            <a:r>
              <a:rPr lang="en-US" dirty="0" smtClean="0"/>
              <a:t>Once initialized, stacks have traditionally supported only two (</a:t>
            </a:r>
            <a:r>
              <a:rPr lang="en-US" dirty="0" err="1" smtClean="0"/>
              <a:t>mutator</a:t>
            </a:r>
            <a:r>
              <a:rPr lang="en-US" dirty="0" smtClean="0"/>
              <a:t> / transformer) operations:</a:t>
            </a:r>
          </a:p>
          <a:p>
            <a:pPr lvl="2" eaLnBrk="1" hangingPunct="1">
              <a:spcBef>
                <a:spcPts val="300"/>
              </a:spcBef>
            </a:pPr>
            <a:r>
              <a:rPr lang="en-US" i="1" u="sng" dirty="0" smtClean="0"/>
              <a:t>Push</a:t>
            </a:r>
            <a:r>
              <a:rPr lang="en-US" dirty="0" smtClean="0"/>
              <a:t> – add an item to the (top of the) stack </a:t>
            </a:r>
          </a:p>
          <a:p>
            <a:pPr lvl="3" eaLnBrk="1" hangingPunct="1">
              <a:spcBef>
                <a:spcPts val="300"/>
              </a:spcBef>
            </a:pPr>
            <a:r>
              <a:rPr lang="en-US" dirty="0" smtClean="0"/>
              <a:t>Push a new plate onto the spring-loaded stack at the cafeteria</a:t>
            </a:r>
          </a:p>
          <a:p>
            <a:pPr lvl="2" eaLnBrk="1" hangingPunct="1">
              <a:spcBef>
                <a:spcPts val="300"/>
              </a:spcBef>
            </a:pPr>
            <a:r>
              <a:rPr lang="en-US" i="1" u="sng" dirty="0" smtClean="0"/>
              <a:t>Pop</a:t>
            </a:r>
            <a:r>
              <a:rPr lang="en-US" dirty="0" smtClean="0"/>
              <a:t> – remove (discard) the (topmost) item on the stack</a:t>
            </a:r>
          </a:p>
          <a:p>
            <a:pPr lvl="1" eaLnBrk="1" hangingPunct="1">
              <a:spcBef>
                <a:spcPts val="300"/>
              </a:spcBef>
            </a:pPr>
            <a:r>
              <a:rPr lang="en-US" dirty="0" smtClean="0"/>
              <a:t>Modern programs have given rise to the need of a third (accessor / observer) operation:</a:t>
            </a:r>
          </a:p>
          <a:p>
            <a:pPr lvl="2" eaLnBrk="1" hangingPunct="1">
              <a:spcBef>
                <a:spcPts val="300"/>
              </a:spcBef>
            </a:pPr>
            <a:r>
              <a:rPr lang="en-US" i="1" u="sng" dirty="0" smtClean="0"/>
              <a:t>Top</a:t>
            </a:r>
            <a:r>
              <a:rPr lang="en-US" dirty="0" smtClean="0"/>
              <a:t> – returns the item on the top of the stack, but leaves it there.  Sometimes called </a:t>
            </a:r>
            <a:r>
              <a:rPr lang="en-US" i="1" u="sng" dirty="0" smtClean="0"/>
              <a:t>Peek</a:t>
            </a:r>
          </a:p>
          <a:p>
            <a:pPr lvl="1" eaLnBrk="1" hangingPunct="1">
              <a:spcBef>
                <a:spcPts val="300"/>
              </a:spcBef>
            </a:pPr>
            <a:r>
              <a:rPr lang="en-US" dirty="0" smtClean="0"/>
              <a:t>The traditional stack combines Pop and Top:</a:t>
            </a:r>
            <a:br>
              <a:rPr lang="en-US" dirty="0" smtClean="0"/>
            </a:br>
            <a:r>
              <a:rPr lang="en-US" dirty="0" smtClean="0"/>
              <a:t>Pop returns the top item </a:t>
            </a:r>
            <a:r>
              <a:rPr lang="en-US" i="1" dirty="0" smtClean="0"/>
              <a:t>and</a:t>
            </a:r>
            <a:r>
              <a:rPr lang="en-US" dirty="0" smtClean="0"/>
              <a:t> removes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629400" y="1143000"/>
            <a:ext cx="3619500" cy="54483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458" name="Title 1"/>
          <p:cNvSpPr>
            <a:spLocks noGrp="1"/>
          </p:cNvSpPr>
          <p:nvPr>
            <p:ph type="title"/>
          </p:nvPr>
        </p:nvSpPr>
        <p:spPr>
          <a:xfrm>
            <a:off x="1524000" y="1"/>
            <a:ext cx="9144000" cy="701675"/>
          </a:xfrm>
        </p:spPr>
        <p:txBody>
          <a:bodyPr/>
          <a:lstStyle/>
          <a:p>
            <a:pPr eaLnBrk="1" hangingPunct="1"/>
            <a:r>
              <a:rPr lang="en-US" smtClean="0"/>
              <a:t>Stacks (</a:t>
            </a:r>
            <a:r>
              <a:rPr lang="en-US" smtClean="0">
                <a:latin typeface="Arial" charset="0"/>
                <a:cs typeface="Arial" charset="0"/>
              </a:rPr>
              <a:t>§</a:t>
            </a:r>
            <a:r>
              <a:rPr lang="en-US" smtClean="0"/>
              <a:t>3.1) – Overview (4)</a:t>
            </a:r>
          </a:p>
        </p:txBody>
      </p:sp>
      <p:sp>
        <p:nvSpPr>
          <p:cNvPr id="19459" name="Content Placeholder 2"/>
          <p:cNvSpPr>
            <a:spLocks noGrp="1"/>
          </p:cNvSpPr>
          <p:nvPr>
            <p:ph idx="1"/>
          </p:nvPr>
        </p:nvSpPr>
        <p:spPr>
          <a:xfrm>
            <a:off x="170688" y="904876"/>
            <a:ext cx="10383012" cy="5749925"/>
          </a:xfrm>
        </p:spPr>
        <p:txBody>
          <a:bodyPr/>
          <a:lstStyle/>
          <a:p>
            <a:pPr eaLnBrk="1" hangingPunct="1">
              <a:spcBef>
                <a:spcPct val="10000"/>
              </a:spcBef>
            </a:pPr>
            <a:r>
              <a:rPr lang="en-US" dirty="0" smtClean="0"/>
              <a:t>Effect of stack operations:</a:t>
            </a:r>
          </a:p>
          <a:p>
            <a:pPr lvl="1" eaLnBrk="1" hangingPunct="1">
              <a:spcBef>
                <a:spcPct val="10000"/>
              </a:spcBef>
            </a:pPr>
            <a:r>
              <a:rPr lang="en-US" dirty="0" smtClean="0"/>
              <a:t>Start with empty stack</a:t>
            </a:r>
          </a:p>
          <a:p>
            <a:pPr lvl="1" eaLnBrk="1" hangingPunct="1">
              <a:spcBef>
                <a:spcPct val="10000"/>
              </a:spcBef>
            </a:pPr>
            <a:r>
              <a:rPr lang="en-US" dirty="0" smtClean="0"/>
              <a:t>Push 2</a:t>
            </a:r>
          </a:p>
          <a:p>
            <a:pPr lvl="1" eaLnBrk="1" hangingPunct="1">
              <a:spcBef>
                <a:spcPct val="10000"/>
              </a:spcBef>
            </a:pPr>
            <a:r>
              <a:rPr lang="en-US" dirty="0" smtClean="0"/>
              <a:t>Push 3</a:t>
            </a:r>
          </a:p>
          <a:p>
            <a:pPr lvl="1" eaLnBrk="1" hangingPunct="1">
              <a:spcBef>
                <a:spcPct val="10000"/>
              </a:spcBef>
            </a:pPr>
            <a:r>
              <a:rPr lang="en-US" dirty="0" smtClean="0"/>
              <a:t>Push 5</a:t>
            </a:r>
          </a:p>
          <a:p>
            <a:pPr lvl="1" eaLnBrk="1" hangingPunct="1">
              <a:spcBef>
                <a:spcPct val="10000"/>
              </a:spcBef>
            </a:pPr>
            <a:r>
              <a:rPr lang="en-US" dirty="0" smtClean="0"/>
              <a:t>Pop</a:t>
            </a:r>
          </a:p>
          <a:p>
            <a:pPr lvl="1" eaLnBrk="1" hangingPunct="1">
              <a:spcBef>
                <a:spcPct val="10000"/>
              </a:spcBef>
            </a:pPr>
            <a:r>
              <a:rPr lang="en-US" dirty="0" smtClean="0"/>
              <a:t>Push 4</a:t>
            </a:r>
          </a:p>
        </p:txBody>
      </p:sp>
      <p:pic>
        <p:nvPicPr>
          <p:cNvPr id="19460" name="Picture 5" descr="37461_CH03_FIG0302"/>
          <p:cNvPicPr>
            <a:picLocks noChangeAspect="1" noChangeArrowheads="1"/>
          </p:cNvPicPr>
          <p:nvPr/>
        </p:nvPicPr>
        <p:blipFill>
          <a:blip r:embed="rId2"/>
          <a:srcRect/>
          <a:stretch>
            <a:fillRect/>
          </a:stretch>
        </p:blipFill>
        <p:spPr bwMode="auto">
          <a:xfrm>
            <a:off x="6705601" y="1219201"/>
            <a:ext cx="3457575" cy="5294313"/>
          </a:xfrm>
          <a:prstGeom prst="rect">
            <a:avLst/>
          </a:prstGeom>
          <a:noFill/>
          <a:ln w="9525">
            <a:noFill/>
            <a:miter lim="800000"/>
            <a:headEnd/>
            <a:tailEnd/>
          </a:ln>
        </p:spPr>
      </p:pic>
      <p:cxnSp>
        <p:nvCxnSpPr>
          <p:cNvPr id="3" name="Straight Arrow Connector 2"/>
          <p:cNvCxnSpPr/>
          <p:nvPr/>
        </p:nvCxnSpPr>
        <p:spPr>
          <a:xfrm flipV="1">
            <a:off x="4376928" y="1344168"/>
            <a:ext cx="4057460" cy="36576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2145792" y="1965960"/>
            <a:ext cx="4483608" cy="1097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145792" y="2514600"/>
            <a:ext cx="4483608" cy="14630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145792" y="2990088"/>
            <a:ext cx="4483608" cy="4754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743456" y="3392424"/>
            <a:ext cx="4885944" cy="109728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145792" y="3904488"/>
            <a:ext cx="4483608" cy="19385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46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459">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59">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459">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459">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459">
                                            <p:txEl>
                                              <p:pRg st="6" end="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459"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524000" y="1"/>
            <a:ext cx="9144000" cy="701675"/>
          </a:xfrm>
        </p:spPr>
        <p:txBody>
          <a:bodyPr/>
          <a:lstStyle/>
          <a:p>
            <a:pPr eaLnBrk="1" hangingPunct="1"/>
            <a:r>
              <a:rPr lang="en-US" smtClean="0"/>
              <a:t>Stacks (</a:t>
            </a:r>
            <a:r>
              <a:rPr lang="en-US" smtClean="0">
                <a:latin typeface="Arial" charset="0"/>
                <a:cs typeface="Arial" charset="0"/>
              </a:rPr>
              <a:t>§</a:t>
            </a:r>
            <a:r>
              <a:rPr lang="en-US" smtClean="0"/>
              <a:t>3.1) – Applications</a:t>
            </a:r>
          </a:p>
        </p:txBody>
      </p:sp>
      <p:sp>
        <p:nvSpPr>
          <p:cNvPr id="14338" name="Content Placeholder 2"/>
          <p:cNvSpPr>
            <a:spLocks noGrp="1"/>
          </p:cNvSpPr>
          <p:nvPr>
            <p:ph idx="1"/>
          </p:nvPr>
        </p:nvSpPr>
        <p:spPr>
          <a:xfrm>
            <a:off x="170688" y="904876"/>
            <a:ext cx="11887200" cy="5749925"/>
          </a:xfrm>
        </p:spPr>
        <p:txBody>
          <a:bodyPr/>
          <a:lstStyle/>
          <a:p>
            <a:pPr eaLnBrk="1" hangingPunct="1">
              <a:spcBef>
                <a:spcPts val="1200"/>
              </a:spcBef>
            </a:pPr>
            <a:r>
              <a:rPr lang="en-US" dirty="0" smtClean="0"/>
              <a:t>Stacks are used </a:t>
            </a:r>
            <a:r>
              <a:rPr lang="en-US" i="1" dirty="0" smtClean="0"/>
              <a:t>extensively</a:t>
            </a:r>
            <a:r>
              <a:rPr lang="en-US" dirty="0" smtClean="0"/>
              <a:t> in computing</a:t>
            </a:r>
          </a:p>
          <a:p>
            <a:pPr lvl="1" eaLnBrk="1" hangingPunct="1">
              <a:spcBef>
                <a:spcPts val="1200"/>
              </a:spcBef>
            </a:pPr>
            <a:r>
              <a:rPr lang="en-US" dirty="0" smtClean="0"/>
              <a:t>The “Call Stack”</a:t>
            </a:r>
          </a:p>
          <a:p>
            <a:pPr lvl="2" eaLnBrk="1" hangingPunct="1">
              <a:spcBef>
                <a:spcPts val="1200"/>
              </a:spcBef>
            </a:pPr>
            <a:r>
              <a:rPr lang="en-US" dirty="0" smtClean="0"/>
              <a:t>When </a:t>
            </a:r>
            <a:r>
              <a:rPr lang="en-US" dirty="0" smtClean="0">
                <a:solidFill>
                  <a:srgbClr val="FFC000"/>
                </a:solidFill>
                <a:latin typeface="Consolas" pitchFamily="49" charset="0"/>
                <a:cs typeface="Consolas" pitchFamily="49" charset="0"/>
              </a:rPr>
              <a:t>main</a:t>
            </a:r>
            <a:r>
              <a:rPr lang="en-US" dirty="0" smtClean="0"/>
              <a:t> calls method </a:t>
            </a:r>
            <a:r>
              <a:rPr lang="en-US" dirty="0" smtClean="0">
                <a:solidFill>
                  <a:srgbClr val="FFC000"/>
                </a:solidFill>
                <a:latin typeface="Consolas" pitchFamily="49" charset="0"/>
                <a:cs typeface="Consolas" pitchFamily="49" charset="0"/>
              </a:rPr>
              <a:t>A</a:t>
            </a:r>
            <a:r>
              <a:rPr lang="en-US" dirty="0" smtClean="0"/>
              <a:t>, the system pushes onto the call stack the location in </a:t>
            </a:r>
            <a:r>
              <a:rPr lang="en-US" dirty="0">
                <a:solidFill>
                  <a:srgbClr val="FFC000"/>
                </a:solidFill>
                <a:latin typeface="Consolas" pitchFamily="49" charset="0"/>
                <a:cs typeface="Consolas" pitchFamily="49" charset="0"/>
              </a:rPr>
              <a:t>main</a:t>
            </a:r>
            <a:r>
              <a:rPr lang="en-US" dirty="0" smtClean="0"/>
              <a:t> to which it needs to return when </a:t>
            </a:r>
            <a:r>
              <a:rPr lang="en-US" dirty="0" smtClean="0">
                <a:solidFill>
                  <a:srgbClr val="FFC000"/>
                </a:solidFill>
                <a:latin typeface="Consolas" pitchFamily="49" charset="0"/>
                <a:cs typeface="Consolas" pitchFamily="49" charset="0"/>
              </a:rPr>
              <a:t>A return</a:t>
            </a:r>
            <a:r>
              <a:rPr lang="en-US" dirty="0" smtClean="0"/>
              <a:t>s (the statement in </a:t>
            </a:r>
            <a:r>
              <a:rPr lang="en-US" dirty="0">
                <a:solidFill>
                  <a:srgbClr val="FFC000"/>
                </a:solidFill>
                <a:latin typeface="Consolas" pitchFamily="49" charset="0"/>
                <a:cs typeface="Consolas" pitchFamily="49" charset="0"/>
              </a:rPr>
              <a:t>main</a:t>
            </a:r>
            <a:r>
              <a:rPr lang="en-US" dirty="0" smtClean="0"/>
              <a:t> immediately after the call to </a:t>
            </a:r>
            <a:r>
              <a:rPr lang="en-US" dirty="0" smtClean="0">
                <a:solidFill>
                  <a:srgbClr val="FFC000"/>
                </a:solidFill>
                <a:latin typeface="Consolas" pitchFamily="49" charset="0"/>
                <a:cs typeface="Consolas" pitchFamily="49" charset="0"/>
              </a:rPr>
              <a:t>A</a:t>
            </a:r>
            <a:r>
              <a:rPr lang="en-US" dirty="0" smtClean="0"/>
              <a:t>).  </a:t>
            </a:r>
          </a:p>
          <a:p>
            <a:pPr lvl="2" eaLnBrk="1" hangingPunct="1">
              <a:spcBef>
                <a:spcPts val="1200"/>
              </a:spcBef>
            </a:pPr>
            <a:r>
              <a:rPr lang="en-US" dirty="0" smtClean="0"/>
              <a:t>If </a:t>
            </a:r>
            <a:r>
              <a:rPr lang="en-US" dirty="0">
                <a:solidFill>
                  <a:srgbClr val="FFC000"/>
                </a:solidFill>
                <a:latin typeface="Consolas" pitchFamily="49" charset="0"/>
                <a:cs typeface="Consolas" pitchFamily="49" charset="0"/>
              </a:rPr>
              <a:t>A</a:t>
            </a:r>
            <a:r>
              <a:rPr lang="en-US" dirty="0" smtClean="0"/>
              <a:t> then calls </a:t>
            </a:r>
            <a:r>
              <a:rPr lang="en-US" dirty="0" smtClean="0">
                <a:solidFill>
                  <a:srgbClr val="FFC000"/>
                </a:solidFill>
                <a:latin typeface="Consolas" pitchFamily="49" charset="0"/>
                <a:cs typeface="Consolas" pitchFamily="49" charset="0"/>
              </a:rPr>
              <a:t>B</a:t>
            </a:r>
            <a:r>
              <a:rPr lang="en-US" dirty="0" smtClean="0"/>
              <a:t>, the location in </a:t>
            </a:r>
            <a:r>
              <a:rPr lang="en-US" dirty="0">
                <a:solidFill>
                  <a:srgbClr val="FFC000"/>
                </a:solidFill>
                <a:latin typeface="Consolas" pitchFamily="49" charset="0"/>
                <a:cs typeface="Consolas" pitchFamily="49" charset="0"/>
              </a:rPr>
              <a:t>A</a:t>
            </a:r>
            <a:r>
              <a:rPr lang="en-US" dirty="0" smtClean="0"/>
              <a:t> to which execution returns (following </a:t>
            </a:r>
            <a:r>
              <a:rPr lang="en-US" dirty="0" smtClean="0">
                <a:solidFill>
                  <a:srgbClr val="FFC000"/>
                </a:solidFill>
                <a:latin typeface="Consolas" pitchFamily="49" charset="0"/>
                <a:cs typeface="Consolas" pitchFamily="49" charset="0"/>
              </a:rPr>
              <a:t>B</a:t>
            </a:r>
            <a:r>
              <a:rPr lang="en-US" dirty="0" smtClean="0"/>
              <a:t>’s return) is pushed on top of </a:t>
            </a:r>
            <a:r>
              <a:rPr lang="en-US" dirty="0">
                <a:solidFill>
                  <a:srgbClr val="FFC000"/>
                </a:solidFill>
                <a:latin typeface="Consolas" pitchFamily="49" charset="0"/>
                <a:cs typeface="Consolas" pitchFamily="49" charset="0"/>
              </a:rPr>
              <a:t>main</a:t>
            </a:r>
            <a:r>
              <a:rPr lang="en-US" dirty="0" smtClean="0"/>
              <a:t>’s return location</a:t>
            </a:r>
          </a:p>
          <a:p>
            <a:pPr lvl="1" eaLnBrk="1" hangingPunct="1">
              <a:spcBef>
                <a:spcPts val="1200"/>
              </a:spcBef>
            </a:pPr>
            <a:r>
              <a:rPr lang="en-US" dirty="0" smtClean="0"/>
              <a:t>Compilers use stacks to parse nested language elements (a </a:t>
            </a:r>
            <a:r>
              <a:rPr lang="en-US" dirty="0" smtClean="0">
                <a:solidFill>
                  <a:srgbClr val="FFC000"/>
                </a:solidFill>
                <a:latin typeface="Consolas" pitchFamily="49" charset="0"/>
                <a:cs typeface="Consolas" pitchFamily="49" charset="0"/>
              </a:rPr>
              <a:t>for</a:t>
            </a:r>
            <a:r>
              <a:rPr lang="en-US" dirty="0" smtClean="0"/>
              <a:t> loop within a </a:t>
            </a:r>
            <a:r>
              <a:rPr lang="en-US" dirty="0" smtClean="0">
                <a:solidFill>
                  <a:srgbClr val="FFC000"/>
                </a:solidFill>
                <a:latin typeface="Consolas" pitchFamily="49" charset="0"/>
                <a:cs typeface="Consolas" pitchFamily="49" charset="0"/>
              </a:rPr>
              <a:t>while</a:t>
            </a:r>
            <a:r>
              <a:rPr lang="en-US" dirty="0" smtClean="0"/>
              <a:t> loop within the </a:t>
            </a:r>
            <a:r>
              <a:rPr lang="en-US" dirty="0" smtClean="0">
                <a:solidFill>
                  <a:srgbClr val="FFC000"/>
                </a:solidFill>
                <a:latin typeface="Consolas" pitchFamily="49" charset="0"/>
                <a:cs typeface="Consolas" pitchFamily="49" charset="0"/>
              </a:rPr>
              <a:t>else</a:t>
            </a:r>
            <a:r>
              <a:rPr lang="en-US" dirty="0" smtClean="0"/>
              <a:t> clause of an </a:t>
            </a:r>
            <a:r>
              <a:rPr lang="en-US" dirty="0" smtClean="0">
                <a:solidFill>
                  <a:srgbClr val="FFC000"/>
                </a:solidFill>
                <a:latin typeface="Consolas" pitchFamily="49" charset="0"/>
                <a:cs typeface="Consolas" pitchFamily="49" charset="0"/>
              </a:rPr>
              <a:t>if/then/else</a:t>
            </a:r>
            <a:r>
              <a:rPr lang="en-US" dirty="0" smtClean="0"/>
              <a:t> statement, etc.</a:t>
            </a:r>
          </a:p>
          <a:p>
            <a:pPr lvl="1" eaLnBrk="1" hangingPunct="1">
              <a:spcBef>
                <a:spcPts val="1200"/>
              </a:spcBef>
            </a:pPr>
            <a:r>
              <a:rPr lang="en-US" dirty="0" smtClean="0"/>
              <a:t>Parentheses are matched in arithmetic expressions using stacks.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5400" dirty="0" smtClean="0"/>
              <a:t>Collection Elements</a:t>
            </a:r>
            <a:endParaRPr lang="en-US" sz="5400" dirty="0"/>
          </a:p>
        </p:txBody>
      </p:sp>
      <p:sp>
        <p:nvSpPr>
          <p:cNvPr id="5" name="Text Placeholder 4"/>
          <p:cNvSpPr>
            <a:spLocks noGrp="1"/>
          </p:cNvSpPr>
          <p:nvPr>
            <p:ph type="body" idx="1"/>
          </p:nvPr>
        </p:nvSpPr>
        <p:spPr/>
        <p:txBody>
          <a:bodyPr/>
          <a:lstStyle/>
          <a:p>
            <a:r>
              <a:rPr lang="en-US" sz="2400" dirty="0" smtClean="0"/>
              <a:t>Section 3.2</a:t>
            </a:r>
            <a:endParaRPr lang="en-US" sz="2400" dirty="0"/>
          </a:p>
        </p:txBody>
      </p:sp>
    </p:spTree>
    <p:extLst>
      <p:ext uri="{BB962C8B-B14F-4D97-AF65-F5344CB8AC3E}">
        <p14:creationId xmlns:p14="http://schemas.microsoft.com/office/powerpoint/2010/main" val="9327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EECS">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EECS</Template>
  <TotalTime>8771</TotalTime>
  <Words>3338</Words>
  <Application>Microsoft Office PowerPoint</Application>
  <PresentationFormat>Widescreen</PresentationFormat>
  <Paragraphs>379</Paragraphs>
  <Slides>45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Consolas</vt:lpstr>
      <vt:lpstr>Courier New</vt:lpstr>
      <vt:lpstr>Franklin Gothic Book</vt:lpstr>
      <vt:lpstr>Symbol</vt:lpstr>
      <vt:lpstr>Wingdings 2</vt:lpstr>
      <vt:lpstr>EECS</vt:lpstr>
      <vt:lpstr>EECS 2500  Linear Data Structures</vt:lpstr>
      <vt:lpstr>Chapter Outline</vt:lpstr>
      <vt:lpstr>Stacks</vt:lpstr>
      <vt:lpstr>Stacks (§3.1) - Overview</vt:lpstr>
      <vt:lpstr>Stacks (§3.1) – Overview (2)</vt:lpstr>
      <vt:lpstr>Stacks (§3.1) – Overview (3)</vt:lpstr>
      <vt:lpstr>Stacks (§3.1) – Overview (4)</vt:lpstr>
      <vt:lpstr>Stacks (§3.1) – Applications</vt:lpstr>
      <vt:lpstr>Collection Elements</vt:lpstr>
      <vt:lpstr>Collection Elements (§3.2)</vt:lpstr>
      <vt:lpstr>Collection Elements</vt:lpstr>
      <vt:lpstr>Collection Elements</vt:lpstr>
      <vt:lpstr>Collection Elements</vt:lpstr>
      <vt:lpstr>Collection Elements</vt:lpstr>
      <vt:lpstr>Our Approach</vt:lpstr>
      <vt:lpstr>A Word About Generics</vt:lpstr>
      <vt:lpstr>Exceptional Situations</vt:lpstr>
      <vt:lpstr>Exceptional Situations (§3.3)</vt:lpstr>
      <vt:lpstr>Exceptional Situations</vt:lpstr>
      <vt:lpstr>Exceptions with Java</vt:lpstr>
      <vt:lpstr>Exceptions with Java</vt:lpstr>
      <vt:lpstr>ADT Exceptions - Example</vt:lpstr>
      <vt:lpstr>Exceptions with Java</vt:lpstr>
      <vt:lpstr>Exceptions with Java</vt:lpstr>
      <vt:lpstr>Exceptions with Java</vt:lpstr>
      <vt:lpstr>Making Our Own Exceptions In Java</vt:lpstr>
      <vt:lpstr>New Date Constructor</vt:lpstr>
      <vt:lpstr>New Date Constructor</vt:lpstr>
      <vt:lpstr>New Date Constructor</vt:lpstr>
      <vt:lpstr>Exceptions with Java</vt:lpstr>
      <vt:lpstr>Error Situations and ADTs</vt:lpstr>
      <vt:lpstr>Throwing It Back Upstream</vt:lpstr>
      <vt:lpstr>Handling it with try / catch:</vt:lpstr>
      <vt:lpstr>Exceptions with Java</vt:lpstr>
      <vt:lpstr>Stack – Formal Specification (§3.4)</vt:lpstr>
      <vt:lpstr>Completing the Formal Specification</vt:lpstr>
      <vt:lpstr>Exceptional Situations</vt:lpstr>
      <vt:lpstr>StackOverflowException</vt:lpstr>
      <vt:lpstr>Boundedness</vt:lpstr>
      <vt:lpstr>Inheritance of Interfaces</vt:lpstr>
      <vt:lpstr>StackInterface</vt:lpstr>
      <vt:lpstr>The Other Two Abstract Methods</vt:lpstr>
      <vt:lpstr>Interface/Exception Relationships</vt:lpstr>
      <vt:lpstr>Example</vt:lpstr>
      <vt:lpstr>Chapter 3 Will Continue…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EECS 1010 – First Year Design</dc:title>
  <dc:creator>LGT</dc:creator>
  <cp:lastModifiedBy>LGT</cp:lastModifiedBy>
  <cp:revision>2002</cp:revision>
  <dcterms:created xsi:type="dcterms:W3CDTF">2010-07-29T23:41:00Z</dcterms:created>
  <dcterms:modified xsi:type="dcterms:W3CDTF">2016-09-11T16:01:22Z</dcterms:modified>
</cp:coreProperties>
</file>