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5"/>
  </p:notesMasterIdLst>
  <p:sldIdLst>
    <p:sldId id="256" r:id="rId2"/>
    <p:sldId id="357" r:id="rId3"/>
    <p:sldId id="258" r:id="rId4"/>
    <p:sldId id="355" r:id="rId5"/>
    <p:sldId id="312" r:id="rId6"/>
    <p:sldId id="311" r:id="rId7"/>
    <p:sldId id="310" r:id="rId8"/>
    <p:sldId id="313" r:id="rId9"/>
    <p:sldId id="314" r:id="rId10"/>
    <p:sldId id="315" r:id="rId11"/>
    <p:sldId id="354" r:id="rId12"/>
    <p:sldId id="316" r:id="rId13"/>
    <p:sldId id="317" r:id="rId14"/>
    <p:sldId id="318" r:id="rId15"/>
    <p:sldId id="319" r:id="rId16"/>
    <p:sldId id="320" r:id="rId17"/>
    <p:sldId id="321" r:id="rId18"/>
    <p:sldId id="322"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9" r:id="rId50"/>
    <p:sldId id="338" r:id="rId51"/>
    <p:sldId id="340" r:id="rId52"/>
    <p:sldId id="341" r:id="rId53"/>
    <p:sldId id="342" r:id="rId54"/>
    <p:sldId id="343" r:id="rId55"/>
    <p:sldId id="344" r:id="rId56"/>
    <p:sldId id="346" r:id="rId57"/>
    <p:sldId id="347" r:id="rId58"/>
    <p:sldId id="349" r:id="rId59"/>
    <p:sldId id="348" r:id="rId60"/>
    <p:sldId id="350" r:id="rId61"/>
    <p:sldId id="352" r:id="rId62"/>
    <p:sldId id="356" r:id="rId63"/>
    <p:sldId id="353" r:id="rId6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F9933"/>
    <a:srgbClr val="007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94660"/>
  </p:normalViewPr>
  <p:slideViewPr>
    <p:cSldViewPr>
      <p:cViewPr varScale="1">
        <p:scale>
          <a:sx n="92" d="100"/>
          <a:sy n="92" d="100"/>
        </p:scale>
        <p:origin x="82" y="206"/>
      </p:cViewPr>
      <p:guideLst>
        <p:guide orient="horz" pos="2160"/>
        <p:guide pos="3840"/>
      </p:guideLst>
    </p:cSldViewPr>
  </p:slideViewPr>
  <p:notesTextViewPr>
    <p:cViewPr>
      <p:scale>
        <a:sx n="100" d="100"/>
        <a:sy n="100" d="100"/>
      </p:scale>
      <p:origin x="0" y="0"/>
    </p:cViewPr>
  </p:notesTextViewPr>
  <p:sorterViewPr>
    <p:cViewPr>
      <p:scale>
        <a:sx n="88" d="100"/>
        <a:sy n="88" d="100"/>
      </p:scale>
      <p:origin x="0" y="0"/>
    </p:cViewPr>
  </p:sorterViewPr>
  <p:gridSpacing cx="36576" cy="36576"/>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DCD45F7-0108-4409-A7D4-07A241E54F79}" type="datetimeFigureOut">
              <a:rPr lang="en-US"/>
              <a:pPr>
                <a:defRPr/>
              </a:pPr>
              <a:t>9/14/2016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0B90CA4-9277-4B03-BB0A-AED1CE4496E0}" type="slidenum">
              <a:rPr lang="en-US"/>
              <a:pPr>
                <a:defRPr/>
              </a:pPr>
              <a:t>‹#›</a:t>
            </a:fld>
            <a:endParaRPr lang="en-US"/>
          </a:p>
        </p:txBody>
      </p:sp>
    </p:spTree>
    <p:extLst>
      <p:ext uri="{BB962C8B-B14F-4D97-AF65-F5344CB8AC3E}">
        <p14:creationId xmlns:p14="http://schemas.microsoft.com/office/powerpoint/2010/main" val="9329926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DD758375-CB84-4503-BFED-4A42A8CEE50C}" type="datetimeFigureOut">
              <a:rPr lang="en-US"/>
              <a:pPr>
                <a:defRPr/>
              </a:pPr>
              <a:t>9/14/2016</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3312857C-B8DC-4D01-AA41-65385DE42E3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7E138EE-8AEC-4A6D-9312-49886ECC4C3C}" type="datetimeFigureOut">
              <a:rPr lang="en-US"/>
              <a:pPr>
                <a:defRPr/>
              </a:pPr>
              <a:t>9/14/2016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9CE5101-9918-4B43-A469-C057A5E2152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2CD7A8F-5C42-4349-B5A6-E78201761E35}" type="datetimeFigureOut">
              <a:rPr lang="en-US"/>
              <a:pPr>
                <a:defRPr/>
              </a:pPr>
              <a:t>9/14/2016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E56A56E-90CF-4898-8CAB-15E7462A0C6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idx="1"/>
          </p:nvPr>
        </p:nvSpPr>
        <p:spPr>
          <a:xfrm>
            <a:off x="101600" y="908720"/>
            <a:ext cx="11938000" cy="56063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609600" y="6553200"/>
            <a:ext cx="2844800" cy="228600"/>
          </a:xfrm>
        </p:spPr>
        <p:txBody>
          <a:bodyPr/>
          <a:lstStyle>
            <a:lvl1pPr>
              <a:defRPr/>
            </a:lvl1pPr>
          </a:lstStyle>
          <a:p>
            <a:pPr>
              <a:defRPr/>
            </a:pPr>
            <a:fld id="{A5741C47-D3AB-4C4E-B222-EB674BA61AD1}" type="datetimeFigureOut">
              <a:rPr lang="en-US"/>
              <a:pPr>
                <a:defRPr/>
              </a:pPr>
              <a:t>9/14/2016</a:t>
            </a:fld>
            <a:endParaRPr lang="en-US"/>
          </a:p>
        </p:txBody>
      </p:sp>
      <p:sp>
        <p:nvSpPr>
          <p:cNvPr id="6" name="Footer Placeholder 4"/>
          <p:cNvSpPr>
            <a:spLocks noGrp="1"/>
          </p:cNvSpPr>
          <p:nvPr>
            <p:ph type="ftr" sz="quarter" idx="11"/>
          </p:nvPr>
        </p:nvSpPr>
        <p:spPr>
          <a:xfrm>
            <a:off x="4165600" y="6591301"/>
            <a:ext cx="3860800" cy="195263"/>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871200" y="6591301"/>
            <a:ext cx="1016000" cy="195263"/>
          </a:xfrm>
        </p:spPr>
        <p:txBody>
          <a:bodyPr/>
          <a:lstStyle>
            <a:lvl1pPr>
              <a:defRPr/>
            </a:lvl1pPr>
          </a:lstStyle>
          <a:p>
            <a:pPr>
              <a:defRPr/>
            </a:pPr>
            <a:fld id="{20AC2290-CD6C-4AF5-A453-4F3F50C0C31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C876131-DEFA-4D84-850B-43F5300D2114}" type="datetimeFigureOut">
              <a:rPr lang="en-US"/>
              <a:pPr>
                <a:defRPr/>
              </a:pPr>
              <a:t>9/14/2016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2FFA-6BE5-4813-9375-50D3764FC97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8"/>
          <p:cNvCxnSpPr/>
          <p:nvPr/>
        </p:nvCxnSpPr>
        <p:spPr>
          <a:xfrm>
            <a:off x="-6350" y="692150"/>
            <a:ext cx="12192001"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Content Placeholder 2"/>
          <p:cNvSpPr>
            <a:spLocks noGrp="1"/>
          </p:cNvSpPr>
          <p:nvPr>
            <p:ph sz="half" idx="1"/>
          </p:nvPr>
        </p:nvSpPr>
        <p:spPr>
          <a:xfrm>
            <a:off x="287355" y="836712"/>
            <a:ext cx="571263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6000" y="836712"/>
            <a:ext cx="5808645" cy="5289451"/>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9"/>
          <p:cNvSpPr>
            <a:spLocks noGrp="1"/>
          </p:cNvSpPr>
          <p:nvPr>
            <p:ph type="dt" sz="half" idx="10"/>
          </p:nvPr>
        </p:nvSpPr>
        <p:spPr/>
        <p:txBody>
          <a:bodyPr/>
          <a:lstStyle>
            <a:lvl1pPr>
              <a:defRPr/>
            </a:lvl1pPr>
          </a:lstStyle>
          <a:p>
            <a:pPr>
              <a:defRPr/>
            </a:pPr>
            <a:fld id="{AC72EC05-C10C-4F88-B328-6EF58D952829}" type="datetimeFigureOut">
              <a:rPr lang="en-US"/>
              <a:pPr>
                <a:defRPr/>
              </a:pPr>
              <a:t>9/14/2016</a:t>
            </a:fld>
            <a:endParaRPr lang="en-US"/>
          </a:p>
        </p:txBody>
      </p:sp>
      <p:sp>
        <p:nvSpPr>
          <p:cNvPr id="7" name="Footer Placeholder 21"/>
          <p:cNvSpPr>
            <a:spLocks noGrp="1"/>
          </p:cNvSpPr>
          <p:nvPr>
            <p:ph type="ftr" sz="quarter" idx="11"/>
          </p:nvPr>
        </p:nvSpPr>
        <p:spPr/>
        <p:txBody>
          <a:bodyPr/>
          <a:lstStyle>
            <a:lvl1pPr>
              <a:defRPr/>
            </a:lvl1pPr>
          </a:lstStyle>
          <a:p>
            <a:pPr>
              <a:defRPr/>
            </a:pPr>
            <a:endParaRPr lang="en-US"/>
          </a:p>
        </p:txBody>
      </p:sp>
      <p:sp>
        <p:nvSpPr>
          <p:cNvPr id="8" name="Slide Number Placeholder 17"/>
          <p:cNvSpPr>
            <a:spLocks noGrp="1"/>
          </p:cNvSpPr>
          <p:nvPr>
            <p:ph type="sldNum" sz="quarter" idx="12"/>
          </p:nvPr>
        </p:nvSpPr>
        <p:spPr/>
        <p:txBody>
          <a:bodyPr/>
          <a:lstStyle>
            <a:lvl1pPr>
              <a:defRPr/>
            </a:lvl1pPr>
          </a:lstStyle>
          <a:p>
            <a:pPr>
              <a:defRPr/>
            </a:pPr>
            <a:fld id="{2824CA34-BCB4-4575-8BF3-5154DC73900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a:lvl1pPr>
          </a:lstStyle>
          <a:p>
            <a:r>
              <a:rPr lang="en-US" smtClean="0"/>
              <a:t>Click to edit Master title style</a:t>
            </a:r>
            <a:endParaRPr lang="en-US" dirty="0"/>
          </a:p>
        </p:txBody>
      </p:sp>
      <p:sp>
        <p:nvSpPr>
          <p:cNvPr id="3" name="Text Placeholder 2"/>
          <p:cNvSpPr>
            <a:spLocks noGrp="1"/>
          </p:cNvSpPr>
          <p:nvPr>
            <p:ph type="body" idx="1"/>
          </p:nvPr>
        </p:nvSpPr>
        <p:spPr>
          <a:xfrm>
            <a:off x="335360" y="5486400"/>
            <a:ext cx="5661157"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7" y="5486400"/>
            <a:ext cx="5711279"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335360" y="980729"/>
            <a:ext cx="5661157"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3367" y="980729"/>
            <a:ext cx="5711279" cy="4477947"/>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DA23CEEE-6564-47AE-875F-603F7BC7B14A}" type="datetimeFigureOut">
              <a:rPr lang="en-US"/>
              <a:pPr>
                <a:defRPr/>
              </a:pPr>
              <a:t>9/14/2016</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7DD5814A-8EE4-40C8-B191-7431DA5EAB7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7"/>
          <p:cNvCxnSpPr/>
          <p:nvPr/>
        </p:nvCxnSpPr>
        <p:spPr>
          <a:xfrm>
            <a:off x="0" y="692150"/>
            <a:ext cx="12192000" cy="0"/>
          </a:xfrm>
          <a:prstGeom prst="line">
            <a:avLst/>
          </a:prstGeom>
          <a:ln w="3175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12192000" cy="692696"/>
          </a:xfrm>
        </p:spPr>
        <p:txBody>
          <a:bodyPr/>
          <a:lstStyle>
            <a:lvl1pPr algn="ctr">
              <a:defRPr sz="4600"/>
            </a:lvl1pPr>
          </a:lstStyle>
          <a:p>
            <a:r>
              <a:rPr lang="en-US" smtClean="0"/>
              <a:t>Click to edit Master title style</a:t>
            </a:r>
            <a:endParaRPr lang="en-US" dirty="0"/>
          </a:p>
        </p:txBody>
      </p:sp>
      <p:sp>
        <p:nvSpPr>
          <p:cNvPr id="4" name="Date Placeholder 9"/>
          <p:cNvSpPr>
            <a:spLocks noGrp="1"/>
          </p:cNvSpPr>
          <p:nvPr>
            <p:ph type="dt" sz="half" idx="10"/>
          </p:nvPr>
        </p:nvSpPr>
        <p:spPr/>
        <p:txBody>
          <a:bodyPr/>
          <a:lstStyle>
            <a:lvl1pPr>
              <a:defRPr/>
            </a:lvl1pPr>
          </a:lstStyle>
          <a:p>
            <a:pPr>
              <a:defRPr/>
            </a:pPr>
            <a:fld id="{D6215189-2E04-4D5E-A463-B4700E2491CF}" type="datetimeFigureOut">
              <a:rPr lang="en-US"/>
              <a:pPr>
                <a:defRPr/>
              </a:pPr>
              <a:t>9/14/2016</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B2BD90A-6878-48D2-97CE-13EFD1A2277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6ACC514-5BB0-4344-A56A-1BE351910288}" type="datetimeFigureOut">
              <a:rPr lang="en-US"/>
              <a:pPr>
                <a:defRPr/>
              </a:pPr>
              <a:t>9/14/2016</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B11A66B4-E99F-41DB-B3BE-0DA31EA93CE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258B9824-7AA3-4384-B46E-56844DE02954}" type="datetimeFigureOut">
              <a:rPr lang="en-US"/>
              <a:pPr>
                <a:defRPr/>
              </a:pPr>
              <a:t>9/14/2016</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10875433" y="6421439"/>
            <a:ext cx="1016000" cy="365125"/>
          </a:xfrm>
        </p:spPr>
        <p:txBody>
          <a:bodyPr/>
          <a:lstStyle>
            <a:lvl1pPr>
              <a:defRPr/>
            </a:lvl1pPr>
          </a:lstStyle>
          <a:p>
            <a:pPr>
              <a:defRPr/>
            </a:pPr>
            <a:fld id="{862E52F5-AF4F-4E5A-9934-0BAF03465F6D}"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pPr>
              <a:defRPr/>
            </a:pPr>
            <a:fld id="{138574F5-59A6-4359-9136-E8094DB09686}" type="datetimeFigureOut">
              <a:rPr lang="en-US"/>
              <a:pPr>
                <a:defRPr/>
              </a:pPr>
              <a:t>9/14/2016</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B1DF80BA-4519-47B8-AD26-776CC867872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100000">
              <a:srgbClr val="505050"/>
            </a:gs>
          </a:gsLst>
          <a:lin ang="5400000" scaled="1"/>
        </a:grad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0" y="0"/>
            <a:ext cx="12192000" cy="6921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7" name="Text Placeholder 29"/>
          <p:cNvSpPr>
            <a:spLocks noGrp="1"/>
          </p:cNvSpPr>
          <p:nvPr>
            <p:ph type="body" idx="1"/>
          </p:nvPr>
        </p:nvSpPr>
        <p:spPr bwMode="auto">
          <a:xfrm>
            <a:off x="287867" y="1016001"/>
            <a:ext cx="11616267" cy="5110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09600" y="6421439"/>
            <a:ext cx="28448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defRPr>
            </a:lvl1pPr>
          </a:lstStyle>
          <a:p>
            <a:pPr>
              <a:defRPr/>
            </a:pPr>
            <a:fld id="{3B54FA56-EF61-457C-8303-A6CCBE48DE2A}" type="datetimeFigureOut">
              <a:rPr lang="en-US"/>
              <a:pPr>
                <a:defRPr/>
              </a:pPr>
              <a:t>9/14/2016</a:t>
            </a:fld>
            <a:endParaRPr lang="en-US"/>
          </a:p>
        </p:txBody>
      </p:sp>
      <p:sp>
        <p:nvSpPr>
          <p:cNvPr id="22" name="Footer Placeholder 21"/>
          <p:cNvSpPr>
            <a:spLocks noGrp="1"/>
          </p:cNvSpPr>
          <p:nvPr>
            <p:ph type="ftr" sz="quarter" idx="3"/>
          </p:nvPr>
        </p:nvSpPr>
        <p:spPr>
          <a:xfrm>
            <a:off x="4165600" y="6421439"/>
            <a:ext cx="38608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p:cNvSpPr>
            <a:spLocks noGrp="1"/>
          </p:cNvSpPr>
          <p:nvPr>
            <p:ph type="sldNum" sz="quarter" idx="4"/>
          </p:nvPr>
        </p:nvSpPr>
        <p:spPr>
          <a:xfrm>
            <a:off x="10871200" y="6421439"/>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1000">
                <a:solidFill>
                  <a:schemeClr val="tx2">
                    <a:shade val="50000"/>
                  </a:schemeClr>
                </a:solidFill>
                <a:latin typeface="+mn-lt"/>
              </a:defRPr>
            </a:lvl1pPr>
          </a:lstStyle>
          <a:p>
            <a:pPr>
              <a:defRPr/>
            </a:pPr>
            <a:fld id="{33A7BE1B-F715-42C0-AF53-F35E06F9373C}" type="slidenum">
              <a:rPr lang="en-US"/>
              <a:pPr>
                <a:defRPr/>
              </a:pPr>
              <a:t>‹#›</a:t>
            </a:fld>
            <a:endParaRPr lang="en-US" dirty="0"/>
          </a:p>
        </p:txBody>
      </p:sp>
    </p:spTree>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86" r:id="rId7"/>
    <p:sldLayoutId id="2147483696" r:id="rId8"/>
    <p:sldLayoutId id="2147483687" r:id="rId9"/>
    <p:sldLayoutId id="2147483688" r:id="rId10"/>
    <p:sldLayoutId id="2147483689" r:id="rId11"/>
  </p:sldLayoutIdLst>
  <p:timing>
    <p:tnLst>
      <p:par>
        <p:cTn id="1" dur="indefinite" restart="never" nodeType="tmRoot"/>
      </p:par>
    </p:tnLst>
  </p:timing>
  <p:txStyles>
    <p:titleStyle>
      <a:lvl1pPr algn="ctr" rtl="0" eaLnBrk="0" fontAlgn="base" hangingPunct="0">
        <a:spcBef>
          <a:spcPct val="0"/>
        </a:spcBef>
        <a:spcAft>
          <a:spcPct val="0"/>
        </a:spcAft>
        <a:defRPr sz="4600" kern="1200">
          <a:solidFill>
            <a:schemeClr val="tx1"/>
          </a:solidFill>
          <a:latin typeface="+mj-lt"/>
          <a:ea typeface="+mj-ea"/>
          <a:cs typeface="+mj-cs"/>
        </a:defRPr>
      </a:lvl1pPr>
      <a:lvl2pPr algn="ctr" rtl="0" eaLnBrk="0" fontAlgn="base" hangingPunct="0">
        <a:spcBef>
          <a:spcPct val="0"/>
        </a:spcBef>
        <a:spcAft>
          <a:spcPct val="0"/>
        </a:spcAft>
        <a:defRPr sz="4600">
          <a:solidFill>
            <a:schemeClr val="tx1"/>
          </a:solidFill>
          <a:latin typeface="Franklin Gothic Book" pitchFamily="34" charset="0"/>
        </a:defRPr>
      </a:lvl2pPr>
      <a:lvl3pPr algn="ctr" rtl="0" eaLnBrk="0" fontAlgn="base" hangingPunct="0">
        <a:spcBef>
          <a:spcPct val="0"/>
        </a:spcBef>
        <a:spcAft>
          <a:spcPct val="0"/>
        </a:spcAft>
        <a:defRPr sz="4600">
          <a:solidFill>
            <a:schemeClr val="tx1"/>
          </a:solidFill>
          <a:latin typeface="Franklin Gothic Book" pitchFamily="34" charset="0"/>
        </a:defRPr>
      </a:lvl3pPr>
      <a:lvl4pPr algn="ctr" rtl="0" eaLnBrk="0" fontAlgn="base" hangingPunct="0">
        <a:spcBef>
          <a:spcPct val="0"/>
        </a:spcBef>
        <a:spcAft>
          <a:spcPct val="0"/>
        </a:spcAft>
        <a:defRPr sz="4600">
          <a:solidFill>
            <a:schemeClr val="tx1"/>
          </a:solidFill>
          <a:latin typeface="Franklin Gothic Book" pitchFamily="34" charset="0"/>
        </a:defRPr>
      </a:lvl4pPr>
      <a:lvl5pPr algn="ctr" rtl="0" eaLnBrk="0" fontAlgn="base" hangingPunct="0">
        <a:spcBef>
          <a:spcPct val="0"/>
        </a:spcBef>
        <a:spcAft>
          <a:spcPct val="0"/>
        </a:spcAft>
        <a:defRPr sz="4600">
          <a:solidFill>
            <a:schemeClr val="tx1"/>
          </a:solidFill>
          <a:latin typeface="Franklin Gothic Book" pitchFamily="34" charset="0"/>
        </a:defRPr>
      </a:lvl5pPr>
      <a:lvl6pPr marL="457200" algn="l" rtl="0" eaLnBrk="1" fontAlgn="base" hangingPunct="1">
        <a:spcBef>
          <a:spcPct val="0"/>
        </a:spcBef>
        <a:spcAft>
          <a:spcPct val="0"/>
        </a:spcAft>
        <a:defRPr sz="4600">
          <a:solidFill>
            <a:schemeClr val="tx1"/>
          </a:solidFill>
          <a:latin typeface="Franklin Gothic Book" pitchFamily="34" charset="0"/>
        </a:defRPr>
      </a:lvl6pPr>
      <a:lvl7pPr marL="914400" algn="l" rtl="0" eaLnBrk="1" fontAlgn="base" hangingPunct="1">
        <a:spcBef>
          <a:spcPct val="0"/>
        </a:spcBef>
        <a:spcAft>
          <a:spcPct val="0"/>
        </a:spcAft>
        <a:defRPr sz="4600">
          <a:solidFill>
            <a:schemeClr val="tx1"/>
          </a:solidFill>
          <a:latin typeface="Franklin Gothic Book" pitchFamily="34" charset="0"/>
        </a:defRPr>
      </a:lvl7pPr>
      <a:lvl8pPr marL="1371600" algn="l" rtl="0" eaLnBrk="1" fontAlgn="base" hangingPunct="1">
        <a:spcBef>
          <a:spcPct val="0"/>
        </a:spcBef>
        <a:spcAft>
          <a:spcPct val="0"/>
        </a:spcAft>
        <a:defRPr sz="4600">
          <a:solidFill>
            <a:schemeClr val="tx1"/>
          </a:solidFill>
          <a:latin typeface="Franklin Gothic Book" pitchFamily="34" charset="0"/>
        </a:defRPr>
      </a:lvl8pPr>
      <a:lvl9pPr marL="1828800" algn="l" rtl="0" eaLnBrk="1" fontAlgn="base" hangingPunct="1">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en.wikipedia.org/wiki/Reverse_Polish_notation"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6888"/>
            <a:ext cx="12192000" cy="2915412"/>
          </a:xfrm>
        </p:spPr>
        <p:txBody>
          <a:bodyPr>
            <a:normAutofit/>
          </a:bodyPr>
          <a:lstStyle/>
          <a:p>
            <a:pPr algn="ctr" eaLnBrk="1" fontAlgn="auto" hangingPunct="1">
              <a:spcAft>
                <a:spcPts val="0"/>
              </a:spcAft>
              <a:defRPr/>
            </a:pPr>
            <a:r>
              <a:rPr sz="8000" dirty="0"/>
              <a:t>EECS 2500 </a:t>
            </a:r>
            <a:br>
              <a:rPr sz="8000" dirty="0"/>
            </a:br>
            <a:r>
              <a:rPr sz="8000" dirty="0"/>
              <a:t>Linear Data Structures</a:t>
            </a:r>
          </a:p>
        </p:txBody>
      </p:sp>
      <p:sp>
        <p:nvSpPr>
          <p:cNvPr id="14338" name="Subtitle 2"/>
          <p:cNvSpPr>
            <a:spLocks noGrp="1"/>
          </p:cNvSpPr>
          <p:nvPr>
            <p:ph type="subTitle" idx="1"/>
          </p:nvPr>
        </p:nvSpPr>
        <p:spPr>
          <a:xfrm>
            <a:off x="1524000" y="3636964"/>
            <a:ext cx="9144000" cy="1511109"/>
          </a:xfrm>
        </p:spPr>
        <p:txBody>
          <a:bodyPr>
            <a:normAutofit/>
          </a:bodyPr>
          <a:lstStyle/>
          <a:p>
            <a:pPr algn="ctr" eaLnBrk="1" hangingPunct="1"/>
            <a:r>
              <a:rPr lang="en-US" sz="2400" dirty="0"/>
              <a:t>Lecture 08</a:t>
            </a:r>
          </a:p>
          <a:p>
            <a:pPr algn="ctr" eaLnBrk="1" hangingPunct="1"/>
            <a:r>
              <a:rPr lang="en-US" sz="3000" dirty="0"/>
              <a:t>Chapter 03 – The Stack ADT – Part 2</a:t>
            </a:r>
          </a:p>
          <a:p>
            <a:pPr algn="ctr" eaLnBrk="1" hangingPunct="1"/>
            <a:r>
              <a:rPr lang="en-US" sz="2400" dirty="0"/>
              <a:t>Fall </a:t>
            </a:r>
            <a:r>
              <a:rPr lang="en-US" sz="2400" dirty="0" smtClean="0"/>
              <a:t>2016</a:t>
            </a:r>
            <a:endParaRPr lang="en-US" sz="2400" dirty="0"/>
          </a:p>
        </p:txBody>
      </p:sp>
      <p:sp>
        <p:nvSpPr>
          <p:cNvPr id="14339" name="Subtitle 2"/>
          <p:cNvSpPr txBox="1">
            <a:spLocks/>
          </p:cNvSpPr>
          <p:nvPr/>
        </p:nvSpPr>
        <p:spPr bwMode="auto">
          <a:xfrm>
            <a:off x="1905000" y="6019800"/>
            <a:ext cx="8610600" cy="609600"/>
          </a:xfrm>
          <a:prstGeom prst="rect">
            <a:avLst/>
          </a:prstGeom>
          <a:noFill/>
          <a:ln w="9525">
            <a:noFill/>
            <a:miter lim="800000"/>
            <a:headEnd/>
            <a:tailEnd/>
          </a:ln>
        </p:spPr>
        <p:txBody>
          <a:bodyPr tIns="0" rIns="45720" bIns="0" anchor="b"/>
          <a:lstStyle/>
          <a:p>
            <a:pPr algn="r">
              <a:spcBef>
                <a:spcPct val="20000"/>
              </a:spcBef>
              <a:buClr>
                <a:schemeClr val="accent1"/>
              </a:buClr>
              <a:buSzPct val="80000"/>
              <a:buFont typeface="Wingdings 2" pitchFamily="18" charset="2"/>
              <a:buNone/>
            </a:pPr>
            <a:r>
              <a:rPr lang="en-US"/>
              <a:t>Dr. Larry G. Thomas – University of Toledo/LCCC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524000" y="1"/>
            <a:ext cx="9144000" cy="701675"/>
          </a:xfrm>
        </p:spPr>
        <p:txBody>
          <a:bodyPr/>
          <a:lstStyle/>
          <a:p>
            <a:pPr eaLnBrk="1" hangingPunct="1"/>
            <a:r>
              <a:rPr lang="en-US" smtClean="0"/>
              <a:t>The Code: Part 2</a:t>
            </a:r>
          </a:p>
        </p:txBody>
      </p:sp>
      <p:sp>
        <p:nvSpPr>
          <p:cNvPr id="4" name="Content Placeholder 3"/>
          <p:cNvSpPr>
            <a:spLocks noGrp="1"/>
          </p:cNvSpPr>
          <p:nvPr>
            <p:ph idx="1"/>
          </p:nvPr>
        </p:nvSpPr>
        <p:spPr>
          <a:xfrm>
            <a:off x="170688" y="908050"/>
            <a:ext cx="11887200" cy="5739638"/>
          </a:xfrm>
        </p:spPr>
        <p:txBody>
          <a:bodyPr/>
          <a:lstStyle/>
          <a:p>
            <a:pPr eaLnBrk="1" hangingPunct="1">
              <a:lnSpc>
                <a:spcPct val="95000"/>
              </a:lnSpc>
              <a:spcBef>
                <a:spcPct val="0"/>
              </a:spcBef>
              <a:buFont typeface="Wingdings 2" pitchFamily="18" charset="2"/>
              <a:buNone/>
            </a:pPr>
            <a:r>
              <a:rPr lang="en-US" sz="2100" dirty="0" smtClean="0">
                <a:latin typeface="Consolas" pitchFamily="49" charset="0"/>
                <a:cs typeface="Consolas" pitchFamily="49" charset="0"/>
              </a:rPr>
              <a:t>  </a:t>
            </a:r>
            <a:r>
              <a:rPr lang="en-US" sz="2100" b="1" dirty="0">
                <a:solidFill>
                  <a:srgbClr val="FFC000"/>
                </a:solidFill>
                <a:latin typeface="Consolas" pitchFamily="49" charset="0"/>
                <a:cs typeface="Consolas" pitchFamily="49" charset="0"/>
              </a:rPr>
              <a:t>public </a:t>
            </a:r>
            <a:r>
              <a:rPr lang="en-US" sz="2100" b="1" dirty="0" err="1">
                <a:solidFill>
                  <a:srgbClr val="FFC000"/>
                </a:solidFill>
                <a:latin typeface="Consolas" pitchFamily="49" charset="0"/>
                <a:cs typeface="Consolas" pitchFamily="49" charset="0"/>
              </a:rPr>
              <a:t>boolean</a:t>
            </a:r>
            <a:r>
              <a:rPr lang="en-US" sz="2100" b="1" dirty="0">
                <a:solidFill>
                  <a:srgbClr val="FFC000"/>
                </a:solidFill>
                <a:latin typeface="Consolas" pitchFamily="49" charset="0"/>
                <a:cs typeface="Consolas" pitchFamily="49" charset="0"/>
              </a:rPr>
              <a:t> </a:t>
            </a:r>
            <a:r>
              <a:rPr lang="en-US" sz="2100" b="1" dirty="0" err="1">
                <a:solidFill>
                  <a:srgbClr val="FFC000"/>
                </a:solidFill>
                <a:latin typeface="Consolas" pitchFamily="49" charset="0"/>
                <a:cs typeface="Consolas" pitchFamily="49" charset="0"/>
              </a:rPr>
              <a:t>isEmpty</a:t>
            </a:r>
            <a:r>
              <a:rPr lang="en-US" sz="2100" b="1" dirty="0">
                <a:solidFill>
                  <a:srgbClr val="FFC00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100" dirty="0">
                <a:solidFill>
                  <a:srgbClr val="92D050"/>
                </a:solidFill>
                <a:latin typeface="Consolas" pitchFamily="49" charset="0"/>
                <a:cs typeface="Consolas" pitchFamily="49" charset="0"/>
              </a:rPr>
              <a:t>    // Returns true if stack (totally) empty; false otherwise</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if (</a:t>
            </a:r>
            <a:r>
              <a:rPr lang="en-US" sz="2100" dirty="0" err="1">
                <a:latin typeface="Consolas" pitchFamily="49" charset="0"/>
                <a:cs typeface="Consolas" pitchFamily="49" charset="0"/>
              </a:rPr>
              <a:t>topIndex</a:t>
            </a:r>
            <a:r>
              <a:rPr lang="en-US" sz="2100" dirty="0">
                <a:latin typeface="Consolas" pitchFamily="49" charset="0"/>
                <a:cs typeface="Consolas" pitchFamily="49" charset="0"/>
              </a:rPr>
              <a:t> == -1)</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return true;</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else</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return false;</a:t>
            </a:r>
          </a:p>
          <a:p>
            <a:pPr eaLnBrk="1" hangingPunct="1">
              <a:lnSpc>
                <a:spcPct val="95000"/>
              </a:lnSpc>
              <a:spcBef>
                <a:spcPct val="0"/>
              </a:spcBef>
              <a:buFont typeface="Wingdings 2" pitchFamily="18" charset="2"/>
              <a:buNone/>
            </a:pPr>
            <a:r>
              <a:rPr lang="en-US" sz="2100" b="1" dirty="0">
                <a:solidFill>
                  <a:srgbClr val="00B0F0"/>
                </a:solidFill>
                <a:latin typeface="Consolas" pitchFamily="49" charset="0"/>
                <a:cs typeface="Consolas" pitchFamily="49" charset="0"/>
              </a:rPr>
              <a:t>    // How could we code this as a single one-line statement?</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a:t>
            </a:r>
          </a:p>
          <a:p>
            <a:pPr eaLnBrk="1" hangingPunct="1">
              <a:lnSpc>
                <a:spcPct val="95000"/>
              </a:lnSpc>
              <a:spcBef>
                <a:spcPct val="0"/>
              </a:spcBef>
              <a:buFont typeface="Wingdings 2" pitchFamily="18" charset="2"/>
              <a:buNone/>
            </a:pPr>
            <a:endParaRPr lang="en-US" sz="21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a:t>
            </a:r>
            <a:r>
              <a:rPr lang="en-US" sz="2100" b="1" dirty="0">
                <a:solidFill>
                  <a:srgbClr val="FFC000"/>
                </a:solidFill>
                <a:latin typeface="Consolas" pitchFamily="49" charset="0"/>
                <a:cs typeface="Consolas" pitchFamily="49" charset="0"/>
              </a:rPr>
              <a:t>public </a:t>
            </a:r>
            <a:r>
              <a:rPr lang="en-US" sz="2100" b="1" dirty="0" err="1">
                <a:solidFill>
                  <a:srgbClr val="FFC000"/>
                </a:solidFill>
                <a:latin typeface="Consolas" pitchFamily="49" charset="0"/>
                <a:cs typeface="Consolas" pitchFamily="49" charset="0"/>
              </a:rPr>
              <a:t>boolean</a:t>
            </a:r>
            <a:r>
              <a:rPr lang="en-US" sz="2100" b="1" dirty="0">
                <a:solidFill>
                  <a:srgbClr val="FFC000"/>
                </a:solidFill>
                <a:latin typeface="Consolas" pitchFamily="49" charset="0"/>
                <a:cs typeface="Consolas" pitchFamily="49" charset="0"/>
              </a:rPr>
              <a:t> </a:t>
            </a:r>
            <a:r>
              <a:rPr lang="en-US" sz="2100" b="1" dirty="0" err="1">
                <a:solidFill>
                  <a:srgbClr val="FFC000"/>
                </a:solidFill>
                <a:latin typeface="Consolas" pitchFamily="49" charset="0"/>
                <a:cs typeface="Consolas" pitchFamily="49" charset="0"/>
              </a:rPr>
              <a:t>isFull</a:t>
            </a:r>
            <a:r>
              <a:rPr lang="en-US" sz="2100" b="1" dirty="0">
                <a:solidFill>
                  <a:srgbClr val="FFC00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a:t>
            </a:r>
            <a:r>
              <a:rPr lang="en-US" sz="2100" dirty="0">
                <a:solidFill>
                  <a:srgbClr val="92D050"/>
                </a:solidFill>
                <a:latin typeface="Consolas" pitchFamily="49" charset="0"/>
                <a:cs typeface="Consolas" pitchFamily="49" charset="0"/>
              </a:rPr>
              <a:t>// Returns true if the stack is full; false otherwise</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if (</a:t>
            </a:r>
            <a:r>
              <a:rPr lang="en-US" sz="2100" dirty="0" err="1">
                <a:latin typeface="Consolas" pitchFamily="49" charset="0"/>
                <a:cs typeface="Consolas" pitchFamily="49" charset="0"/>
              </a:rPr>
              <a:t>topIndex</a:t>
            </a:r>
            <a:r>
              <a:rPr lang="en-US" sz="2100" dirty="0">
                <a:latin typeface="Consolas" pitchFamily="49" charset="0"/>
                <a:cs typeface="Consolas" pitchFamily="49" charset="0"/>
              </a:rPr>
              <a:t> == (</a:t>
            </a:r>
            <a:r>
              <a:rPr lang="en-US" sz="2100" dirty="0" err="1">
                <a:latin typeface="Consolas" pitchFamily="49" charset="0"/>
                <a:cs typeface="Consolas" pitchFamily="49" charset="0"/>
              </a:rPr>
              <a:t>stack.length</a:t>
            </a:r>
            <a:r>
              <a:rPr lang="en-US" sz="2100" dirty="0">
                <a:latin typeface="Consolas" pitchFamily="49" charset="0"/>
                <a:cs typeface="Consolas" pitchFamily="49" charset="0"/>
              </a:rPr>
              <a:t> – 1))</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return true;</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else</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return false;</a:t>
            </a:r>
          </a:p>
          <a:p>
            <a:pPr eaLnBrk="1" hangingPunct="1">
              <a:lnSpc>
                <a:spcPct val="95000"/>
              </a:lnSpc>
              <a:spcBef>
                <a:spcPct val="0"/>
              </a:spcBef>
              <a:buFont typeface="Wingdings 2" pitchFamily="18" charset="2"/>
              <a:buNone/>
            </a:pPr>
            <a:r>
              <a:rPr lang="en-US" sz="2100" dirty="0" smtClean="0">
                <a:latin typeface="Consolas" pitchFamily="49" charset="0"/>
                <a:cs typeface="Consolas" pitchFamily="49" charset="0"/>
              </a:rPr>
              <a:t>}</a:t>
            </a:r>
            <a:endParaRPr lang="en-US" sz="2100"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524000" y="1"/>
            <a:ext cx="9144000" cy="701675"/>
          </a:xfrm>
        </p:spPr>
        <p:txBody>
          <a:bodyPr/>
          <a:lstStyle/>
          <a:p>
            <a:pPr eaLnBrk="1" hangingPunct="1"/>
            <a:r>
              <a:rPr lang="en-US" smtClean="0"/>
              <a:t>The Code: Part 2 - Cleaner</a:t>
            </a:r>
          </a:p>
        </p:txBody>
      </p:sp>
      <p:sp>
        <p:nvSpPr>
          <p:cNvPr id="4" name="Content Placeholder 3"/>
          <p:cNvSpPr>
            <a:spLocks noGrp="1"/>
          </p:cNvSpPr>
          <p:nvPr>
            <p:ph idx="1"/>
          </p:nvPr>
        </p:nvSpPr>
        <p:spPr>
          <a:xfrm>
            <a:off x="134112" y="941832"/>
            <a:ext cx="10419588" cy="5573268"/>
          </a:xfrm>
        </p:spPr>
        <p:txBody>
          <a:bodyPr/>
          <a:lstStyle/>
          <a:p>
            <a:pPr eaLnBrk="1" hangingPunct="1">
              <a:lnSpc>
                <a:spcPct val="95000"/>
              </a:lnSpc>
              <a:spcBef>
                <a:spcPct val="0"/>
              </a:spcBef>
              <a:buFont typeface="Wingdings 2" pitchFamily="18" charset="2"/>
              <a:buNone/>
            </a:pPr>
            <a:endParaRPr lang="en-US" sz="21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a:t>
            </a:r>
            <a:r>
              <a:rPr lang="en-US" sz="2100" b="1" dirty="0">
                <a:solidFill>
                  <a:srgbClr val="FFC000"/>
                </a:solidFill>
                <a:latin typeface="Consolas" pitchFamily="49" charset="0"/>
                <a:cs typeface="Consolas" pitchFamily="49" charset="0"/>
              </a:rPr>
              <a:t>public </a:t>
            </a:r>
            <a:r>
              <a:rPr lang="en-US" sz="2100" b="1" dirty="0" err="1">
                <a:solidFill>
                  <a:srgbClr val="FFC000"/>
                </a:solidFill>
                <a:latin typeface="Consolas" pitchFamily="49" charset="0"/>
                <a:cs typeface="Consolas" pitchFamily="49" charset="0"/>
              </a:rPr>
              <a:t>boolean</a:t>
            </a:r>
            <a:r>
              <a:rPr lang="en-US" sz="2100" b="1" dirty="0">
                <a:solidFill>
                  <a:srgbClr val="FFC000"/>
                </a:solidFill>
                <a:latin typeface="Consolas" pitchFamily="49" charset="0"/>
                <a:cs typeface="Consolas" pitchFamily="49" charset="0"/>
              </a:rPr>
              <a:t> </a:t>
            </a:r>
            <a:r>
              <a:rPr lang="en-US" sz="2100" b="1" dirty="0" err="1">
                <a:solidFill>
                  <a:srgbClr val="FFC000"/>
                </a:solidFill>
                <a:latin typeface="Consolas" pitchFamily="49" charset="0"/>
                <a:cs typeface="Consolas" pitchFamily="49" charset="0"/>
              </a:rPr>
              <a:t>isEmpty</a:t>
            </a:r>
            <a:r>
              <a:rPr lang="en-US" sz="2100" b="1" dirty="0">
                <a:solidFill>
                  <a:srgbClr val="FFC00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a:t>
            </a:r>
            <a:r>
              <a:rPr lang="en-US" sz="2100" dirty="0">
                <a:solidFill>
                  <a:srgbClr val="92D050"/>
                </a:solidFill>
                <a:latin typeface="Consolas" pitchFamily="49" charset="0"/>
                <a:cs typeface="Consolas" pitchFamily="49" charset="0"/>
              </a:rPr>
              <a:t>// Returns true if stack (totally) empty; false otherwise</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return (</a:t>
            </a:r>
            <a:r>
              <a:rPr lang="en-US" sz="2100" dirty="0" err="1">
                <a:latin typeface="Consolas" pitchFamily="49" charset="0"/>
                <a:cs typeface="Consolas" pitchFamily="49" charset="0"/>
              </a:rPr>
              <a:t>topIndex</a:t>
            </a:r>
            <a:r>
              <a:rPr lang="en-US" sz="2100" dirty="0">
                <a:latin typeface="Consolas" pitchFamily="49" charset="0"/>
                <a:cs typeface="Consolas" pitchFamily="49" charset="0"/>
              </a:rPr>
              <a:t> == -1);</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a:t>
            </a:r>
          </a:p>
          <a:p>
            <a:pPr eaLnBrk="1" hangingPunct="1">
              <a:lnSpc>
                <a:spcPct val="95000"/>
              </a:lnSpc>
              <a:spcBef>
                <a:spcPct val="0"/>
              </a:spcBef>
              <a:buFont typeface="Wingdings 2" pitchFamily="18" charset="2"/>
              <a:buNone/>
            </a:pPr>
            <a:endParaRPr lang="en-US" sz="2100" dirty="0">
              <a:latin typeface="Consolas" pitchFamily="49" charset="0"/>
              <a:cs typeface="Consolas" pitchFamily="49" charset="0"/>
            </a:endParaRPr>
          </a:p>
          <a:p>
            <a:pPr eaLnBrk="1" hangingPunct="1">
              <a:lnSpc>
                <a:spcPct val="95000"/>
              </a:lnSpc>
              <a:spcBef>
                <a:spcPct val="0"/>
              </a:spcBef>
              <a:buFont typeface="Wingdings 2" pitchFamily="18" charset="2"/>
              <a:buNone/>
            </a:pPr>
            <a:endParaRPr lang="en-US" sz="21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a:t>
            </a:r>
          </a:p>
          <a:p>
            <a:pPr eaLnBrk="1" hangingPunct="1">
              <a:lnSpc>
                <a:spcPct val="95000"/>
              </a:lnSpc>
              <a:spcBef>
                <a:spcPct val="0"/>
              </a:spcBef>
              <a:buFont typeface="Wingdings 2" pitchFamily="18" charset="2"/>
              <a:buNone/>
            </a:pPr>
            <a:endParaRPr lang="en-US" sz="2100" dirty="0">
              <a:latin typeface="Consolas" pitchFamily="49" charset="0"/>
              <a:cs typeface="Consolas" pitchFamily="49" charset="0"/>
            </a:endParaRPr>
          </a:p>
          <a:p>
            <a:pPr eaLnBrk="1" hangingPunct="1">
              <a:lnSpc>
                <a:spcPct val="95000"/>
              </a:lnSpc>
              <a:spcBef>
                <a:spcPct val="0"/>
              </a:spcBef>
              <a:buFont typeface="Wingdings 2" pitchFamily="18" charset="2"/>
              <a:buNone/>
            </a:pPr>
            <a:endParaRPr lang="en-US" sz="21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100" b="1" dirty="0">
                <a:solidFill>
                  <a:srgbClr val="FFC000"/>
                </a:solidFill>
                <a:latin typeface="Consolas" pitchFamily="49" charset="0"/>
                <a:cs typeface="Consolas" pitchFamily="49" charset="0"/>
              </a:rPr>
              <a:t>  public </a:t>
            </a:r>
            <a:r>
              <a:rPr lang="en-US" sz="2100" b="1" dirty="0" err="1">
                <a:solidFill>
                  <a:srgbClr val="FFC000"/>
                </a:solidFill>
                <a:latin typeface="Consolas" pitchFamily="49" charset="0"/>
                <a:cs typeface="Consolas" pitchFamily="49" charset="0"/>
              </a:rPr>
              <a:t>boolean</a:t>
            </a:r>
            <a:r>
              <a:rPr lang="en-US" sz="2100" b="1" dirty="0">
                <a:solidFill>
                  <a:srgbClr val="FFC000"/>
                </a:solidFill>
                <a:latin typeface="Consolas" pitchFamily="49" charset="0"/>
                <a:cs typeface="Consolas" pitchFamily="49" charset="0"/>
              </a:rPr>
              <a:t> </a:t>
            </a:r>
            <a:r>
              <a:rPr lang="en-US" sz="2100" b="1" dirty="0" err="1">
                <a:solidFill>
                  <a:srgbClr val="FFC000"/>
                </a:solidFill>
                <a:latin typeface="Consolas" pitchFamily="49" charset="0"/>
                <a:cs typeface="Consolas" pitchFamily="49" charset="0"/>
              </a:rPr>
              <a:t>isFull</a:t>
            </a:r>
            <a:r>
              <a:rPr lang="en-US" sz="2100" b="1" dirty="0">
                <a:solidFill>
                  <a:srgbClr val="FFC00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a:t>
            </a:r>
            <a:r>
              <a:rPr lang="en-US" sz="2100" dirty="0">
                <a:solidFill>
                  <a:srgbClr val="92D050"/>
                </a:solidFill>
                <a:latin typeface="Consolas" pitchFamily="49" charset="0"/>
                <a:cs typeface="Consolas" pitchFamily="49" charset="0"/>
              </a:rPr>
              <a:t>// Returns true if the stack is full; false otherwise</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return (</a:t>
            </a:r>
            <a:r>
              <a:rPr lang="en-US" sz="2100" dirty="0" err="1">
                <a:latin typeface="Consolas" pitchFamily="49" charset="0"/>
                <a:cs typeface="Consolas" pitchFamily="49" charset="0"/>
              </a:rPr>
              <a:t>topIndex</a:t>
            </a:r>
            <a:r>
              <a:rPr lang="en-US" sz="2100" dirty="0">
                <a:latin typeface="Consolas" pitchFamily="49" charset="0"/>
                <a:cs typeface="Consolas" pitchFamily="49" charset="0"/>
              </a:rPr>
              <a:t> == (</a:t>
            </a:r>
            <a:r>
              <a:rPr lang="en-US" sz="2100" dirty="0" err="1">
                <a:latin typeface="Consolas" pitchFamily="49" charset="0"/>
                <a:cs typeface="Consolas" pitchFamily="49" charset="0"/>
              </a:rPr>
              <a:t>stack.length</a:t>
            </a:r>
            <a:r>
              <a:rPr lang="en-US" sz="2100" dirty="0">
                <a:latin typeface="Consolas" pitchFamily="49" charset="0"/>
                <a:cs typeface="Consolas" pitchFamily="49" charset="0"/>
              </a:rPr>
              <a:t> – 1));</a:t>
            </a:r>
          </a:p>
          <a:p>
            <a:pPr eaLnBrk="1" hangingPunct="1">
              <a:lnSpc>
                <a:spcPct val="95000"/>
              </a:lnSpc>
              <a:spcBef>
                <a:spcPct val="0"/>
              </a:spcBef>
              <a:buFont typeface="Wingdings 2" pitchFamily="18" charset="2"/>
              <a:buNone/>
            </a:pPr>
            <a:r>
              <a:rPr lang="en-US" sz="2100" dirty="0">
                <a:latin typeface="Consolas" pitchFamily="49" charset="0"/>
                <a:cs typeface="Consolas" pitchFamily="49" charset="0"/>
              </a:rPr>
              <a:t>  } </a:t>
            </a:r>
          </a:p>
          <a:p>
            <a:pPr eaLnBrk="1" hangingPunct="1">
              <a:lnSpc>
                <a:spcPct val="95000"/>
              </a:lnSpc>
              <a:spcBef>
                <a:spcPct val="0"/>
              </a:spcBef>
              <a:buFont typeface="Wingdings 2" pitchFamily="18" charset="2"/>
              <a:buNone/>
            </a:pPr>
            <a:endParaRPr lang="en-US" sz="2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0" y="1"/>
            <a:ext cx="9144000" cy="701675"/>
          </a:xfrm>
        </p:spPr>
        <p:txBody>
          <a:bodyPr/>
          <a:lstStyle/>
          <a:p>
            <a:pPr eaLnBrk="1" hangingPunct="1"/>
            <a:r>
              <a:rPr lang="en-US" dirty="0" smtClean="0"/>
              <a:t>Stack Operations: </a:t>
            </a:r>
            <a:r>
              <a:rPr lang="en-US" dirty="0">
                <a:solidFill>
                  <a:srgbClr val="FFC000"/>
                </a:solidFill>
                <a:latin typeface="Consolas" pitchFamily="49" charset="0"/>
                <a:cs typeface="Consolas" pitchFamily="49" charset="0"/>
              </a:rPr>
              <a:t>push</a:t>
            </a:r>
            <a:endParaRPr lang="en-US" dirty="0" smtClean="0">
              <a:latin typeface="Courier New" pitchFamily="49" charset="0"/>
              <a:cs typeface="Courier New" pitchFamily="49" charset="0"/>
            </a:endParaRPr>
          </a:p>
        </p:txBody>
      </p:sp>
      <p:sp>
        <p:nvSpPr>
          <p:cNvPr id="4" name="Content Placeholder 3"/>
          <p:cNvSpPr>
            <a:spLocks noGrp="1"/>
          </p:cNvSpPr>
          <p:nvPr>
            <p:ph idx="1"/>
          </p:nvPr>
        </p:nvSpPr>
        <p:spPr>
          <a:xfrm>
            <a:off x="170688" y="908050"/>
            <a:ext cx="11887200" cy="5607050"/>
          </a:xfrm>
        </p:spPr>
        <p:txBody>
          <a:bodyPr/>
          <a:lstStyle/>
          <a:p>
            <a:pPr eaLnBrk="1" hangingPunct="1">
              <a:spcBef>
                <a:spcPts val="1200"/>
              </a:spcBef>
            </a:pPr>
            <a:r>
              <a:rPr lang="en-US" dirty="0" smtClean="0">
                <a:solidFill>
                  <a:srgbClr val="FFC000"/>
                </a:solidFill>
                <a:latin typeface="Consolas" pitchFamily="49" charset="0"/>
                <a:cs typeface="Consolas" pitchFamily="49" charset="0"/>
              </a:rPr>
              <a:t>push</a:t>
            </a:r>
            <a:r>
              <a:rPr lang="en-US" dirty="0" smtClean="0"/>
              <a:t>ing onto the stack presupposes that the stack is not </a:t>
            </a:r>
            <a:br>
              <a:rPr lang="en-US" dirty="0" smtClean="0"/>
            </a:br>
            <a:r>
              <a:rPr lang="en-US" dirty="0" smtClean="0"/>
              <a:t>already </a:t>
            </a:r>
            <a:r>
              <a:rPr lang="en-US" i="1" u="sng" dirty="0" smtClean="0"/>
              <a:t>full</a:t>
            </a:r>
            <a:r>
              <a:rPr lang="en-US" dirty="0" smtClean="0"/>
              <a:t>.</a:t>
            </a:r>
          </a:p>
          <a:p>
            <a:pPr eaLnBrk="1" hangingPunct="1">
              <a:spcBef>
                <a:spcPts val="1200"/>
              </a:spcBef>
            </a:pPr>
            <a:r>
              <a:rPr lang="en-US" dirty="0" smtClean="0"/>
              <a:t>If it </a:t>
            </a:r>
            <a:r>
              <a:rPr lang="en-US" i="1" u="sng" dirty="0" smtClean="0"/>
              <a:t>is</a:t>
            </a:r>
            <a:r>
              <a:rPr lang="en-US" dirty="0" smtClean="0"/>
              <a:t> already full when </a:t>
            </a:r>
            <a:r>
              <a:rPr lang="en-US" dirty="0" smtClean="0">
                <a:solidFill>
                  <a:srgbClr val="FFC000"/>
                </a:solidFill>
                <a:latin typeface="Consolas" pitchFamily="49" charset="0"/>
                <a:cs typeface="Consolas" pitchFamily="49" charset="0"/>
              </a:rPr>
              <a:t>push</a:t>
            </a:r>
            <a:r>
              <a:rPr lang="en-US" dirty="0" smtClean="0"/>
              <a:t> is called, then throw a </a:t>
            </a:r>
            <a:r>
              <a:rPr lang="en-US" dirty="0" err="1" smtClean="0">
                <a:solidFill>
                  <a:srgbClr val="FFC000"/>
                </a:solidFill>
                <a:latin typeface="Consolas" pitchFamily="49" charset="0"/>
                <a:cs typeface="Consolas" pitchFamily="49" charset="0"/>
              </a:rPr>
              <a:t>Stack</a:t>
            </a:r>
            <a:r>
              <a:rPr lang="en-US" b="1" u="sng" dirty="0" err="1" smtClean="0">
                <a:solidFill>
                  <a:srgbClr val="FFC000"/>
                </a:solidFill>
                <a:latin typeface="Consolas" pitchFamily="49" charset="0"/>
                <a:cs typeface="Consolas" pitchFamily="49" charset="0"/>
              </a:rPr>
              <a:t>Overflow</a:t>
            </a:r>
            <a:r>
              <a:rPr lang="en-US" dirty="0" err="1" smtClean="0">
                <a:solidFill>
                  <a:srgbClr val="FFC000"/>
                </a:solidFill>
                <a:latin typeface="Consolas" pitchFamily="49" charset="0"/>
                <a:cs typeface="Consolas" pitchFamily="49" charset="0"/>
              </a:rPr>
              <a:t>Exception</a:t>
            </a:r>
            <a:endParaRPr lang="en-US" dirty="0" smtClean="0">
              <a:solidFill>
                <a:srgbClr val="FFC000"/>
              </a:solidFill>
              <a:latin typeface="Consolas" pitchFamily="49" charset="0"/>
              <a:cs typeface="Consolas" pitchFamily="49" charset="0"/>
            </a:endParaRPr>
          </a:p>
          <a:p>
            <a:pPr eaLnBrk="1" hangingPunct="1">
              <a:spcBef>
                <a:spcPts val="1200"/>
              </a:spcBef>
            </a:pPr>
            <a:r>
              <a:rPr lang="en-US" dirty="0" smtClean="0"/>
              <a:t>Otherwise, </a:t>
            </a:r>
            <a:r>
              <a:rPr lang="en-US" i="1" u="sng" dirty="0" smtClean="0"/>
              <a:t>increment</a:t>
            </a:r>
            <a:r>
              <a:rPr lang="en-US" dirty="0" smtClean="0"/>
              <a:t> the location pointer and </a:t>
            </a:r>
            <a:r>
              <a:rPr lang="en-US" i="1" u="sng" dirty="0" smtClean="0"/>
              <a:t>store</a:t>
            </a:r>
            <a:r>
              <a:rPr lang="en-US" dirty="0" smtClean="0"/>
              <a:t> the </a:t>
            </a:r>
            <a:br>
              <a:rPr lang="en-US" dirty="0" smtClean="0"/>
            </a:br>
            <a:r>
              <a:rPr lang="en-US" dirty="0" smtClean="0"/>
              <a:t>specified value in that slot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524000" y="1"/>
            <a:ext cx="9144000" cy="701675"/>
          </a:xfrm>
        </p:spPr>
        <p:txBody>
          <a:bodyPr/>
          <a:lstStyle/>
          <a:p>
            <a:pPr eaLnBrk="1" hangingPunct="1"/>
            <a:r>
              <a:rPr lang="en-US" dirty="0" smtClean="0"/>
              <a:t>The Code: Part 3 - </a:t>
            </a:r>
            <a:r>
              <a:rPr lang="en-US" dirty="0">
                <a:solidFill>
                  <a:srgbClr val="FFC000"/>
                </a:solidFill>
                <a:latin typeface="Consolas" pitchFamily="49" charset="0"/>
                <a:cs typeface="Consolas" pitchFamily="49" charset="0"/>
              </a:rPr>
              <a:t>push</a:t>
            </a:r>
            <a:endParaRPr lang="en-US" dirty="0" smtClean="0">
              <a:latin typeface="Courier New" pitchFamily="49" charset="0"/>
              <a:cs typeface="Courier New" pitchFamily="49" charset="0"/>
            </a:endParaRPr>
          </a:p>
        </p:txBody>
      </p:sp>
      <p:sp>
        <p:nvSpPr>
          <p:cNvPr id="4" name="Content Placeholder 3"/>
          <p:cNvSpPr>
            <a:spLocks noGrp="1"/>
          </p:cNvSpPr>
          <p:nvPr>
            <p:ph idx="1"/>
          </p:nvPr>
        </p:nvSpPr>
        <p:spPr>
          <a:xfrm>
            <a:off x="170688" y="908050"/>
            <a:ext cx="11887200" cy="5607050"/>
          </a:xfrm>
        </p:spPr>
        <p:txBody>
          <a:bodyPr/>
          <a:lstStyle/>
          <a:p>
            <a:pPr eaLnBrk="1" hangingPunct="1">
              <a:lnSpc>
                <a:spcPct val="95000"/>
              </a:lnSpc>
              <a:spcBef>
                <a:spcPct val="0"/>
              </a:spcBef>
              <a:buFont typeface="Wingdings 2" pitchFamily="18" charset="2"/>
              <a:buNone/>
            </a:pPr>
            <a:r>
              <a:rPr lang="en-US" sz="2200" dirty="0">
                <a:latin typeface="Courier New" pitchFamily="49" charset="0"/>
              </a:rPr>
              <a:t>  </a:t>
            </a:r>
            <a:r>
              <a:rPr lang="en-US" sz="2200" b="1" dirty="0">
                <a:solidFill>
                  <a:srgbClr val="FFC000"/>
                </a:solidFill>
                <a:latin typeface="Consolas" pitchFamily="49" charset="0"/>
                <a:cs typeface="Consolas" pitchFamily="49" charset="0"/>
              </a:rPr>
              <a:t>public void push(T element) </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a:t>
            </a:r>
            <a:r>
              <a:rPr lang="en-US" sz="2200" dirty="0">
                <a:solidFill>
                  <a:srgbClr val="92D050"/>
                </a:solidFill>
                <a:latin typeface="Consolas" pitchFamily="49" charset="0"/>
                <a:cs typeface="Consolas" pitchFamily="49" charset="0"/>
              </a:rPr>
              <a:t>// Throws </a:t>
            </a:r>
            <a:r>
              <a:rPr lang="en-US" sz="2200" dirty="0" err="1">
                <a:solidFill>
                  <a:srgbClr val="92D050"/>
                </a:solidFill>
                <a:latin typeface="Consolas" pitchFamily="49" charset="0"/>
                <a:cs typeface="Consolas" pitchFamily="49" charset="0"/>
              </a:rPr>
              <a:t>StackOverFlowException</a:t>
            </a:r>
            <a:r>
              <a:rPr lang="en-US" sz="2200" dirty="0">
                <a:solidFill>
                  <a:srgbClr val="92D050"/>
                </a:solidFill>
                <a:latin typeface="Consolas" pitchFamily="49" charset="0"/>
                <a:cs typeface="Consolas" pitchFamily="49" charset="0"/>
              </a:rPr>
              <a:t> if stack is already </a:t>
            </a:r>
            <a:r>
              <a:rPr lang="en-US" sz="2200" dirty="0" smtClean="0">
                <a:solidFill>
                  <a:srgbClr val="92D050"/>
                </a:solidFill>
                <a:latin typeface="Consolas" pitchFamily="49" charset="0"/>
                <a:cs typeface="Consolas" pitchFamily="49" charset="0"/>
              </a:rPr>
              <a:t>full.  Otherwise,</a:t>
            </a:r>
            <a:endParaRPr lang="en-US" sz="2200" dirty="0">
              <a:solidFill>
                <a:srgbClr val="92D050"/>
              </a:solidFill>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200" dirty="0">
                <a:solidFill>
                  <a:srgbClr val="92D050"/>
                </a:solidFill>
                <a:latin typeface="Consolas" pitchFamily="49" charset="0"/>
                <a:cs typeface="Consolas" pitchFamily="49" charset="0"/>
              </a:rPr>
              <a:t>    // </a:t>
            </a:r>
            <a:r>
              <a:rPr lang="en-US" sz="2200" dirty="0" smtClean="0">
                <a:solidFill>
                  <a:srgbClr val="92D050"/>
                </a:solidFill>
                <a:latin typeface="Consolas" pitchFamily="49" charset="0"/>
                <a:cs typeface="Consolas" pitchFamily="49" charset="0"/>
              </a:rPr>
              <a:t>places </a:t>
            </a:r>
            <a:r>
              <a:rPr lang="en-US" sz="2200" dirty="0">
                <a:solidFill>
                  <a:srgbClr val="92D050"/>
                </a:solidFill>
                <a:latin typeface="Consolas" pitchFamily="49" charset="0"/>
                <a:cs typeface="Consolas" pitchFamily="49" charset="0"/>
              </a:rPr>
              <a:t>element at the top of the stack </a:t>
            </a:r>
            <a:r>
              <a:rPr lang="en-US" sz="2200" dirty="0" smtClean="0">
                <a:solidFill>
                  <a:srgbClr val="92D050"/>
                </a:solidFill>
                <a:latin typeface="Consolas" pitchFamily="49" charset="0"/>
                <a:cs typeface="Consolas" pitchFamily="49" charset="0"/>
              </a:rPr>
              <a:t>and adjusts </a:t>
            </a:r>
            <a:r>
              <a:rPr lang="en-US" sz="2200" dirty="0">
                <a:solidFill>
                  <a:srgbClr val="92D050"/>
                </a:solidFill>
                <a:latin typeface="Consolas" pitchFamily="49" charset="0"/>
                <a:cs typeface="Consolas" pitchFamily="49" charset="0"/>
              </a:rPr>
              <a:t>the </a:t>
            </a:r>
            <a:r>
              <a:rPr lang="en-US" sz="2200" dirty="0" err="1" smtClean="0">
                <a:solidFill>
                  <a:srgbClr val="92D050"/>
                </a:solidFill>
                <a:latin typeface="Consolas" pitchFamily="49" charset="0"/>
                <a:cs typeface="Consolas" pitchFamily="49" charset="0"/>
              </a:rPr>
              <a:t>topIndex</a:t>
            </a:r>
            <a:endParaRPr lang="en-US" sz="2200" dirty="0">
              <a:solidFill>
                <a:srgbClr val="92D050"/>
              </a:solidFill>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200" dirty="0">
                <a:solidFill>
                  <a:srgbClr val="92D050"/>
                </a:solidFill>
                <a:latin typeface="Consolas" pitchFamily="49" charset="0"/>
                <a:cs typeface="Consolas" pitchFamily="49" charset="0"/>
              </a:rPr>
              <a:t> </a:t>
            </a:r>
            <a:r>
              <a:rPr lang="en-US" sz="2200" dirty="0" smtClean="0">
                <a:solidFill>
                  <a:srgbClr val="92D050"/>
                </a:solidFill>
                <a:latin typeface="Consolas" pitchFamily="49" charset="0"/>
                <a:cs typeface="Consolas" pitchFamily="49" charset="0"/>
              </a:rPr>
              <a:t>   // stack pointer</a:t>
            </a:r>
            <a:endParaRPr lang="en-US" sz="2200" dirty="0">
              <a:solidFill>
                <a:srgbClr val="92D050"/>
              </a:solidFill>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200" dirty="0">
                <a:solidFill>
                  <a:srgbClr val="92D05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if (</a:t>
            </a:r>
            <a:r>
              <a:rPr lang="en-US" sz="2200" dirty="0" err="1">
                <a:latin typeface="Consolas" pitchFamily="49" charset="0"/>
                <a:cs typeface="Consolas" pitchFamily="49" charset="0"/>
              </a:rPr>
              <a:t>isFull</a:t>
            </a:r>
            <a:r>
              <a:rPr lang="en-US" sz="22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throw new </a:t>
            </a:r>
            <a:r>
              <a:rPr lang="en-US" sz="2200" dirty="0" err="1" smtClean="0">
                <a:latin typeface="Consolas" pitchFamily="49" charset="0"/>
                <a:cs typeface="Consolas" pitchFamily="49" charset="0"/>
              </a:rPr>
              <a:t>StackOverflowException</a:t>
            </a:r>
            <a:r>
              <a:rPr lang="en-US" sz="2200" dirty="0" smtClean="0">
                <a:latin typeface="Consolas" pitchFamily="49" charset="0"/>
                <a:cs typeface="Consolas" pitchFamily="49" charset="0"/>
              </a:rPr>
              <a:t>("Push attempted </a:t>
            </a:r>
            <a:r>
              <a:rPr lang="en-US" sz="2200" dirty="0">
                <a:latin typeface="Consolas" pitchFamily="49" charset="0"/>
                <a:cs typeface="Consolas" pitchFamily="49" charset="0"/>
              </a:rPr>
              <a:t>on full </a:t>
            </a:r>
            <a:r>
              <a:rPr lang="en-US" sz="2200" dirty="0" smtClean="0">
                <a:latin typeface="Consolas" pitchFamily="49" charset="0"/>
                <a:cs typeface="Consolas" pitchFamily="49" charset="0"/>
              </a:rPr>
              <a:t>stack");</a:t>
            </a:r>
            <a:endParaRPr lang="en-US" sz="22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else </a:t>
            </a:r>
            <a:r>
              <a:rPr lang="en-US" sz="2200" dirty="0">
                <a:solidFill>
                  <a:srgbClr val="92D050"/>
                </a:solidFill>
                <a:latin typeface="Consolas" pitchFamily="49" charset="0"/>
                <a:cs typeface="Consolas" pitchFamily="49" charset="0"/>
              </a:rPr>
              <a:t>// the text reverses the “then” and “else” sequence</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a:t>
            </a:r>
            <a:r>
              <a:rPr lang="en-US" sz="2200" dirty="0" err="1">
                <a:latin typeface="Consolas" pitchFamily="49" charset="0"/>
                <a:cs typeface="Consolas" pitchFamily="49" charset="0"/>
              </a:rPr>
              <a:t>topIndex</a:t>
            </a:r>
            <a:r>
              <a:rPr lang="en-US" sz="2200" dirty="0">
                <a:latin typeface="Consolas" pitchFamily="49" charset="0"/>
                <a:cs typeface="Consolas" pitchFamily="49" charset="0"/>
              </a:rPr>
              <a:t>++;                 </a:t>
            </a:r>
            <a:r>
              <a:rPr lang="en-US" sz="2200" dirty="0">
                <a:solidFill>
                  <a:srgbClr val="92D050"/>
                </a:solidFill>
                <a:latin typeface="Consolas" pitchFamily="49" charset="0"/>
                <a:cs typeface="Consolas" pitchFamily="49" charset="0"/>
              </a:rPr>
              <a:t>// Point at next slot</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stack[</a:t>
            </a:r>
            <a:r>
              <a:rPr lang="en-US" sz="2200" dirty="0" err="1">
                <a:latin typeface="Consolas" pitchFamily="49" charset="0"/>
                <a:cs typeface="Consolas" pitchFamily="49" charset="0"/>
              </a:rPr>
              <a:t>topIndex</a:t>
            </a:r>
            <a:r>
              <a:rPr lang="en-US" sz="2200" dirty="0">
                <a:latin typeface="Consolas" pitchFamily="49" charset="0"/>
                <a:cs typeface="Consolas" pitchFamily="49" charset="0"/>
              </a:rPr>
              <a:t>] = element;  </a:t>
            </a:r>
            <a:r>
              <a:rPr lang="en-US" sz="2200" dirty="0">
                <a:solidFill>
                  <a:srgbClr val="92D050"/>
                </a:solidFill>
                <a:latin typeface="Consolas" pitchFamily="49" charset="0"/>
                <a:cs typeface="Consolas" pitchFamily="49" charset="0"/>
              </a:rPr>
              <a:t>// Store element there</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 </a:t>
            </a:r>
            <a:r>
              <a:rPr lang="en-US" sz="2200" dirty="0">
                <a:solidFill>
                  <a:srgbClr val="92D050"/>
                </a:solidFill>
                <a:latin typeface="Consolas" pitchFamily="49" charset="0"/>
                <a:cs typeface="Consolas" pitchFamily="49" charset="0"/>
              </a:rPr>
              <a:t>// end push</a:t>
            </a:r>
          </a:p>
          <a:p>
            <a:pPr eaLnBrk="1" hangingPunct="1">
              <a:lnSpc>
                <a:spcPct val="95000"/>
              </a:lnSpc>
              <a:spcBef>
                <a:spcPct val="0"/>
              </a:spcBef>
              <a:buFont typeface="Wingdings 2" pitchFamily="18" charset="2"/>
              <a:buNone/>
            </a:pPr>
            <a:endParaRPr lang="en-US" sz="22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200" b="1" dirty="0">
                <a:latin typeface="Consolas" pitchFamily="49" charset="0"/>
                <a:cs typeface="Consolas" pitchFamily="49" charset="0"/>
              </a:rPr>
              <a:t>   The else clause above can be replaced with:</a:t>
            </a:r>
          </a:p>
          <a:p>
            <a:pPr eaLnBrk="1" hangingPunct="1">
              <a:lnSpc>
                <a:spcPct val="95000"/>
              </a:lnSpc>
              <a:spcBef>
                <a:spcPct val="0"/>
              </a:spcBef>
              <a:buFont typeface="Wingdings 2" pitchFamily="18" charset="2"/>
              <a:buNone/>
            </a:pPr>
            <a:r>
              <a:rPr lang="en-US" sz="2200" b="1" dirty="0">
                <a:solidFill>
                  <a:srgbClr val="007FFF"/>
                </a:solidFill>
                <a:latin typeface="Consolas" pitchFamily="49" charset="0"/>
                <a:cs typeface="Consolas" pitchFamily="49" charset="0"/>
              </a:rPr>
              <a:t>        stack[++</a:t>
            </a:r>
            <a:r>
              <a:rPr lang="en-US" sz="2200" b="1" dirty="0" err="1">
                <a:solidFill>
                  <a:srgbClr val="007FFF"/>
                </a:solidFill>
                <a:latin typeface="Consolas" pitchFamily="49" charset="0"/>
                <a:cs typeface="Consolas" pitchFamily="49" charset="0"/>
              </a:rPr>
              <a:t>topIndex</a:t>
            </a:r>
            <a:r>
              <a:rPr lang="en-US" sz="2200" b="1" dirty="0">
                <a:solidFill>
                  <a:srgbClr val="007FFF"/>
                </a:solidFill>
                <a:latin typeface="Consolas" pitchFamily="49" charset="0"/>
                <a:cs typeface="Consolas" pitchFamily="49" charset="0"/>
              </a:rPr>
              <a:t>] = element; // increment; then store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mph" presetSubtype="2" fill="hold" nodeType="clickEffect">
                                  <p:stCondLst>
                                    <p:cond delay="0"/>
                                  </p:stCondLst>
                                  <p:childTnLst>
                                    <p:animClr clrSpc="rgb" dir="cw">
                                      <p:cBhvr override="childStyle">
                                        <p:cTn id="36" dur="500" fill="hold"/>
                                        <p:tgtEl>
                                          <p:spTgt spid="4">
                                            <p:txEl>
                                              <p:pRg st="10" end="10"/>
                                            </p:txEl>
                                          </p:spTgt>
                                        </p:tgtEl>
                                        <p:attrNameLst>
                                          <p:attrName>style.color</p:attrName>
                                        </p:attrNameLst>
                                      </p:cBhvr>
                                      <p:to>
                                        <a:srgbClr val="007FFF"/>
                                      </p:to>
                                    </p:animClr>
                                  </p:childTnLst>
                                </p:cTn>
                              </p:par>
                              <p:par>
                                <p:cTn id="37" presetID="3" presetClass="emph" presetSubtype="2" fill="hold" nodeType="withEffect">
                                  <p:stCondLst>
                                    <p:cond delay="0"/>
                                  </p:stCondLst>
                                  <p:childTnLst>
                                    <p:animClr clrSpc="rgb" dir="cw">
                                      <p:cBhvr override="childStyle">
                                        <p:cTn id="38" dur="500" fill="hold"/>
                                        <p:tgtEl>
                                          <p:spTgt spid="4">
                                            <p:txEl>
                                              <p:pRg st="11" end="11"/>
                                            </p:txEl>
                                          </p:spTgt>
                                        </p:tgtEl>
                                        <p:attrNameLst>
                                          <p:attrName>style.color</p:attrName>
                                        </p:attrNameLst>
                                      </p:cBhvr>
                                      <p:to>
                                        <a:srgbClr val="007FFF"/>
                                      </p:to>
                                    </p:animClr>
                                  </p:childTnLst>
                                </p:cTn>
                              </p:par>
                            </p:childTnLst>
                          </p:cTn>
                        </p:par>
                        <p:par>
                          <p:cTn id="39" fill="hold">
                            <p:stCondLst>
                              <p:cond delay="500"/>
                            </p:stCondLst>
                            <p:childTnLst>
                              <p:par>
                                <p:cTn id="40" presetID="5" presetClass="emph" presetSubtype="1" nodeType="afterEffect">
                                  <p:stCondLst>
                                    <p:cond delay="0"/>
                                  </p:stCondLst>
                                  <p:childTnLst>
                                    <p:set>
                                      <p:cBhvr override="childStyle">
                                        <p:cTn id="41" dur="indefinite"/>
                                        <p:tgtEl>
                                          <p:spTgt spid="4">
                                            <p:txEl>
                                              <p:pRg st="10" end="10"/>
                                            </p:txEl>
                                          </p:spTgt>
                                        </p:tgtEl>
                                        <p:attrNameLst>
                                          <p:attrName>style.fontStyle</p:attrName>
                                        </p:attrNameLst>
                                      </p:cBhvr>
                                      <p:to>
                                        <p:strVal val="normal"/>
                                      </p:to>
                                    </p:set>
                                    <p:set>
                                      <p:cBhvr override="childStyle">
                                        <p:cTn id="42" dur="indefinite"/>
                                        <p:tgtEl>
                                          <p:spTgt spid="4">
                                            <p:txEl>
                                              <p:pRg st="10" end="10"/>
                                            </p:txEl>
                                          </p:spTgt>
                                        </p:tgtEl>
                                        <p:attrNameLst>
                                          <p:attrName>style.fontWeight</p:attrName>
                                        </p:attrNameLst>
                                      </p:cBhvr>
                                      <p:to>
                                        <p:strVal val="bold"/>
                                      </p:to>
                                    </p:set>
                                    <p:set>
                                      <p:cBhvr override="childStyle">
                                        <p:cTn id="43" dur="indefinite"/>
                                        <p:tgtEl>
                                          <p:spTgt spid="4">
                                            <p:txEl>
                                              <p:pRg st="10" end="10"/>
                                            </p:txEl>
                                          </p:spTgt>
                                        </p:tgtEl>
                                        <p:attrNameLst>
                                          <p:attrName>style.textDecorationUnderline</p:attrName>
                                        </p:attrNameLst>
                                      </p:cBhvr>
                                      <p:to>
                                        <p:strVal val="false"/>
                                      </p:to>
                                    </p:set>
                                  </p:childTnLst>
                                </p:cTn>
                              </p:par>
                              <p:par>
                                <p:cTn id="44" presetID="5" presetClass="emph" presetSubtype="1" nodeType="withEffect">
                                  <p:stCondLst>
                                    <p:cond delay="0"/>
                                  </p:stCondLst>
                                  <p:childTnLst>
                                    <p:set>
                                      <p:cBhvr override="childStyle">
                                        <p:cTn id="45" dur="indefinite"/>
                                        <p:tgtEl>
                                          <p:spTgt spid="4">
                                            <p:txEl>
                                              <p:pRg st="11" end="11"/>
                                            </p:txEl>
                                          </p:spTgt>
                                        </p:tgtEl>
                                        <p:attrNameLst>
                                          <p:attrName>style.fontStyle</p:attrName>
                                        </p:attrNameLst>
                                      </p:cBhvr>
                                      <p:to>
                                        <p:strVal val="normal"/>
                                      </p:to>
                                    </p:set>
                                    <p:set>
                                      <p:cBhvr override="childStyle">
                                        <p:cTn id="46" dur="indefinite"/>
                                        <p:tgtEl>
                                          <p:spTgt spid="4">
                                            <p:txEl>
                                              <p:pRg st="11" end="11"/>
                                            </p:txEl>
                                          </p:spTgt>
                                        </p:tgtEl>
                                        <p:attrNameLst>
                                          <p:attrName>style.fontWeight</p:attrName>
                                        </p:attrNameLst>
                                      </p:cBhvr>
                                      <p:to>
                                        <p:strVal val="bold"/>
                                      </p:to>
                                    </p:set>
                                    <p:set>
                                      <p:cBhvr override="childStyle">
                                        <p:cTn id="47" dur="indefinite"/>
                                        <p:tgtEl>
                                          <p:spTgt spid="4">
                                            <p:txEl>
                                              <p:pRg st="11" end="11"/>
                                            </p:txEl>
                                          </p:spTgt>
                                        </p:tgtEl>
                                        <p:attrNameLst>
                                          <p:attrName>style.textDecorationUnderline</p:attrName>
                                        </p:attrNameLst>
                                      </p:cBhvr>
                                      <p:to>
                                        <p:strVal val="fals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15" end="15"/>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524000" y="1"/>
            <a:ext cx="9144000" cy="701675"/>
          </a:xfrm>
        </p:spPr>
        <p:txBody>
          <a:bodyPr/>
          <a:lstStyle/>
          <a:p>
            <a:pPr eaLnBrk="1" hangingPunct="1"/>
            <a:r>
              <a:rPr lang="en-US" dirty="0" smtClean="0"/>
              <a:t>Stack Operations: </a:t>
            </a:r>
            <a:r>
              <a:rPr lang="en-US" dirty="0" smtClean="0">
                <a:solidFill>
                  <a:srgbClr val="FFC000"/>
                </a:solidFill>
                <a:latin typeface="Consolas" pitchFamily="49" charset="0"/>
                <a:cs typeface="Consolas" pitchFamily="49" charset="0"/>
              </a:rPr>
              <a:t>pop</a:t>
            </a:r>
          </a:p>
        </p:txBody>
      </p:sp>
      <p:sp>
        <p:nvSpPr>
          <p:cNvPr id="4" name="Content Placeholder 3"/>
          <p:cNvSpPr>
            <a:spLocks noGrp="1"/>
          </p:cNvSpPr>
          <p:nvPr>
            <p:ph idx="1"/>
          </p:nvPr>
        </p:nvSpPr>
        <p:spPr>
          <a:xfrm>
            <a:off x="170688" y="908050"/>
            <a:ext cx="11887200" cy="5607050"/>
          </a:xfrm>
        </p:spPr>
        <p:txBody>
          <a:bodyPr/>
          <a:lstStyle/>
          <a:p>
            <a:pPr eaLnBrk="1" hangingPunct="1">
              <a:spcBef>
                <a:spcPts val="1200"/>
              </a:spcBef>
            </a:pPr>
            <a:r>
              <a:rPr lang="en-US" dirty="0" smtClean="0">
                <a:solidFill>
                  <a:srgbClr val="FFC000"/>
                </a:solidFill>
                <a:latin typeface="Consolas" pitchFamily="49" charset="0"/>
                <a:cs typeface="Consolas" pitchFamily="49" charset="0"/>
              </a:rPr>
              <a:t>pop</a:t>
            </a:r>
            <a:r>
              <a:rPr lang="en-US" dirty="0" smtClean="0"/>
              <a:t>ping off the stack presupposes that the stack is not already </a:t>
            </a:r>
            <a:r>
              <a:rPr lang="en-US" i="1" u="sng" dirty="0" smtClean="0"/>
              <a:t>empty</a:t>
            </a:r>
            <a:r>
              <a:rPr lang="en-US" dirty="0" smtClean="0"/>
              <a:t>.</a:t>
            </a:r>
          </a:p>
          <a:p>
            <a:pPr eaLnBrk="1" hangingPunct="1">
              <a:spcBef>
                <a:spcPts val="1200"/>
              </a:spcBef>
            </a:pPr>
            <a:r>
              <a:rPr lang="en-US" dirty="0" smtClean="0"/>
              <a:t>If it </a:t>
            </a:r>
            <a:r>
              <a:rPr lang="en-US" i="1" u="sng" dirty="0" smtClean="0"/>
              <a:t>is</a:t>
            </a:r>
            <a:r>
              <a:rPr lang="en-US" dirty="0" smtClean="0"/>
              <a:t> already empty when </a:t>
            </a:r>
            <a:r>
              <a:rPr lang="en-US" dirty="0">
                <a:solidFill>
                  <a:srgbClr val="FFC000"/>
                </a:solidFill>
                <a:latin typeface="Consolas" pitchFamily="49" charset="0"/>
                <a:cs typeface="Consolas" pitchFamily="49" charset="0"/>
              </a:rPr>
              <a:t>pop</a:t>
            </a:r>
            <a:r>
              <a:rPr lang="en-US" dirty="0" smtClean="0"/>
              <a:t> is called, then throw a </a:t>
            </a:r>
            <a:r>
              <a:rPr lang="en-US" dirty="0" err="1" smtClean="0">
                <a:solidFill>
                  <a:srgbClr val="FFC000"/>
                </a:solidFill>
                <a:latin typeface="Consolas" pitchFamily="49" charset="0"/>
                <a:cs typeface="Consolas" pitchFamily="49" charset="0"/>
              </a:rPr>
              <a:t>Stack</a:t>
            </a:r>
            <a:r>
              <a:rPr lang="en-US" b="1" u="sng" dirty="0" err="1" smtClean="0">
                <a:solidFill>
                  <a:srgbClr val="FFC000"/>
                </a:solidFill>
                <a:latin typeface="Consolas" pitchFamily="49" charset="0"/>
                <a:cs typeface="Consolas" pitchFamily="49" charset="0"/>
              </a:rPr>
              <a:t>Underflow</a:t>
            </a:r>
            <a:r>
              <a:rPr lang="en-US" dirty="0" err="1" smtClean="0">
                <a:solidFill>
                  <a:srgbClr val="FFC000"/>
                </a:solidFill>
                <a:latin typeface="Consolas" pitchFamily="49" charset="0"/>
                <a:cs typeface="Consolas" pitchFamily="49" charset="0"/>
              </a:rPr>
              <a:t>Exception</a:t>
            </a:r>
            <a:endParaRPr lang="en-US" dirty="0" smtClean="0">
              <a:solidFill>
                <a:srgbClr val="FFC000"/>
              </a:solidFill>
              <a:latin typeface="Consolas" pitchFamily="49" charset="0"/>
              <a:cs typeface="Consolas" pitchFamily="49" charset="0"/>
            </a:endParaRPr>
          </a:p>
          <a:p>
            <a:pPr eaLnBrk="1" hangingPunct="1">
              <a:spcBef>
                <a:spcPts val="1200"/>
              </a:spcBef>
            </a:pPr>
            <a:r>
              <a:rPr lang="en-US" dirty="0" smtClean="0"/>
              <a:t>Otherwise, </a:t>
            </a:r>
            <a:r>
              <a:rPr lang="en-US" i="1" u="sng" dirty="0" smtClean="0"/>
              <a:t>clear</a:t>
            </a:r>
            <a:r>
              <a:rPr lang="en-US" dirty="0" smtClean="0"/>
              <a:t> (“null out”) the value from the top slot and </a:t>
            </a:r>
            <a:r>
              <a:rPr lang="en-US" i="1" u="sng" dirty="0" smtClean="0"/>
              <a:t>decrement</a:t>
            </a:r>
            <a:r>
              <a:rPr lang="en-US" dirty="0" smtClean="0"/>
              <a:t> the location pointer</a:t>
            </a:r>
          </a:p>
          <a:p>
            <a:pPr eaLnBrk="1" hangingPunct="1">
              <a:spcBef>
                <a:spcPts val="1200"/>
              </a:spcBef>
            </a:pPr>
            <a:r>
              <a:rPr lang="en-US" dirty="0" smtClean="0"/>
              <a:t>What if we don’t clear the existing value?</a:t>
            </a:r>
          </a:p>
          <a:p>
            <a:pPr lvl="1" eaLnBrk="1" hangingPunct="1">
              <a:spcBef>
                <a:spcPts val="1200"/>
              </a:spcBef>
            </a:pPr>
            <a:r>
              <a:rPr lang="en-US" dirty="0" smtClean="0"/>
              <a:t>It will still work, but it’s poor programming practice</a:t>
            </a:r>
          </a:p>
          <a:p>
            <a:pPr lvl="1" eaLnBrk="1" hangingPunct="1">
              <a:spcBef>
                <a:spcPts val="1200"/>
              </a:spcBef>
            </a:pPr>
            <a:r>
              <a:rPr lang="en-US" dirty="0" smtClean="0"/>
              <a:t>When you’re through with something, get rid of it.</a:t>
            </a:r>
          </a:p>
          <a:p>
            <a:pPr lvl="1" eaLnBrk="1" hangingPunct="1">
              <a:spcBef>
                <a:spcPts val="1200"/>
              </a:spcBef>
            </a:pPr>
            <a:r>
              <a:rPr lang="en-US" dirty="0" smtClean="0"/>
              <a:t>See Fig 3-6 (p. 189)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524000" y="1"/>
            <a:ext cx="9144000" cy="701675"/>
          </a:xfrm>
        </p:spPr>
        <p:txBody>
          <a:bodyPr/>
          <a:lstStyle/>
          <a:p>
            <a:pPr eaLnBrk="1" hangingPunct="1"/>
            <a:r>
              <a:rPr lang="en-US" dirty="0" smtClean="0"/>
              <a:t>The Code: Part 4 - </a:t>
            </a:r>
            <a:r>
              <a:rPr lang="en-US" dirty="0">
                <a:solidFill>
                  <a:srgbClr val="FFC000"/>
                </a:solidFill>
                <a:latin typeface="Consolas" pitchFamily="49" charset="0"/>
                <a:cs typeface="Consolas" pitchFamily="49" charset="0"/>
              </a:rPr>
              <a:t>pop</a:t>
            </a:r>
            <a:endParaRPr lang="en-US" dirty="0" smtClean="0">
              <a:latin typeface="Courier New" pitchFamily="49" charset="0"/>
              <a:cs typeface="Courier New" pitchFamily="49" charset="0"/>
            </a:endParaRPr>
          </a:p>
        </p:txBody>
      </p:sp>
      <p:sp>
        <p:nvSpPr>
          <p:cNvPr id="4" name="Content Placeholder 3"/>
          <p:cNvSpPr>
            <a:spLocks noGrp="1"/>
          </p:cNvSpPr>
          <p:nvPr>
            <p:ph idx="1"/>
          </p:nvPr>
        </p:nvSpPr>
        <p:spPr>
          <a:xfrm>
            <a:off x="170688" y="908050"/>
            <a:ext cx="11887200" cy="5607050"/>
          </a:xfrm>
        </p:spPr>
        <p:txBody>
          <a:bodyPr/>
          <a:lstStyle/>
          <a:p>
            <a:pPr eaLnBrk="1" hangingPunct="1">
              <a:lnSpc>
                <a:spcPct val="95000"/>
              </a:lnSpc>
              <a:spcBef>
                <a:spcPct val="0"/>
              </a:spcBef>
              <a:buFont typeface="Wingdings 2" pitchFamily="18" charset="2"/>
              <a:buNone/>
            </a:pPr>
            <a:r>
              <a:rPr lang="en-US" sz="2200" dirty="0">
                <a:latin typeface="Courier New" pitchFamily="49" charset="0"/>
              </a:rPr>
              <a:t>  </a:t>
            </a:r>
            <a:r>
              <a:rPr lang="en-US" sz="2200" b="1" dirty="0">
                <a:solidFill>
                  <a:srgbClr val="FFC000"/>
                </a:solidFill>
                <a:latin typeface="Consolas" pitchFamily="49" charset="0"/>
                <a:cs typeface="Consolas" pitchFamily="49" charset="0"/>
              </a:rPr>
              <a:t>public void pop() </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a:t>
            </a:r>
            <a:r>
              <a:rPr lang="en-US" sz="2200" dirty="0">
                <a:solidFill>
                  <a:srgbClr val="92D050"/>
                </a:solidFill>
                <a:latin typeface="Consolas" pitchFamily="49" charset="0"/>
                <a:cs typeface="Consolas" pitchFamily="49" charset="0"/>
              </a:rPr>
              <a:t>// Throws </a:t>
            </a:r>
            <a:r>
              <a:rPr lang="en-US" sz="2200" dirty="0" err="1">
                <a:solidFill>
                  <a:srgbClr val="92D050"/>
                </a:solidFill>
                <a:latin typeface="Consolas" pitchFamily="49" charset="0"/>
                <a:cs typeface="Consolas" pitchFamily="49" charset="0"/>
              </a:rPr>
              <a:t>StackUnderFlowException</a:t>
            </a:r>
            <a:r>
              <a:rPr lang="en-US" sz="2200" dirty="0">
                <a:solidFill>
                  <a:srgbClr val="92D050"/>
                </a:solidFill>
                <a:latin typeface="Consolas" pitchFamily="49" charset="0"/>
                <a:cs typeface="Consolas" pitchFamily="49" charset="0"/>
              </a:rPr>
              <a:t> if stack is </a:t>
            </a:r>
            <a:r>
              <a:rPr lang="en-US" sz="2200" dirty="0" smtClean="0">
                <a:solidFill>
                  <a:srgbClr val="92D050"/>
                </a:solidFill>
                <a:latin typeface="Consolas" pitchFamily="49" charset="0"/>
                <a:cs typeface="Consolas" pitchFamily="49" charset="0"/>
              </a:rPr>
              <a:t>already empty.</a:t>
            </a:r>
            <a:endParaRPr lang="en-US" sz="2200" dirty="0">
              <a:solidFill>
                <a:srgbClr val="92D050"/>
              </a:solidFill>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200" dirty="0">
                <a:solidFill>
                  <a:srgbClr val="92D050"/>
                </a:solidFill>
                <a:latin typeface="Consolas" pitchFamily="49" charset="0"/>
                <a:cs typeface="Consolas" pitchFamily="49" charset="0"/>
              </a:rPr>
              <a:t>    // </a:t>
            </a:r>
            <a:r>
              <a:rPr lang="en-US" sz="2200" dirty="0" smtClean="0">
                <a:solidFill>
                  <a:srgbClr val="92D050"/>
                </a:solidFill>
                <a:latin typeface="Consolas" pitchFamily="49" charset="0"/>
                <a:cs typeface="Consolas" pitchFamily="49" charset="0"/>
              </a:rPr>
              <a:t>Otherwise, removes </a:t>
            </a:r>
            <a:r>
              <a:rPr lang="en-US" sz="2200" dirty="0">
                <a:solidFill>
                  <a:srgbClr val="92D050"/>
                </a:solidFill>
                <a:latin typeface="Consolas" pitchFamily="49" charset="0"/>
                <a:cs typeface="Consolas" pitchFamily="49" charset="0"/>
              </a:rPr>
              <a:t>element at the top of </a:t>
            </a:r>
            <a:r>
              <a:rPr lang="en-US" sz="2200" dirty="0" smtClean="0">
                <a:solidFill>
                  <a:srgbClr val="92D050"/>
                </a:solidFill>
                <a:latin typeface="Consolas" pitchFamily="49" charset="0"/>
                <a:cs typeface="Consolas" pitchFamily="49" charset="0"/>
              </a:rPr>
              <a:t>the stack </a:t>
            </a:r>
            <a:r>
              <a:rPr lang="en-US" sz="2200" dirty="0">
                <a:solidFill>
                  <a:srgbClr val="92D050"/>
                </a:solidFill>
                <a:latin typeface="Consolas" pitchFamily="49" charset="0"/>
                <a:cs typeface="Consolas" pitchFamily="49" charset="0"/>
              </a:rPr>
              <a:t>and adjusts </a:t>
            </a:r>
            <a:r>
              <a:rPr lang="en-US" sz="2200" dirty="0" smtClean="0">
                <a:solidFill>
                  <a:srgbClr val="92D050"/>
                </a:solidFill>
                <a:latin typeface="Consolas" pitchFamily="49" charset="0"/>
                <a:cs typeface="Consolas" pitchFamily="49" charset="0"/>
              </a:rPr>
              <a:t>the</a:t>
            </a:r>
          </a:p>
          <a:p>
            <a:pPr eaLnBrk="1" hangingPunct="1">
              <a:lnSpc>
                <a:spcPct val="95000"/>
              </a:lnSpc>
              <a:spcBef>
                <a:spcPct val="0"/>
              </a:spcBef>
              <a:buNone/>
            </a:pPr>
            <a:r>
              <a:rPr lang="en-US" sz="2200" dirty="0">
                <a:solidFill>
                  <a:srgbClr val="92D050"/>
                </a:solidFill>
                <a:latin typeface="Consolas" pitchFamily="49" charset="0"/>
                <a:cs typeface="Consolas" pitchFamily="49" charset="0"/>
              </a:rPr>
              <a:t> </a:t>
            </a:r>
            <a:r>
              <a:rPr lang="en-US" sz="2200" dirty="0" smtClean="0">
                <a:solidFill>
                  <a:srgbClr val="92D050"/>
                </a:solidFill>
                <a:latin typeface="Consolas" pitchFamily="49" charset="0"/>
                <a:cs typeface="Consolas" pitchFamily="49" charset="0"/>
              </a:rPr>
              <a:t>   // </a:t>
            </a:r>
            <a:r>
              <a:rPr lang="en-US" sz="2200" dirty="0" err="1">
                <a:solidFill>
                  <a:srgbClr val="92D050"/>
                </a:solidFill>
                <a:latin typeface="Consolas" pitchFamily="49" charset="0"/>
                <a:cs typeface="Consolas" pitchFamily="49" charset="0"/>
              </a:rPr>
              <a:t>topIndex</a:t>
            </a:r>
            <a:r>
              <a:rPr lang="en-US" sz="2200" dirty="0">
                <a:solidFill>
                  <a:srgbClr val="92D050"/>
                </a:solidFill>
                <a:latin typeface="Consolas" pitchFamily="49" charset="0"/>
                <a:cs typeface="Consolas" pitchFamily="49" charset="0"/>
              </a:rPr>
              <a:t> stack </a:t>
            </a:r>
            <a:r>
              <a:rPr lang="en-US" sz="2200" dirty="0" smtClean="0">
                <a:solidFill>
                  <a:srgbClr val="92D050"/>
                </a:solidFill>
                <a:latin typeface="Consolas" pitchFamily="49" charset="0"/>
                <a:cs typeface="Consolas" pitchFamily="49" charset="0"/>
              </a:rPr>
              <a:t>pointer</a:t>
            </a:r>
            <a:endParaRPr lang="en-US" sz="2200" dirty="0">
              <a:solidFill>
                <a:srgbClr val="92D050"/>
              </a:solidFill>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200" dirty="0">
                <a:solidFill>
                  <a:srgbClr val="92D05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if (</a:t>
            </a:r>
            <a:r>
              <a:rPr lang="en-US" sz="2200" dirty="0" err="1">
                <a:latin typeface="Consolas" pitchFamily="49" charset="0"/>
                <a:cs typeface="Consolas" pitchFamily="49" charset="0"/>
              </a:rPr>
              <a:t>isEmpty</a:t>
            </a:r>
            <a:r>
              <a:rPr lang="en-US" sz="22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throw new </a:t>
            </a:r>
            <a:r>
              <a:rPr lang="en-US" sz="2200" dirty="0" err="1" smtClean="0">
                <a:latin typeface="Consolas" pitchFamily="49" charset="0"/>
                <a:cs typeface="Consolas" pitchFamily="49" charset="0"/>
              </a:rPr>
              <a:t>StackUnderflowException</a:t>
            </a:r>
            <a:r>
              <a:rPr lang="en-US" sz="2200" dirty="0" smtClean="0">
                <a:latin typeface="Consolas" pitchFamily="49" charset="0"/>
                <a:cs typeface="Consolas" pitchFamily="49" charset="0"/>
              </a:rPr>
              <a:t>("Pop </a:t>
            </a:r>
            <a:r>
              <a:rPr lang="en-US" sz="2200" dirty="0">
                <a:latin typeface="Consolas" pitchFamily="49" charset="0"/>
                <a:cs typeface="Consolas" pitchFamily="49" charset="0"/>
              </a:rPr>
              <a:t>attempted </a:t>
            </a:r>
            <a:r>
              <a:rPr lang="en-US" sz="2200" dirty="0" smtClean="0">
                <a:latin typeface="Consolas" pitchFamily="49" charset="0"/>
                <a:cs typeface="Consolas" pitchFamily="49" charset="0"/>
              </a:rPr>
              <a:t>on </a:t>
            </a:r>
            <a:r>
              <a:rPr lang="en-US" sz="2200" dirty="0">
                <a:latin typeface="Consolas" pitchFamily="49" charset="0"/>
                <a:cs typeface="Consolas" pitchFamily="49" charset="0"/>
              </a:rPr>
              <a:t>empty </a:t>
            </a:r>
            <a:r>
              <a:rPr lang="en-US" sz="2200" dirty="0" smtClean="0">
                <a:latin typeface="Consolas" pitchFamily="49" charset="0"/>
                <a:cs typeface="Consolas" pitchFamily="49" charset="0"/>
              </a:rPr>
              <a:t>stack");</a:t>
            </a:r>
            <a:endParaRPr lang="en-US" sz="22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else</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stack[</a:t>
            </a:r>
            <a:r>
              <a:rPr lang="en-US" sz="2200" dirty="0" err="1">
                <a:latin typeface="Consolas" pitchFamily="49" charset="0"/>
                <a:cs typeface="Consolas" pitchFamily="49" charset="0"/>
              </a:rPr>
              <a:t>topIndex</a:t>
            </a:r>
            <a:r>
              <a:rPr lang="en-US" sz="2200" dirty="0">
                <a:latin typeface="Consolas" pitchFamily="49" charset="0"/>
                <a:cs typeface="Consolas" pitchFamily="49" charset="0"/>
              </a:rPr>
              <a:t>] = null;  </a:t>
            </a:r>
            <a:r>
              <a:rPr lang="en-US" sz="2200" dirty="0">
                <a:solidFill>
                  <a:srgbClr val="92D050"/>
                </a:solidFill>
                <a:latin typeface="Consolas" pitchFamily="49" charset="0"/>
                <a:cs typeface="Consolas" pitchFamily="49" charset="0"/>
              </a:rPr>
              <a:t>// clear the element there</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a:t>
            </a:r>
            <a:r>
              <a:rPr lang="en-US" sz="2200" dirty="0" err="1">
                <a:latin typeface="Consolas" pitchFamily="49" charset="0"/>
                <a:cs typeface="Consolas" pitchFamily="49" charset="0"/>
              </a:rPr>
              <a:t>topIndex</a:t>
            </a:r>
            <a:r>
              <a:rPr lang="en-US" sz="2200" dirty="0">
                <a:latin typeface="Consolas" pitchFamily="49" charset="0"/>
                <a:cs typeface="Consolas" pitchFamily="49" charset="0"/>
              </a:rPr>
              <a:t>--;              </a:t>
            </a:r>
            <a:r>
              <a:rPr lang="en-US" sz="2200" dirty="0">
                <a:solidFill>
                  <a:srgbClr val="92D050"/>
                </a:solidFill>
                <a:latin typeface="Consolas" pitchFamily="49" charset="0"/>
                <a:cs typeface="Consolas" pitchFamily="49" charset="0"/>
              </a:rPr>
              <a:t>// Point at previous slot</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 </a:t>
            </a:r>
            <a:r>
              <a:rPr lang="en-US" sz="2200" dirty="0">
                <a:solidFill>
                  <a:srgbClr val="92D050"/>
                </a:solidFill>
                <a:latin typeface="Consolas" pitchFamily="49" charset="0"/>
                <a:cs typeface="Consolas" pitchFamily="49" charset="0"/>
              </a:rPr>
              <a:t>// end pop</a:t>
            </a:r>
          </a:p>
          <a:p>
            <a:pPr eaLnBrk="1" hangingPunct="1">
              <a:lnSpc>
                <a:spcPct val="95000"/>
              </a:lnSpc>
              <a:spcBef>
                <a:spcPct val="0"/>
              </a:spcBef>
              <a:buFont typeface="Wingdings 2" pitchFamily="18" charset="2"/>
              <a:buNone/>
            </a:pPr>
            <a:endParaRPr lang="en-US" sz="2200" dirty="0">
              <a:solidFill>
                <a:srgbClr val="92D050"/>
              </a:solidFill>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200" b="1" dirty="0">
                <a:latin typeface="Consolas" pitchFamily="49" charset="0"/>
                <a:cs typeface="Consolas" pitchFamily="49" charset="0"/>
              </a:rPr>
              <a:t>   The else clause above can be replaced with:</a:t>
            </a:r>
          </a:p>
          <a:p>
            <a:pPr eaLnBrk="1" hangingPunct="1">
              <a:lnSpc>
                <a:spcPct val="95000"/>
              </a:lnSpc>
              <a:spcBef>
                <a:spcPct val="0"/>
              </a:spcBef>
              <a:buFont typeface="Wingdings 2" pitchFamily="18" charset="2"/>
              <a:buNone/>
            </a:pPr>
            <a:r>
              <a:rPr lang="en-US" sz="2200" b="1" dirty="0">
                <a:solidFill>
                  <a:srgbClr val="007FFF"/>
                </a:solidFill>
                <a:latin typeface="Consolas" pitchFamily="49" charset="0"/>
                <a:cs typeface="Consolas" pitchFamily="49" charset="0"/>
              </a:rPr>
              <a:t>        stack[</a:t>
            </a:r>
            <a:r>
              <a:rPr lang="en-US" sz="2200" b="1" dirty="0" err="1">
                <a:solidFill>
                  <a:srgbClr val="007FFF"/>
                </a:solidFill>
                <a:latin typeface="Consolas" pitchFamily="49" charset="0"/>
                <a:cs typeface="Consolas" pitchFamily="49" charset="0"/>
              </a:rPr>
              <a:t>topIndex</a:t>
            </a:r>
            <a:r>
              <a:rPr lang="en-US" sz="2200" b="1" dirty="0">
                <a:solidFill>
                  <a:srgbClr val="007FFF"/>
                </a:solidFill>
                <a:latin typeface="Consolas" pitchFamily="49" charset="0"/>
                <a:cs typeface="Consolas" pitchFamily="49" charset="0"/>
              </a:rPr>
              <a:t>--] = null; // clear; then decrement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mph" presetSubtype="2" fill="hold" nodeType="clickEffect">
                                  <p:stCondLst>
                                    <p:cond delay="0"/>
                                  </p:stCondLst>
                                  <p:childTnLst>
                                    <p:animClr clrSpc="rgb" dir="cw">
                                      <p:cBhvr override="childStyle">
                                        <p:cTn id="36" dur="500" fill="hold"/>
                                        <p:tgtEl>
                                          <p:spTgt spid="4">
                                            <p:txEl>
                                              <p:pRg st="10" end="10"/>
                                            </p:txEl>
                                          </p:spTgt>
                                        </p:tgtEl>
                                        <p:attrNameLst>
                                          <p:attrName>style.color</p:attrName>
                                        </p:attrNameLst>
                                      </p:cBhvr>
                                      <p:to>
                                        <a:srgbClr val="007FFF"/>
                                      </p:to>
                                    </p:animClr>
                                  </p:childTnLst>
                                </p:cTn>
                              </p:par>
                              <p:par>
                                <p:cTn id="37" presetID="3" presetClass="emph" presetSubtype="2" fill="hold" nodeType="withEffect">
                                  <p:stCondLst>
                                    <p:cond delay="0"/>
                                  </p:stCondLst>
                                  <p:childTnLst>
                                    <p:animClr clrSpc="rgb" dir="cw">
                                      <p:cBhvr override="childStyle">
                                        <p:cTn id="38" dur="500" fill="hold"/>
                                        <p:tgtEl>
                                          <p:spTgt spid="4">
                                            <p:txEl>
                                              <p:pRg st="11" end="11"/>
                                            </p:txEl>
                                          </p:spTgt>
                                        </p:tgtEl>
                                        <p:attrNameLst>
                                          <p:attrName>style.color</p:attrName>
                                        </p:attrNameLst>
                                      </p:cBhvr>
                                      <p:to>
                                        <a:srgbClr val="007FFF"/>
                                      </p:to>
                                    </p:animClr>
                                  </p:childTnLst>
                                </p:cTn>
                              </p:par>
                            </p:childTnLst>
                          </p:cTn>
                        </p:par>
                        <p:par>
                          <p:cTn id="39" fill="hold">
                            <p:stCondLst>
                              <p:cond delay="500"/>
                            </p:stCondLst>
                            <p:childTnLst>
                              <p:par>
                                <p:cTn id="40" presetID="5" presetClass="emph" presetSubtype="1" nodeType="afterEffect">
                                  <p:stCondLst>
                                    <p:cond delay="0"/>
                                  </p:stCondLst>
                                  <p:childTnLst>
                                    <p:set>
                                      <p:cBhvr override="childStyle">
                                        <p:cTn id="41" dur="indefinite"/>
                                        <p:tgtEl>
                                          <p:spTgt spid="4">
                                            <p:txEl>
                                              <p:pRg st="10" end="10"/>
                                            </p:txEl>
                                          </p:spTgt>
                                        </p:tgtEl>
                                        <p:attrNameLst>
                                          <p:attrName>style.fontStyle</p:attrName>
                                        </p:attrNameLst>
                                      </p:cBhvr>
                                      <p:to>
                                        <p:strVal val="normal"/>
                                      </p:to>
                                    </p:set>
                                    <p:set>
                                      <p:cBhvr override="childStyle">
                                        <p:cTn id="42" dur="indefinite"/>
                                        <p:tgtEl>
                                          <p:spTgt spid="4">
                                            <p:txEl>
                                              <p:pRg st="10" end="10"/>
                                            </p:txEl>
                                          </p:spTgt>
                                        </p:tgtEl>
                                        <p:attrNameLst>
                                          <p:attrName>style.fontWeight</p:attrName>
                                        </p:attrNameLst>
                                      </p:cBhvr>
                                      <p:to>
                                        <p:strVal val="bold"/>
                                      </p:to>
                                    </p:set>
                                    <p:set>
                                      <p:cBhvr override="childStyle">
                                        <p:cTn id="43" dur="indefinite"/>
                                        <p:tgtEl>
                                          <p:spTgt spid="4">
                                            <p:txEl>
                                              <p:pRg st="10" end="10"/>
                                            </p:txEl>
                                          </p:spTgt>
                                        </p:tgtEl>
                                        <p:attrNameLst>
                                          <p:attrName>style.textDecorationUnderline</p:attrName>
                                        </p:attrNameLst>
                                      </p:cBhvr>
                                      <p:to>
                                        <p:strVal val="false"/>
                                      </p:to>
                                    </p:set>
                                  </p:childTnLst>
                                </p:cTn>
                              </p:par>
                            </p:childTnLst>
                          </p:cTn>
                        </p:par>
                        <p:par>
                          <p:cTn id="44" fill="hold">
                            <p:stCondLst>
                              <p:cond delay="500"/>
                            </p:stCondLst>
                            <p:childTnLst>
                              <p:par>
                                <p:cTn id="45" presetID="5" presetClass="emph" presetSubtype="1" nodeType="afterEffect">
                                  <p:stCondLst>
                                    <p:cond delay="0"/>
                                  </p:stCondLst>
                                  <p:childTnLst>
                                    <p:set>
                                      <p:cBhvr override="childStyle">
                                        <p:cTn id="46" dur="indefinite"/>
                                        <p:tgtEl>
                                          <p:spTgt spid="4">
                                            <p:txEl>
                                              <p:pRg st="11" end="11"/>
                                            </p:txEl>
                                          </p:spTgt>
                                        </p:tgtEl>
                                        <p:attrNameLst>
                                          <p:attrName>style.fontStyle</p:attrName>
                                        </p:attrNameLst>
                                      </p:cBhvr>
                                      <p:to>
                                        <p:strVal val="normal"/>
                                      </p:to>
                                    </p:set>
                                    <p:set>
                                      <p:cBhvr override="childStyle">
                                        <p:cTn id="47" dur="indefinite"/>
                                        <p:tgtEl>
                                          <p:spTgt spid="4">
                                            <p:txEl>
                                              <p:pRg st="11" end="11"/>
                                            </p:txEl>
                                          </p:spTgt>
                                        </p:tgtEl>
                                        <p:attrNameLst>
                                          <p:attrName>style.fontWeight</p:attrName>
                                        </p:attrNameLst>
                                      </p:cBhvr>
                                      <p:to>
                                        <p:strVal val="bold"/>
                                      </p:to>
                                    </p:set>
                                    <p:set>
                                      <p:cBhvr override="childStyle">
                                        <p:cTn id="48" dur="indefinite"/>
                                        <p:tgtEl>
                                          <p:spTgt spid="4">
                                            <p:txEl>
                                              <p:pRg st="11" end="11"/>
                                            </p:txEl>
                                          </p:spTgt>
                                        </p:tgtEl>
                                        <p:attrNameLst>
                                          <p:attrName>style.textDecorationUnderline</p:attrName>
                                        </p:attrNameLst>
                                      </p:cBhvr>
                                      <p:to>
                                        <p:strVal val="fals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5" end="1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524000" y="1"/>
            <a:ext cx="9144000" cy="701675"/>
          </a:xfrm>
        </p:spPr>
        <p:txBody>
          <a:bodyPr/>
          <a:lstStyle/>
          <a:p>
            <a:pPr eaLnBrk="1" hangingPunct="1"/>
            <a:r>
              <a:rPr lang="en-US" dirty="0" smtClean="0"/>
              <a:t>Stack Operations: </a:t>
            </a:r>
            <a:r>
              <a:rPr lang="en-US" dirty="0" smtClean="0">
                <a:solidFill>
                  <a:srgbClr val="FFC000"/>
                </a:solidFill>
                <a:latin typeface="Consolas" pitchFamily="49" charset="0"/>
                <a:cs typeface="Consolas" pitchFamily="49" charset="0"/>
              </a:rPr>
              <a:t>top</a:t>
            </a:r>
          </a:p>
        </p:txBody>
      </p:sp>
      <p:sp>
        <p:nvSpPr>
          <p:cNvPr id="4" name="Content Placeholder 3"/>
          <p:cNvSpPr>
            <a:spLocks noGrp="1"/>
          </p:cNvSpPr>
          <p:nvPr>
            <p:ph idx="1"/>
          </p:nvPr>
        </p:nvSpPr>
        <p:spPr>
          <a:xfrm>
            <a:off x="170688" y="908050"/>
            <a:ext cx="11887200" cy="5607050"/>
          </a:xfrm>
        </p:spPr>
        <p:txBody>
          <a:bodyPr/>
          <a:lstStyle/>
          <a:p>
            <a:pPr eaLnBrk="1" hangingPunct="1">
              <a:spcBef>
                <a:spcPts val="1200"/>
              </a:spcBef>
            </a:pPr>
            <a:r>
              <a:rPr lang="en-US" dirty="0" smtClean="0">
                <a:cs typeface="Courier New" pitchFamily="49" charset="0"/>
              </a:rPr>
              <a:t>Peeking at the </a:t>
            </a:r>
            <a:r>
              <a:rPr lang="en-US" dirty="0">
                <a:solidFill>
                  <a:srgbClr val="FFC000"/>
                </a:solidFill>
                <a:latin typeface="Consolas" pitchFamily="49" charset="0"/>
                <a:cs typeface="Consolas" pitchFamily="49" charset="0"/>
              </a:rPr>
              <a:t>top</a:t>
            </a:r>
            <a:r>
              <a:rPr lang="en-US" dirty="0" smtClean="0">
                <a:cs typeface="Courier New" pitchFamily="49" charset="0"/>
              </a:rPr>
              <a:t> entry on </a:t>
            </a:r>
            <a:r>
              <a:rPr lang="en-US" dirty="0" smtClean="0"/>
              <a:t>the stack presupposes that the stack is not </a:t>
            </a:r>
            <a:r>
              <a:rPr lang="en-US" i="1" u="sng" dirty="0" smtClean="0"/>
              <a:t>empty</a:t>
            </a:r>
            <a:r>
              <a:rPr lang="en-US" dirty="0" smtClean="0"/>
              <a:t>.</a:t>
            </a:r>
          </a:p>
          <a:p>
            <a:pPr eaLnBrk="1" hangingPunct="1">
              <a:spcBef>
                <a:spcPts val="1200"/>
              </a:spcBef>
            </a:pPr>
            <a:r>
              <a:rPr lang="en-US" dirty="0" smtClean="0"/>
              <a:t>If it </a:t>
            </a:r>
            <a:r>
              <a:rPr lang="en-US" i="1" u="sng" dirty="0" smtClean="0"/>
              <a:t>is</a:t>
            </a:r>
            <a:r>
              <a:rPr lang="en-US" dirty="0" smtClean="0"/>
              <a:t> empty when </a:t>
            </a:r>
            <a:r>
              <a:rPr lang="en-US" dirty="0">
                <a:solidFill>
                  <a:srgbClr val="FFC000"/>
                </a:solidFill>
                <a:latin typeface="Consolas" pitchFamily="49" charset="0"/>
                <a:cs typeface="Consolas" pitchFamily="49" charset="0"/>
              </a:rPr>
              <a:t>top</a:t>
            </a:r>
            <a:r>
              <a:rPr lang="en-US" dirty="0" smtClean="0"/>
              <a:t> is called, then throw a </a:t>
            </a:r>
            <a:r>
              <a:rPr lang="en-US" dirty="0" err="1" smtClean="0">
                <a:solidFill>
                  <a:srgbClr val="FFC000"/>
                </a:solidFill>
                <a:latin typeface="Consolas" pitchFamily="49" charset="0"/>
                <a:cs typeface="Consolas" pitchFamily="49" charset="0"/>
              </a:rPr>
              <a:t>Stack</a:t>
            </a:r>
            <a:r>
              <a:rPr lang="en-US" b="1" u="sng" dirty="0" err="1" smtClean="0">
                <a:solidFill>
                  <a:srgbClr val="FFC000"/>
                </a:solidFill>
                <a:latin typeface="Consolas" pitchFamily="49" charset="0"/>
                <a:cs typeface="Consolas" pitchFamily="49" charset="0"/>
              </a:rPr>
              <a:t>Underflow</a:t>
            </a:r>
            <a:r>
              <a:rPr lang="en-US" dirty="0" err="1" smtClean="0">
                <a:solidFill>
                  <a:srgbClr val="FFC000"/>
                </a:solidFill>
                <a:latin typeface="Consolas" pitchFamily="49" charset="0"/>
                <a:cs typeface="Consolas" pitchFamily="49" charset="0"/>
              </a:rPr>
              <a:t>Exception</a:t>
            </a:r>
            <a:endParaRPr lang="en-US" dirty="0" smtClean="0">
              <a:solidFill>
                <a:srgbClr val="FFC000"/>
              </a:solidFill>
              <a:latin typeface="Consolas" pitchFamily="49" charset="0"/>
              <a:cs typeface="Consolas" pitchFamily="49" charset="0"/>
            </a:endParaRPr>
          </a:p>
          <a:p>
            <a:pPr eaLnBrk="1" hangingPunct="1">
              <a:spcBef>
                <a:spcPts val="1200"/>
              </a:spcBef>
            </a:pPr>
            <a:r>
              <a:rPr lang="en-US" dirty="0" smtClean="0"/>
              <a:t>It it’s </a:t>
            </a:r>
            <a:r>
              <a:rPr lang="en-US" i="1" u="sng" dirty="0" smtClean="0"/>
              <a:t>not</a:t>
            </a:r>
            <a:r>
              <a:rPr lang="en-US" dirty="0" smtClean="0"/>
              <a:t> empty, return the value (i.e., reference) from the top slot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524000" y="1"/>
            <a:ext cx="9144000" cy="701675"/>
          </a:xfrm>
        </p:spPr>
        <p:txBody>
          <a:bodyPr/>
          <a:lstStyle/>
          <a:p>
            <a:pPr eaLnBrk="1" hangingPunct="1"/>
            <a:r>
              <a:rPr lang="en-US" dirty="0" smtClean="0"/>
              <a:t>The Code: Part 5 - </a:t>
            </a:r>
            <a:r>
              <a:rPr lang="en-US" sz="4800" b="1" dirty="0">
                <a:solidFill>
                  <a:srgbClr val="FFC000"/>
                </a:solidFill>
                <a:latin typeface="Consolas" pitchFamily="49" charset="0"/>
                <a:cs typeface="Consolas" pitchFamily="49" charset="0"/>
              </a:rPr>
              <a:t>top</a:t>
            </a:r>
            <a:endParaRPr lang="en-US" dirty="0" smtClean="0">
              <a:latin typeface="Courier New" pitchFamily="49" charset="0"/>
              <a:cs typeface="Courier New" pitchFamily="49" charset="0"/>
            </a:endParaRPr>
          </a:p>
        </p:txBody>
      </p:sp>
      <p:sp>
        <p:nvSpPr>
          <p:cNvPr id="4" name="Content Placeholder 3"/>
          <p:cNvSpPr>
            <a:spLocks noGrp="1"/>
          </p:cNvSpPr>
          <p:nvPr>
            <p:ph idx="1"/>
          </p:nvPr>
        </p:nvSpPr>
        <p:spPr>
          <a:xfrm>
            <a:off x="170688" y="908050"/>
            <a:ext cx="11887200" cy="5607050"/>
          </a:xfrm>
        </p:spPr>
        <p:txBody>
          <a:bodyPr/>
          <a:lstStyle/>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a:t>
            </a:r>
            <a:r>
              <a:rPr lang="en-US" sz="2200" b="1" dirty="0">
                <a:solidFill>
                  <a:srgbClr val="FFC000"/>
                </a:solidFill>
                <a:latin typeface="Consolas" pitchFamily="49" charset="0"/>
                <a:cs typeface="Consolas" pitchFamily="49" charset="0"/>
              </a:rPr>
              <a:t>public T top() </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a:t>
            </a:r>
            <a:r>
              <a:rPr lang="en-US" sz="2200" dirty="0">
                <a:solidFill>
                  <a:srgbClr val="92D050"/>
                </a:solidFill>
                <a:latin typeface="Consolas" pitchFamily="49" charset="0"/>
                <a:cs typeface="Consolas" pitchFamily="49" charset="0"/>
              </a:rPr>
              <a:t>// Throws </a:t>
            </a:r>
            <a:r>
              <a:rPr lang="en-US" sz="2200" dirty="0" err="1">
                <a:solidFill>
                  <a:srgbClr val="92D050"/>
                </a:solidFill>
                <a:latin typeface="Consolas" pitchFamily="49" charset="0"/>
                <a:cs typeface="Consolas" pitchFamily="49" charset="0"/>
              </a:rPr>
              <a:t>StackUnderFlowException</a:t>
            </a:r>
            <a:r>
              <a:rPr lang="en-US" sz="2200" dirty="0">
                <a:solidFill>
                  <a:srgbClr val="92D050"/>
                </a:solidFill>
                <a:latin typeface="Consolas" pitchFamily="49" charset="0"/>
                <a:cs typeface="Consolas" pitchFamily="49" charset="0"/>
              </a:rPr>
              <a:t> if the stack is empty</a:t>
            </a:r>
          </a:p>
          <a:p>
            <a:pPr eaLnBrk="1" hangingPunct="1">
              <a:lnSpc>
                <a:spcPct val="95000"/>
              </a:lnSpc>
              <a:spcBef>
                <a:spcPct val="0"/>
              </a:spcBef>
              <a:buFont typeface="Wingdings 2" pitchFamily="18" charset="2"/>
              <a:buNone/>
            </a:pPr>
            <a:r>
              <a:rPr lang="en-US" sz="2200" dirty="0">
                <a:solidFill>
                  <a:srgbClr val="92D050"/>
                </a:solidFill>
                <a:latin typeface="Consolas" pitchFamily="49" charset="0"/>
                <a:cs typeface="Consolas" pitchFamily="49" charset="0"/>
              </a:rPr>
              <a:t>    // Otherwise, returns element at the top of the stack</a:t>
            </a:r>
          </a:p>
          <a:p>
            <a:pPr eaLnBrk="1" hangingPunct="1">
              <a:lnSpc>
                <a:spcPct val="95000"/>
              </a:lnSpc>
              <a:spcBef>
                <a:spcPct val="0"/>
              </a:spcBef>
              <a:buFont typeface="Wingdings 2" pitchFamily="18" charset="2"/>
              <a:buNone/>
            </a:pPr>
            <a:r>
              <a:rPr lang="en-US" sz="2200" dirty="0">
                <a:solidFill>
                  <a:srgbClr val="92D05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if (</a:t>
            </a:r>
            <a:r>
              <a:rPr lang="en-US" sz="2200" dirty="0" err="1">
                <a:latin typeface="Consolas" pitchFamily="49" charset="0"/>
                <a:cs typeface="Consolas" pitchFamily="49" charset="0"/>
              </a:rPr>
              <a:t>isEmpty</a:t>
            </a:r>
            <a:r>
              <a:rPr lang="en-US" sz="22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throw new </a:t>
            </a:r>
            <a:r>
              <a:rPr lang="en-US" sz="2200" dirty="0" err="1">
                <a:latin typeface="Consolas" pitchFamily="49" charset="0"/>
                <a:cs typeface="Consolas" pitchFamily="49" charset="0"/>
              </a:rPr>
              <a:t>StackUnderflowException</a:t>
            </a:r>
            <a:r>
              <a:rPr lang="en-US" sz="2200" dirty="0" smtClean="0">
                <a:latin typeface="Consolas" pitchFamily="49" charset="0"/>
                <a:cs typeface="Consolas" pitchFamily="49" charset="0"/>
              </a:rPr>
              <a:t>("Top </a:t>
            </a:r>
            <a:r>
              <a:rPr lang="en-US" sz="2200" dirty="0">
                <a:latin typeface="Consolas" pitchFamily="49" charset="0"/>
                <a:cs typeface="Consolas" pitchFamily="49" charset="0"/>
              </a:rPr>
              <a:t>attempted </a:t>
            </a:r>
            <a:r>
              <a:rPr lang="en-US" sz="2200" dirty="0" smtClean="0">
                <a:latin typeface="Consolas" pitchFamily="49" charset="0"/>
                <a:cs typeface="Consolas" pitchFamily="49" charset="0"/>
              </a:rPr>
              <a:t>on </a:t>
            </a:r>
            <a:r>
              <a:rPr lang="en-US" sz="2200" dirty="0">
                <a:latin typeface="Consolas" pitchFamily="49" charset="0"/>
                <a:cs typeface="Consolas" pitchFamily="49" charset="0"/>
              </a:rPr>
              <a:t>empty </a:t>
            </a:r>
            <a:r>
              <a:rPr lang="en-US" sz="2200" dirty="0" smtClean="0">
                <a:latin typeface="Consolas" pitchFamily="49" charset="0"/>
                <a:cs typeface="Consolas" pitchFamily="49" charset="0"/>
              </a:rPr>
              <a:t>stack");</a:t>
            </a:r>
            <a:endParaRPr lang="en-US" sz="22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else</a:t>
            </a: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return stack[</a:t>
            </a:r>
            <a:r>
              <a:rPr lang="en-US" sz="2200" dirty="0" err="1">
                <a:latin typeface="Consolas" pitchFamily="49" charset="0"/>
                <a:cs typeface="Consolas" pitchFamily="49" charset="0"/>
              </a:rPr>
              <a:t>topIndex</a:t>
            </a:r>
            <a:r>
              <a:rPr lang="en-US" sz="2200" dirty="0">
                <a:latin typeface="Consolas" pitchFamily="49" charset="0"/>
                <a:cs typeface="Consolas" pitchFamily="49" charset="0"/>
              </a:rPr>
              <a:t>]; </a:t>
            </a:r>
            <a:r>
              <a:rPr lang="en-US" sz="2200" dirty="0">
                <a:solidFill>
                  <a:srgbClr val="92D050"/>
                </a:solidFill>
                <a:latin typeface="Consolas" pitchFamily="49" charset="0"/>
                <a:cs typeface="Consolas" pitchFamily="49" charset="0"/>
              </a:rPr>
              <a:t>// return the Object @ the top</a:t>
            </a:r>
          </a:p>
          <a:p>
            <a:pPr eaLnBrk="1" hangingPunct="1">
              <a:lnSpc>
                <a:spcPct val="95000"/>
              </a:lnSpc>
              <a:spcBef>
                <a:spcPct val="0"/>
              </a:spcBef>
              <a:buFont typeface="Wingdings 2" pitchFamily="18" charset="2"/>
              <a:buNone/>
            </a:pPr>
            <a:endParaRPr lang="en-US" sz="22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2200" dirty="0">
                <a:latin typeface="Consolas" pitchFamily="49" charset="0"/>
                <a:cs typeface="Consolas" pitchFamily="49" charset="0"/>
              </a:rPr>
              <a:t>  } </a:t>
            </a:r>
            <a:r>
              <a:rPr lang="en-US" sz="2200" dirty="0">
                <a:solidFill>
                  <a:srgbClr val="92D050"/>
                </a:solidFill>
                <a:latin typeface="Consolas" pitchFamily="49" charset="0"/>
                <a:cs typeface="Consolas" pitchFamily="49" charset="0"/>
              </a:rPr>
              <a:t>// end top</a:t>
            </a:r>
          </a:p>
          <a:p>
            <a:pPr eaLnBrk="1" hangingPunct="1">
              <a:lnSpc>
                <a:spcPct val="95000"/>
              </a:lnSpc>
              <a:spcBef>
                <a:spcPct val="0"/>
              </a:spcBef>
              <a:buFont typeface="Wingdings 2" pitchFamily="18" charset="2"/>
              <a:buNone/>
            </a:pPr>
            <a:endParaRPr lang="en-US" sz="2200"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524000" y="1"/>
            <a:ext cx="9144000" cy="701675"/>
          </a:xfrm>
        </p:spPr>
        <p:txBody>
          <a:bodyPr/>
          <a:lstStyle/>
          <a:p>
            <a:pPr eaLnBrk="1" hangingPunct="1"/>
            <a:r>
              <a:rPr lang="en-US" smtClean="0"/>
              <a:t>Testing The Code</a:t>
            </a:r>
            <a:endParaRPr lang="en-US" smtClean="0">
              <a:latin typeface="Courier New" pitchFamily="49" charset="0"/>
              <a:cs typeface="Courier New" pitchFamily="49" charset="0"/>
            </a:endParaRPr>
          </a:p>
        </p:txBody>
      </p:sp>
      <p:sp>
        <p:nvSpPr>
          <p:cNvPr id="4" name="Content Placeholder 3"/>
          <p:cNvSpPr>
            <a:spLocks noGrp="1"/>
          </p:cNvSpPr>
          <p:nvPr>
            <p:ph idx="1"/>
          </p:nvPr>
        </p:nvSpPr>
        <p:spPr>
          <a:xfrm>
            <a:off x="170688" y="908050"/>
            <a:ext cx="11887200" cy="5607050"/>
          </a:xfrm>
        </p:spPr>
        <p:txBody>
          <a:bodyPr/>
          <a:lstStyle/>
          <a:p>
            <a:pPr eaLnBrk="1" hangingPunct="1">
              <a:spcBef>
                <a:spcPts val="1200"/>
              </a:spcBef>
            </a:pPr>
            <a:r>
              <a:rPr lang="en-US" dirty="0" smtClean="0">
                <a:cs typeface="Courier New" pitchFamily="49" charset="0"/>
              </a:rPr>
              <a:t>See the discussion and test plan on pp. 190-191</a:t>
            </a:r>
          </a:p>
          <a:p>
            <a:pPr eaLnBrk="1" hangingPunct="1">
              <a:spcBef>
                <a:spcPts val="1200"/>
              </a:spcBef>
            </a:pPr>
            <a:r>
              <a:rPr lang="en-US" dirty="0" smtClean="0">
                <a:cs typeface="Courier New" pitchFamily="49" charset="0"/>
              </a:rPr>
              <a:t>Your test plan should test example scenarios that exercise (exorcise?) all functional possibilities:</a:t>
            </a:r>
          </a:p>
          <a:p>
            <a:pPr lvl="1" eaLnBrk="1" hangingPunct="1">
              <a:spcBef>
                <a:spcPts val="600"/>
              </a:spcBef>
            </a:pPr>
            <a:r>
              <a:rPr lang="en-US" dirty="0" smtClean="0">
                <a:solidFill>
                  <a:srgbClr val="FFC000"/>
                </a:solidFill>
                <a:latin typeface="Consolas" pitchFamily="49" charset="0"/>
                <a:cs typeface="Consolas" pitchFamily="49" charset="0"/>
              </a:rPr>
              <a:t>push</a:t>
            </a:r>
            <a:r>
              <a:rPr lang="en-US" dirty="0" smtClean="0">
                <a:cs typeface="Courier New" pitchFamily="49" charset="0"/>
              </a:rPr>
              <a:t> when empty, containing 1, a few, almost full, full</a:t>
            </a:r>
          </a:p>
          <a:p>
            <a:pPr lvl="1" eaLnBrk="1" hangingPunct="1">
              <a:spcBef>
                <a:spcPts val="600"/>
              </a:spcBef>
            </a:pPr>
            <a:r>
              <a:rPr lang="en-US" dirty="0" smtClean="0">
                <a:solidFill>
                  <a:srgbClr val="FFC000"/>
                </a:solidFill>
                <a:latin typeface="Consolas" pitchFamily="49" charset="0"/>
                <a:cs typeface="Consolas" pitchFamily="49" charset="0"/>
              </a:rPr>
              <a:t>pop</a:t>
            </a:r>
            <a:r>
              <a:rPr lang="en-US" dirty="0" smtClean="0">
                <a:cs typeface="Courier New" pitchFamily="49" charset="0"/>
              </a:rPr>
              <a:t>   when empty, containing 1, a few, almost full, full</a:t>
            </a:r>
          </a:p>
          <a:p>
            <a:pPr lvl="1" eaLnBrk="1" hangingPunct="1">
              <a:spcBef>
                <a:spcPts val="600"/>
              </a:spcBef>
            </a:pPr>
            <a:r>
              <a:rPr lang="en-US" dirty="0">
                <a:solidFill>
                  <a:srgbClr val="FFC000"/>
                </a:solidFill>
                <a:latin typeface="Consolas" pitchFamily="49" charset="0"/>
                <a:cs typeface="Consolas" pitchFamily="49" charset="0"/>
              </a:rPr>
              <a:t>push</a:t>
            </a:r>
            <a:r>
              <a:rPr lang="en-US" dirty="0">
                <a:cs typeface="Courier New" pitchFamily="49" charset="0"/>
              </a:rPr>
              <a:t> followed </a:t>
            </a:r>
            <a:r>
              <a:rPr lang="en-US" dirty="0" smtClean="0">
                <a:cs typeface="Courier New" pitchFamily="49" charset="0"/>
              </a:rPr>
              <a:t>by </a:t>
            </a:r>
            <a:r>
              <a:rPr lang="en-US" dirty="0">
                <a:solidFill>
                  <a:srgbClr val="FFC000"/>
                </a:solidFill>
                <a:latin typeface="Consolas" pitchFamily="49" charset="0"/>
                <a:cs typeface="Consolas" pitchFamily="49" charset="0"/>
              </a:rPr>
              <a:t>pop</a:t>
            </a:r>
            <a:endParaRPr lang="en-US" dirty="0" smtClean="0">
              <a:cs typeface="Courier New" pitchFamily="49" charset="0"/>
            </a:endParaRPr>
          </a:p>
          <a:p>
            <a:pPr lvl="1" eaLnBrk="1" hangingPunct="1">
              <a:spcBef>
                <a:spcPts val="600"/>
              </a:spcBef>
            </a:pPr>
            <a:r>
              <a:rPr lang="en-US" dirty="0">
                <a:solidFill>
                  <a:srgbClr val="FFC000"/>
                </a:solidFill>
                <a:latin typeface="Consolas" pitchFamily="49" charset="0"/>
                <a:cs typeface="Consolas" pitchFamily="49" charset="0"/>
              </a:rPr>
              <a:t>pop</a:t>
            </a:r>
            <a:r>
              <a:rPr lang="en-US" dirty="0" smtClean="0">
                <a:cs typeface="Courier New" pitchFamily="49" charset="0"/>
              </a:rPr>
              <a:t> followed by </a:t>
            </a:r>
            <a:r>
              <a:rPr lang="en-US" dirty="0">
                <a:solidFill>
                  <a:srgbClr val="FFC000"/>
                </a:solidFill>
                <a:latin typeface="Consolas" pitchFamily="49" charset="0"/>
                <a:cs typeface="Consolas" pitchFamily="49" charset="0"/>
              </a:rPr>
              <a:t>push</a:t>
            </a:r>
            <a:r>
              <a:rPr lang="en-US" dirty="0">
                <a:cs typeface="Courier New" pitchFamily="49" charset="0"/>
              </a:rPr>
              <a:t> </a:t>
            </a:r>
            <a:endParaRPr lang="en-US" dirty="0" smtClean="0">
              <a:cs typeface="Courier New" pitchFamily="49" charset="0"/>
            </a:endParaRPr>
          </a:p>
          <a:p>
            <a:pPr lvl="1" eaLnBrk="1" hangingPunct="1">
              <a:spcBef>
                <a:spcPts val="600"/>
              </a:spcBef>
            </a:pPr>
            <a:r>
              <a:rPr lang="en-US" dirty="0" smtClean="0">
                <a:solidFill>
                  <a:srgbClr val="FFC000"/>
                </a:solidFill>
                <a:latin typeface="Consolas" pitchFamily="49" charset="0"/>
                <a:cs typeface="Consolas" pitchFamily="49" charset="0"/>
              </a:rPr>
              <a:t>top</a:t>
            </a:r>
            <a:r>
              <a:rPr lang="en-US" dirty="0" smtClean="0">
                <a:cs typeface="Courier New" pitchFamily="49" charset="0"/>
              </a:rPr>
              <a:t> when stack is full, empty, contains at least 1</a:t>
            </a:r>
          </a:p>
          <a:p>
            <a:pPr lvl="1" eaLnBrk="1" hangingPunct="1">
              <a:spcBef>
                <a:spcPts val="600"/>
              </a:spcBef>
            </a:pPr>
            <a:r>
              <a:rPr lang="en-US" dirty="0" smtClean="0">
                <a:cs typeface="Courier New" pitchFamily="49" charset="0"/>
              </a:rPr>
              <a:t>Start with empty stack, </a:t>
            </a:r>
            <a:r>
              <a:rPr lang="en-US" dirty="0" smtClean="0">
                <a:solidFill>
                  <a:srgbClr val="FFC000"/>
                </a:solidFill>
                <a:latin typeface="Consolas" pitchFamily="49" charset="0"/>
                <a:cs typeface="Consolas" pitchFamily="49" charset="0"/>
              </a:rPr>
              <a:t>push</a:t>
            </a:r>
            <a:r>
              <a:rPr lang="en-US" dirty="0" smtClean="0">
                <a:cs typeface="Courier New" pitchFamily="49" charset="0"/>
              </a:rPr>
              <a:t>, </a:t>
            </a:r>
            <a:r>
              <a:rPr lang="en-US" dirty="0">
                <a:solidFill>
                  <a:srgbClr val="FFC000"/>
                </a:solidFill>
                <a:latin typeface="Consolas" pitchFamily="49" charset="0"/>
                <a:cs typeface="Consolas" pitchFamily="49" charset="0"/>
              </a:rPr>
              <a:t>pop</a:t>
            </a:r>
            <a:r>
              <a:rPr lang="en-US" dirty="0" smtClean="0">
                <a:cs typeface="Courier New" pitchFamily="49" charset="0"/>
              </a:rPr>
              <a:t>, test </a:t>
            </a:r>
            <a:r>
              <a:rPr lang="en-US" dirty="0" err="1" smtClean="0">
                <a:solidFill>
                  <a:srgbClr val="FFC000"/>
                </a:solidFill>
                <a:latin typeface="Consolas" pitchFamily="49" charset="0"/>
                <a:cs typeface="Consolas" pitchFamily="49" charset="0"/>
              </a:rPr>
              <a:t>isEmpty</a:t>
            </a:r>
            <a:r>
              <a:rPr lang="en-US" dirty="0" smtClean="0">
                <a:solidFill>
                  <a:srgbClr val="FFC000"/>
                </a:solidFill>
                <a:latin typeface="Consolas" pitchFamily="49" charset="0"/>
                <a:cs typeface="Consolas" pitchFamily="49" charset="0"/>
              </a:rPr>
              <a:t>()</a:t>
            </a:r>
          </a:p>
          <a:p>
            <a:pPr lvl="1" eaLnBrk="1" hangingPunct="1">
              <a:spcBef>
                <a:spcPts val="600"/>
              </a:spcBef>
            </a:pPr>
            <a:r>
              <a:rPr lang="en-US" dirty="0" smtClean="0">
                <a:cs typeface="Courier New" pitchFamily="49" charset="0"/>
              </a:rPr>
              <a:t>Start with   full    stack, </a:t>
            </a:r>
            <a:r>
              <a:rPr lang="en-US" dirty="0">
                <a:solidFill>
                  <a:srgbClr val="FFC000"/>
                </a:solidFill>
                <a:latin typeface="Consolas" pitchFamily="49" charset="0"/>
                <a:cs typeface="Consolas" pitchFamily="49" charset="0"/>
              </a:rPr>
              <a:t>pop</a:t>
            </a:r>
            <a:r>
              <a:rPr lang="en-US" dirty="0" smtClean="0">
                <a:cs typeface="Courier New" pitchFamily="49" charset="0"/>
              </a:rPr>
              <a:t>, </a:t>
            </a:r>
            <a:r>
              <a:rPr lang="en-US" dirty="0" smtClean="0">
                <a:solidFill>
                  <a:srgbClr val="FFC000"/>
                </a:solidFill>
                <a:latin typeface="Consolas" pitchFamily="49" charset="0"/>
                <a:cs typeface="Consolas" pitchFamily="49" charset="0"/>
              </a:rPr>
              <a:t>push</a:t>
            </a:r>
            <a:r>
              <a:rPr lang="en-US" dirty="0" smtClean="0">
                <a:cs typeface="Courier New" pitchFamily="49" charset="0"/>
              </a:rPr>
              <a:t>, test </a:t>
            </a:r>
            <a:r>
              <a:rPr lang="en-US" dirty="0" err="1" smtClean="0">
                <a:solidFill>
                  <a:srgbClr val="FFC000"/>
                </a:solidFill>
                <a:latin typeface="Consolas" pitchFamily="49" charset="0"/>
                <a:cs typeface="Consolas" pitchFamily="49" charset="0"/>
              </a:rPr>
              <a:t>isFull</a:t>
            </a:r>
            <a:r>
              <a:rPr lang="en-US" dirty="0" smtClean="0">
                <a:solidFill>
                  <a:srgbClr val="FFC000"/>
                </a:solidFill>
                <a:latin typeface="Consolas" pitchFamily="49" charset="0"/>
                <a:cs typeface="Consolas" pitchFamily="49" charset="0"/>
              </a:rPr>
              <a:t>()</a:t>
            </a:r>
          </a:p>
          <a:p>
            <a:pPr lvl="1" eaLnBrk="1" hangingPunct="1">
              <a:spcBef>
                <a:spcPts val="600"/>
              </a:spcBef>
            </a:pPr>
            <a:r>
              <a:rPr lang="en-US" dirty="0" smtClean="0">
                <a:cs typeface="Courier New" pitchFamily="49" charset="0"/>
              </a:rPr>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1524000" y="1"/>
            <a:ext cx="9144000" cy="701675"/>
          </a:xfrm>
        </p:spPr>
        <p:txBody>
          <a:bodyPr/>
          <a:lstStyle/>
          <a:p>
            <a:pPr eaLnBrk="1" hangingPunct="1"/>
            <a:r>
              <a:rPr lang="en-US" smtClean="0"/>
              <a:t>Well-Formed Expressions (</a:t>
            </a:r>
            <a:r>
              <a:rPr lang="en-US" smtClean="0">
                <a:latin typeface="Arial" charset="0"/>
                <a:cs typeface="Arial" charset="0"/>
              </a:rPr>
              <a:t>§3.6)</a:t>
            </a:r>
            <a:endParaRPr lang="en-US" smtClean="0"/>
          </a:p>
        </p:txBody>
      </p:sp>
      <p:sp>
        <p:nvSpPr>
          <p:cNvPr id="14338" name="Content Placeholder 2"/>
          <p:cNvSpPr>
            <a:spLocks noGrp="1"/>
          </p:cNvSpPr>
          <p:nvPr>
            <p:ph idx="1"/>
          </p:nvPr>
        </p:nvSpPr>
        <p:spPr>
          <a:xfrm>
            <a:off x="170688" y="904876"/>
            <a:ext cx="11887200" cy="5749925"/>
          </a:xfrm>
        </p:spPr>
        <p:txBody>
          <a:bodyPr/>
          <a:lstStyle/>
          <a:p>
            <a:pPr eaLnBrk="1" hangingPunct="1">
              <a:spcBef>
                <a:spcPts val="1200"/>
              </a:spcBef>
            </a:pPr>
            <a:r>
              <a:rPr lang="en-US" dirty="0" smtClean="0"/>
              <a:t>Now let’s </a:t>
            </a:r>
            <a:r>
              <a:rPr lang="en-US" i="1" dirty="0" smtClean="0"/>
              <a:t>use</a:t>
            </a:r>
            <a:r>
              <a:rPr lang="en-US" dirty="0" smtClean="0"/>
              <a:t> a stack in a practical application</a:t>
            </a:r>
          </a:p>
          <a:p>
            <a:pPr lvl="1" eaLnBrk="1" hangingPunct="1">
              <a:spcBef>
                <a:spcPts val="1200"/>
              </a:spcBef>
            </a:pPr>
            <a:r>
              <a:rPr lang="en-US" dirty="0" smtClean="0"/>
              <a:t>We said that stacks are used a </a:t>
            </a:r>
            <a:r>
              <a:rPr lang="en-US" i="1" dirty="0" smtClean="0"/>
              <a:t>lot</a:t>
            </a:r>
            <a:r>
              <a:rPr lang="en-US" dirty="0" smtClean="0"/>
              <a:t> in computing to manage call / return stacks, and to parse code and expressions.</a:t>
            </a:r>
          </a:p>
          <a:p>
            <a:pPr lvl="1" eaLnBrk="1" hangingPunct="1">
              <a:spcBef>
                <a:spcPts val="1200"/>
              </a:spcBef>
            </a:pPr>
            <a:r>
              <a:rPr lang="en-US" dirty="0" smtClean="0"/>
              <a:t>Who has ever had trouble matching braces (</a:t>
            </a:r>
            <a:r>
              <a:rPr lang="en-US" dirty="0" smtClean="0">
                <a:solidFill>
                  <a:srgbClr val="FFC000"/>
                </a:solidFill>
                <a:latin typeface="Consolas" pitchFamily="49" charset="0"/>
                <a:cs typeface="Consolas" pitchFamily="49" charset="0"/>
              </a:rPr>
              <a:t>{}</a:t>
            </a:r>
            <a:r>
              <a:rPr lang="en-US" dirty="0" smtClean="0"/>
              <a:t>)?</a:t>
            </a:r>
          </a:p>
          <a:p>
            <a:pPr lvl="1" eaLnBrk="1" hangingPunct="1">
              <a:spcBef>
                <a:spcPts val="1200"/>
              </a:spcBef>
            </a:pPr>
            <a:r>
              <a:rPr lang="en-US" dirty="0" smtClean="0"/>
              <a:t>Let’s parse some expressions to see if they’re “valid”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0" y="1"/>
            <a:ext cx="9144000" cy="701675"/>
          </a:xfrm>
        </p:spPr>
        <p:txBody>
          <a:bodyPr/>
          <a:lstStyle/>
          <a:p>
            <a:pPr eaLnBrk="1" hangingPunct="1"/>
            <a:r>
              <a:rPr lang="en-US" smtClean="0"/>
              <a:t>Chapter Outline</a:t>
            </a:r>
          </a:p>
        </p:txBody>
      </p:sp>
      <p:sp>
        <p:nvSpPr>
          <p:cNvPr id="15362" name="Content Placeholder 2"/>
          <p:cNvSpPr>
            <a:spLocks noGrp="1"/>
          </p:cNvSpPr>
          <p:nvPr>
            <p:ph idx="1"/>
          </p:nvPr>
        </p:nvSpPr>
        <p:spPr>
          <a:xfrm>
            <a:off x="170688" y="904876"/>
            <a:ext cx="10383012" cy="5749925"/>
          </a:xfrm>
        </p:spPr>
        <p:txBody>
          <a:bodyPr/>
          <a:lstStyle/>
          <a:p>
            <a:pPr eaLnBrk="1" hangingPunct="1"/>
            <a:r>
              <a:rPr lang="en-US" dirty="0" smtClean="0"/>
              <a:t>3.1 Stacks</a:t>
            </a:r>
          </a:p>
          <a:p>
            <a:pPr eaLnBrk="1" hangingPunct="1"/>
            <a:r>
              <a:rPr lang="en-US" dirty="0" smtClean="0"/>
              <a:t>3.2 Collection Elements</a:t>
            </a:r>
          </a:p>
          <a:p>
            <a:pPr eaLnBrk="1" hangingPunct="1"/>
            <a:r>
              <a:rPr lang="en-US" dirty="0" smtClean="0"/>
              <a:t>3.3 Exceptional Situations</a:t>
            </a:r>
          </a:p>
          <a:p>
            <a:pPr eaLnBrk="1" hangingPunct="1"/>
            <a:r>
              <a:rPr lang="en-US" dirty="0" smtClean="0"/>
              <a:t>3.4 Formal Specification</a:t>
            </a:r>
          </a:p>
          <a:p>
            <a:pPr eaLnBrk="1" hangingPunct="1"/>
            <a:r>
              <a:rPr lang="en-US" dirty="0" smtClean="0"/>
              <a:t>3.5 Application: Well-Formed Expressions</a:t>
            </a:r>
          </a:p>
          <a:p>
            <a:pPr eaLnBrk="1" hangingPunct="1"/>
            <a:r>
              <a:rPr lang="en-US" dirty="0" smtClean="0"/>
              <a:t>3.6 Array-based Implementation</a:t>
            </a:r>
          </a:p>
          <a:p>
            <a:pPr eaLnBrk="1" hangingPunct="1"/>
            <a:r>
              <a:rPr lang="en-US" dirty="0" smtClean="0"/>
              <a:t>3.7 Link-based Implementation</a:t>
            </a:r>
          </a:p>
          <a:p>
            <a:pPr eaLnBrk="1" hangingPunct="1"/>
            <a:r>
              <a:rPr lang="en-US" dirty="0" smtClean="0"/>
              <a:t>3.8 Case Study: Postfix Expression Evaluator</a:t>
            </a:r>
          </a:p>
        </p:txBody>
      </p:sp>
      <p:cxnSp>
        <p:nvCxnSpPr>
          <p:cNvPr id="3" name="Straight Connector 2"/>
          <p:cNvCxnSpPr/>
          <p:nvPr/>
        </p:nvCxnSpPr>
        <p:spPr>
          <a:xfrm>
            <a:off x="207264" y="3099816"/>
            <a:ext cx="77906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052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1524000" y="1"/>
            <a:ext cx="9144000" cy="701675"/>
          </a:xfrm>
        </p:spPr>
        <p:txBody>
          <a:bodyPr/>
          <a:lstStyle/>
          <a:p>
            <a:pPr eaLnBrk="1" hangingPunct="1"/>
            <a:r>
              <a:rPr lang="en-US" smtClean="0"/>
              <a:t>Well-Formed Expressions</a:t>
            </a:r>
          </a:p>
        </p:txBody>
      </p:sp>
      <p:sp>
        <p:nvSpPr>
          <p:cNvPr id="14338" name="Content Placeholder 2"/>
          <p:cNvSpPr>
            <a:spLocks noGrp="1"/>
          </p:cNvSpPr>
          <p:nvPr>
            <p:ph idx="1"/>
          </p:nvPr>
        </p:nvSpPr>
        <p:spPr>
          <a:xfrm>
            <a:off x="170688" y="904876"/>
            <a:ext cx="11887200" cy="5749925"/>
          </a:xfrm>
        </p:spPr>
        <p:txBody>
          <a:bodyPr/>
          <a:lstStyle/>
          <a:p>
            <a:pPr eaLnBrk="1" hangingPunct="1">
              <a:lnSpc>
                <a:spcPct val="90000"/>
              </a:lnSpc>
            </a:pPr>
            <a:r>
              <a:rPr lang="en-US" u="sng" dirty="0" smtClean="0"/>
              <a:t>The problem</a:t>
            </a:r>
            <a:r>
              <a:rPr lang="en-US" dirty="0" smtClean="0"/>
              <a:t>: Given a set of grouping symbols (like parentheses and/or braces, determine if the open and close versions of each symbol are matched correctly. If they are, then the expression is said to be </a:t>
            </a:r>
            <a:r>
              <a:rPr lang="en-US" i="1" u="sng" dirty="0" smtClean="0"/>
              <a:t>well-formed</a:t>
            </a:r>
          </a:p>
          <a:p>
            <a:pPr eaLnBrk="1" hangingPunct="1">
              <a:lnSpc>
                <a:spcPct val="90000"/>
              </a:lnSpc>
            </a:pPr>
            <a:endParaRPr lang="en-US" sz="1800" dirty="0"/>
          </a:p>
          <a:p>
            <a:pPr eaLnBrk="1" hangingPunct="1">
              <a:lnSpc>
                <a:spcPct val="90000"/>
              </a:lnSpc>
            </a:pPr>
            <a:r>
              <a:rPr lang="en-US" dirty="0" smtClean="0"/>
              <a:t>We’ll focus on the typical pairs, </a:t>
            </a:r>
            <a:r>
              <a:rPr lang="en-US" dirty="0" smtClean="0">
                <a:solidFill>
                  <a:srgbClr val="FFC000"/>
                </a:solidFill>
                <a:latin typeface="Consolas" pitchFamily="49" charset="0"/>
                <a:cs typeface="Consolas" pitchFamily="49" charset="0"/>
              </a:rPr>
              <a:t>()</a:t>
            </a:r>
            <a:r>
              <a:rPr lang="en-US" dirty="0" smtClean="0"/>
              <a:t>, </a:t>
            </a:r>
            <a:r>
              <a:rPr lang="en-US" dirty="0" smtClean="0">
                <a:solidFill>
                  <a:srgbClr val="FFC000"/>
                </a:solidFill>
                <a:latin typeface="Consolas" pitchFamily="49" charset="0"/>
                <a:cs typeface="Consolas" pitchFamily="49" charset="0"/>
              </a:rPr>
              <a:t>[]</a:t>
            </a:r>
            <a:r>
              <a:rPr lang="en-US" dirty="0" smtClean="0"/>
              <a:t>, and </a:t>
            </a:r>
            <a:r>
              <a:rPr lang="en-US" dirty="0" smtClean="0">
                <a:solidFill>
                  <a:srgbClr val="FFC000"/>
                </a:solidFill>
                <a:latin typeface="Consolas" pitchFamily="49" charset="0"/>
                <a:cs typeface="Consolas" pitchFamily="49" charset="0"/>
              </a:rPr>
              <a:t>{}</a:t>
            </a:r>
            <a:r>
              <a:rPr lang="en-US" dirty="0" smtClean="0"/>
              <a:t>, but in theory we could define </a:t>
            </a:r>
            <a:r>
              <a:rPr lang="en-US" i="1" u="sng" dirty="0" smtClean="0"/>
              <a:t>any</a:t>
            </a:r>
            <a:r>
              <a:rPr lang="en-US" dirty="0" smtClean="0"/>
              <a:t> pair of symbols (e.g., &lt; &gt; or / \) as grouping symbols. </a:t>
            </a:r>
          </a:p>
          <a:p>
            <a:pPr eaLnBrk="1" hangingPunct="1">
              <a:lnSpc>
                <a:spcPct val="90000"/>
              </a:lnSpc>
            </a:pPr>
            <a:endParaRPr lang="en-US" sz="1800" dirty="0"/>
          </a:p>
          <a:p>
            <a:pPr eaLnBrk="1" hangingPunct="1">
              <a:lnSpc>
                <a:spcPct val="90000"/>
              </a:lnSpc>
            </a:pPr>
            <a:r>
              <a:rPr lang="en-US" dirty="0" smtClean="0"/>
              <a:t>We’re not limited to one pair – we can work with any number of pairs of symbols: </a:t>
            </a:r>
            <a:r>
              <a:rPr lang="en-US" dirty="0" smtClean="0">
                <a:solidFill>
                  <a:srgbClr val="FFC000"/>
                </a:solidFill>
                <a:latin typeface="Consolas" pitchFamily="49" charset="0"/>
                <a:cs typeface="Consolas" pitchFamily="49" charset="0"/>
              </a:rPr>
              <a:t>()</a:t>
            </a:r>
            <a:r>
              <a:rPr lang="en-US" dirty="0" smtClean="0"/>
              <a:t>, </a:t>
            </a:r>
            <a:r>
              <a:rPr lang="en-US" dirty="0" smtClean="0">
                <a:solidFill>
                  <a:srgbClr val="FFC000"/>
                </a:solidFill>
                <a:latin typeface="Consolas" pitchFamily="49" charset="0"/>
                <a:cs typeface="Consolas" pitchFamily="49" charset="0"/>
              </a:rPr>
              <a:t>[]</a:t>
            </a:r>
            <a:r>
              <a:rPr lang="en-US" dirty="0" smtClean="0"/>
              <a:t>, </a:t>
            </a:r>
            <a:r>
              <a:rPr lang="en-US" dirty="0" smtClean="0">
                <a:solidFill>
                  <a:srgbClr val="FFC000"/>
                </a:solidFill>
                <a:latin typeface="Consolas" pitchFamily="49" charset="0"/>
                <a:cs typeface="Consolas" pitchFamily="49" charset="0"/>
              </a:rPr>
              <a:t>{}</a:t>
            </a:r>
            <a:r>
              <a:rPr lang="en-US" dirty="0" smtClean="0"/>
              <a:t>, </a:t>
            </a:r>
            <a:r>
              <a:rPr lang="en-US" dirty="0" smtClean="0">
                <a:solidFill>
                  <a:srgbClr val="FFC000"/>
                </a:solidFill>
                <a:latin typeface="Consolas" pitchFamily="49" charset="0"/>
                <a:cs typeface="Consolas" pitchFamily="49" charset="0"/>
              </a:rPr>
              <a:t>&lt;&gt;</a:t>
            </a: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524000" y="1"/>
            <a:ext cx="9144000" cy="701675"/>
          </a:xfrm>
        </p:spPr>
        <p:txBody>
          <a:bodyPr/>
          <a:lstStyle/>
          <a:p>
            <a:pPr eaLnBrk="1" hangingPunct="1"/>
            <a:r>
              <a:rPr lang="en-US" smtClean="0"/>
              <a:t>Well-Formed Expressions</a:t>
            </a:r>
          </a:p>
        </p:txBody>
      </p:sp>
      <p:sp>
        <p:nvSpPr>
          <p:cNvPr id="14338" name="Content Placeholder 2"/>
          <p:cNvSpPr>
            <a:spLocks noGrp="1"/>
          </p:cNvSpPr>
          <p:nvPr>
            <p:ph idx="1"/>
          </p:nvPr>
        </p:nvSpPr>
        <p:spPr>
          <a:xfrm>
            <a:off x="170688" y="904876"/>
            <a:ext cx="11887200" cy="5749925"/>
          </a:xfrm>
        </p:spPr>
        <p:txBody>
          <a:bodyPr/>
          <a:lstStyle/>
          <a:p>
            <a:pPr eaLnBrk="1" hangingPunct="1">
              <a:lnSpc>
                <a:spcPct val="90000"/>
              </a:lnSpc>
            </a:pPr>
            <a:r>
              <a:rPr lang="en-US" dirty="0" smtClean="0"/>
              <a:t>Any number of other characters may appear in the input expression, before, between, or after a grouping pair (we’ll represent such character(s) with </a:t>
            </a:r>
            <a:r>
              <a:rPr lang="en-US" dirty="0" smtClean="0">
                <a:solidFill>
                  <a:srgbClr val="FFC000"/>
                </a:solidFill>
                <a:latin typeface="Consolas" pitchFamily="49" charset="0"/>
                <a:cs typeface="Consolas" pitchFamily="49" charset="0"/>
              </a:rPr>
              <a:t>x</a:t>
            </a:r>
            <a:r>
              <a:rPr lang="en-US" dirty="0" smtClean="0"/>
              <a:t>), and an expression may contain nested groupings. </a:t>
            </a:r>
          </a:p>
          <a:p>
            <a:pPr eaLnBrk="1" hangingPunct="1">
              <a:lnSpc>
                <a:spcPct val="90000"/>
              </a:lnSpc>
            </a:pPr>
            <a:endParaRPr lang="en-US" dirty="0" smtClean="0"/>
          </a:p>
          <a:p>
            <a:pPr eaLnBrk="1" hangingPunct="1">
              <a:lnSpc>
                <a:spcPct val="90000"/>
              </a:lnSpc>
            </a:pPr>
            <a:r>
              <a:rPr lang="en-US" dirty="0" smtClean="0"/>
              <a:t>Each “close” symbol must match the last unmatched “open” symbol and each “open” grouping symbol must have a matching “close” symbol.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524000" y="1"/>
            <a:ext cx="9144000" cy="701675"/>
          </a:xfrm>
        </p:spPr>
        <p:txBody>
          <a:bodyPr/>
          <a:lstStyle/>
          <a:p>
            <a:pPr eaLnBrk="1" hangingPunct="1"/>
            <a:r>
              <a:rPr lang="en-US" smtClean="0"/>
              <a:t>Well-Formed Expressions: Examples</a:t>
            </a:r>
          </a:p>
        </p:txBody>
      </p:sp>
      <p:sp>
        <p:nvSpPr>
          <p:cNvPr id="4" name="Content Placeholder 3"/>
          <p:cNvSpPr>
            <a:spLocks noGrp="1"/>
          </p:cNvSpPr>
          <p:nvPr>
            <p:ph idx="1"/>
          </p:nvPr>
        </p:nvSpPr>
        <p:spPr>
          <a:xfrm>
            <a:off x="170688" y="908050"/>
            <a:ext cx="11887200" cy="5607050"/>
          </a:xfrm>
        </p:spPr>
        <p:txBody>
          <a:bodyPr/>
          <a:lstStyle/>
          <a:p>
            <a:pPr eaLnBrk="1" hangingPunct="1"/>
            <a:r>
              <a:rPr lang="en-US" dirty="0" smtClean="0"/>
              <a:t>Well-Formed Expressions using (), [], and {}:</a:t>
            </a:r>
          </a:p>
          <a:p>
            <a:pPr lvl="1" eaLnBrk="1" hangingPunct="1"/>
            <a:r>
              <a:rPr lang="en-US" dirty="0" smtClean="0">
                <a:solidFill>
                  <a:srgbClr val="FFC000"/>
                </a:solidFill>
                <a:latin typeface="Consolas" pitchFamily="49" charset="0"/>
                <a:cs typeface="Consolas" pitchFamily="49" charset="0"/>
              </a:rPr>
              <a:t>(xx(xx())xx)</a:t>
            </a:r>
          </a:p>
          <a:p>
            <a:pPr lvl="1" eaLnBrk="1" hangingPunct="1"/>
            <a:r>
              <a:rPr lang="en-US" dirty="0" smtClean="0">
                <a:solidFill>
                  <a:srgbClr val="FFC000"/>
                </a:solidFill>
                <a:latin typeface="Consolas" pitchFamily="49" charset="0"/>
                <a:cs typeface="Consolas" pitchFamily="49" charset="0"/>
              </a:rPr>
              <a:t>[](){}</a:t>
            </a:r>
          </a:p>
          <a:p>
            <a:pPr lvl="1" eaLnBrk="1" hangingPunct="1"/>
            <a:r>
              <a:rPr lang="en-US" dirty="0" smtClean="0">
                <a:solidFill>
                  <a:srgbClr val="FFC000"/>
                </a:solidFill>
                <a:latin typeface="Consolas" pitchFamily="49" charset="0"/>
                <a:cs typeface="Consolas" pitchFamily="49" charset="0"/>
              </a:rPr>
              <a:t>([]{xxx}xxx()xxx)</a:t>
            </a:r>
          </a:p>
          <a:p>
            <a:pPr lvl="1" eaLnBrk="1" hangingPunct="1"/>
            <a:r>
              <a:rPr lang="en-US" dirty="0" smtClean="0">
                <a:solidFill>
                  <a:srgbClr val="FFC000"/>
                </a:solidFill>
                <a:latin typeface="Consolas" pitchFamily="49" charset="0"/>
                <a:cs typeface="Consolas" pitchFamily="49" charset="0"/>
              </a:rPr>
              <a:t>([{[(([{x}])x)]}x])</a:t>
            </a:r>
          </a:p>
          <a:p>
            <a:pPr lvl="1" eaLnBrk="1" hangingPunct="1"/>
            <a:endParaRPr lang="en-US" dirty="0" smtClean="0">
              <a:latin typeface="Courier New" pitchFamily="49" charset="0"/>
              <a:cs typeface="Courier New" pitchFamily="49" charset="0"/>
            </a:endParaRPr>
          </a:p>
          <a:p>
            <a:pPr eaLnBrk="1" hangingPunct="1"/>
            <a:r>
              <a:rPr lang="en-US" dirty="0" smtClean="0">
                <a:cs typeface="Courier New" pitchFamily="49" charset="0"/>
              </a:rPr>
              <a:t>Ill-formed expressions:</a:t>
            </a:r>
          </a:p>
          <a:p>
            <a:pPr lvl="1" eaLnBrk="1" hangingPunct="1"/>
            <a:r>
              <a:rPr lang="en-US" dirty="0" smtClean="0">
                <a:solidFill>
                  <a:srgbClr val="FFC000"/>
                </a:solidFill>
                <a:latin typeface="Consolas" pitchFamily="49" charset="0"/>
                <a:cs typeface="Consolas" pitchFamily="49" charset="0"/>
              </a:rPr>
              <a:t>(xx(xx())xxx)xxx)</a:t>
            </a:r>
          </a:p>
          <a:p>
            <a:pPr lvl="1" eaLnBrk="1" hangingPunct="1"/>
            <a:r>
              <a:rPr lang="en-US" dirty="0" smtClean="0">
                <a:solidFill>
                  <a:srgbClr val="FFC000"/>
                </a:solidFill>
                <a:latin typeface="Consolas" pitchFamily="49" charset="0"/>
                <a:cs typeface="Consolas" pitchFamily="49" charset="0"/>
              </a:rPr>
              <a:t>][</a:t>
            </a:r>
          </a:p>
          <a:p>
            <a:pPr lvl="1" eaLnBrk="1" hangingPunct="1"/>
            <a:r>
              <a:rPr lang="en-US" dirty="0" smtClean="0">
                <a:solidFill>
                  <a:srgbClr val="FFC000"/>
                </a:solidFill>
                <a:latin typeface="Consolas" pitchFamily="49" charset="0"/>
                <a:cs typeface="Consolas" pitchFamily="49" charset="0"/>
              </a:rPr>
              <a:t>(xx[xxx)xx]</a:t>
            </a:r>
          </a:p>
          <a:p>
            <a:pPr lvl="1" eaLnBrk="1" hangingPunct="1"/>
            <a:r>
              <a:rPr lang="en-US" dirty="0" smtClean="0">
                <a:solidFill>
                  <a:srgbClr val="FFC000"/>
                </a:solidFill>
                <a:latin typeface="Consolas" pitchFamily="49" charset="0"/>
                <a:cs typeface="Consolas" pitchFamily="49" charset="0"/>
              </a:rPr>
              <a:t>([{[(([{x}])x)]}x})</a:t>
            </a:r>
          </a:p>
        </p:txBody>
      </p:sp>
      <p:sp>
        <p:nvSpPr>
          <p:cNvPr id="6" name="TextBox 5"/>
          <p:cNvSpPr txBox="1">
            <a:spLocks noChangeArrowheads="1"/>
          </p:cNvSpPr>
          <p:nvPr/>
        </p:nvSpPr>
        <p:spPr bwMode="auto">
          <a:xfrm>
            <a:off x="5327904" y="2089708"/>
            <a:ext cx="6583680" cy="3508653"/>
          </a:xfrm>
          <a:prstGeom prst="rect">
            <a:avLst/>
          </a:prstGeom>
          <a:noFill/>
          <a:ln w="9525">
            <a:solidFill>
              <a:srgbClr val="FFC000"/>
            </a:solidFill>
            <a:miter lim="800000"/>
            <a:headEnd/>
            <a:tailEnd/>
          </a:ln>
        </p:spPr>
        <p:txBody>
          <a:bodyPr wrap="square">
            <a:spAutoFit/>
          </a:bodyPr>
          <a:lstStyle/>
          <a:p>
            <a:pPr>
              <a:spcBef>
                <a:spcPts val="1800"/>
              </a:spcBef>
            </a:pPr>
            <a:r>
              <a:rPr lang="en-US" sz="2400" dirty="0">
                <a:latin typeface="Times New Roman" pitchFamily="18" charset="0"/>
                <a:cs typeface="Times New Roman" pitchFamily="18" charset="0"/>
              </a:rPr>
              <a:t>Note: Humans parse or “validate” such expressions visually, using the complicated eye / brain system;  we “seek out” the innermost expression and then work our way out.  </a:t>
            </a:r>
          </a:p>
          <a:p>
            <a:pPr>
              <a:spcBef>
                <a:spcPts val="1800"/>
              </a:spcBef>
            </a:pPr>
            <a:r>
              <a:rPr lang="en-US" sz="2400" dirty="0">
                <a:latin typeface="Times New Roman" pitchFamily="18" charset="0"/>
                <a:cs typeface="Times New Roman" pitchFamily="18" charset="0"/>
              </a:rPr>
              <a:t>The computer can’t work that way; it must start at one end (usually the front end) and work one character at a time to the other end</a:t>
            </a:r>
          </a:p>
          <a:p>
            <a:pPr>
              <a:spcBef>
                <a:spcPts val="1800"/>
              </a:spcBef>
            </a:pPr>
            <a:r>
              <a:rPr lang="en-US" sz="2400" dirty="0">
                <a:latin typeface="Times New Roman" pitchFamily="18" charset="0"/>
                <a:cs typeface="Times New Roman" pitchFamily="18" charset="0"/>
              </a:rPr>
              <a:t>A Stack makes this 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1524000" y="1"/>
            <a:ext cx="9144000" cy="701675"/>
          </a:xfrm>
        </p:spPr>
        <p:txBody>
          <a:bodyPr/>
          <a:lstStyle/>
          <a:p>
            <a:pPr eaLnBrk="1" hangingPunct="1"/>
            <a:r>
              <a:rPr lang="en-US" dirty="0" smtClean="0"/>
              <a:t>The </a:t>
            </a:r>
            <a:r>
              <a:rPr lang="en-US" dirty="0" smtClean="0">
                <a:solidFill>
                  <a:srgbClr val="FFC000"/>
                </a:solidFill>
                <a:latin typeface="Consolas" pitchFamily="49" charset="0"/>
                <a:cs typeface="Consolas" pitchFamily="49" charset="0"/>
              </a:rPr>
              <a:t>Balanced</a:t>
            </a:r>
            <a:r>
              <a:rPr lang="en-US" dirty="0" smtClean="0"/>
              <a:t> Class</a:t>
            </a:r>
          </a:p>
        </p:txBody>
      </p:sp>
      <p:sp>
        <p:nvSpPr>
          <p:cNvPr id="4" name="Content Placeholder 3"/>
          <p:cNvSpPr>
            <a:spLocks noGrp="1"/>
          </p:cNvSpPr>
          <p:nvPr>
            <p:ph idx="1"/>
          </p:nvPr>
        </p:nvSpPr>
        <p:spPr>
          <a:xfrm>
            <a:off x="170688" y="908050"/>
            <a:ext cx="11887200" cy="5607050"/>
          </a:xfrm>
        </p:spPr>
        <p:txBody>
          <a:bodyPr/>
          <a:lstStyle/>
          <a:p>
            <a:pPr eaLnBrk="1" hangingPunct="1"/>
            <a:r>
              <a:rPr lang="en-US" dirty="0" smtClean="0"/>
              <a:t>To help solve our problem we create a class called </a:t>
            </a:r>
            <a:r>
              <a:rPr lang="en-US" dirty="0">
                <a:solidFill>
                  <a:srgbClr val="FFC000"/>
                </a:solidFill>
                <a:latin typeface="Consolas" pitchFamily="49" charset="0"/>
                <a:cs typeface="Consolas" pitchFamily="49" charset="0"/>
              </a:rPr>
              <a:t>Balanced</a:t>
            </a:r>
            <a:r>
              <a:rPr lang="en-US" dirty="0" smtClean="0"/>
              <a:t>, with two instance variables of type </a:t>
            </a:r>
            <a:r>
              <a:rPr lang="en-US" dirty="0" smtClean="0">
                <a:solidFill>
                  <a:srgbClr val="FFC000"/>
                </a:solidFill>
                <a:latin typeface="Consolas" pitchFamily="49" charset="0"/>
                <a:cs typeface="Consolas" pitchFamily="49" charset="0"/>
              </a:rPr>
              <a:t>String</a:t>
            </a:r>
            <a:r>
              <a:rPr lang="en-US" dirty="0" smtClean="0"/>
              <a:t> (</a:t>
            </a:r>
            <a:r>
              <a:rPr lang="en-US" dirty="0" err="1" smtClean="0">
                <a:solidFill>
                  <a:srgbClr val="FFC000"/>
                </a:solidFill>
                <a:latin typeface="Consolas" pitchFamily="49" charset="0"/>
                <a:cs typeface="Consolas" pitchFamily="49" charset="0"/>
              </a:rPr>
              <a:t>openSet</a:t>
            </a:r>
            <a:r>
              <a:rPr lang="en-US" dirty="0" smtClean="0"/>
              <a:t> and </a:t>
            </a:r>
            <a:r>
              <a:rPr lang="en-US" dirty="0" err="1" smtClean="0">
                <a:solidFill>
                  <a:srgbClr val="FFC000"/>
                </a:solidFill>
                <a:latin typeface="Consolas" pitchFamily="49" charset="0"/>
                <a:cs typeface="Consolas" pitchFamily="49" charset="0"/>
              </a:rPr>
              <a:t>closeSet</a:t>
            </a:r>
            <a:r>
              <a:rPr lang="en-US" dirty="0" smtClean="0"/>
              <a:t>) and a single exported method </a:t>
            </a:r>
            <a:r>
              <a:rPr lang="en-US" dirty="0" smtClean="0">
                <a:solidFill>
                  <a:srgbClr val="FFC000"/>
                </a:solidFill>
                <a:latin typeface="Consolas" pitchFamily="49" charset="0"/>
                <a:cs typeface="Consolas" pitchFamily="49" charset="0"/>
              </a:rPr>
              <a:t>test</a:t>
            </a:r>
          </a:p>
          <a:p>
            <a:pPr eaLnBrk="1" hangingPunct="1"/>
            <a:r>
              <a:rPr lang="en-US" dirty="0" smtClean="0"/>
              <a:t>The Constructor is: </a:t>
            </a:r>
          </a:p>
          <a:p>
            <a:pPr eaLnBrk="1" hangingPunct="1">
              <a:buFont typeface="Wingdings 2" pitchFamily="18" charset="2"/>
              <a:buNone/>
            </a:pPr>
            <a:endParaRPr lang="en-US" sz="1800" dirty="0">
              <a:latin typeface="Courier New" pitchFamily="49" charset="0"/>
            </a:endParaRPr>
          </a:p>
          <a:p>
            <a:pPr eaLnBrk="1" hangingPunct="1">
              <a:spcBef>
                <a:spcPts val="0"/>
              </a:spcBef>
              <a:buNone/>
            </a:pPr>
            <a:r>
              <a:rPr lang="en-US" sz="2200" dirty="0">
                <a:latin typeface="Consolas" pitchFamily="49" charset="0"/>
                <a:cs typeface="Consolas" pitchFamily="49" charset="0"/>
              </a:rPr>
              <a:t>public Balanced(String </a:t>
            </a:r>
            <a:r>
              <a:rPr lang="en-US" sz="2200" dirty="0" err="1">
                <a:latin typeface="Consolas" pitchFamily="49" charset="0"/>
                <a:cs typeface="Consolas" pitchFamily="49" charset="0"/>
              </a:rPr>
              <a:t>openSet</a:t>
            </a:r>
            <a:r>
              <a:rPr lang="en-US" sz="2200" dirty="0">
                <a:latin typeface="Consolas" pitchFamily="49" charset="0"/>
                <a:cs typeface="Consolas" pitchFamily="49" charset="0"/>
              </a:rPr>
              <a:t>, String </a:t>
            </a:r>
            <a:r>
              <a:rPr lang="en-US" sz="2200" dirty="0" err="1">
                <a:latin typeface="Consolas" pitchFamily="49" charset="0"/>
                <a:cs typeface="Consolas" pitchFamily="49" charset="0"/>
              </a:rPr>
              <a:t>closeSet</a:t>
            </a:r>
            <a:r>
              <a:rPr lang="en-US" sz="2200" dirty="0">
                <a:latin typeface="Consolas" pitchFamily="49" charset="0"/>
                <a:cs typeface="Consolas" pitchFamily="49" charset="0"/>
              </a:rPr>
              <a:t>)</a:t>
            </a:r>
          </a:p>
          <a:p>
            <a:pPr eaLnBrk="1" hangingPunct="1">
              <a:spcBef>
                <a:spcPts val="0"/>
              </a:spcBef>
              <a:buNone/>
            </a:pPr>
            <a:r>
              <a:rPr lang="en-US" sz="2200" dirty="0">
                <a:solidFill>
                  <a:srgbClr val="92D050"/>
                </a:solidFill>
                <a:latin typeface="Consolas" pitchFamily="49" charset="0"/>
                <a:cs typeface="Consolas" pitchFamily="49" charset="0"/>
              </a:rPr>
              <a:t>// Preconditions: No character is contained more than once in </a:t>
            </a:r>
            <a:r>
              <a:rPr lang="en-US" sz="2200" dirty="0" smtClean="0">
                <a:solidFill>
                  <a:srgbClr val="92D050"/>
                </a:solidFill>
                <a:latin typeface="Consolas" pitchFamily="49" charset="0"/>
                <a:cs typeface="Consolas" pitchFamily="49" charset="0"/>
              </a:rPr>
              <a:t>the combined</a:t>
            </a:r>
            <a:endParaRPr lang="en-US" sz="2200" dirty="0">
              <a:solidFill>
                <a:srgbClr val="92D050"/>
              </a:solidFill>
              <a:latin typeface="Consolas" pitchFamily="49" charset="0"/>
              <a:cs typeface="Consolas" pitchFamily="49" charset="0"/>
            </a:endParaRPr>
          </a:p>
          <a:p>
            <a:pPr eaLnBrk="1" hangingPunct="1">
              <a:spcBef>
                <a:spcPts val="0"/>
              </a:spcBef>
              <a:buNone/>
            </a:pPr>
            <a:r>
              <a:rPr lang="en-US" sz="2200" dirty="0">
                <a:solidFill>
                  <a:srgbClr val="92D050"/>
                </a:solidFill>
                <a:latin typeface="Consolas" pitchFamily="49" charset="0"/>
                <a:cs typeface="Consolas" pitchFamily="49" charset="0"/>
              </a:rPr>
              <a:t>//                </a:t>
            </a:r>
            <a:r>
              <a:rPr lang="en-US" sz="2200" dirty="0" err="1" smtClean="0">
                <a:solidFill>
                  <a:srgbClr val="92D050"/>
                </a:solidFill>
                <a:latin typeface="Consolas" pitchFamily="49" charset="0"/>
                <a:cs typeface="Consolas" pitchFamily="49" charset="0"/>
              </a:rPr>
              <a:t>openSet</a:t>
            </a:r>
            <a:r>
              <a:rPr lang="en-US" sz="2200" dirty="0" smtClean="0">
                <a:solidFill>
                  <a:srgbClr val="92D050"/>
                </a:solidFill>
                <a:latin typeface="Consolas" pitchFamily="49" charset="0"/>
                <a:cs typeface="Consolas" pitchFamily="49" charset="0"/>
              </a:rPr>
              <a:t> </a:t>
            </a:r>
            <a:r>
              <a:rPr lang="en-US" sz="2200" dirty="0">
                <a:solidFill>
                  <a:srgbClr val="92D050"/>
                </a:solidFill>
                <a:latin typeface="Consolas" pitchFamily="49" charset="0"/>
                <a:cs typeface="Consolas" pitchFamily="49" charset="0"/>
              </a:rPr>
              <a:t>and </a:t>
            </a:r>
            <a:r>
              <a:rPr lang="en-US" sz="2200" dirty="0" err="1">
                <a:solidFill>
                  <a:srgbClr val="92D050"/>
                </a:solidFill>
                <a:latin typeface="Consolas" pitchFamily="49" charset="0"/>
                <a:cs typeface="Consolas" pitchFamily="49" charset="0"/>
              </a:rPr>
              <a:t>closeSet</a:t>
            </a:r>
            <a:r>
              <a:rPr lang="en-US" sz="2200" dirty="0">
                <a:solidFill>
                  <a:srgbClr val="92D050"/>
                </a:solidFill>
                <a:latin typeface="Consolas" pitchFamily="49" charset="0"/>
                <a:cs typeface="Consolas" pitchFamily="49" charset="0"/>
              </a:rPr>
              <a:t> strings.</a:t>
            </a:r>
          </a:p>
          <a:p>
            <a:pPr eaLnBrk="1" hangingPunct="1">
              <a:spcBef>
                <a:spcPts val="0"/>
              </a:spcBef>
              <a:buNone/>
            </a:pPr>
            <a:r>
              <a:rPr lang="en-US" sz="2200" dirty="0">
                <a:solidFill>
                  <a:srgbClr val="92D050"/>
                </a:solidFill>
                <a:latin typeface="Consolas" pitchFamily="49" charset="0"/>
                <a:cs typeface="Consolas" pitchFamily="49" charset="0"/>
              </a:rPr>
              <a:t>//                The size of </a:t>
            </a:r>
            <a:r>
              <a:rPr lang="en-US" sz="2200" dirty="0" err="1">
                <a:solidFill>
                  <a:srgbClr val="92D050"/>
                </a:solidFill>
                <a:latin typeface="Consolas" pitchFamily="49" charset="0"/>
                <a:cs typeface="Consolas" pitchFamily="49" charset="0"/>
              </a:rPr>
              <a:t>openSet</a:t>
            </a:r>
            <a:r>
              <a:rPr lang="en-US" sz="2200" dirty="0">
                <a:solidFill>
                  <a:srgbClr val="92D050"/>
                </a:solidFill>
                <a:latin typeface="Consolas" pitchFamily="49" charset="0"/>
                <a:cs typeface="Consolas" pitchFamily="49" charset="0"/>
              </a:rPr>
              <a:t> = the size of </a:t>
            </a:r>
            <a:r>
              <a:rPr lang="en-US" sz="2200" dirty="0" err="1">
                <a:solidFill>
                  <a:srgbClr val="92D050"/>
                </a:solidFill>
                <a:latin typeface="Consolas" pitchFamily="49" charset="0"/>
                <a:cs typeface="Consolas" pitchFamily="49" charset="0"/>
              </a:rPr>
              <a:t>closeSet</a:t>
            </a:r>
            <a:r>
              <a:rPr lang="en-US" sz="2200" dirty="0">
                <a:solidFill>
                  <a:srgbClr val="92D050"/>
                </a:solidFill>
                <a:latin typeface="Consolas" pitchFamily="49" charset="0"/>
                <a:cs typeface="Consolas" pitchFamily="49" charset="0"/>
              </a:rPr>
              <a:t>.</a:t>
            </a:r>
          </a:p>
          <a:p>
            <a:pPr eaLnBrk="1" hangingPunct="1">
              <a:spcBef>
                <a:spcPts val="0"/>
              </a:spcBef>
              <a:buNone/>
            </a:pPr>
            <a:r>
              <a:rPr lang="en-US" sz="2200" dirty="0">
                <a:latin typeface="Consolas" pitchFamily="49" charset="0"/>
                <a:cs typeface="Consolas" pitchFamily="49" charset="0"/>
              </a:rPr>
              <a:t>{</a:t>
            </a:r>
          </a:p>
          <a:p>
            <a:pPr eaLnBrk="1" hangingPunct="1">
              <a:spcBef>
                <a:spcPts val="0"/>
              </a:spcBef>
              <a:buNone/>
            </a:pPr>
            <a:r>
              <a:rPr lang="en-US" sz="2200" dirty="0">
                <a:latin typeface="Consolas" pitchFamily="49" charset="0"/>
                <a:cs typeface="Consolas" pitchFamily="49" charset="0"/>
              </a:rPr>
              <a:t>   </a:t>
            </a:r>
            <a:r>
              <a:rPr lang="en-US" sz="2200" dirty="0" err="1">
                <a:latin typeface="Consolas" pitchFamily="49" charset="0"/>
                <a:cs typeface="Consolas" pitchFamily="49" charset="0"/>
              </a:rPr>
              <a:t>this.openSet</a:t>
            </a:r>
            <a:r>
              <a:rPr lang="en-US" sz="2200" dirty="0">
                <a:latin typeface="Consolas" pitchFamily="49" charset="0"/>
                <a:cs typeface="Consolas" pitchFamily="49" charset="0"/>
              </a:rPr>
              <a:t> = </a:t>
            </a:r>
            <a:r>
              <a:rPr lang="en-US" sz="2200" dirty="0" err="1">
                <a:latin typeface="Consolas" pitchFamily="49" charset="0"/>
                <a:cs typeface="Consolas" pitchFamily="49" charset="0"/>
              </a:rPr>
              <a:t>openSet</a:t>
            </a:r>
            <a:r>
              <a:rPr lang="en-US" sz="2200" dirty="0">
                <a:latin typeface="Consolas" pitchFamily="49" charset="0"/>
                <a:cs typeface="Consolas" pitchFamily="49" charset="0"/>
              </a:rPr>
              <a:t>;</a:t>
            </a:r>
          </a:p>
          <a:p>
            <a:pPr eaLnBrk="1" hangingPunct="1">
              <a:spcBef>
                <a:spcPts val="0"/>
              </a:spcBef>
              <a:buNone/>
            </a:pPr>
            <a:r>
              <a:rPr lang="en-US" sz="2200" dirty="0">
                <a:latin typeface="Consolas" pitchFamily="49" charset="0"/>
                <a:cs typeface="Consolas" pitchFamily="49" charset="0"/>
              </a:rPr>
              <a:t>   </a:t>
            </a:r>
            <a:r>
              <a:rPr lang="en-US" sz="2200" dirty="0" err="1">
                <a:latin typeface="Consolas" pitchFamily="49" charset="0"/>
                <a:cs typeface="Consolas" pitchFamily="49" charset="0"/>
              </a:rPr>
              <a:t>this.closeSet</a:t>
            </a:r>
            <a:r>
              <a:rPr lang="en-US" sz="2200" dirty="0">
                <a:latin typeface="Consolas" pitchFamily="49" charset="0"/>
                <a:cs typeface="Consolas" pitchFamily="49" charset="0"/>
              </a:rPr>
              <a:t> = </a:t>
            </a:r>
            <a:r>
              <a:rPr lang="en-US" sz="2200" dirty="0" err="1">
                <a:latin typeface="Consolas" pitchFamily="49" charset="0"/>
                <a:cs typeface="Consolas" pitchFamily="49" charset="0"/>
              </a:rPr>
              <a:t>closeSet</a:t>
            </a:r>
            <a:r>
              <a:rPr lang="en-US" sz="2200" dirty="0">
                <a:latin typeface="Consolas" pitchFamily="49" charset="0"/>
                <a:cs typeface="Consolas" pitchFamily="49" charset="0"/>
              </a:rPr>
              <a:t>;</a:t>
            </a:r>
          </a:p>
          <a:p>
            <a:pPr eaLnBrk="1" hangingPunct="1">
              <a:spcBef>
                <a:spcPts val="0"/>
              </a:spcBef>
              <a:buNone/>
            </a:pPr>
            <a:r>
              <a:rPr lang="en-US" sz="2200" dirty="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0" y="1"/>
            <a:ext cx="9144000" cy="701675"/>
          </a:xfrm>
        </p:spPr>
        <p:txBody>
          <a:bodyPr/>
          <a:lstStyle/>
          <a:p>
            <a:pPr eaLnBrk="1" hangingPunct="1"/>
            <a:r>
              <a:rPr lang="en-US" dirty="0" smtClean="0"/>
              <a:t>The </a:t>
            </a:r>
            <a:r>
              <a:rPr lang="en-US" dirty="0" smtClean="0">
                <a:solidFill>
                  <a:srgbClr val="FFC000"/>
                </a:solidFill>
                <a:latin typeface="Consolas" pitchFamily="49" charset="0"/>
                <a:cs typeface="Consolas" pitchFamily="49" charset="0"/>
              </a:rPr>
              <a:t>test</a:t>
            </a:r>
            <a:r>
              <a:rPr lang="en-US" dirty="0" smtClean="0"/>
              <a:t> Method</a:t>
            </a:r>
          </a:p>
        </p:txBody>
      </p:sp>
      <p:sp>
        <p:nvSpPr>
          <p:cNvPr id="4" name="Content Placeholder 3"/>
          <p:cNvSpPr>
            <a:spLocks noGrp="1"/>
          </p:cNvSpPr>
          <p:nvPr>
            <p:ph idx="1"/>
          </p:nvPr>
        </p:nvSpPr>
        <p:spPr>
          <a:xfrm>
            <a:off x="170688" y="908050"/>
            <a:ext cx="11887200" cy="5607050"/>
          </a:xfrm>
        </p:spPr>
        <p:txBody>
          <a:bodyPr/>
          <a:lstStyle/>
          <a:p>
            <a:pPr eaLnBrk="1" hangingPunct="1">
              <a:spcBef>
                <a:spcPts val="1200"/>
              </a:spcBef>
            </a:pPr>
            <a:r>
              <a:rPr lang="en-US" dirty="0" smtClean="0"/>
              <a:t>Takes an expression as a </a:t>
            </a:r>
            <a:r>
              <a:rPr lang="en-US" dirty="0" smtClean="0">
                <a:solidFill>
                  <a:srgbClr val="FFC000"/>
                </a:solidFill>
                <a:latin typeface="Consolas" pitchFamily="49" charset="0"/>
                <a:cs typeface="Consolas" pitchFamily="49" charset="0"/>
              </a:rPr>
              <a:t>String</a:t>
            </a:r>
            <a:r>
              <a:rPr lang="en-US" dirty="0" smtClean="0"/>
              <a:t> argument and checks to see if the grouping symbols in the expression are balanced. </a:t>
            </a:r>
          </a:p>
          <a:p>
            <a:pPr eaLnBrk="1" hangingPunct="1">
              <a:spcBef>
                <a:spcPts val="1200"/>
              </a:spcBef>
            </a:pPr>
            <a:r>
              <a:rPr lang="en-US" dirty="0" smtClean="0"/>
              <a:t>We return an integer to indicate the result:</a:t>
            </a:r>
          </a:p>
          <a:p>
            <a:pPr lvl="1" eaLnBrk="1" hangingPunct="1">
              <a:spcBef>
                <a:spcPts val="1200"/>
              </a:spcBef>
            </a:pPr>
            <a:r>
              <a:rPr lang="en-US" dirty="0" smtClean="0"/>
              <a:t>0: The symbols are balanced, such as </a:t>
            </a:r>
            <a:r>
              <a:rPr lang="en-US" dirty="0" smtClean="0">
                <a:solidFill>
                  <a:srgbClr val="FFC000"/>
                </a:solidFill>
                <a:latin typeface="Consolas" pitchFamily="49" charset="0"/>
                <a:cs typeface="Consolas" pitchFamily="49" charset="0"/>
              </a:rPr>
              <a:t>(([xx])xx)</a:t>
            </a:r>
          </a:p>
          <a:p>
            <a:pPr lvl="1" eaLnBrk="1" hangingPunct="1">
              <a:spcBef>
                <a:spcPts val="1200"/>
              </a:spcBef>
            </a:pPr>
            <a:r>
              <a:rPr lang="en-US" dirty="0" smtClean="0"/>
              <a:t>1: The expression has unbalanced symbols, such as </a:t>
            </a:r>
            <a:r>
              <a:rPr lang="en-US" dirty="0" smtClean="0">
                <a:solidFill>
                  <a:srgbClr val="FFC000"/>
                </a:solidFill>
                <a:latin typeface="Consolas" pitchFamily="49" charset="0"/>
                <a:cs typeface="Consolas" pitchFamily="49" charset="0"/>
              </a:rPr>
              <a:t>(([xx}xx))</a:t>
            </a:r>
          </a:p>
          <a:p>
            <a:pPr lvl="1" eaLnBrk="1" hangingPunct="1">
              <a:spcBef>
                <a:spcPts val="1200"/>
              </a:spcBef>
            </a:pPr>
            <a:r>
              <a:rPr lang="en-US" dirty="0" smtClean="0"/>
              <a:t>2: The expression came to an end prematurely, such as </a:t>
            </a:r>
            <a:r>
              <a:rPr lang="en-US" dirty="0" smtClean="0">
                <a:solidFill>
                  <a:srgbClr val="FFC000"/>
                </a:solidFill>
                <a:latin typeface="Consolas" pitchFamily="49" charset="0"/>
                <a:cs typeface="Consolas" pitchFamily="49" charset="0"/>
              </a:rPr>
              <a:t>(([xxx])xx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1524000" y="1"/>
            <a:ext cx="9144000" cy="701675"/>
          </a:xfrm>
        </p:spPr>
        <p:txBody>
          <a:bodyPr/>
          <a:lstStyle/>
          <a:p>
            <a:pPr eaLnBrk="1" hangingPunct="1"/>
            <a:r>
              <a:rPr lang="en-US" dirty="0" smtClean="0"/>
              <a:t>The </a:t>
            </a:r>
            <a:r>
              <a:rPr lang="en-US" dirty="0" smtClean="0">
                <a:solidFill>
                  <a:srgbClr val="FFC000"/>
                </a:solidFill>
                <a:latin typeface="Consolas" pitchFamily="49" charset="0"/>
                <a:cs typeface="Consolas" pitchFamily="49" charset="0"/>
              </a:rPr>
              <a:t>test</a:t>
            </a:r>
            <a:r>
              <a:rPr lang="en-US" dirty="0" smtClean="0"/>
              <a:t> Method (2)</a:t>
            </a:r>
          </a:p>
        </p:txBody>
      </p:sp>
      <p:sp>
        <p:nvSpPr>
          <p:cNvPr id="4" name="Content Placeholder 3"/>
          <p:cNvSpPr>
            <a:spLocks noGrp="1"/>
          </p:cNvSpPr>
          <p:nvPr>
            <p:ph idx="1"/>
          </p:nvPr>
        </p:nvSpPr>
        <p:spPr>
          <a:xfrm>
            <a:off x="170688" y="908050"/>
            <a:ext cx="11887200" cy="5607050"/>
          </a:xfrm>
        </p:spPr>
        <p:txBody>
          <a:bodyPr/>
          <a:lstStyle/>
          <a:p>
            <a:pPr eaLnBrk="1" hangingPunct="1">
              <a:spcBef>
                <a:spcPts val="1800"/>
              </a:spcBef>
            </a:pPr>
            <a:r>
              <a:rPr lang="en-US" dirty="0" smtClean="0"/>
              <a:t>Do (exactly) one of three things for each input character:</a:t>
            </a:r>
          </a:p>
          <a:p>
            <a:pPr marL="804863" lvl="1" indent="-355600" eaLnBrk="1" hangingPunct="1">
              <a:spcBef>
                <a:spcPts val="1800"/>
              </a:spcBef>
              <a:buFont typeface="Wingdings 2" pitchFamily="18" charset="2"/>
              <a:buNone/>
            </a:pPr>
            <a:r>
              <a:rPr lang="en-US" dirty="0" smtClean="0"/>
              <a:t>1. If the character is </a:t>
            </a:r>
            <a:r>
              <a:rPr lang="en-US" i="1" u="sng" dirty="0" smtClean="0"/>
              <a:t>neither</a:t>
            </a:r>
            <a:r>
              <a:rPr lang="en-US" dirty="0" smtClean="0"/>
              <a:t> an open symbol nor a close symbol, skip it (the </a:t>
            </a:r>
            <a:r>
              <a:rPr lang="en-US" dirty="0" smtClean="0">
                <a:solidFill>
                  <a:srgbClr val="FFC000"/>
                </a:solidFill>
                <a:latin typeface="Consolas" pitchFamily="49" charset="0"/>
                <a:cs typeface="Consolas" pitchFamily="49" charset="0"/>
              </a:rPr>
              <a:t>x</a:t>
            </a:r>
            <a:r>
              <a:rPr lang="en-US" dirty="0" smtClean="0"/>
              <a:t> in the previous examples)</a:t>
            </a:r>
          </a:p>
          <a:p>
            <a:pPr marL="804863" lvl="1" indent="-355600" eaLnBrk="1" hangingPunct="1">
              <a:spcBef>
                <a:spcPts val="1800"/>
              </a:spcBef>
              <a:buFont typeface="Wingdings 2" pitchFamily="18" charset="2"/>
              <a:buNone/>
            </a:pPr>
            <a:r>
              <a:rPr lang="en-US" dirty="0" smtClean="0"/>
              <a:t>2. If the character is an </a:t>
            </a:r>
            <a:r>
              <a:rPr lang="en-US" i="1" u="sng" dirty="0" smtClean="0"/>
              <a:t>open</a:t>
            </a:r>
            <a:r>
              <a:rPr lang="en-US" dirty="0" smtClean="0"/>
              <a:t> symbol, </a:t>
            </a:r>
            <a:r>
              <a:rPr lang="en-US" b="1" dirty="0" smtClean="0"/>
              <a:t>push</a:t>
            </a:r>
            <a:r>
              <a:rPr lang="en-US" dirty="0" smtClean="0"/>
              <a:t> it onto a stack</a:t>
            </a:r>
          </a:p>
          <a:p>
            <a:pPr marL="804863" lvl="1" indent="-355600" eaLnBrk="1" hangingPunct="1">
              <a:spcBef>
                <a:spcPts val="1800"/>
              </a:spcBef>
              <a:buFont typeface="Wingdings 2" pitchFamily="18" charset="2"/>
              <a:buNone/>
            </a:pPr>
            <a:r>
              <a:rPr lang="en-US" dirty="0" smtClean="0"/>
              <a:t>3. If the character is a </a:t>
            </a:r>
            <a:r>
              <a:rPr lang="en-US" i="1" u="sng" dirty="0" smtClean="0"/>
              <a:t>close</a:t>
            </a:r>
            <a:r>
              <a:rPr lang="en-US" dirty="0" smtClean="0"/>
              <a:t> symbol, it is checked against the last open symbol, which is taken from the </a:t>
            </a:r>
            <a:r>
              <a:rPr lang="en-US" b="1" dirty="0" smtClean="0"/>
              <a:t>top</a:t>
            </a:r>
            <a:r>
              <a:rPr lang="en-US" dirty="0" smtClean="0"/>
              <a:t> of the stack. If they (the open/close symbols) match, processing continues with the next character.  If the close symbol does not match the top of the stack, or if the stack is empty, then the expression is ill-formed.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524000" y="1"/>
            <a:ext cx="9144000" cy="701675"/>
          </a:xfrm>
        </p:spPr>
        <p:txBody>
          <a:bodyPr/>
          <a:lstStyle/>
          <a:p>
            <a:pPr eaLnBrk="1" hangingPunct="1"/>
            <a:r>
              <a:rPr lang="en-US" dirty="0" smtClean="0"/>
              <a:t>The Algorithm for </a:t>
            </a:r>
            <a:r>
              <a:rPr lang="en-US" dirty="0" smtClean="0">
                <a:solidFill>
                  <a:srgbClr val="FFC000"/>
                </a:solidFill>
                <a:latin typeface="Consolas" pitchFamily="49" charset="0"/>
                <a:cs typeface="Consolas" pitchFamily="49" charset="0"/>
              </a:rPr>
              <a:t>test</a:t>
            </a:r>
          </a:p>
        </p:txBody>
      </p:sp>
      <p:sp>
        <p:nvSpPr>
          <p:cNvPr id="4" name="Content Placeholder 3"/>
          <p:cNvSpPr>
            <a:spLocks noGrp="1"/>
          </p:cNvSpPr>
          <p:nvPr>
            <p:ph idx="1"/>
          </p:nvPr>
        </p:nvSpPr>
        <p:spPr>
          <a:xfrm>
            <a:off x="170688" y="908050"/>
            <a:ext cx="11887200" cy="5607050"/>
          </a:xfrm>
        </p:spPr>
        <p:txBody>
          <a:bodyPr/>
          <a:lstStyle/>
          <a:p>
            <a:pPr eaLnBrk="1" hangingPunct="1">
              <a:spcBef>
                <a:spcPct val="0"/>
              </a:spcBef>
              <a:buFont typeface="Wingdings 2" pitchFamily="18" charset="2"/>
              <a:buNone/>
            </a:pPr>
            <a:r>
              <a:rPr lang="en-US" sz="1800" dirty="0">
                <a:latin typeface="Consolas" pitchFamily="49" charset="0"/>
                <a:cs typeface="Consolas" pitchFamily="49" charset="0"/>
              </a:rPr>
              <a:t>Create a new (bounded) stack of size equal to the length of subject</a:t>
            </a:r>
          </a:p>
          <a:p>
            <a:pPr eaLnBrk="1" hangingPunct="1">
              <a:spcBef>
                <a:spcPct val="0"/>
              </a:spcBef>
              <a:buFont typeface="Wingdings 2" pitchFamily="18" charset="2"/>
              <a:buNone/>
            </a:pPr>
            <a:endParaRPr lang="en-US" sz="1800" dirty="0">
              <a:latin typeface="Consolas" pitchFamily="49" charset="0"/>
              <a:cs typeface="Consolas" pitchFamily="49" charset="0"/>
            </a:endParaRPr>
          </a:p>
          <a:p>
            <a:pPr eaLnBrk="1" hangingPunct="1">
              <a:spcBef>
                <a:spcPct val="0"/>
              </a:spcBef>
              <a:buFont typeface="Wingdings 2" pitchFamily="18" charset="2"/>
              <a:buNone/>
            </a:pPr>
            <a:r>
              <a:rPr lang="en-US" sz="1800" dirty="0">
                <a:latin typeface="Consolas" pitchFamily="49" charset="0"/>
                <a:cs typeface="Consolas" pitchFamily="49" charset="0"/>
              </a:rPr>
              <a:t>Set </a:t>
            </a:r>
            <a:r>
              <a:rPr lang="en-US" sz="1800" dirty="0" err="1">
                <a:latin typeface="Consolas" pitchFamily="49" charset="0"/>
                <a:cs typeface="Consolas" pitchFamily="49" charset="0"/>
              </a:rPr>
              <a:t>stillBalanced</a:t>
            </a:r>
            <a:r>
              <a:rPr lang="en-US" sz="1800" dirty="0">
                <a:latin typeface="Consolas" pitchFamily="49" charset="0"/>
                <a:cs typeface="Consolas" pitchFamily="49" charset="0"/>
              </a:rPr>
              <a:t> to true</a:t>
            </a:r>
          </a:p>
          <a:p>
            <a:pPr eaLnBrk="1" hangingPunct="1">
              <a:spcBef>
                <a:spcPct val="0"/>
              </a:spcBef>
              <a:buFont typeface="Wingdings 2" pitchFamily="18" charset="2"/>
              <a:buNone/>
            </a:pPr>
            <a:endParaRPr lang="en-US" sz="1800" dirty="0">
              <a:latin typeface="Consolas" pitchFamily="49" charset="0"/>
              <a:cs typeface="Consolas" pitchFamily="49" charset="0"/>
            </a:endParaRPr>
          </a:p>
          <a:p>
            <a:pPr eaLnBrk="1" hangingPunct="1">
              <a:spcBef>
                <a:spcPct val="0"/>
              </a:spcBef>
              <a:buFont typeface="Wingdings 2" pitchFamily="18" charset="2"/>
              <a:buNone/>
            </a:pPr>
            <a:r>
              <a:rPr lang="en-US" sz="1800" dirty="0">
                <a:latin typeface="Consolas" pitchFamily="49" charset="0"/>
                <a:cs typeface="Consolas" pitchFamily="49" charset="0"/>
              </a:rPr>
              <a:t>Get the first character from subject</a:t>
            </a:r>
          </a:p>
          <a:p>
            <a:pPr eaLnBrk="1" hangingPunct="1">
              <a:spcBef>
                <a:spcPct val="0"/>
              </a:spcBef>
              <a:buFont typeface="Wingdings 2" pitchFamily="18" charset="2"/>
              <a:buNone/>
            </a:pPr>
            <a:endParaRPr lang="en-US" sz="1800" dirty="0">
              <a:latin typeface="Consolas" pitchFamily="49" charset="0"/>
              <a:cs typeface="Consolas" pitchFamily="49" charset="0"/>
            </a:endParaRPr>
          </a:p>
          <a:p>
            <a:pPr eaLnBrk="1" hangingPunct="1">
              <a:spcBef>
                <a:spcPct val="0"/>
              </a:spcBef>
              <a:buFont typeface="Wingdings 2" pitchFamily="18" charset="2"/>
              <a:buNone/>
            </a:pPr>
            <a:r>
              <a:rPr lang="en-US" sz="1800" dirty="0">
                <a:latin typeface="Consolas" pitchFamily="49" charset="0"/>
                <a:cs typeface="Consolas" pitchFamily="49" charset="0"/>
              </a:rPr>
              <a:t>while (the expression is still balanced AND </a:t>
            </a:r>
          </a:p>
          <a:p>
            <a:pPr eaLnBrk="1" hangingPunct="1">
              <a:spcBef>
                <a:spcPct val="0"/>
              </a:spcBef>
              <a:buFont typeface="Wingdings 2" pitchFamily="18" charset="2"/>
              <a:buNone/>
            </a:pPr>
            <a:r>
              <a:rPr lang="en-US" sz="1800" dirty="0">
                <a:latin typeface="Consolas" pitchFamily="49" charset="0"/>
                <a:cs typeface="Consolas" pitchFamily="49" charset="0"/>
              </a:rPr>
              <a:t>       there are still more characters to process)</a:t>
            </a:r>
          </a:p>
          <a:p>
            <a:pPr eaLnBrk="1" hangingPunct="1">
              <a:spcBef>
                <a:spcPct val="0"/>
              </a:spcBef>
              <a:buFont typeface="Wingdings 2" pitchFamily="18" charset="2"/>
              <a:buNone/>
            </a:pPr>
            <a:r>
              <a:rPr lang="en-US" sz="1800" dirty="0">
                <a:latin typeface="Consolas" pitchFamily="49" charset="0"/>
                <a:cs typeface="Consolas" pitchFamily="49" charset="0"/>
              </a:rPr>
              <a:t>{</a:t>
            </a:r>
          </a:p>
          <a:p>
            <a:pPr eaLnBrk="1" hangingPunct="1">
              <a:spcBef>
                <a:spcPct val="0"/>
              </a:spcBef>
              <a:buFont typeface="Wingdings 2" pitchFamily="18" charset="2"/>
              <a:buNone/>
            </a:pPr>
            <a:r>
              <a:rPr lang="en-US" sz="1800" dirty="0">
                <a:latin typeface="Consolas" pitchFamily="49" charset="0"/>
                <a:cs typeface="Consolas" pitchFamily="49" charset="0"/>
              </a:rPr>
              <a:t>  Process the current character (the 3 things from the last slide)</a:t>
            </a:r>
          </a:p>
          <a:p>
            <a:pPr eaLnBrk="1" hangingPunct="1">
              <a:spcBef>
                <a:spcPct val="0"/>
              </a:spcBef>
              <a:buFont typeface="Wingdings 2" pitchFamily="18" charset="2"/>
              <a:buNone/>
            </a:pPr>
            <a:r>
              <a:rPr lang="en-US" sz="1800" dirty="0">
                <a:latin typeface="Consolas" pitchFamily="49" charset="0"/>
                <a:cs typeface="Consolas" pitchFamily="49" charset="0"/>
              </a:rPr>
              <a:t>  Get the next character from subject</a:t>
            </a:r>
          </a:p>
          <a:p>
            <a:pPr eaLnBrk="1" hangingPunct="1">
              <a:spcBef>
                <a:spcPct val="0"/>
              </a:spcBef>
              <a:buFont typeface="Wingdings 2" pitchFamily="18" charset="2"/>
              <a:buNone/>
            </a:pPr>
            <a:r>
              <a:rPr lang="en-US" sz="1800" dirty="0">
                <a:latin typeface="Consolas" pitchFamily="49" charset="0"/>
                <a:cs typeface="Consolas" pitchFamily="49" charset="0"/>
              </a:rPr>
              <a:t>}</a:t>
            </a:r>
          </a:p>
          <a:p>
            <a:pPr eaLnBrk="1" hangingPunct="1">
              <a:spcBef>
                <a:spcPct val="0"/>
              </a:spcBef>
              <a:buFont typeface="Wingdings 2" pitchFamily="18" charset="2"/>
              <a:buNone/>
            </a:pPr>
            <a:endParaRPr lang="en-US" sz="1800" dirty="0">
              <a:latin typeface="Consolas" pitchFamily="49" charset="0"/>
              <a:cs typeface="Consolas" pitchFamily="49" charset="0"/>
            </a:endParaRPr>
          </a:p>
          <a:p>
            <a:pPr eaLnBrk="1" hangingPunct="1">
              <a:spcBef>
                <a:spcPct val="0"/>
              </a:spcBef>
              <a:buFont typeface="Wingdings 2" pitchFamily="18" charset="2"/>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stillBalanced</a:t>
            </a:r>
            <a:r>
              <a:rPr lang="en-US" sz="1800" dirty="0">
                <a:latin typeface="Consolas" pitchFamily="49" charset="0"/>
                <a:cs typeface="Consolas" pitchFamily="49" charset="0"/>
              </a:rPr>
              <a:t>)</a:t>
            </a:r>
          </a:p>
          <a:p>
            <a:pPr eaLnBrk="1" hangingPunct="1">
              <a:spcBef>
                <a:spcPct val="0"/>
              </a:spcBef>
              <a:buFont typeface="Wingdings 2" pitchFamily="18" charset="2"/>
              <a:buNone/>
            </a:pPr>
            <a:r>
              <a:rPr lang="en-US" sz="1800" dirty="0">
                <a:latin typeface="Consolas" pitchFamily="49" charset="0"/>
                <a:cs typeface="Consolas" pitchFamily="49" charset="0"/>
              </a:rPr>
              <a:t>  return 1  </a:t>
            </a:r>
            <a:r>
              <a:rPr lang="en-US" sz="1800" dirty="0">
                <a:solidFill>
                  <a:srgbClr val="92D050"/>
                </a:solidFill>
                <a:latin typeface="Consolas" pitchFamily="49" charset="0"/>
                <a:cs typeface="Consolas" pitchFamily="49" charset="0"/>
              </a:rPr>
              <a:t>// imbalanced expression</a:t>
            </a:r>
          </a:p>
          <a:p>
            <a:pPr eaLnBrk="1" hangingPunct="1">
              <a:spcBef>
                <a:spcPct val="0"/>
              </a:spcBef>
              <a:buFont typeface="Wingdings 2" pitchFamily="18" charset="2"/>
              <a:buNone/>
            </a:pPr>
            <a:r>
              <a:rPr lang="en-US" sz="1800" dirty="0">
                <a:latin typeface="Consolas" pitchFamily="49" charset="0"/>
                <a:cs typeface="Consolas" pitchFamily="49" charset="0"/>
              </a:rPr>
              <a:t>else if (stack is not empty)</a:t>
            </a:r>
          </a:p>
          <a:p>
            <a:pPr eaLnBrk="1" hangingPunct="1">
              <a:spcBef>
                <a:spcPct val="0"/>
              </a:spcBef>
              <a:buFont typeface="Wingdings 2" pitchFamily="18" charset="2"/>
              <a:buNone/>
            </a:pPr>
            <a:r>
              <a:rPr lang="en-US" sz="1800" dirty="0">
                <a:latin typeface="Consolas" pitchFamily="49" charset="0"/>
                <a:cs typeface="Consolas" pitchFamily="49" charset="0"/>
              </a:rPr>
              <a:t>  return 2  </a:t>
            </a:r>
            <a:r>
              <a:rPr lang="en-US" sz="1800" dirty="0">
                <a:solidFill>
                  <a:srgbClr val="92D050"/>
                </a:solidFill>
                <a:latin typeface="Consolas" pitchFamily="49" charset="0"/>
                <a:cs typeface="Consolas" pitchFamily="49" charset="0"/>
              </a:rPr>
              <a:t>// unexpected end of expression</a:t>
            </a:r>
          </a:p>
          <a:p>
            <a:pPr eaLnBrk="1" hangingPunct="1">
              <a:spcBef>
                <a:spcPct val="0"/>
              </a:spcBef>
              <a:buFont typeface="Wingdings 2" pitchFamily="18" charset="2"/>
              <a:buNone/>
            </a:pPr>
            <a:r>
              <a:rPr lang="en-US" sz="1800" dirty="0">
                <a:latin typeface="Consolas" pitchFamily="49" charset="0"/>
                <a:cs typeface="Consolas" pitchFamily="49" charset="0"/>
              </a:rPr>
              <a:t>else</a:t>
            </a:r>
          </a:p>
          <a:p>
            <a:pPr eaLnBrk="1" hangingPunct="1">
              <a:spcBef>
                <a:spcPct val="0"/>
              </a:spcBef>
              <a:buFont typeface="Wingdings 2" pitchFamily="18" charset="2"/>
              <a:buNone/>
            </a:pPr>
            <a:r>
              <a:rPr lang="en-US" sz="1800" dirty="0">
                <a:latin typeface="Consolas" pitchFamily="49" charset="0"/>
                <a:cs typeface="Consolas" pitchFamily="49" charset="0"/>
              </a:rPr>
              <a:t>  return 0  </a:t>
            </a:r>
            <a:r>
              <a:rPr lang="en-US" sz="1800" dirty="0">
                <a:solidFill>
                  <a:srgbClr val="92D050"/>
                </a:solidFill>
                <a:latin typeface="Consolas" pitchFamily="49" charset="0"/>
                <a:cs typeface="Consolas" pitchFamily="49" charset="0"/>
              </a:rPr>
              <a:t>// expression is balanced</a:t>
            </a:r>
          </a:p>
          <a:p>
            <a:pPr eaLnBrk="1" hangingPunct="1">
              <a:spcBef>
                <a:spcPct val="0"/>
              </a:spcBef>
              <a:buFont typeface="Wingdings 2" pitchFamily="18" charset="2"/>
              <a:buNone/>
            </a:pPr>
            <a:endParaRPr lang="en-US" sz="1800" dirty="0">
              <a:solidFill>
                <a:srgbClr val="92D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5" presetClass="emph" presetSubtype="1" nodeType="clickEffect">
                                  <p:stCondLst>
                                    <p:cond delay="0"/>
                                  </p:stCondLst>
                                  <p:childTnLst>
                                    <p:set>
                                      <p:cBhvr override="childStyle">
                                        <p:cTn id="60" dur="indefinite"/>
                                        <p:tgtEl>
                                          <p:spTgt spid="4">
                                            <p:txEl>
                                              <p:pRg st="9" end="9"/>
                                            </p:txEl>
                                          </p:spTgt>
                                        </p:tgtEl>
                                        <p:attrNameLst>
                                          <p:attrName>style.fontStyle</p:attrName>
                                        </p:attrNameLst>
                                      </p:cBhvr>
                                      <p:to>
                                        <p:strVal val="normal"/>
                                      </p:to>
                                    </p:set>
                                    <p:set>
                                      <p:cBhvr override="childStyle">
                                        <p:cTn id="61" dur="indefinite"/>
                                        <p:tgtEl>
                                          <p:spTgt spid="4">
                                            <p:txEl>
                                              <p:pRg st="9" end="9"/>
                                            </p:txEl>
                                          </p:spTgt>
                                        </p:tgtEl>
                                        <p:attrNameLst>
                                          <p:attrName>style.fontWeight</p:attrName>
                                        </p:attrNameLst>
                                      </p:cBhvr>
                                      <p:to>
                                        <p:strVal val="bold"/>
                                      </p:to>
                                    </p:set>
                                    <p:set>
                                      <p:cBhvr override="childStyle">
                                        <p:cTn id="62" dur="indefinite"/>
                                        <p:tgtEl>
                                          <p:spTgt spid="4">
                                            <p:txEl>
                                              <p:pRg st="9" end="9"/>
                                            </p:txEl>
                                          </p:spTgt>
                                        </p:tgtEl>
                                        <p:attrNameLst>
                                          <p:attrName>style.textDecorationUnderline</p:attrName>
                                        </p:attrNameLst>
                                      </p:cBhvr>
                                      <p:to>
                                        <p:strVal val="false"/>
                                      </p:to>
                                    </p:set>
                                  </p:childTnLst>
                                </p:cTn>
                              </p:par>
                              <p:par>
                                <p:cTn id="63" presetID="3" presetClass="emph" presetSubtype="2" fill="hold" nodeType="withEffect">
                                  <p:stCondLst>
                                    <p:cond delay="0"/>
                                  </p:stCondLst>
                                  <p:childTnLst>
                                    <p:animClr clrSpc="rgb" dir="cw">
                                      <p:cBhvr override="childStyle">
                                        <p:cTn id="64" dur="500" fill="hold"/>
                                        <p:tgtEl>
                                          <p:spTgt spid="4">
                                            <p:txEl>
                                              <p:pRg st="9" end="9"/>
                                            </p:txEl>
                                          </p:spTgt>
                                        </p:tgtEl>
                                        <p:attrNameLst>
                                          <p:attrName>style.color</p:attrName>
                                        </p:attrNameLst>
                                      </p:cBhvr>
                                      <p:to>
                                        <a:srgbClr val="FFC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1524000" y="1"/>
            <a:ext cx="9144000" cy="701675"/>
          </a:xfrm>
        </p:spPr>
        <p:txBody>
          <a:bodyPr/>
          <a:lstStyle/>
          <a:p>
            <a:pPr eaLnBrk="1" hangingPunct="1"/>
            <a:r>
              <a:rPr lang="en-US" smtClean="0"/>
              <a:t>Processing the Current Character</a:t>
            </a:r>
          </a:p>
        </p:txBody>
      </p:sp>
      <p:sp>
        <p:nvSpPr>
          <p:cNvPr id="4" name="Content Placeholder 3"/>
          <p:cNvSpPr>
            <a:spLocks noGrp="1"/>
          </p:cNvSpPr>
          <p:nvPr>
            <p:ph idx="1"/>
          </p:nvPr>
        </p:nvSpPr>
        <p:spPr>
          <a:xfrm>
            <a:off x="170688" y="908050"/>
            <a:ext cx="11850624" cy="5607050"/>
          </a:xfrm>
        </p:spPr>
        <p:txBody>
          <a:bodyPr/>
          <a:lstStyle/>
          <a:p>
            <a:pPr eaLnBrk="1" hangingPunct="1">
              <a:buFont typeface="Wingdings 2" pitchFamily="18" charset="2"/>
              <a:buNone/>
            </a:pPr>
            <a:r>
              <a:rPr lang="en-US" sz="1800" dirty="0"/>
              <a:t> 1.  If it’s neither an open nor a close character, skip it</a:t>
            </a:r>
          </a:p>
          <a:p>
            <a:pPr eaLnBrk="1" hangingPunct="1">
              <a:buFont typeface="Wingdings 2" pitchFamily="18" charset="2"/>
              <a:buNone/>
            </a:pPr>
            <a:r>
              <a:rPr lang="en-US" sz="1800" dirty="0"/>
              <a:t> 2.  If it’s an open symbol, push it on the stack</a:t>
            </a:r>
          </a:p>
          <a:p>
            <a:pPr eaLnBrk="1" hangingPunct="1">
              <a:buFont typeface="Wingdings 2" pitchFamily="18" charset="2"/>
              <a:buNone/>
            </a:pPr>
            <a:r>
              <a:rPr lang="en-US" sz="1800" dirty="0"/>
              <a:t> 3.  If it’s a close symbol, compare it with the value on top of the stack to see if it’s the matching close symbol for the last unmatched open</a:t>
            </a:r>
          </a:p>
          <a:p>
            <a:pPr eaLnBrk="1" hangingPunct="1">
              <a:buFont typeface="Wingdings 2" pitchFamily="18" charset="2"/>
              <a:buNone/>
            </a:pPr>
            <a:endParaRPr lang="en-US" sz="1800" dirty="0"/>
          </a:p>
          <a:p>
            <a:pPr eaLnBrk="1" hangingPunct="1">
              <a:spcBef>
                <a:spcPct val="0"/>
              </a:spcBef>
              <a:buFont typeface="Wingdings 2" pitchFamily="18" charset="2"/>
              <a:buNone/>
            </a:pPr>
            <a:r>
              <a:rPr lang="en-US" sz="2000" dirty="0">
                <a:latin typeface="Consolas" pitchFamily="49" charset="0"/>
                <a:cs typeface="Consolas" pitchFamily="49" charset="0"/>
              </a:rPr>
              <a:t>if (the character is an open symbol)</a:t>
            </a:r>
          </a:p>
          <a:p>
            <a:pPr eaLnBrk="1" hangingPunct="1">
              <a:spcBef>
                <a:spcPct val="0"/>
              </a:spcBef>
              <a:buFont typeface="Wingdings 2" pitchFamily="18" charset="2"/>
              <a:buNone/>
            </a:pPr>
            <a:r>
              <a:rPr lang="en-US" sz="2000" dirty="0">
                <a:latin typeface="Consolas" pitchFamily="49" charset="0"/>
                <a:cs typeface="Consolas" pitchFamily="49" charset="0"/>
              </a:rPr>
              <a:t>    push the open symbol onto the stack</a:t>
            </a:r>
          </a:p>
          <a:p>
            <a:pPr eaLnBrk="1" hangingPunct="1">
              <a:spcBef>
                <a:spcPct val="0"/>
              </a:spcBef>
              <a:buFont typeface="Wingdings 2" pitchFamily="18" charset="2"/>
              <a:buNone/>
            </a:pPr>
            <a:r>
              <a:rPr lang="en-US" sz="2000" dirty="0">
                <a:latin typeface="Consolas" pitchFamily="49" charset="0"/>
                <a:cs typeface="Consolas" pitchFamily="49" charset="0"/>
              </a:rPr>
              <a:t>else if (the character is a close symbol)</a:t>
            </a:r>
          </a:p>
          <a:p>
            <a:pPr eaLnBrk="1" hangingPunct="1">
              <a:spcBef>
                <a:spcPct val="0"/>
              </a:spcBef>
              <a:buFont typeface="Wingdings 2" pitchFamily="18" charset="2"/>
              <a:buNone/>
            </a:pPr>
            <a:r>
              <a:rPr lang="en-US" sz="2000" dirty="0">
                <a:latin typeface="Consolas" pitchFamily="49" charset="0"/>
                <a:cs typeface="Consolas" pitchFamily="49" charset="0"/>
              </a:rPr>
              <a:t>   if (the stack is empty)</a:t>
            </a:r>
          </a:p>
          <a:p>
            <a:pPr eaLnBrk="1" hangingPunct="1">
              <a:spcBef>
                <a:spcPct val="0"/>
              </a:spcBef>
              <a:buFont typeface="Wingdings 2" pitchFamily="18" charset="2"/>
              <a:buNone/>
            </a:pPr>
            <a:r>
              <a:rPr lang="en-US" sz="2000" dirty="0">
                <a:latin typeface="Consolas" pitchFamily="49" charset="0"/>
                <a:cs typeface="Consolas" pitchFamily="49" charset="0"/>
              </a:rPr>
              <a:t>      set </a:t>
            </a:r>
            <a:r>
              <a:rPr lang="en-US" sz="2000" dirty="0" err="1">
                <a:latin typeface="Consolas" pitchFamily="49" charset="0"/>
                <a:cs typeface="Consolas" pitchFamily="49" charset="0"/>
              </a:rPr>
              <a:t>stillBalanced</a:t>
            </a:r>
            <a:r>
              <a:rPr lang="en-US" sz="2000" dirty="0">
                <a:latin typeface="Consolas" pitchFamily="49" charset="0"/>
                <a:cs typeface="Consolas" pitchFamily="49" charset="0"/>
              </a:rPr>
              <a:t> to false</a:t>
            </a:r>
          </a:p>
          <a:p>
            <a:pPr eaLnBrk="1" hangingPunct="1">
              <a:spcBef>
                <a:spcPct val="0"/>
              </a:spcBef>
              <a:buFont typeface="Wingdings 2" pitchFamily="18" charset="2"/>
              <a:buNone/>
            </a:pPr>
            <a:r>
              <a:rPr lang="en-US" sz="2000" dirty="0">
                <a:latin typeface="Consolas" pitchFamily="49" charset="0"/>
                <a:cs typeface="Consolas" pitchFamily="49" charset="0"/>
              </a:rPr>
              <a:t>   else</a:t>
            </a:r>
          </a:p>
          <a:p>
            <a:pPr eaLnBrk="1" hangingPunct="1">
              <a:spcBef>
                <a:spcPct val="0"/>
              </a:spcBef>
              <a:buFont typeface="Wingdings 2" pitchFamily="18" charset="2"/>
              <a:buNone/>
            </a:pPr>
            <a:r>
              <a:rPr lang="en-US" sz="2000" dirty="0">
                <a:latin typeface="Consolas" pitchFamily="49" charset="0"/>
                <a:cs typeface="Consolas" pitchFamily="49" charset="0"/>
              </a:rPr>
              <a:t>      Set open symbol character to the top of the stack</a:t>
            </a:r>
          </a:p>
          <a:p>
            <a:pPr eaLnBrk="1" hangingPunct="1">
              <a:spcBef>
                <a:spcPct val="0"/>
              </a:spcBef>
              <a:buFont typeface="Wingdings 2" pitchFamily="18" charset="2"/>
              <a:buNone/>
            </a:pPr>
            <a:r>
              <a:rPr lang="en-US" sz="2000" dirty="0">
                <a:latin typeface="Consolas" pitchFamily="49" charset="0"/>
                <a:cs typeface="Consolas" pitchFamily="49" charset="0"/>
              </a:rPr>
              <a:t>      pop the stack</a:t>
            </a:r>
          </a:p>
          <a:p>
            <a:pPr eaLnBrk="1" hangingPunct="1">
              <a:spcBef>
                <a:spcPct val="0"/>
              </a:spcBef>
              <a:buFont typeface="Wingdings 2" pitchFamily="18" charset="2"/>
              <a:buNone/>
            </a:pPr>
            <a:r>
              <a:rPr lang="en-US" sz="2000" dirty="0">
                <a:latin typeface="Consolas" pitchFamily="49" charset="0"/>
                <a:cs typeface="Consolas" pitchFamily="49" charset="0"/>
              </a:rPr>
              <a:t>      if (the close symbol doesn’t “match” the open symbol)</a:t>
            </a:r>
          </a:p>
          <a:p>
            <a:pPr eaLnBrk="1" hangingPunct="1">
              <a:spcBef>
                <a:spcPct val="0"/>
              </a:spcBef>
              <a:buFont typeface="Wingdings 2" pitchFamily="18" charset="2"/>
              <a:buNone/>
            </a:pPr>
            <a:r>
              <a:rPr lang="en-US" sz="2000" dirty="0">
                <a:latin typeface="Consolas" pitchFamily="49" charset="0"/>
                <a:cs typeface="Consolas" pitchFamily="49" charset="0"/>
              </a:rPr>
              <a:t>         set </a:t>
            </a:r>
            <a:r>
              <a:rPr lang="en-US" sz="2000" dirty="0" err="1">
                <a:latin typeface="Consolas" pitchFamily="49" charset="0"/>
                <a:cs typeface="Consolas" pitchFamily="49" charset="0"/>
              </a:rPr>
              <a:t>stillBalanced</a:t>
            </a:r>
            <a:r>
              <a:rPr lang="en-US" sz="2000" dirty="0">
                <a:latin typeface="Consolas" pitchFamily="49" charset="0"/>
                <a:cs typeface="Consolas" pitchFamily="49" charset="0"/>
              </a:rPr>
              <a:t> to false</a:t>
            </a:r>
          </a:p>
          <a:p>
            <a:pPr eaLnBrk="1" hangingPunct="1">
              <a:spcBef>
                <a:spcPct val="0"/>
              </a:spcBef>
              <a:buFont typeface="Wingdings 2" pitchFamily="18" charset="2"/>
              <a:buNone/>
            </a:pPr>
            <a:r>
              <a:rPr lang="en-US" sz="2000" dirty="0">
                <a:latin typeface="Consolas" pitchFamily="49" charset="0"/>
                <a:cs typeface="Consolas" pitchFamily="49" charset="0"/>
              </a:rPr>
              <a:t>else</a:t>
            </a:r>
          </a:p>
          <a:p>
            <a:pPr eaLnBrk="1" hangingPunct="1">
              <a:spcBef>
                <a:spcPct val="0"/>
              </a:spcBef>
              <a:buFont typeface="Wingdings 2" pitchFamily="18" charset="2"/>
              <a:buNone/>
            </a:pPr>
            <a:r>
              <a:rPr lang="en-US" sz="2000" dirty="0">
                <a:latin typeface="Consolas" pitchFamily="49" charset="0"/>
                <a:cs typeface="Consolas" pitchFamily="49" charset="0"/>
              </a:rPr>
              <a:t>    skip the character (do nothing)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1524000" y="1"/>
            <a:ext cx="9144000" cy="701675"/>
          </a:xfrm>
        </p:spPr>
        <p:txBody>
          <a:bodyPr/>
          <a:lstStyle/>
          <a:p>
            <a:pPr eaLnBrk="1" hangingPunct="1"/>
            <a:r>
              <a:rPr lang="en-US" smtClean="0"/>
              <a:t>Some Notes on the Text’s Code</a:t>
            </a:r>
          </a:p>
        </p:txBody>
      </p:sp>
      <p:sp>
        <p:nvSpPr>
          <p:cNvPr id="4" name="Content Placeholder 3"/>
          <p:cNvSpPr>
            <a:spLocks noGrp="1"/>
          </p:cNvSpPr>
          <p:nvPr>
            <p:ph idx="1"/>
          </p:nvPr>
        </p:nvSpPr>
        <p:spPr>
          <a:xfrm>
            <a:off x="134112" y="908050"/>
            <a:ext cx="11923776" cy="5607050"/>
          </a:xfrm>
        </p:spPr>
        <p:txBody>
          <a:bodyPr/>
          <a:lstStyle/>
          <a:p>
            <a:pPr eaLnBrk="1" hangingPunct="1">
              <a:spcBef>
                <a:spcPts val="1200"/>
              </a:spcBef>
              <a:buFont typeface="Wingdings 2" pitchFamily="18" charset="2"/>
              <a:buNone/>
            </a:pPr>
            <a:r>
              <a:rPr lang="en-US" dirty="0" smtClean="0"/>
              <a:t>1. The stack is declared to be of type </a:t>
            </a:r>
            <a:r>
              <a:rPr lang="en-US" dirty="0" err="1" smtClean="0">
                <a:solidFill>
                  <a:srgbClr val="FFC000"/>
                </a:solidFill>
                <a:latin typeface="Consolas" pitchFamily="49" charset="0"/>
                <a:cs typeface="Consolas" pitchFamily="49" charset="0"/>
              </a:rPr>
              <a:t>BoundedStackInterface</a:t>
            </a:r>
            <a:r>
              <a:rPr lang="en-US" dirty="0" smtClean="0"/>
              <a:t>, but is instantiated as an </a:t>
            </a:r>
            <a:r>
              <a:rPr lang="en-US" dirty="0" err="1" smtClean="0">
                <a:solidFill>
                  <a:srgbClr val="FFC000"/>
                </a:solidFill>
                <a:latin typeface="Consolas" pitchFamily="49" charset="0"/>
                <a:cs typeface="Consolas" pitchFamily="49" charset="0"/>
              </a:rPr>
              <a:t>ArrayClass</a:t>
            </a:r>
            <a:r>
              <a:rPr lang="en-US" dirty="0" smtClean="0"/>
              <a:t> (See </a:t>
            </a:r>
            <a:r>
              <a:rPr lang="en-US" dirty="0" smtClean="0">
                <a:cs typeface="Arial" charset="0"/>
              </a:rPr>
              <a:t>§</a:t>
            </a:r>
            <a:r>
              <a:rPr lang="en-US" dirty="0" smtClean="0"/>
              <a:t>2.2)</a:t>
            </a:r>
            <a:endParaRPr lang="en-US" sz="2000" dirty="0"/>
          </a:p>
          <a:p>
            <a:pPr eaLnBrk="1" hangingPunct="1">
              <a:spcBef>
                <a:spcPts val="1200"/>
              </a:spcBef>
              <a:buFont typeface="Wingdings 2" pitchFamily="18" charset="2"/>
              <a:buNone/>
            </a:pPr>
            <a:r>
              <a:rPr lang="en-US" dirty="0" smtClean="0"/>
              <a:t>2. Rather than pushing the actual open </a:t>
            </a:r>
            <a:r>
              <a:rPr lang="en-US" i="1" dirty="0" smtClean="0"/>
              <a:t>character</a:t>
            </a:r>
            <a:r>
              <a:rPr lang="en-US" dirty="0" smtClean="0"/>
              <a:t> onto the stack, we push its </a:t>
            </a:r>
            <a:r>
              <a:rPr lang="en-US" i="1" dirty="0" smtClean="0"/>
              <a:t>position on the list</a:t>
            </a:r>
            <a:r>
              <a:rPr lang="en-US" dirty="0" smtClean="0"/>
              <a:t>, and we expect the open and close lists to match up, position by position</a:t>
            </a:r>
            <a:br>
              <a:rPr lang="en-US" dirty="0" smtClean="0"/>
            </a:br>
            <a:r>
              <a:rPr lang="en-US" dirty="0" smtClean="0">
                <a:latin typeface="Consolas" pitchFamily="49" charset="0"/>
                <a:cs typeface="Consolas" pitchFamily="49" charset="0"/>
              </a:rPr>
              <a:t> </a:t>
            </a:r>
            <a:r>
              <a:rPr lang="en-US" dirty="0" err="1" smtClean="0">
                <a:latin typeface="Consolas" pitchFamily="49" charset="0"/>
                <a:cs typeface="Consolas" pitchFamily="49" charset="0"/>
              </a:rPr>
              <a:t>OpenList</a:t>
            </a:r>
            <a:r>
              <a:rPr lang="en-US" dirty="0" smtClean="0">
                <a:latin typeface="Consolas" pitchFamily="49" charset="0"/>
                <a:cs typeface="Consolas" pitchFamily="49" charset="0"/>
              </a:rPr>
              <a:t>:</a:t>
            </a:r>
            <a:r>
              <a:rPr lang="en-US" sz="2400" dirty="0">
                <a:latin typeface="Consolas" pitchFamily="49" charset="0"/>
                <a:cs typeface="Consolas" pitchFamily="49" charset="0"/>
              </a:rPr>
              <a:t> </a:t>
            </a:r>
            <a:r>
              <a:rPr lang="en-US" dirty="0" smtClean="0">
                <a:solidFill>
                  <a:srgbClr val="92D050"/>
                </a:solidFill>
                <a:latin typeface="Consolas" pitchFamily="49" charset="0"/>
                <a:cs typeface="Consolas" pitchFamily="49" charset="0"/>
              </a:rPr>
              <a:t>([{ OK</a:t>
            </a:r>
            <a:r>
              <a:rPr lang="en-US" dirty="0" smtClean="0">
                <a:latin typeface="Consolas" pitchFamily="49" charset="0"/>
                <a:cs typeface="Consolas" pitchFamily="49" charset="0"/>
              </a:rPr>
              <a:t>    </a:t>
            </a:r>
            <a:r>
              <a:rPr lang="en-US" dirty="0" smtClean="0">
                <a:solidFill>
                  <a:srgbClr val="FF0000"/>
                </a:solidFill>
                <a:latin typeface="Consolas" pitchFamily="49" charset="0"/>
                <a:cs typeface="Consolas" pitchFamily="49" charset="0"/>
              </a:rPr>
              <a:t>({[ not OK</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err="1" smtClean="0">
                <a:latin typeface="Consolas" pitchFamily="49" charset="0"/>
                <a:cs typeface="Consolas" pitchFamily="49" charset="0"/>
              </a:rPr>
              <a:t>CloseList</a:t>
            </a:r>
            <a:r>
              <a:rPr lang="en-US" dirty="0" smtClean="0">
                <a:latin typeface="Consolas" pitchFamily="49" charset="0"/>
                <a:cs typeface="Consolas" pitchFamily="49" charset="0"/>
              </a:rPr>
              <a:t>: </a:t>
            </a:r>
            <a:r>
              <a:rPr lang="en-US" dirty="0" smtClean="0">
                <a:solidFill>
                  <a:srgbClr val="92D050"/>
                </a:solidFill>
                <a:latin typeface="Consolas" pitchFamily="49" charset="0"/>
                <a:cs typeface="Consolas" pitchFamily="49" charset="0"/>
              </a:rPr>
              <a:t>)]}</a:t>
            </a:r>
            <a:r>
              <a:rPr lang="en-US" dirty="0" smtClean="0">
                <a:latin typeface="Consolas" pitchFamily="49" charset="0"/>
                <a:cs typeface="Consolas" pitchFamily="49" charset="0"/>
              </a:rPr>
              <a:t>       </a:t>
            </a:r>
            <a:r>
              <a:rPr lang="en-US" dirty="0" smtClean="0">
                <a:solidFill>
                  <a:srgbClr val="FF0000"/>
                </a:solidFill>
                <a:latin typeface="Consolas" pitchFamily="49" charset="0"/>
                <a:cs typeface="Consolas" pitchFamily="49" charset="0"/>
              </a:rPr>
              <a:t>])}</a:t>
            </a:r>
          </a:p>
          <a:p>
            <a:pPr lvl="1" eaLnBrk="1" hangingPunct="1">
              <a:spcBef>
                <a:spcPts val="1200"/>
              </a:spcBef>
            </a:pPr>
            <a:r>
              <a:rPr lang="en-US" dirty="0" smtClean="0">
                <a:cs typeface="Courier New" pitchFamily="49" charset="0"/>
              </a:rPr>
              <a:t>Example: The 2</a:t>
            </a:r>
            <a:r>
              <a:rPr lang="en-US" baseline="30000" dirty="0" smtClean="0">
                <a:cs typeface="Courier New" pitchFamily="49" charset="0"/>
              </a:rPr>
              <a:t>nd</a:t>
            </a:r>
            <a:r>
              <a:rPr lang="en-US" dirty="0" smtClean="0">
                <a:cs typeface="Courier New" pitchFamily="49" charset="0"/>
              </a:rPr>
              <a:t> character on the close list matches the 2</a:t>
            </a:r>
            <a:r>
              <a:rPr lang="en-US" baseline="30000" dirty="0" smtClean="0">
                <a:cs typeface="Courier New" pitchFamily="49" charset="0"/>
              </a:rPr>
              <a:t>nd</a:t>
            </a:r>
            <a:r>
              <a:rPr lang="en-US" dirty="0" smtClean="0">
                <a:cs typeface="Courier New" pitchFamily="49" charset="0"/>
              </a:rPr>
              <a:t> character on the open list, so we can push 2 on the stack, rather than the open character itself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524000" y="1"/>
            <a:ext cx="9144000" cy="701675"/>
          </a:xfrm>
        </p:spPr>
        <p:txBody>
          <a:bodyPr/>
          <a:lstStyle/>
          <a:p>
            <a:pPr eaLnBrk="1" hangingPunct="1"/>
            <a:r>
              <a:rPr lang="en-US" smtClean="0"/>
              <a:t>Some Notes on the Text’s Code (2)</a:t>
            </a:r>
          </a:p>
        </p:txBody>
      </p:sp>
      <p:sp>
        <p:nvSpPr>
          <p:cNvPr id="4" name="Content Placeholder 3"/>
          <p:cNvSpPr>
            <a:spLocks noGrp="1"/>
          </p:cNvSpPr>
          <p:nvPr>
            <p:ph idx="1"/>
          </p:nvPr>
        </p:nvSpPr>
        <p:spPr>
          <a:xfrm>
            <a:off x="170688" y="908050"/>
            <a:ext cx="11887200" cy="5607050"/>
          </a:xfrm>
        </p:spPr>
        <p:txBody>
          <a:bodyPr/>
          <a:lstStyle/>
          <a:p>
            <a:pPr eaLnBrk="1" hangingPunct="1">
              <a:lnSpc>
                <a:spcPct val="95000"/>
              </a:lnSpc>
              <a:spcBef>
                <a:spcPts val="1200"/>
              </a:spcBef>
              <a:buFont typeface="Wingdings 2" pitchFamily="18" charset="2"/>
              <a:buNone/>
            </a:pPr>
            <a:r>
              <a:rPr lang="en-US" dirty="0" smtClean="0"/>
              <a:t>3. We said our stack would process </a:t>
            </a:r>
            <a:r>
              <a:rPr lang="en-US" dirty="0" smtClean="0">
                <a:solidFill>
                  <a:srgbClr val="FFC000"/>
                </a:solidFill>
                <a:latin typeface="Consolas" pitchFamily="49" charset="0"/>
                <a:cs typeface="Consolas" pitchFamily="49" charset="0"/>
              </a:rPr>
              <a:t>Object</a:t>
            </a:r>
            <a:r>
              <a:rPr lang="en-US" dirty="0" smtClean="0"/>
              <a:t>s, but the integer we’re going to put on the stack is a primitive type (not an </a:t>
            </a:r>
            <a:r>
              <a:rPr lang="en-US" dirty="0" smtClean="0">
                <a:solidFill>
                  <a:srgbClr val="FFC000"/>
                </a:solidFill>
                <a:latin typeface="Consolas" pitchFamily="49" charset="0"/>
                <a:cs typeface="Consolas" pitchFamily="49" charset="0"/>
              </a:rPr>
              <a:t>Object</a:t>
            </a:r>
            <a:r>
              <a:rPr lang="en-US" dirty="0" smtClean="0"/>
              <a:t>). </a:t>
            </a:r>
          </a:p>
          <a:p>
            <a:pPr eaLnBrk="1" hangingPunct="1">
              <a:lnSpc>
                <a:spcPct val="95000"/>
              </a:lnSpc>
              <a:spcBef>
                <a:spcPts val="1200"/>
              </a:spcBef>
              <a:buFont typeface="Wingdings 2" pitchFamily="18" charset="2"/>
              <a:buNone/>
            </a:pPr>
            <a:r>
              <a:rPr lang="en-US" dirty="0" smtClean="0"/>
              <a:t>	Not a problem – java </a:t>
            </a:r>
            <a:r>
              <a:rPr lang="en-US" i="1" u="sng" dirty="0" smtClean="0"/>
              <a:t>auto-boxes</a:t>
            </a:r>
            <a:r>
              <a:rPr lang="en-US" dirty="0" smtClean="0"/>
              <a:t>.</a:t>
            </a:r>
          </a:p>
          <a:p>
            <a:pPr eaLnBrk="1" hangingPunct="1">
              <a:lnSpc>
                <a:spcPct val="95000"/>
              </a:lnSpc>
              <a:spcBef>
                <a:spcPts val="1200"/>
              </a:spcBef>
              <a:buFont typeface="Wingdings 2" pitchFamily="18" charset="2"/>
              <a:buNone/>
            </a:pPr>
            <a:r>
              <a:rPr lang="en-US" dirty="0" smtClean="0"/>
              <a:t>	Recall the </a:t>
            </a:r>
            <a:r>
              <a:rPr lang="en-US" dirty="0" smtClean="0">
                <a:solidFill>
                  <a:srgbClr val="FFC000"/>
                </a:solidFill>
                <a:latin typeface="Consolas" pitchFamily="49" charset="0"/>
                <a:cs typeface="Consolas" pitchFamily="49" charset="0"/>
              </a:rPr>
              <a:t>Character</a:t>
            </a:r>
            <a:r>
              <a:rPr lang="en-US" dirty="0" smtClean="0"/>
              <a:t> and </a:t>
            </a:r>
            <a:r>
              <a:rPr lang="en-US" dirty="0" smtClean="0">
                <a:solidFill>
                  <a:srgbClr val="FFC000"/>
                </a:solidFill>
                <a:latin typeface="Consolas" pitchFamily="49" charset="0"/>
                <a:cs typeface="Consolas" pitchFamily="49" charset="0"/>
              </a:rPr>
              <a:t>Integer</a:t>
            </a:r>
            <a:r>
              <a:rPr lang="en-US" dirty="0" smtClean="0"/>
              <a:t> wrapper classes we used last semester to provide character- and integer-related methods.</a:t>
            </a:r>
          </a:p>
          <a:p>
            <a:pPr eaLnBrk="1" hangingPunct="1">
              <a:lnSpc>
                <a:spcPct val="95000"/>
              </a:lnSpc>
              <a:spcBef>
                <a:spcPts val="1200"/>
              </a:spcBef>
              <a:buFont typeface="Wingdings 2" pitchFamily="18" charset="2"/>
              <a:buNone/>
            </a:pPr>
            <a:r>
              <a:rPr lang="en-US" dirty="0" smtClean="0"/>
              <a:t>	When a primitive is used as an </a:t>
            </a:r>
            <a:r>
              <a:rPr lang="en-US" dirty="0" smtClean="0">
                <a:solidFill>
                  <a:srgbClr val="FFC000"/>
                </a:solidFill>
                <a:latin typeface="Consolas" pitchFamily="49" charset="0"/>
                <a:cs typeface="Consolas" pitchFamily="49" charset="0"/>
              </a:rPr>
              <a:t>Object</a:t>
            </a:r>
            <a:r>
              <a:rPr lang="en-US" dirty="0" smtClean="0"/>
              <a:t>, java automatically converts (boxes) the primitive to the appropriate </a:t>
            </a:r>
            <a:r>
              <a:rPr lang="en-US" dirty="0" smtClean="0">
                <a:solidFill>
                  <a:srgbClr val="FFC000"/>
                </a:solidFill>
                <a:latin typeface="Consolas" pitchFamily="49" charset="0"/>
                <a:cs typeface="Consolas" pitchFamily="49" charset="0"/>
              </a:rPr>
              <a:t>Object</a:t>
            </a:r>
            <a:r>
              <a:rPr lang="en-US" dirty="0" smtClean="0"/>
              <a:t> type for us.</a:t>
            </a:r>
          </a:p>
          <a:p>
            <a:pPr eaLnBrk="1" hangingPunct="1">
              <a:lnSpc>
                <a:spcPct val="95000"/>
              </a:lnSpc>
              <a:spcBef>
                <a:spcPts val="1200"/>
              </a:spcBef>
              <a:buNone/>
            </a:pPr>
            <a:r>
              <a:rPr lang="en-US" dirty="0" smtClean="0"/>
              <a:t>	When we push an </a:t>
            </a:r>
            <a:r>
              <a:rPr lang="en-US" dirty="0" err="1" smtClean="0">
                <a:solidFill>
                  <a:srgbClr val="FFC000"/>
                </a:solidFill>
                <a:latin typeface="Consolas" pitchFamily="49" charset="0"/>
                <a:cs typeface="Consolas" pitchFamily="49" charset="0"/>
              </a:rPr>
              <a:t>int</a:t>
            </a:r>
            <a:r>
              <a:rPr lang="en-US" dirty="0" smtClean="0"/>
              <a:t> to our </a:t>
            </a:r>
            <a:r>
              <a:rPr lang="en-US" dirty="0" smtClean="0">
                <a:solidFill>
                  <a:srgbClr val="FFC000"/>
                </a:solidFill>
                <a:latin typeface="Consolas" pitchFamily="49" charset="0"/>
                <a:cs typeface="Consolas" pitchFamily="49" charset="0"/>
              </a:rPr>
              <a:t>Object</a:t>
            </a:r>
            <a:r>
              <a:rPr lang="en-US" dirty="0" smtClean="0"/>
              <a:t>-based stack, java pushes an </a:t>
            </a:r>
            <a:r>
              <a:rPr lang="en-US" dirty="0" smtClean="0">
                <a:solidFill>
                  <a:srgbClr val="FFC000"/>
                </a:solidFill>
                <a:latin typeface="Consolas" pitchFamily="49" charset="0"/>
                <a:cs typeface="Consolas" pitchFamily="49" charset="0"/>
              </a:rPr>
              <a:t>Integer</a:t>
            </a:r>
            <a:r>
              <a:rPr lang="en-US" dirty="0" smtClean="0">
                <a:cs typeface="Courier New" pitchFamily="49" charset="0"/>
              </a:rPr>
              <a:t> for us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524000" y="1"/>
            <a:ext cx="9144000" cy="701675"/>
          </a:xfrm>
        </p:spPr>
        <p:txBody>
          <a:bodyPr/>
          <a:lstStyle/>
          <a:p>
            <a:pPr eaLnBrk="1" hangingPunct="1"/>
            <a:r>
              <a:rPr lang="en-US" smtClean="0"/>
              <a:t>Last Time</a:t>
            </a:r>
          </a:p>
        </p:txBody>
      </p:sp>
      <p:sp>
        <p:nvSpPr>
          <p:cNvPr id="14338" name="Content Placeholder 2"/>
          <p:cNvSpPr>
            <a:spLocks noGrp="1"/>
          </p:cNvSpPr>
          <p:nvPr>
            <p:ph idx="1"/>
          </p:nvPr>
        </p:nvSpPr>
        <p:spPr>
          <a:xfrm>
            <a:off x="170688" y="904876"/>
            <a:ext cx="10383012" cy="5749925"/>
          </a:xfrm>
        </p:spPr>
        <p:txBody>
          <a:bodyPr/>
          <a:lstStyle/>
          <a:p>
            <a:pPr marL="382588" eaLnBrk="1" hangingPunct="1">
              <a:spcBef>
                <a:spcPts val="720"/>
              </a:spcBef>
            </a:pPr>
            <a:r>
              <a:rPr lang="en-US" dirty="0" smtClean="0"/>
              <a:t>Introduced the stack</a:t>
            </a:r>
          </a:p>
          <a:p>
            <a:pPr marL="785813" lvl="1" eaLnBrk="1" hangingPunct="1">
              <a:spcBef>
                <a:spcPts val="720"/>
              </a:spcBef>
            </a:pPr>
            <a:r>
              <a:rPr lang="en-US" dirty="0" smtClean="0"/>
              <a:t>Operators: </a:t>
            </a:r>
            <a:r>
              <a:rPr lang="en-US" dirty="0" smtClean="0">
                <a:solidFill>
                  <a:srgbClr val="FFC000"/>
                </a:solidFill>
                <a:latin typeface="Consolas" pitchFamily="49" charset="0"/>
                <a:cs typeface="Consolas" pitchFamily="49" charset="0"/>
              </a:rPr>
              <a:t>push</a:t>
            </a:r>
            <a:r>
              <a:rPr lang="en-US" dirty="0" smtClean="0"/>
              <a:t>, </a:t>
            </a:r>
            <a:r>
              <a:rPr lang="en-US" dirty="0" smtClean="0">
                <a:solidFill>
                  <a:srgbClr val="FFC000"/>
                </a:solidFill>
                <a:latin typeface="Consolas" pitchFamily="49" charset="0"/>
                <a:cs typeface="Consolas" pitchFamily="49" charset="0"/>
              </a:rPr>
              <a:t>pop</a:t>
            </a:r>
            <a:r>
              <a:rPr lang="en-US" dirty="0" smtClean="0"/>
              <a:t>, (</a:t>
            </a:r>
            <a:r>
              <a:rPr lang="en-US" dirty="0" smtClean="0">
                <a:solidFill>
                  <a:srgbClr val="FFC000"/>
                </a:solidFill>
                <a:latin typeface="Consolas" pitchFamily="49" charset="0"/>
                <a:cs typeface="Consolas" pitchFamily="49" charset="0"/>
              </a:rPr>
              <a:t>top</a:t>
            </a:r>
            <a:r>
              <a:rPr lang="en-US" dirty="0" smtClean="0"/>
              <a:t>)</a:t>
            </a:r>
          </a:p>
          <a:p>
            <a:pPr marL="785813" lvl="1" eaLnBrk="1" hangingPunct="1">
              <a:spcBef>
                <a:spcPts val="720"/>
              </a:spcBef>
            </a:pPr>
            <a:r>
              <a:rPr lang="en-US" dirty="0" smtClean="0"/>
              <a:t>Call Stack</a:t>
            </a:r>
          </a:p>
          <a:p>
            <a:pPr marL="785813" lvl="1" eaLnBrk="1" hangingPunct="1">
              <a:spcBef>
                <a:spcPts val="720"/>
              </a:spcBef>
            </a:pPr>
            <a:r>
              <a:rPr lang="en-US" dirty="0" smtClean="0"/>
              <a:t>LIFO: </a:t>
            </a:r>
            <a:r>
              <a:rPr lang="en-US" i="1" dirty="0" smtClean="0"/>
              <a:t>L</a:t>
            </a:r>
            <a:r>
              <a:rPr lang="en-US" dirty="0" smtClean="0"/>
              <a:t>ast-</a:t>
            </a:r>
            <a:r>
              <a:rPr lang="en-US" i="1" dirty="0" smtClean="0"/>
              <a:t>I</a:t>
            </a:r>
            <a:r>
              <a:rPr lang="en-US" dirty="0" smtClean="0"/>
              <a:t>n-</a:t>
            </a:r>
            <a:r>
              <a:rPr lang="en-US" i="1" dirty="0" smtClean="0"/>
              <a:t>F</a:t>
            </a:r>
            <a:r>
              <a:rPr lang="en-US" dirty="0" smtClean="0"/>
              <a:t>irst-</a:t>
            </a:r>
            <a:r>
              <a:rPr lang="en-US" i="1" dirty="0" smtClean="0"/>
              <a:t>O</a:t>
            </a:r>
            <a:r>
              <a:rPr lang="en-US" dirty="0" smtClean="0"/>
              <a:t>ut</a:t>
            </a:r>
          </a:p>
          <a:p>
            <a:pPr marL="382588" eaLnBrk="1" hangingPunct="1">
              <a:spcBef>
                <a:spcPts val="720"/>
              </a:spcBef>
            </a:pPr>
            <a:r>
              <a:rPr lang="en-US" dirty="0" smtClean="0"/>
              <a:t>Using collections of </a:t>
            </a:r>
            <a:r>
              <a:rPr lang="en-US" dirty="0" smtClean="0">
                <a:solidFill>
                  <a:srgbClr val="FFC000"/>
                </a:solidFill>
                <a:latin typeface="Consolas" pitchFamily="49" charset="0"/>
                <a:cs typeface="Consolas" pitchFamily="49" charset="0"/>
              </a:rPr>
              <a:t>Object</a:t>
            </a:r>
            <a:r>
              <a:rPr lang="en-US" dirty="0" smtClean="0"/>
              <a:t>s</a:t>
            </a:r>
          </a:p>
          <a:p>
            <a:pPr marL="785813" lvl="1" eaLnBrk="1" hangingPunct="1">
              <a:spcBef>
                <a:spcPts val="720"/>
              </a:spcBef>
            </a:pPr>
            <a:r>
              <a:rPr lang="en-US" dirty="0" smtClean="0"/>
              <a:t>The need to cast when we remove from the stack</a:t>
            </a:r>
          </a:p>
          <a:p>
            <a:pPr marL="382588" eaLnBrk="1" hangingPunct="1">
              <a:spcBef>
                <a:spcPts val="720"/>
              </a:spcBef>
            </a:pPr>
            <a:r>
              <a:rPr lang="en-US" dirty="0" smtClean="0"/>
              <a:t>Generics</a:t>
            </a:r>
          </a:p>
          <a:p>
            <a:pPr marL="785813" lvl="1" eaLnBrk="1" hangingPunct="1">
              <a:spcBef>
                <a:spcPts val="720"/>
              </a:spcBef>
            </a:pPr>
            <a:r>
              <a:rPr lang="en-US" dirty="0" smtClean="0"/>
              <a:t>Parameterized data types (see pp. 166-167)</a:t>
            </a:r>
          </a:p>
          <a:p>
            <a:pPr marL="382588" eaLnBrk="1" hangingPunct="1">
              <a:spcBef>
                <a:spcPts val="720"/>
              </a:spcBef>
            </a:pPr>
            <a:r>
              <a:rPr lang="en-US" dirty="0" smtClean="0"/>
              <a:t>Exceptions</a:t>
            </a:r>
          </a:p>
          <a:p>
            <a:pPr marL="785813" lvl="1" eaLnBrk="1" hangingPunct="1">
              <a:spcBef>
                <a:spcPts val="720"/>
              </a:spcBef>
            </a:pPr>
            <a:r>
              <a:rPr lang="en-US" dirty="0" smtClean="0"/>
              <a:t>Our data structures may need to throw exceptions</a:t>
            </a:r>
          </a:p>
          <a:p>
            <a:pPr marL="482600" eaLnBrk="1" hangingPunct="1">
              <a:spcBef>
                <a:spcPts val="720"/>
              </a:spcBef>
            </a:pPr>
            <a:r>
              <a:rPr lang="en-US" dirty="0" smtClean="0"/>
              <a:t>Stack Specification</a:t>
            </a:r>
          </a:p>
          <a:p>
            <a:pPr marL="382588" eaLnBrk="1" hangingPunct="1">
              <a:spcBef>
                <a:spcPts val="720"/>
              </a:spcBef>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38">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1524000" y="1"/>
            <a:ext cx="9144000" cy="701675"/>
          </a:xfrm>
        </p:spPr>
        <p:txBody>
          <a:bodyPr/>
          <a:lstStyle/>
          <a:p>
            <a:pPr eaLnBrk="1" hangingPunct="1"/>
            <a:r>
              <a:rPr lang="en-US" smtClean="0"/>
              <a:t>Some Notes on the Text’s Code (3)</a:t>
            </a:r>
          </a:p>
        </p:txBody>
      </p:sp>
      <p:sp>
        <p:nvSpPr>
          <p:cNvPr id="4" name="Content Placeholder 3"/>
          <p:cNvSpPr>
            <a:spLocks noGrp="1"/>
          </p:cNvSpPr>
          <p:nvPr>
            <p:ph idx="1"/>
          </p:nvPr>
        </p:nvSpPr>
        <p:spPr>
          <a:xfrm>
            <a:off x="170688" y="908050"/>
            <a:ext cx="11887200" cy="5607050"/>
          </a:xfrm>
        </p:spPr>
        <p:txBody>
          <a:bodyPr/>
          <a:lstStyle/>
          <a:p>
            <a:pPr eaLnBrk="1" hangingPunct="1">
              <a:lnSpc>
                <a:spcPct val="90000"/>
              </a:lnSpc>
              <a:buFont typeface="Wingdings 2" pitchFamily="18" charset="2"/>
              <a:buNone/>
            </a:pPr>
            <a:r>
              <a:rPr lang="en-US" dirty="0" smtClean="0"/>
              <a:t>4. Java also </a:t>
            </a:r>
            <a:r>
              <a:rPr lang="en-US" i="1" u="sng" dirty="0" smtClean="0"/>
              <a:t>unboxes</a:t>
            </a:r>
            <a:r>
              <a:rPr lang="en-US" dirty="0" smtClean="0"/>
              <a:t>. We can use:</a:t>
            </a:r>
          </a:p>
          <a:p>
            <a:pPr eaLnBrk="1" hangingPunct="1">
              <a:lnSpc>
                <a:spcPct val="90000"/>
              </a:lnSpc>
              <a:buFont typeface="Wingdings 2" pitchFamily="18" charset="2"/>
              <a:buNone/>
            </a:pPr>
            <a:r>
              <a:rPr lang="en-US" sz="2400" dirty="0">
                <a:latin typeface="Courier New" pitchFamily="49" charset="0"/>
                <a:cs typeface="Courier New" pitchFamily="49" charset="0"/>
              </a:rPr>
              <a:t>	</a:t>
            </a:r>
            <a:r>
              <a:rPr lang="en-US" sz="2600" dirty="0" err="1">
                <a:solidFill>
                  <a:srgbClr val="FFC000"/>
                </a:solidFill>
                <a:latin typeface="Consolas" pitchFamily="49" charset="0"/>
                <a:cs typeface="Consolas" pitchFamily="49" charset="0"/>
              </a:rPr>
              <a:t>openIndex</a:t>
            </a:r>
            <a:r>
              <a:rPr lang="en-US" sz="2600" dirty="0">
                <a:solidFill>
                  <a:srgbClr val="FFC000"/>
                </a:solidFill>
                <a:latin typeface="Consolas" pitchFamily="49" charset="0"/>
                <a:cs typeface="Consolas" pitchFamily="49" charset="0"/>
              </a:rPr>
              <a:t> =(Integer)</a:t>
            </a:r>
            <a:r>
              <a:rPr lang="en-US" sz="2600" dirty="0" err="1">
                <a:solidFill>
                  <a:srgbClr val="FFC000"/>
                </a:solidFill>
                <a:latin typeface="Consolas" pitchFamily="49" charset="0"/>
                <a:cs typeface="Consolas" pitchFamily="49" charset="0"/>
              </a:rPr>
              <a:t>stack.top</a:t>
            </a:r>
            <a:r>
              <a:rPr lang="en-US" sz="2600" dirty="0">
                <a:solidFill>
                  <a:srgbClr val="FFC000"/>
                </a:solidFill>
                <a:latin typeface="Consolas" pitchFamily="49" charset="0"/>
                <a:cs typeface="Consolas" pitchFamily="49" charset="0"/>
              </a:rPr>
              <a:t>();</a:t>
            </a:r>
          </a:p>
          <a:p>
            <a:pPr eaLnBrk="1" hangingPunct="1">
              <a:lnSpc>
                <a:spcPct val="90000"/>
              </a:lnSpc>
              <a:buFont typeface="Wingdings 2" pitchFamily="18" charset="2"/>
              <a:buNone/>
            </a:pPr>
            <a:endParaRPr lang="en-US" dirty="0" smtClean="0"/>
          </a:p>
          <a:p>
            <a:pPr eaLnBrk="1" hangingPunct="1">
              <a:lnSpc>
                <a:spcPct val="90000"/>
              </a:lnSpc>
              <a:buFont typeface="Wingdings 2" pitchFamily="18" charset="2"/>
              <a:buNone/>
            </a:pPr>
            <a:r>
              <a:rPr lang="en-US" dirty="0" smtClean="0"/>
              <a:t>	rather than having to use:</a:t>
            </a:r>
          </a:p>
          <a:p>
            <a:pPr eaLnBrk="1" hangingPunct="1">
              <a:lnSpc>
                <a:spcPct val="90000"/>
              </a:lnSpc>
              <a:buFont typeface="Wingdings 2" pitchFamily="18" charset="2"/>
              <a:buNone/>
            </a:pPr>
            <a:r>
              <a:rPr lang="en-US" sz="2600" dirty="0">
                <a:solidFill>
                  <a:srgbClr val="FFC000"/>
                </a:solidFill>
                <a:latin typeface="Consolas" pitchFamily="49" charset="0"/>
                <a:cs typeface="Consolas" pitchFamily="49" charset="0"/>
              </a:rPr>
              <a:t>	</a:t>
            </a:r>
            <a:r>
              <a:rPr lang="en-US" sz="2600" dirty="0" err="1">
                <a:solidFill>
                  <a:srgbClr val="FFC000"/>
                </a:solidFill>
                <a:latin typeface="Consolas" pitchFamily="49" charset="0"/>
                <a:cs typeface="Consolas" pitchFamily="49" charset="0"/>
              </a:rPr>
              <a:t>openIndex</a:t>
            </a:r>
            <a:r>
              <a:rPr lang="en-US" sz="2600" dirty="0">
                <a:solidFill>
                  <a:srgbClr val="FFC000"/>
                </a:solidFill>
                <a:latin typeface="Consolas" pitchFamily="49" charset="0"/>
                <a:cs typeface="Consolas" pitchFamily="49" charset="0"/>
              </a:rPr>
              <a:t> =((Integer)</a:t>
            </a:r>
            <a:r>
              <a:rPr lang="en-US" sz="2600" dirty="0" err="1">
                <a:solidFill>
                  <a:srgbClr val="FFC000"/>
                </a:solidFill>
                <a:latin typeface="Consolas" pitchFamily="49" charset="0"/>
                <a:cs typeface="Consolas" pitchFamily="49" charset="0"/>
              </a:rPr>
              <a:t>stack.top</a:t>
            </a:r>
            <a:r>
              <a:rPr lang="en-US" sz="2600" dirty="0">
                <a:solidFill>
                  <a:srgbClr val="FFC000"/>
                </a:solidFill>
                <a:latin typeface="Consolas" pitchFamily="49" charset="0"/>
                <a:cs typeface="Consolas" pitchFamily="49" charset="0"/>
              </a:rPr>
              <a:t>()).</a:t>
            </a:r>
            <a:r>
              <a:rPr lang="en-US" sz="2600" dirty="0" err="1">
                <a:solidFill>
                  <a:srgbClr val="FFC000"/>
                </a:solidFill>
                <a:latin typeface="Consolas" pitchFamily="49" charset="0"/>
                <a:cs typeface="Consolas" pitchFamily="49" charset="0"/>
              </a:rPr>
              <a:t>intValue</a:t>
            </a:r>
            <a:r>
              <a:rPr lang="en-US" sz="2600" dirty="0">
                <a:solidFill>
                  <a:srgbClr val="FFC000"/>
                </a:solidFill>
                <a:latin typeface="Consolas" pitchFamily="49" charset="0"/>
                <a:cs typeface="Consolas" pitchFamily="49" charset="0"/>
              </a:rPr>
              <a:t>();</a:t>
            </a:r>
          </a:p>
          <a:p>
            <a:pPr eaLnBrk="1" hangingPunct="1">
              <a:lnSpc>
                <a:spcPct val="90000"/>
              </a:lnSpc>
              <a:buFont typeface="Wingdings 2" pitchFamily="18"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1524000" y="1"/>
            <a:ext cx="9144000" cy="701675"/>
          </a:xfrm>
        </p:spPr>
        <p:txBody>
          <a:bodyPr/>
          <a:lstStyle/>
          <a:p>
            <a:pPr eaLnBrk="1" hangingPunct="1"/>
            <a:r>
              <a:rPr lang="en-US" smtClean="0"/>
              <a:t>Some Notes on the Text’s Code (4)</a:t>
            </a:r>
          </a:p>
        </p:txBody>
      </p:sp>
      <p:sp>
        <p:nvSpPr>
          <p:cNvPr id="4" name="Content Placeholder 3"/>
          <p:cNvSpPr>
            <a:spLocks noGrp="1"/>
          </p:cNvSpPr>
          <p:nvPr>
            <p:ph idx="1"/>
          </p:nvPr>
        </p:nvSpPr>
        <p:spPr>
          <a:xfrm>
            <a:off x="170688" y="908050"/>
            <a:ext cx="11850624" cy="5607050"/>
          </a:xfrm>
        </p:spPr>
        <p:txBody>
          <a:bodyPr/>
          <a:lstStyle/>
          <a:p>
            <a:pPr eaLnBrk="1" hangingPunct="1">
              <a:spcBef>
                <a:spcPct val="0"/>
              </a:spcBef>
              <a:spcAft>
                <a:spcPct val="50000"/>
              </a:spcAft>
              <a:buFont typeface="Wingdings 2" pitchFamily="18" charset="2"/>
              <a:buNone/>
            </a:pPr>
            <a:r>
              <a:rPr lang="en-US" dirty="0" smtClean="0"/>
              <a:t>5.	When we access the stack to get the close symbol, we can either use </a:t>
            </a:r>
            <a:r>
              <a:rPr lang="en-US" dirty="0" err="1" smtClean="0">
                <a:solidFill>
                  <a:srgbClr val="FFC000"/>
                </a:solidFill>
                <a:latin typeface="Consolas" pitchFamily="49" charset="0"/>
                <a:cs typeface="Consolas" pitchFamily="49" charset="0"/>
              </a:rPr>
              <a:t>isEmpty</a:t>
            </a:r>
            <a:r>
              <a:rPr lang="en-US" dirty="0" smtClean="0">
                <a:solidFill>
                  <a:srgbClr val="FFC000"/>
                </a:solidFill>
                <a:latin typeface="Consolas" pitchFamily="49" charset="0"/>
                <a:cs typeface="Consolas" pitchFamily="49" charset="0"/>
              </a:rPr>
              <a:t>()</a:t>
            </a:r>
            <a:r>
              <a:rPr lang="en-US" dirty="0" smtClean="0"/>
              <a:t>, to see if the stack is empty, or we can just attempt the access and let a </a:t>
            </a:r>
            <a:r>
              <a:rPr lang="en-US" dirty="0" err="1" smtClean="0">
                <a:solidFill>
                  <a:srgbClr val="FFC000"/>
                </a:solidFill>
                <a:latin typeface="Consolas" pitchFamily="49" charset="0"/>
                <a:cs typeface="Consolas" pitchFamily="49" charset="0"/>
              </a:rPr>
              <a:t>StackUnderflow</a:t>
            </a:r>
            <a:r>
              <a:rPr lang="en-US" dirty="0" smtClean="0"/>
              <a:t> exception occur (and handle it).  The text goes with the latter approach, to illustrate how to use the exception handling mechanism</a:t>
            </a:r>
          </a:p>
          <a:p>
            <a:pPr eaLnBrk="1" hangingPunct="1">
              <a:buFont typeface="Wingdings 2" pitchFamily="18" charset="2"/>
              <a:buNone/>
            </a:pPr>
            <a:r>
              <a:rPr lang="en-US" dirty="0" smtClean="0"/>
              <a:t>6.	When </a:t>
            </a:r>
            <a:r>
              <a:rPr lang="en-US" dirty="0" smtClean="0">
                <a:solidFill>
                  <a:srgbClr val="FFC000"/>
                </a:solidFill>
                <a:latin typeface="Consolas" pitchFamily="49" charset="0"/>
                <a:cs typeface="Consolas" pitchFamily="49" charset="0"/>
              </a:rPr>
              <a:t>test</a:t>
            </a:r>
            <a:r>
              <a:rPr lang="en-US" dirty="0" smtClean="0"/>
              <a:t> is about to return its result code, it uses </a:t>
            </a:r>
            <a:r>
              <a:rPr lang="en-US" dirty="0" err="1" smtClean="0">
                <a:solidFill>
                  <a:srgbClr val="FFC000"/>
                </a:solidFill>
                <a:latin typeface="Consolas" pitchFamily="49" charset="0"/>
                <a:cs typeface="Consolas" pitchFamily="49" charset="0"/>
              </a:rPr>
              <a:t>isEmpty</a:t>
            </a:r>
            <a:r>
              <a:rPr lang="en-US" dirty="0" smtClean="0">
                <a:solidFill>
                  <a:srgbClr val="FFC000"/>
                </a:solidFill>
                <a:latin typeface="Consolas" pitchFamily="49" charset="0"/>
                <a:cs typeface="Consolas" pitchFamily="49" charset="0"/>
              </a:rPr>
              <a:t>()</a:t>
            </a:r>
            <a:r>
              <a:rPr lang="en-US" dirty="0" smtClean="0"/>
              <a:t>. Because it’s not trying to access data </a:t>
            </a:r>
            <a:r>
              <a:rPr lang="en-US" i="1" u="sng" dirty="0" smtClean="0"/>
              <a:t>on</a:t>
            </a:r>
            <a:r>
              <a:rPr lang="en-US" dirty="0" smtClean="0"/>
              <a:t> the stack, this is the appropriate approach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1524000" y="1"/>
            <a:ext cx="9144000" cy="701675"/>
          </a:xfrm>
        </p:spPr>
        <p:txBody>
          <a:bodyPr/>
          <a:lstStyle/>
          <a:p>
            <a:pPr eaLnBrk="1" hangingPunct="1"/>
            <a:r>
              <a:rPr lang="en-US" smtClean="0"/>
              <a:t>The Code</a:t>
            </a:r>
          </a:p>
        </p:txBody>
      </p:sp>
      <p:sp>
        <p:nvSpPr>
          <p:cNvPr id="4" name="Content Placeholder 3"/>
          <p:cNvSpPr>
            <a:spLocks noGrp="1"/>
          </p:cNvSpPr>
          <p:nvPr>
            <p:ph idx="1"/>
          </p:nvPr>
        </p:nvSpPr>
        <p:spPr>
          <a:xfrm>
            <a:off x="134112" y="908050"/>
            <a:ext cx="11887200" cy="5607050"/>
          </a:xfrm>
        </p:spPr>
        <p:txBody>
          <a:bodyPr/>
          <a:lstStyle/>
          <a:p>
            <a:pPr eaLnBrk="1" hangingPunct="1">
              <a:lnSpc>
                <a:spcPct val="90000"/>
              </a:lnSpc>
              <a:spcBef>
                <a:spcPts val="1200"/>
              </a:spcBef>
            </a:pPr>
            <a:r>
              <a:rPr lang="en-US" dirty="0" smtClean="0"/>
              <a:t>See handout sheets and pp. 198-200</a:t>
            </a:r>
          </a:p>
          <a:p>
            <a:pPr eaLnBrk="1" hangingPunct="1">
              <a:lnSpc>
                <a:spcPct val="90000"/>
              </a:lnSpc>
              <a:spcBef>
                <a:spcPts val="1200"/>
              </a:spcBef>
            </a:pPr>
            <a:r>
              <a:rPr lang="en-US" dirty="0" smtClean="0"/>
              <a:t>I have made minor changes to the style of the code and the comments.</a:t>
            </a:r>
          </a:p>
          <a:p>
            <a:pPr eaLnBrk="1" hangingPunct="1">
              <a:lnSpc>
                <a:spcPct val="90000"/>
              </a:lnSpc>
              <a:spcBef>
                <a:spcPts val="1200"/>
              </a:spcBef>
            </a:pPr>
            <a:r>
              <a:rPr lang="en-US" dirty="0" smtClean="0"/>
              <a:t>You are expected to follow my style in this class</a:t>
            </a:r>
          </a:p>
          <a:p>
            <a:pPr lvl="3" eaLnBrk="1" hangingPunct="1">
              <a:lnSpc>
                <a:spcPct val="90000"/>
              </a:lnSpc>
              <a:spcBef>
                <a:spcPts val="1200"/>
              </a:spcBef>
            </a:pPr>
            <a:endParaRPr lang="en-US" dirty="0" smtClean="0"/>
          </a:p>
          <a:p>
            <a:pPr eaLnBrk="1" hangingPunct="1">
              <a:lnSpc>
                <a:spcPct val="90000"/>
              </a:lnSpc>
              <a:spcBef>
                <a:spcPts val="1200"/>
              </a:spcBef>
            </a:pPr>
            <a:r>
              <a:rPr lang="en-US" dirty="0" smtClean="0"/>
              <a:t>The </a:t>
            </a:r>
            <a:r>
              <a:rPr lang="en-US" dirty="0" smtClean="0">
                <a:solidFill>
                  <a:srgbClr val="FFC000"/>
                </a:solidFill>
                <a:latin typeface="Consolas" pitchFamily="49" charset="0"/>
                <a:cs typeface="Consolas" pitchFamily="49" charset="0"/>
              </a:rPr>
              <a:t>Balanced</a:t>
            </a:r>
            <a:r>
              <a:rPr lang="en-US" dirty="0" smtClean="0"/>
              <a:t> class handles checking expressions; we just need a program to get some expressions and see how it does.</a:t>
            </a:r>
          </a:p>
          <a:p>
            <a:pPr eaLnBrk="1" hangingPunct="1">
              <a:lnSpc>
                <a:spcPct val="90000"/>
              </a:lnSpc>
              <a:spcBef>
                <a:spcPts val="1200"/>
              </a:spcBef>
            </a:pPr>
            <a:r>
              <a:rPr lang="en-US" dirty="0" err="1" smtClean="0">
                <a:solidFill>
                  <a:srgbClr val="FFC000"/>
                </a:solidFill>
                <a:latin typeface="Consolas" pitchFamily="49" charset="0"/>
                <a:cs typeface="Consolas" pitchFamily="49" charset="0"/>
              </a:rPr>
              <a:t>BalancedApp</a:t>
            </a:r>
            <a:r>
              <a:rPr lang="en-US" dirty="0" smtClean="0"/>
              <a:t> is an interactive program to prompt the user for expressions and see if they’re balanced.  It uses </a:t>
            </a:r>
            <a:r>
              <a:rPr lang="en-US" dirty="0" smtClean="0">
                <a:solidFill>
                  <a:srgbClr val="FFC000"/>
                </a:solidFill>
                <a:latin typeface="Consolas" pitchFamily="49" charset="0"/>
                <a:cs typeface="Consolas" pitchFamily="49" charset="0"/>
              </a:rPr>
              <a:t>([{</a:t>
            </a:r>
            <a:r>
              <a:rPr lang="en-US" dirty="0" smtClean="0"/>
              <a:t> and </a:t>
            </a:r>
            <a:r>
              <a:rPr lang="en-US" dirty="0" smtClean="0">
                <a:solidFill>
                  <a:srgbClr val="FFC000"/>
                </a:solidFill>
                <a:latin typeface="Consolas" pitchFamily="49" charset="0"/>
                <a:cs typeface="Consolas" pitchFamily="49" charset="0"/>
              </a:rPr>
              <a:t>)]}</a:t>
            </a:r>
            <a:r>
              <a:rPr lang="en-US" dirty="0" smtClean="0"/>
              <a:t>.</a:t>
            </a:r>
          </a:p>
          <a:p>
            <a:pPr lvl="1" eaLnBrk="1" hangingPunct="1">
              <a:lnSpc>
                <a:spcPct val="90000"/>
              </a:lnSpc>
              <a:spcBef>
                <a:spcPts val="1200"/>
              </a:spcBef>
            </a:pPr>
            <a:r>
              <a:rPr lang="en-US" dirty="0" smtClean="0"/>
              <a:t>Handout with </a:t>
            </a:r>
            <a:r>
              <a:rPr lang="en-US" dirty="0" err="1" smtClean="0">
                <a:solidFill>
                  <a:srgbClr val="FFC000"/>
                </a:solidFill>
                <a:latin typeface="Consolas" pitchFamily="49" charset="0"/>
                <a:cs typeface="Consolas" pitchFamily="49" charset="0"/>
              </a:rPr>
              <a:t>BalancedApp</a:t>
            </a:r>
            <a:r>
              <a:rPr lang="en-US" dirty="0" smtClean="0"/>
              <a:t>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524000" y="1"/>
            <a:ext cx="9144000" cy="701675"/>
          </a:xfrm>
        </p:spPr>
        <p:txBody>
          <a:bodyPr/>
          <a:lstStyle/>
          <a:p>
            <a:pPr eaLnBrk="1" hangingPunct="1"/>
            <a:r>
              <a:rPr lang="en-US" dirty="0" err="1" smtClean="0">
                <a:latin typeface="Consolas" pitchFamily="49" charset="0"/>
                <a:cs typeface="Consolas" pitchFamily="49" charset="0"/>
              </a:rPr>
              <a:t>BalancedApp</a:t>
            </a:r>
            <a:r>
              <a:rPr lang="en-US" dirty="0" smtClean="0"/>
              <a:t> Architecture</a:t>
            </a:r>
          </a:p>
        </p:txBody>
      </p:sp>
      <p:grpSp>
        <p:nvGrpSpPr>
          <p:cNvPr id="2" name="Group 1"/>
          <p:cNvGrpSpPr/>
          <p:nvPr/>
        </p:nvGrpSpPr>
        <p:grpSpPr>
          <a:xfrm>
            <a:off x="1085088" y="978408"/>
            <a:ext cx="10076688" cy="5551509"/>
            <a:chOff x="1981200" y="1600200"/>
            <a:chExt cx="8229600" cy="4533900"/>
          </a:xfrm>
        </p:grpSpPr>
        <p:sp>
          <p:nvSpPr>
            <p:cNvPr id="7" name="Rectangle 6"/>
            <p:cNvSpPr/>
            <p:nvPr/>
          </p:nvSpPr>
          <p:spPr>
            <a:xfrm>
              <a:off x="1981200" y="1600200"/>
              <a:ext cx="8229600" cy="45339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6323" name="Picture 5" descr="37461_CH03_FIG0307"/>
            <p:cNvPicPr>
              <a:picLocks noChangeAspect="1" noChangeArrowheads="1"/>
            </p:cNvPicPr>
            <p:nvPr/>
          </p:nvPicPr>
          <p:blipFill>
            <a:blip r:embed="rId2"/>
            <a:srcRect/>
            <a:stretch>
              <a:fillRect/>
            </a:stretch>
          </p:blipFill>
          <p:spPr bwMode="auto">
            <a:xfrm>
              <a:off x="2057400" y="1671639"/>
              <a:ext cx="8077200" cy="4383087"/>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1524000" y="1"/>
            <a:ext cx="9144000" cy="701675"/>
          </a:xfrm>
        </p:spPr>
        <p:txBody>
          <a:bodyPr/>
          <a:lstStyle/>
          <a:p>
            <a:pPr eaLnBrk="1" hangingPunct="1"/>
            <a:r>
              <a:rPr lang="en-US" smtClean="0"/>
              <a:t>Link-Based Implementation (</a:t>
            </a:r>
            <a:r>
              <a:rPr lang="en-US" smtClean="0">
                <a:latin typeface="Arial" charset="0"/>
                <a:cs typeface="Arial" charset="0"/>
              </a:rPr>
              <a:t>§3.7)</a:t>
            </a:r>
            <a:endParaRPr lang="en-US" smtClean="0">
              <a:latin typeface="Courier New" pitchFamily="49" charset="0"/>
              <a:cs typeface="Courier New" pitchFamily="49" charset="0"/>
            </a:endParaRPr>
          </a:p>
        </p:txBody>
      </p:sp>
      <p:sp>
        <p:nvSpPr>
          <p:cNvPr id="4" name="Content Placeholder 3"/>
          <p:cNvSpPr>
            <a:spLocks noGrp="1"/>
          </p:cNvSpPr>
          <p:nvPr>
            <p:ph idx="1"/>
          </p:nvPr>
        </p:nvSpPr>
        <p:spPr>
          <a:xfrm>
            <a:off x="170688" y="908050"/>
            <a:ext cx="11887200" cy="5607050"/>
          </a:xfrm>
        </p:spPr>
        <p:txBody>
          <a:bodyPr/>
          <a:lstStyle/>
          <a:p>
            <a:pPr eaLnBrk="1" hangingPunct="1">
              <a:spcBef>
                <a:spcPts val="1200"/>
              </a:spcBef>
            </a:pPr>
            <a:r>
              <a:rPr lang="en-US" dirty="0" smtClean="0"/>
              <a:t>Recall from Chapter 2:</a:t>
            </a:r>
          </a:p>
          <a:p>
            <a:pPr eaLnBrk="1" hangingPunct="1">
              <a:spcBef>
                <a:spcPts val="1200"/>
              </a:spcBef>
            </a:pPr>
            <a:r>
              <a:rPr lang="en-US" dirty="0" smtClean="0"/>
              <a:t>To create a linked list, we need a self-referential class for the </a:t>
            </a:r>
            <a:r>
              <a:rPr lang="en-US" i="1" u="sng" dirty="0" smtClean="0"/>
              <a:t>node</a:t>
            </a:r>
            <a:r>
              <a:rPr lang="en-US" dirty="0" smtClean="0"/>
              <a:t> objects</a:t>
            </a:r>
          </a:p>
          <a:p>
            <a:pPr eaLnBrk="1" hangingPunct="1">
              <a:spcBef>
                <a:spcPts val="1200"/>
              </a:spcBef>
            </a:pPr>
            <a:r>
              <a:rPr lang="en-US" dirty="0" smtClean="0"/>
              <a:t>Each node contains some data (an </a:t>
            </a:r>
            <a:r>
              <a:rPr lang="en-US" dirty="0" smtClean="0">
                <a:solidFill>
                  <a:srgbClr val="FFC000"/>
                </a:solidFill>
                <a:latin typeface="Consolas" pitchFamily="49" charset="0"/>
                <a:cs typeface="Consolas" pitchFamily="49" charset="0"/>
              </a:rPr>
              <a:t>Object</a:t>
            </a:r>
            <a:r>
              <a:rPr lang="en-US" dirty="0" smtClean="0"/>
              <a:t> for our </a:t>
            </a:r>
            <a:r>
              <a:rPr lang="en-US" dirty="0" smtClean="0">
                <a:solidFill>
                  <a:srgbClr val="FFC000"/>
                </a:solidFill>
                <a:latin typeface="Consolas" pitchFamily="49" charset="0"/>
                <a:cs typeface="Consolas" pitchFamily="49" charset="0"/>
              </a:rPr>
              <a:t>Object</a:t>
            </a:r>
            <a:r>
              <a:rPr lang="en-US" dirty="0" smtClean="0"/>
              <a:t>-storing stack) and a link (or reference or pointer) to the next node in the list</a:t>
            </a:r>
          </a:p>
          <a:p>
            <a:pPr eaLnBrk="1" hangingPunct="1">
              <a:spcBef>
                <a:spcPts val="1200"/>
              </a:spcBef>
            </a:pPr>
            <a:r>
              <a:rPr lang="en-US" dirty="0" smtClean="0"/>
              <a:t>We need  a constructor, and get/set methods for the data (the Object) and the link</a:t>
            </a:r>
          </a:p>
          <a:p>
            <a:pPr eaLnBrk="1" hangingPunct="1">
              <a:spcBef>
                <a:spcPts val="1200"/>
              </a:spcBef>
            </a:pPr>
            <a:r>
              <a:rPr lang="en-US" dirty="0" smtClean="0"/>
              <a:t>Rather than </a:t>
            </a:r>
            <a:r>
              <a:rPr lang="en-US" dirty="0" err="1" smtClean="0">
                <a:solidFill>
                  <a:srgbClr val="FFC000"/>
                </a:solidFill>
                <a:latin typeface="Consolas" pitchFamily="49" charset="0"/>
                <a:cs typeface="Consolas" pitchFamily="49" charset="0"/>
              </a:rPr>
              <a:t>LLStringNode</a:t>
            </a:r>
            <a:r>
              <a:rPr lang="en-US" dirty="0" smtClean="0"/>
              <a:t>, we have </a:t>
            </a:r>
            <a:r>
              <a:rPr lang="en-US" dirty="0" err="1" smtClean="0">
                <a:solidFill>
                  <a:srgbClr val="FFC000"/>
                </a:solidFill>
                <a:latin typeface="Consolas" pitchFamily="49" charset="0"/>
                <a:cs typeface="Consolas" pitchFamily="49" charset="0"/>
              </a:rPr>
              <a:t>LLNode</a:t>
            </a:r>
            <a:r>
              <a:rPr lang="en-US" dirty="0" smtClean="0">
                <a:solidFill>
                  <a:srgbClr val="FFC000"/>
                </a:solidFill>
                <a:latin typeface="Consolas" pitchFamily="49" charset="0"/>
                <a:cs typeface="Consolas" pitchFamily="49" charset="0"/>
              </a:rPr>
              <a:t>&lt;T&gt;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524000" y="1"/>
            <a:ext cx="9144000" cy="701675"/>
          </a:xfrm>
        </p:spPr>
        <p:txBody>
          <a:bodyPr/>
          <a:lstStyle/>
          <a:p>
            <a:pPr eaLnBrk="1" hangingPunct="1"/>
            <a:r>
              <a:rPr lang="en-US" smtClean="0"/>
              <a:t>Link-Based Implementation</a:t>
            </a:r>
            <a:endParaRPr lang="en-US" smtClean="0">
              <a:latin typeface="Courier New" pitchFamily="49" charset="0"/>
              <a:cs typeface="Courier New" pitchFamily="49" charset="0"/>
            </a:endParaRPr>
          </a:p>
        </p:txBody>
      </p:sp>
      <p:grpSp>
        <p:nvGrpSpPr>
          <p:cNvPr id="2" name="Group 1"/>
          <p:cNvGrpSpPr/>
          <p:nvPr/>
        </p:nvGrpSpPr>
        <p:grpSpPr>
          <a:xfrm>
            <a:off x="2292096" y="1068608"/>
            <a:ext cx="7595678" cy="5286472"/>
            <a:chOff x="3694114" y="1981200"/>
            <a:chExt cx="4783137" cy="3328988"/>
          </a:xfrm>
        </p:grpSpPr>
        <p:sp>
          <p:nvSpPr>
            <p:cNvPr id="7" name="Rectangle 6"/>
            <p:cNvSpPr/>
            <p:nvPr/>
          </p:nvSpPr>
          <p:spPr>
            <a:xfrm>
              <a:off x="3694114" y="1981200"/>
              <a:ext cx="4783137" cy="332898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8371" name="Picture 6" descr="C:\Users\Dan\Desktop\edition3\Art Files\13549_CH03\13549_CH03_FIG0309.jpg"/>
            <p:cNvPicPr>
              <a:picLocks noChangeAspect="1" noChangeArrowheads="1"/>
            </p:cNvPicPr>
            <p:nvPr/>
          </p:nvPicPr>
          <p:blipFill>
            <a:blip r:embed="rId2"/>
            <a:srcRect/>
            <a:stretch>
              <a:fillRect/>
            </a:stretch>
          </p:blipFill>
          <p:spPr bwMode="auto">
            <a:xfrm>
              <a:off x="3752851" y="2046289"/>
              <a:ext cx="4625975" cy="3195637"/>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524000" y="1"/>
            <a:ext cx="9144000" cy="701675"/>
          </a:xfrm>
        </p:spPr>
        <p:txBody>
          <a:bodyPr/>
          <a:lstStyle/>
          <a:p>
            <a:pPr eaLnBrk="1" hangingPunct="1"/>
            <a:r>
              <a:rPr lang="en-US" smtClean="0"/>
              <a:t>The Code</a:t>
            </a:r>
            <a:endParaRPr lang="en-US" smtClean="0">
              <a:latin typeface="Courier New" pitchFamily="49" charset="0"/>
              <a:cs typeface="Courier New" pitchFamily="49" charset="0"/>
            </a:endParaRPr>
          </a:p>
        </p:txBody>
      </p:sp>
      <p:sp>
        <p:nvSpPr>
          <p:cNvPr id="59394" name="Content Placeholder 3"/>
          <p:cNvSpPr>
            <a:spLocks noGrp="1"/>
          </p:cNvSpPr>
          <p:nvPr>
            <p:ph idx="1"/>
          </p:nvPr>
        </p:nvSpPr>
        <p:spPr>
          <a:xfrm>
            <a:off x="170688" y="905256"/>
            <a:ext cx="7022592" cy="5609844"/>
          </a:xfrm>
        </p:spPr>
        <p:txBody>
          <a:bodyPr/>
          <a:lstStyle/>
          <a:p>
            <a:pPr eaLnBrk="1" hangingPunct="1">
              <a:lnSpc>
                <a:spcPct val="95000"/>
              </a:lnSpc>
              <a:spcBef>
                <a:spcPct val="0"/>
              </a:spcBef>
              <a:buFont typeface="Wingdings 2" pitchFamily="18" charset="2"/>
              <a:buNone/>
            </a:pPr>
            <a:r>
              <a:rPr lang="en-US" sz="1700" dirty="0">
                <a:solidFill>
                  <a:srgbClr val="92D050"/>
                </a:solidFill>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700" dirty="0">
                <a:solidFill>
                  <a:srgbClr val="92D050"/>
                </a:solidFill>
                <a:latin typeface="Consolas" pitchFamily="49" charset="0"/>
                <a:cs typeface="Consolas" pitchFamily="49" charset="0"/>
              </a:rPr>
              <a:t>// LLObjectNode.java  by Dale / Joyce </a:t>
            </a:r>
            <a:r>
              <a:rPr lang="en-US" sz="1700" dirty="0" smtClean="0">
                <a:solidFill>
                  <a:srgbClr val="92D050"/>
                </a:solidFill>
                <a:latin typeface="Consolas" pitchFamily="49" charset="0"/>
                <a:cs typeface="Consolas" pitchFamily="49" charset="0"/>
              </a:rPr>
              <a:t>/ Weems </a:t>
            </a:r>
            <a:r>
              <a:rPr lang="en-US" sz="1700" dirty="0">
                <a:solidFill>
                  <a:srgbClr val="92D050"/>
                </a:solidFill>
                <a:latin typeface="Consolas" pitchFamily="49" charset="0"/>
                <a:cs typeface="Consolas" pitchFamily="49" charset="0"/>
              </a:rPr>
              <a:t>/ Thomas</a:t>
            </a:r>
          </a:p>
          <a:p>
            <a:pPr eaLnBrk="1" hangingPunct="1">
              <a:lnSpc>
                <a:spcPct val="95000"/>
              </a:lnSpc>
              <a:spcBef>
                <a:spcPct val="0"/>
              </a:spcBef>
              <a:buFont typeface="Wingdings 2" pitchFamily="18" charset="2"/>
              <a:buNone/>
            </a:pPr>
            <a:r>
              <a:rPr lang="en-US" sz="1700" dirty="0">
                <a:solidFill>
                  <a:srgbClr val="92D050"/>
                </a:solidFill>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700" dirty="0">
                <a:solidFill>
                  <a:srgbClr val="92D050"/>
                </a:solidFill>
                <a:latin typeface="Consolas" pitchFamily="49" charset="0"/>
                <a:cs typeface="Consolas" pitchFamily="49" charset="0"/>
              </a:rPr>
              <a:t>// Implements nodes of type &lt;T</a:t>
            </a:r>
            <a:r>
              <a:rPr lang="en-US" sz="1700" dirty="0" smtClean="0">
                <a:solidFill>
                  <a:srgbClr val="92D050"/>
                </a:solidFill>
                <a:latin typeface="Consolas" pitchFamily="49" charset="0"/>
                <a:cs typeface="Consolas" pitchFamily="49" charset="0"/>
              </a:rPr>
              <a:t>&gt; for </a:t>
            </a:r>
            <a:r>
              <a:rPr lang="en-US" sz="1700" dirty="0">
                <a:solidFill>
                  <a:srgbClr val="92D050"/>
                </a:solidFill>
                <a:latin typeface="Consolas" pitchFamily="49" charset="0"/>
                <a:cs typeface="Consolas" pitchFamily="49" charset="0"/>
              </a:rPr>
              <a:t>a Linked List.</a:t>
            </a:r>
          </a:p>
          <a:p>
            <a:pPr eaLnBrk="1" hangingPunct="1">
              <a:lnSpc>
                <a:spcPct val="95000"/>
              </a:lnSpc>
              <a:spcBef>
                <a:spcPct val="0"/>
              </a:spcBef>
              <a:buFont typeface="Wingdings 2" pitchFamily="18" charset="2"/>
              <a:buNone/>
            </a:pPr>
            <a:r>
              <a:rPr lang="en-US" sz="1700" dirty="0">
                <a:solidFill>
                  <a:srgbClr val="92D050"/>
                </a:solidFill>
                <a:latin typeface="Consolas" pitchFamily="49" charset="0"/>
                <a:cs typeface="Consolas" pitchFamily="49" charset="0"/>
              </a:rPr>
              <a:t>//----------------------------------------</a:t>
            </a:r>
          </a:p>
          <a:p>
            <a:pPr eaLnBrk="1" hangingPunct="1">
              <a:lnSpc>
                <a:spcPct val="95000"/>
              </a:lnSpc>
              <a:spcBef>
                <a:spcPct val="0"/>
              </a:spcBef>
              <a:buFont typeface="Wingdings 2" pitchFamily="18" charset="2"/>
              <a:buNone/>
            </a:pPr>
            <a:endParaRPr lang="en-US" sz="1700" dirty="0">
              <a:solidFill>
                <a:srgbClr val="92D050"/>
              </a:solidFill>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1700" dirty="0">
                <a:latin typeface="Consolas" pitchFamily="49" charset="0"/>
                <a:cs typeface="Consolas" pitchFamily="49" charset="0"/>
              </a:rPr>
              <a:t>package support;</a:t>
            </a:r>
          </a:p>
          <a:p>
            <a:pPr eaLnBrk="1" hangingPunct="1">
              <a:lnSpc>
                <a:spcPct val="95000"/>
              </a:lnSpc>
              <a:spcBef>
                <a:spcPct val="0"/>
              </a:spcBef>
              <a:buFont typeface="Wingdings 2" pitchFamily="18" charset="2"/>
              <a:buNone/>
            </a:pPr>
            <a:endParaRPr lang="en-US" sz="17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1700" dirty="0">
                <a:latin typeface="Consolas" pitchFamily="49" charset="0"/>
                <a:cs typeface="Consolas" pitchFamily="49" charset="0"/>
              </a:rPr>
              <a:t>public class </a:t>
            </a:r>
            <a:r>
              <a:rPr lang="en-US" sz="1700" dirty="0" err="1">
                <a:latin typeface="Consolas" pitchFamily="49" charset="0"/>
                <a:cs typeface="Consolas" pitchFamily="49" charset="0"/>
              </a:rPr>
              <a:t>LLNode</a:t>
            </a:r>
            <a:r>
              <a:rPr lang="en-US" sz="1700" dirty="0">
                <a:latin typeface="Consolas" pitchFamily="49" charset="0"/>
                <a:cs typeface="Consolas" pitchFamily="49" charset="0"/>
              </a:rPr>
              <a:t>&lt;T&gt;</a:t>
            </a:r>
          </a:p>
          <a:p>
            <a:pPr eaLnBrk="1" hangingPunct="1">
              <a:lnSpc>
                <a:spcPct val="95000"/>
              </a:lnSpc>
              <a:spcBef>
                <a:spcPct val="0"/>
              </a:spcBef>
              <a:buFont typeface="Wingdings 2" pitchFamily="18" charset="2"/>
              <a:buNone/>
            </a:pPr>
            <a:r>
              <a:rPr lang="en-US" sz="17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700" dirty="0">
                <a:latin typeface="Consolas" pitchFamily="49" charset="0"/>
                <a:cs typeface="Consolas" pitchFamily="49" charset="0"/>
              </a:rPr>
              <a:t>  private </a:t>
            </a:r>
            <a:r>
              <a:rPr lang="en-US" sz="1700" dirty="0" err="1">
                <a:latin typeface="Consolas" pitchFamily="49" charset="0"/>
                <a:cs typeface="Consolas" pitchFamily="49" charset="0"/>
              </a:rPr>
              <a:t>LLNode</a:t>
            </a:r>
            <a:r>
              <a:rPr lang="en-US" sz="1700" dirty="0">
                <a:latin typeface="Consolas" pitchFamily="49" charset="0"/>
                <a:cs typeface="Consolas" pitchFamily="49" charset="0"/>
              </a:rPr>
              <a:t> link;</a:t>
            </a:r>
          </a:p>
          <a:p>
            <a:pPr eaLnBrk="1" hangingPunct="1">
              <a:lnSpc>
                <a:spcPct val="95000"/>
              </a:lnSpc>
              <a:spcBef>
                <a:spcPct val="0"/>
              </a:spcBef>
              <a:buFont typeface="Wingdings 2" pitchFamily="18" charset="2"/>
              <a:buNone/>
            </a:pPr>
            <a:r>
              <a:rPr lang="en-US" sz="1700" dirty="0">
                <a:latin typeface="Consolas" pitchFamily="49" charset="0"/>
                <a:cs typeface="Consolas" pitchFamily="49" charset="0"/>
              </a:rPr>
              <a:t>  private T info;</a:t>
            </a:r>
          </a:p>
          <a:p>
            <a:pPr eaLnBrk="1" hangingPunct="1">
              <a:lnSpc>
                <a:spcPct val="95000"/>
              </a:lnSpc>
              <a:spcBef>
                <a:spcPct val="0"/>
              </a:spcBef>
              <a:buFont typeface="Wingdings 2" pitchFamily="18" charset="2"/>
              <a:buNone/>
            </a:pPr>
            <a:r>
              <a:rPr lang="en-US" sz="17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1700" dirty="0">
                <a:latin typeface="Consolas" pitchFamily="49" charset="0"/>
                <a:cs typeface="Consolas" pitchFamily="49" charset="0"/>
              </a:rPr>
              <a:t>  public </a:t>
            </a:r>
            <a:r>
              <a:rPr lang="en-US" sz="1700" dirty="0" err="1">
                <a:latin typeface="Consolas" pitchFamily="49" charset="0"/>
                <a:cs typeface="Consolas" pitchFamily="49" charset="0"/>
              </a:rPr>
              <a:t>LLNode</a:t>
            </a:r>
            <a:r>
              <a:rPr lang="en-US" sz="1700" dirty="0">
                <a:latin typeface="Consolas" pitchFamily="49" charset="0"/>
                <a:cs typeface="Consolas" pitchFamily="49" charset="0"/>
              </a:rPr>
              <a:t>(T info)</a:t>
            </a:r>
          </a:p>
          <a:p>
            <a:pPr eaLnBrk="1" hangingPunct="1">
              <a:lnSpc>
                <a:spcPct val="95000"/>
              </a:lnSpc>
              <a:spcBef>
                <a:spcPct val="0"/>
              </a:spcBef>
              <a:buFont typeface="Wingdings 2" pitchFamily="18" charset="2"/>
              <a:buNone/>
            </a:pPr>
            <a:r>
              <a:rPr lang="en-US" sz="17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1700" dirty="0">
                <a:latin typeface="Consolas" pitchFamily="49" charset="0"/>
                <a:cs typeface="Consolas" pitchFamily="49" charset="0"/>
              </a:rPr>
              <a:t>    this.info = info;</a:t>
            </a:r>
          </a:p>
          <a:p>
            <a:pPr eaLnBrk="1" hangingPunct="1">
              <a:lnSpc>
                <a:spcPct val="95000"/>
              </a:lnSpc>
              <a:spcBef>
                <a:spcPct val="0"/>
              </a:spcBef>
              <a:buFont typeface="Wingdings 2" pitchFamily="18" charset="2"/>
              <a:buNone/>
            </a:pPr>
            <a:r>
              <a:rPr lang="en-US" sz="1700" dirty="0">
                <a:latin typeface="Consolas" pitchFamily="49" charset="0"/>
                <a:cs typeface="Consolas" pitchFamily="49" charset="0"/>
              </a:rPr>
              <a:t>    link = null;</a:t>
            </a:r>
          </a:p>
          <a:p>
            <a:pPr eaLnBrk="1" hangingPunct="1">
              <a:lnSpc>
                <a:spcPct val="95000"/>
              </a:lnSpc>
              <a:spcBef>
                <a:spcPct val="0"/>
              </a:spcBef>
              <a:buFont typeface="Wingdings 2" pitchFamily="18" charset="2"/>
              <a:buNone/>
            </a:pPr>
            <a:r>
              <a:rPr lang="en-US" sz="1700" dirty="0">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1700" dirty="0">
                <a:latin typeface="Consolas" pitchFamily="49" charset="0"/>
                <a:cs typeface="Consolas" pitchFamily="49" charset="0"/>
              </a:rPr>
              <a:t> ...</a:t>
            </a:r>
          </a:p>
        </p:txBody>
      </p:sp>
      <p:sp>
        <p:nvSpPr>
          <p:cNvPr id="59395" name="Content Placeholder 3"/>
          <p:cNvSpPr txBox="1">
            <a:spLocks/>
          </p:cNvSpPr>
          <p:nvPr/>
        </p:nvSpPr>
        <p:spPr bwMode="auto">
          <a:xfrm>
            <a:off x="7266431" y="905256"/>
            <a:ext cx="4718305" cy="5742432"/>
          </a:xfrm>
          <a:prstGeom prst="rect">
            <a:avLst/>
          </a:prstGeom>
          <a:noFill/>
          <a:ln w="9525">
            <a:noFill/>
            <a:miter lim="800000"/>
            <a:headEnd/>
            <a:tailEnd/>
          </a:ln>
        </p:spPr>
        <p:txBody>
          <a:bodyPr/>
          <a:lstStyle/>
          <a:p>
            <a:pPr marL="419100" indent="-382588" eaLnBrk="0" hangingPunct="0">
              <a:lnSpc>
                <a:spcPct val="95000"/>
              </a:lnSpc>
              <a:buClr>
                <a:schemeClr val="accent1"/>
              </a:buClr>
              <a:buSzPct val="80000"/>
            </a:pPr>
            <a:r>
              <a:rPr lang="en-US" sz="1700" dirty="0">
                <a:latin typeface="Courier New" pitchFamily="49" charset="0"/>
              </a:rPr>
              <a:t>  ...</a:t>
            </a:r>
          </a:p>
          <a:p>
            <a:pPr marL="419100" indent="-382588"/>
            <a:r>
              <a:rPr lang="en-US" sz="1700" dirty="0">
                <a:latin typeface="Courier New" pitchFamily="49" charset="0"/>
              </a:rPr>
              <a:t>  </a:t>
            </a:r>
            <a:r>
              <a:rPr lang="en-US" sz="1700" dirty="0">
                <a:latin typeface="Consolas" pitchFamily="49" charset="0"/>
                <a:cs typeface="Consolas" pitchFamily="49" charset="0"/>
              </a:rPr>
              <a:t>public void </a:t>
            </a:r>
            <a:r>
              <a:rPr lang="en-US" sz="1700" dirty="0" err="1">
                <a:latin typeface="Consolas" pitchFamily="49" charset="0"/>
                <a:cs typeface="Consolas" pitchFamily="49" charset="0"/>
              </a:rPr>
              <a:t>setInfo</a:t>
            </a:r>
            <a:r>
              <a:rPr lang="en-US" sz="1700" dirty="0">
                <a:latin typeface="Consolas" pitchFamily="49" charset="0"/>
                <a:cs typeface="Consolas" pitchFamily="49" charset="0"/>
              </a:rPr>
              <a:t>(T info)</a:t>
            </a:r>
          </a:p>
          <a:p>
            <a:pPr marL="419100" indent="-382588"/>
            <a:r>
              <a:rPr lang="en-US" sz="1700" dirty="0">
                <a:latin typeface="Consolas" pitchFamily="49" charset="0"/>
                <a:cs typeface="Consolas" pitchFamily="49" charset="0"/>
              </a:rPr>
              <a:t>  {</a:t>
            </a:r>
          </a:p>
          <a:p>
            <a:pPr marL="419100" indent="-382588"/>
            <a:r>
              <a:rPr lang="en-US" sz="1700" dirty="0">
                <a:latin typeface="Consolas" pitchFamily="49" charset="0"/>
                <a:cs typeface="Consolas" pitchFamily="49" charset="0"/>
              </a:rPr>
              <a:t>    this.info = info;</a:t>
            </a:r>
          </a:p>
          <a:p>
            <a:pPr marL="419100" indent="-382588"/>
            <a:r>
              <a:rPr lang="en-US" sz="1700" dirty="0">
                <a:latin typeface="Consolas" pitchFamily="49" charset="0"/>
                <a:cs typeface="Consolas" pitchFamily="49" charset="0"/>
              </a:rPr>
              <a:t>  }</a:t>
            </a:r>
          </a:p>
          <a:p>
            <a:pPr marL="419100" indent="-382588"/>
            <a:endParaRPr lang="en-US" sz="1700" dirty="0">
              <a:latin typeface="Consolas" pitchFamily="49" charset="0"/>
              <a:cs typeface="Consolas" pitchFamily="49" charset="0"/>
            </a:endParaRPr>
          </a:p>
          <a:p>
            <a:pPr marL="419100" indent="-382588"/>
            <a:r>
              <a:rPr lang="en-US" sz="1700" dirty="0">
                <a:latin typeface="Consolas" pitchFamily="49" charset="0"/>
                <a:cs typeface="Consolas" pitchFamily="49" charset="0"/>
              </a:rPr>
              <a:t>  public T </a:t>
            </a:r>
            <a:r>
              <a:rPr lang="en-US" sz="1700" dirty="0" err="1">
                <a:latin typeface="Consolas" pitchFamily="49" charset="0"/>
                <a:cs typeface="Consolas" pitchFamily="49" charset="0"/>
              </a:rPr>
              <a:t>getInfo</a:t>
            </a:r>
            <a:r>
              <a:rPr lang="en-US" sz="1700" dirty="0">
                <a:latin typeface="Consolas" pitchFamily="49" charset="0"/>
                <a:cs typeface="Consolas" pitchFamily="49" charset="0"/>
              </a:rPr>
              <a:t>()</a:t>
            </a:r>
          </a:p>
          <a:p>
            <a:pPr marL="419100" indent="-382588"/>
            <a:r>
              <a:rPr lang="en-US" sz="1700" dirty="0">
                <a:latin typeface="Consolas" pitchFamily="49" charset="0"/>
                <a:cs typeface="Consolas" pitchFamily="49" charset="0"/>
              </a:rPr>
              <a:t>  {    </a:t>
            </a:r>
          </a:p>
          <a:p>
            <a:pPr marL="419100" indent="-382588"/>
            <a:r>
              <a:rPr lang="en-US" sz="1700" dirty="0">
                <a:latin typeface="Consolas" pitchFamily="49" charset="0"/>
                <a:cs typeface="Consolas" pitchFamily="49" charset="0"/>
              </a:rPr>
              <a:t>    return info;</a:t>
            </a:r>
          </a:p>
          <a:p>
            <a:pPr marL="419100" indent="-382588"/>
            <a:r>
              <a:rPr lang="en-US" sz="1700" dirty="0">
                <a:latin typeface="Consolas" pitchFamily="49" charset="0"/>
                <a:cs typeface="Consolas" pitchFamily="49" charset="0"/>
              </a:rPr>
              <a:t>  }</a:t>
            </a:r>
          </a:p>
          <a:p>
            <a:pPr marL="419100" indent="-382588" eaLnBrk="0" hangingPunct="0">
              <a:lnSpc>
                <a:spcPct val="95000"/>
              </a:lnSpc>
              <a:buClr>
                <a:schemeClr val="accent1"/>
              </a:buClr>
              <a:buSzPct val="80000"/>
            </a:pPr>
            <a:endParaRPr lang="en-US" sz="1700" dirty="0">
              <a:latin typeface="Consolas" pitchFamily="49" charset="0"/>
              <a:cs typeface="Consolas" pitchFamily="49" charset="0"/>
            </a:endParaRPr>
          </a:p>
          <a:p>
            <a:pPr marL="419100" indent="-382588" eaLnBrk="0" hangingPunct="0">
              <a:lnSpc>
                <a:spcPct val="95000"/>
              </a:lnSpc>
              <a:buClr>
                <a:schemeClr val="accent1"/>
              </a:buClr>
              <a:buSzPct val="80000"/>
            </a:pPr>
            <a:r>
              <a:rPr lang="en-US" sz="1700" dirty="0">
                <a:latin typeface="Consolas" pitchFamily="49" charset="0"/>
                <a:cs typeface="Consolas" pitchFamily="49" charset="0"/>
              </a:rPr>
              <a:t>  public void </a:t>
            </a:r>
            <a:r>
              <a:rPr lang="en-US" sz="1700" dirty="0" err="1">
                <a:latin typeface="Consolas" pitchFamily="49" charset="0"/>
                <a:cs typeface="Consolas" pitchFamily="49" charset="0"/>
              </a:rPr>
              <a:t>setLink</a:t>
            </a:r>
            <a:r>
              <a:rPr lang="en-US" sz="1700" dirty="0">
                <a:latin typeface="Consolas" pitchFamily="49" charset="0"/>
                <a:cs typeface="Consolas" pitchFamily="49" charset="0"/>
              </a:rPr>
              <a:t>(</a:t>
            </a:r>
            <a:r>
              <a:rPr lang="en-US" sz="1700" dirty="0" err="1">
                <a:latin typeface="Consolas" pitchFamily="49" charset="0"/>
                <a:cs typeface="Consolas" pitchFamily="49" charset="0"/>
              </a:rPr>
              <a:t>LLNode</a:t>
            </a:r>
            <a:r>
              <a:rPr lang="en-US" sz="1700" dirty="0">
                <a:latin typeface="Consolas" pitchFamily="49" charset="0"/>
                <a:cs typeface="Consolas" pitchFamily="49" charset="0"/>
              </a:rPr>
              <a:t> link)</a:t>
            </a:r>
          </a:p>
          <a:p>
            <a:pPr marL="419100" indent="-382588" eaLnBrk="0" hangingPunct="0">
              <a:lnSpc>
                <a:spcPct val="95000"/>
              </a:lnSpc>
              <a:buClr>
                <a:schemeClr val="accent1"/>
              </a:buClr>
              <a:buSzPct val="80000"/>
            </a:pPr>
            <a:r>
              <a:rPr lang="en-US" sz="1700" dirty="0">
                <a:latin typeface="Consolas" pitchFamily="49" charset="0"/>
                <a:cs typeface="Consolas" pitchFamily="49" charset="0"/>
              </a:rPr>
              <a:t>  {</a:t>
            </a:r>
          </a:p>
          <a:p>
            <a:pPr marL="419100" indent="-382588" eaLnBrk="0" hangingPunct="0">
              <a:lnSpc>
                <a:spcPct val="95000"/>
              </a:lnSpc>
              <a:buClr>
                <a:schemeClr val="accent1"/>
              </a:buClr>
              <a:buSzPct val="80000"/>
            </a:pPr>
            <a:r>
              <a:rPr lang="en-US" sz="1700" dirty="0">
                <a:latin typeface="Consolas" pitchFamily="49" charset="0"/>
                <a:cs typeface="Consolas" pitchFamily="49" charset="0"/>
              </a:rPr>
              <a:t>    </a:t>
            </a:r>
            <a:r>
              <a:rPr lang="en-US" sz="1700" dirty="0" err="1">
                <a:latin typeface="Consolas" pitchFamily="49" charset="0"/>
                <a:cs typeface="Consolas" pitchFamily="49" charset="0"/>
              </a:rPr>
              <a:t>this.link</a:t>
            </a:r>
            <a:r>
              <a:rPr lang="en-US" sz="1700" dirty="0">
                <a:latin typeface="Consolas" pitchFamily="49" charset="0"/>
                <a:cs typeface="Consolas" pitchFamily="49" charset="0"/>
              </a:rPr>
              <a:t> = link;</a:t>
            </a:r>
          </a:p>
          <a:p>
            <a:pPr marL="419100" indent="-382588" eaLnBrk="0" hangingPunct="0">
              <a:lnSpc>
                <a:spcPct val="95000"/>
              </a:lnSpc>
              <a:buClr>
                <a:schemeClr val="accent1"/>
              </a:buClr>
              <a:buSzPct val="80000"/>
            </a:pPr>
            <a:r>
              <a:rPr lang="en-US" sz="1700" dirty="0">
                <a:latin typeface="Consolas" pitchFamily="49" charset="0"/>
                <a:cs typeface="Consolas" pitchFamily="49" charset="0"/>
              </a:rPr>
              <a:t>  }</a:t>
            </a:r>
          </a:p>
          <a:p>
            <a:pPr marL="419100" indent="-382588" eaLnBrk="0" hangingPunct="0">
              <a:lnSpc>
                <a:spcPct val="95000"/>
              </a:lnSpc>
              <a:buClr>
                <a:schemeClr val="accent1"/>
              </a:buClr>
              <a:buSzPct val="80000"/>
            </a:pPr>
            <a:endParaRPr lang="en-US" sz="1700" dirty="0">
              <a:latin typeface="Consolas" pitchFamily="49" charset="0"/>
              <a:cs typeface="Consolas" pitchFamily="49" charset="0"/>
            </a:endParaRPr>
          </a:p>
          <a:p>
            <a:pPr marL="419100" indent="-382588" eaLnBrk="0" hangingPunct="0">
              <a:lnSpc>
                <a:spcPct val="95000"/>
              </a:lnSpc>
              <a:buClr>
                <a:schemeClr val="accent1"/>
              </a:buClr>
              <a:buSzPct val="80000"/>
            </a:pPr>
            <a:r>
              <a:rPr lang="en-US" sz="1700" dirty="0">
                <a:latin typeface="Consolas" pitchFamily="49" charset="0"/>
                <a:cs typeface="Consolas" pitchFamily="49" charset="0"/>
              </a:rPr>
              <a:t>  public </a:t>
            </a:r>
            <a:r>
              <a:rPr lang="en-US" sz="1700" dirty="0" err="1">
                <a:latin typeface="Consolas" pitchFamily="49" charset="0"/>
                <a:cs typeface="Consolas" pitchFamily="49" charset="0"/>
              </a:rPr>
              <a:t>LLNode</a:t>
            </a:r>
            <a:r>
              <a:rPr lang="en-US" sz="1700" dirty="0">
                <a:latin typeface="Consolas" pitchFamily="49" charset="0"/>
                <a:cs typeface="Consolas" pitchFamily="49" charset="0"/>
              </a:rPr>
              <a:t> </a:t>
            </a:r>
            <a:r>
              <a:rPr lang="en-US" sz="1700" dirty="0" err="1">
                <a:latin typeface="Consolas" pitchFamily="49" charset="0"/>
                <a:cs typeface="Consolas" pitchFamily="49" charset="0"/>
              </a:rPr>
              <a:t>getLink</a:t>
            </a:r>
            <a:r>
              <a:rPr lang="en-US" sz="1700" dirty="0">
                <a:latin typeface="Consolas" pitchFamily="49" charset="0"/>
                <a:cs typeface="Consolas" pitchFamily="49" charset="0"/>
              </a:rPr>
              <a:t>()</a:t>
            </a:r>
          </a:p>
          <a:p>
            <a:pPr marL="419100" indent="-382588" eaLnBrk="0" hangingPunct="0">
              <a:lnSpc>
                <a:spcPct val="95000"/>
              </a:lnSpc>
              <a:buClr>
                <a:schemeClr val="accent1"/>
              </a:buClr>
              <a:buSzPct val="80000"/>
            </a:pPr>
            <a:r>
              <a:rPr lang="en-US" sz="1700" dirty="0">
                <a:latin typeface="Consolas" pitchFamily="49" charset="0"/>
                <a:cs typeface="Consolas" pitchFamily="49" charset="0"/>
              </a:rPr>
              <a:t>  {</a:t>
            </a:r>
          </a:p>
          <a:p>
            <a:pPr marL="419100" indent="-382588" eaLnBrk="0" hangingPunct="0">
              <a:lnSpc>
                <a:spcPct val="95000"/>
              </a:lnSpc>
              <a:buClr>
                <a:schemeClr val="accent1"/>
              </a:buClr>
              <a:buSzPct val="80000"/>
            </a:pPr>
            <a:r>
              <a:rPr lang="en-US" sz="1700" dirty="0">
                <a:latin typeface="Consolas" pitchFamily="49" charset="0"/>
                <a:cs typeface="Consolas" pitchFamily="49" charset="0"/>
              </a:rPr>
              <a:t>    return link;</a:t>
            </a:r>
          </a:p>
          <a:p>
            <a:pPr marL="419100" indent="-382588" eaLnBrk="0" hangingPunct="0">
              <a:lnSpc>
                <a:spcPct val="95000"/>
              </a:lnSpc>
              <a:buClr>
                <a:schemeClr val="accent1"/>
              </a:buClr>
              <a:buSzPct val="80000"/>
            </a:pPr>
            <a:r>
              <a:rPr lang="en-US" sz="1700" dirty="0">
                <a:latin typeface="Consolas" pitchFamily="49" charset="0"/>
                <a:cs typeface="Consolas" pitchFamily="49" charset="0"/>
              </a:rPr>
              <a:t>  }</a:t>
            </a:r>
          </a:p>
          <a:p>
            <a:pPr marL="419100" indent="-382588" eaLnBrk="0" hangingPunct="0">
              <a:lnSpc>
                <a:spcPct val="95000"/>
              </a:lnSpc>
              <a:buClr>
                <a:schemeClr val="accent1"/>
              </a:buClr>
              <a:buSzPct val="80000"/>
            </a:pPr>
            <a:endParaRPr lang="en-US" sz="1700" dirty="0">
              <a:latin typeface="Consolas" pitchFamily="49" charset="0"/>
              <a:cs typeface="Consolas" pitchFamily="49" charset="0"/>
            </a:endParaRPr>
          </a:p>
          <a:p>
            <a:pPr marL="419100" indent="-382588" eaLnBrk="0" hangingPunct="0">
              <a:lnSpc>
                <a:spcPct val="95000"/>
              </a:lnSpc>
              <a:buClr>
                <a:schemeClr val="accent1"/>
              </a:buClr>
              <a:buSzPct val="80000"/>
            </a:pPr>
            <a:r>
              <a:rPr lang="en-US" sz="1700" dirty="0">
                <a:latin typeface="Consolas" pitchFamily="49" charset="0"/>
                <a:cs typeface="Consolas" pitchFamily="49" charset="0"/>
              </a:rPr>
              <a:t>} </a:t>
            </a:r>
            <a:r>
              <a:rPr lang="en-US" sz="1700" dirty="0">
                <a:solidFill>
                  <a:srgbClr val="92D050"/>
                </a:solidFill>
                <a:latin typeface="Consolas" pitchFamily="49" charset="0"/>
                <a:cs typeface="Consolas" pitchFamily="49" charset="0"/>
              </a:rPr>
              <a:t>// end class</a:t>
            </a:r>
          </a:p>
          <a:p>
            <a:pPr marL="419100" indent="-382588" eaLnBrk="0" hangingPunct="0">
              <a:lnSpc>
                <a:spcPct val="95000"/>
              </a:lnSpc>
              <a:buClr>
                <a:schemeClr val="accent1"/>
              </a:buClr>
              <a:buSzPct val="80000"/>
            </a:pPr>
            <a:endParaRPr lang="en-US" sz="17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1524000" y="1"/>
            <a:ext cx="9144000" cy="701675"/>
          </a:xfrm>
        </p:spPr>
        <p:txBody>
          <a:bodyPr/>
          <a:lstStyle/>
          <a:p>
            <a:pPr eaLnBrk="1" hangingPunct="1"/>
            <a:r>
              <a:rPr lang="en-US" smtClean="0"/>
              <a:t>Link-Based Stack Implementation</a:t>
            </a:r>
            <a:endParaRPr lang="en-US" smtClean="0">
              <a:latin typeface="Courier New" pitchFamily="49" charset="0"/>
              <a:cs typeface="Courier New" pitchFamily="49" charset="0"/>
            </a:endParaRPr>
          </a:p>
        </p:txBody>
      </p:sp>
      <p:sp>
        <p:nvSpPr>
          <p:cNvPr id="4" name="Content Placeholder 3"/>
          <p:cNvSpPr>
            <a:spLocks noGrp="1"/>
          </p:cNvSpPr>
          <p:nvPr>
            <p:ph idx="1"/>
          </p:nvPr>
        </p:nvSpPr>
        <p:spPr>
          <a:xfrm>
            <a:off x="170688" y="908050"/>
            <a:ext cx="11887200" cy="5607050"/>
          </a:xfrm>
        </p:spPr>
        <p:txBody>
          <a:bodyPr/>
          <a:lstStyle/>
          <a:p>
            <a:pPr eaLnBrk="1" hangingPunct="1">
              <a:spcBef>
                <a:spcPts val="1200"/>
              </a:spcBef>
            </a:pPr>
            <a:r>
              <a:rPr lang="en-US" dirty="0" smtClean="0"/>
              <a:t>We need a variable (</a:t>
            </a:r>
            <a:r>
              <a:rPr lang="en-US" dirty="0" smtClean="0">
                <a:solidFill>
                  <a:srgbClr val="FFC000"/>
                </a:solidFill>
                <a:latin typeface="Consolas" pitchFamily="49" charset="0"/>
                <a:cs typeface="Consolas" pitchFamily="49" charset="0"/>
              </a:rPr>
              <a:t>top</a:t>
            </a:r>
            <a:r>
              <a:rPr lang="en-US" dirty="0" smtClean="0"/>
              <a:t>) to refer to the top node of the stack </a:t>
            </a:r>
            <a:br>
              <a:rPr lang="en-US" dirty="0" smtClean="0"/>
            </a:br>
            <a:r>
              <a:rPr lang="en-US" dirty="0" smtClean="0"/>
              <a:t>(the top node will refer to the second node, which will refer to </a:t>
            </a:r>
            <a:br>
              <a:rPr lang="en-US" dirty="0" smtClean="0"/>
            </a:br>
            <a:r>
              <a:rPr lang="en-US" dirty="0" smtClean="0"/>
              <a:t>the third, …).</a:t>
            </a:r>
          </a:p>
          <a:p>
            <a:pPr eaLnBrk="1" hangingPunct="1">
              <a:spcBef>
                <a:spcPts val="1200"/>
              </a:spcBef>
            </a:pPr>
            <a:r>
              <a:rPr lang="en-US" dirty="0" smtClean="0"/>
              <a:t>Our constructor needs to initialize the stack to be empty (</a:t>
            </a:r>
            <a:r>
              <a:rPr lang="en-US" dirty="0" smtClean="0">
                <a:solidFill>
                  <a:srgbClr val="FFC000"/>
                </a:solidFill>
                <a:latin typeface="Consolas" pitchFamily="49" charset="0"/>
                <a:cs typeface="Consolas" pitchFamily="49" charset="0"/>
              </a:rPr>
              <a:t>top</a:t>
            </a:r>
            <a:r>
              <a:rPr lang="en-US" dirty="0" smtClean="0"/>
              <a:t> is </a:t>
            </a:r>
            <a:r>
              <a:rPr lang="en-US" dirty="0" smtClean="0">
                <a:solidFill>
                  <a:srgbClr val="FFC000"/>
                </a:solidFill>
                <a:latin typeface="Consolas" pitchFamily="49" charset="0"/>
                <a:cs typeface="Consolas" pitchFamily="49" charset="0"/>
              </a:rPr>
              <a:t>null</a:t>
            </a:r>
            <a:r>
              <a:rPr lang="en-US" dirty="0" smtClean="0"/>
              <a:t>)</a:t>
            </a:r>
          </a:p>
          <a:p>
            <a:pPr eaLnBrk="1" hangingPunct="1">
              <a:spcBef>
                <a:spcPts val="1200"/>
              </a:spcBef>
            </a:pPr>
            <a:endParaRPr lang="en-US" dirty="0" smtClean="0"/>
          </a:p>
          <a:p>
            <a:pPr eaLnBrk="1" hangingPunct="1">
              <a:spcBef>
                <a:spcPts val="1200"/>
              </a:spcBef>
              <a:buNone/>
            </a:pPr>
            <a:endParaRPr lang="en-US" dirty="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1524000" y="1"/>
            <a:ext cx="9144000" cy="701675"/>
          </a:xfrm>
        </p:spPr>
        <p:txBody>
          <a:bodyPr/>
          <a:lstStyle/>
          <a:p>
            <a:pPr eaLnBrk="1" hangingPunct="1"/>
            <a:r>
              <a:rPr lang="en-US" smtClean="0"/>
              <a:t>The Code: Part 1 - Constructor</a:t>
            </a:r>
            <a:endParaRPr lang="en-US" smtClean="0">
              <a:latin typeface="Courier New" pitchFamily="49" charset="0"/>
              <a:cs typeface="Courier New" pitchFamily="49" charset="0"/>
            </a:endParaRPr>
          </a:p>
        </p:txBody>
      </p:sp>
      <p:sp>
        <p:nvSpPr>
          <p:cNvPr id="61442" name="Content Placeholder 3"/>
          <p:cNvSpPr>
            <a:spLocks noGrp="1"/>
          </p:cNvSpPr>
          <p:nvPr>
            <p:ph idx="1"/>
          </p:nvPr>
        </p:nvSpPr>
        <p:spPr>
          <a:xfrm>
            <a:off x="170688" y="908050"/>
            <a:ext cx="11887200" cy="5607050"/>
          </a:xfrm>
        </p:spPr>
        <p:txBody>
          <a:bodyPr/>
          <a:lstStyle/>
          <a:p>
            <a:pPr eaLnBrk="1" hangingPunct="1">
              <a:lnSpc>
                <a:spcPct val="95000"/>
              </a:lnSpc>
              <a:spcBef>
                <a:spcPct val="0"/>
              </a:spcBef>
              <a:buFont typeface="Wingdings 2" pitchFamily="18" charset="2"/>
              <a:buNone/>
            </a:pPr>
            <a:r>
              <a:rPr lang="en-US" sz="1900" dirty="0">
                <a:solidFill>
                  <a:srgbClr val="92D050"/>
                </a:solidFill>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solidFill>
                  <a:srgbClr val="92D050"/>
                </a:solidFill>
                <a:latin typeface="Consolas" pitchFamily="49" charset="0"/>
                <a:cs typeface="Consolas" pitchFamily="49" charset="0"/>
              </a:rPr>
              <a:t>// LinkedStack.java         by Dale/Joyce/Weems            Chapter 3</a:t>
            </a:r>
          </a:p>
          <a:p>
            <a:pPr eaLnBrk="1" hangingPunct="1">
              <a:lnSpc>
                <a:spcPct val="95000"/>
              </a:lnSpc>
              <a:spcBef>
                <a:spcPct val="0"/>
              </a:spcBef>
              <a:buFont typeface="Wingdings 2" pitchFamily="18" charset="2"/>
              <a:buNone/>
            </a:pPr>
            <a:r>
              <a:rPr lang="en-US" sz="1900" dirty="0">
                <a:solidFill>
                  <a:srgbClr val="92D050"/>
                </a:solidFill>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solidFill>
                  <a:srgbClr val="92D050"/>
                </a:solidFill>
                <a:latin typeface="Consolas" pitchFamily="49" charset="0"/>
                <a:cs typeface="Consolas" pitchFamily="49" charset="0"/>
              </a:rPr>
              <a:t>// Implements </a:t>
            </a:r>
            <a:r>
              <a:rPr lang="en-US" sz="1900" dirty="0" err="1">
                <a:solidFill>
                  <a:srgbClr val="92D050"/>
                </a:solidFill>
                <a:latin typeface="Consolas" pitchFamily="49" charset="0"/>
                <a:cs typeface="Consolas" pitchFamily="49" charset="0"/>
              </a:rPr>
              <a:t>UnboundedStackInterface</a:t>
            </a:r>
            <a:r>
              <a:rPr lang="en-US" sz="1900" dirty="0">
                <a:solidFill>
                  <a:srgbClr val="92D050"/>
                </a:solidFill>
                <a:latin typeface="Consolas" pitchFamily="49" charset="0"/>
                <a:cs typeface="Consolas" pitchFamily="49" charset="0"/>
              </a:rPr>
              <a:t> using a linked list </a:t>
            </a:r>
            <a:r>
              <a:rPr lang="en-US" sz="1900" dirty="0" smtClean="0">
                <a:solidFill>
                  <a:srgbClr val="92D050"/>
                </a:solidFill>
                <a:latin typeface="Consolas" pitchFamily="49" charset="0"/>
                <a:cs typeface="Consolas" pitchFamily="49" charset="0"/>
              </a:rPr>
              <a:t>to hold the stack elements</a:t>
            </a:r>
            <a:endParaRPr lang="en-US" sz="1900" dirty="0">
              <a:solidFill>
                <a:srgbClr val="92D050"/>
              </a:solidFill>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1900" dirty="0" smtClean="0">
                <a:solidFill>
                  <a:srgbClr val="92D050"/>
                </a:solidFill>
                <a:latin typeface="Consolas" pitchFamily="49" charset="0"/>
                <a:cs typeface="Consolas" pitchFamily="49" charset="0"/>
              </a:rPr>
              <a:t>//-------------------------------------------------------------------</a:t>
            </a:r>
            <a:endParaRPr lang="en-US" sz="1900" dirty="0">
              <a:solidFill>
                <a:srgbClr val="92D050"/>
              </a:solidFill>
              <a:latin typeface="Consolas" pitchFamily="49" charset="0"/>
              <a:cs typeface="Consolas" pitchFamily="49" charset="0"/>
            </a:endParaRPr>
          </a:p>
          <a:p>
            <a:pPr eaLnBrk="1" hangingPunct="1">
              <a:lnSpc>
                <a:spcPct val="95000"/>
              </a:lnSpc>
              <a:spcBef>
                <a:spcPct val="0"/>
              </a:spcBef>
              <a:buFont typeface="Wingdings 2" pitchFamily="18" charset="2"/>
              <a:buNone/>
            </a:pPr>
            <a:endParaRPr lang="en-US" sz="1900" dirty="0">
              <a:solidFill>
                <a:srgbClr val="92D050"/>
              </a:solidFill>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import </a:t>
            </a:r>
            <a:r>
              <a:rPr lang="en-US" sz="1900" dirty="0" err="1">
                <a:latin typeface="Consolas" pitchFamily="49" charset="0"/>
                <a:cs typeface="Consolas" pitchFamily="49" charset="0"/>
              </a:rPr>
              <a:t>support.LLObjectNode</a:t>
            </a:r>
            <a:r>
              <a:rPr lang="en-US" sz="1900" dirty="0">
                <a:latin typeface="Consolas" pitchFamily="49" charset="0"/>
                <a:cs typeface="Consolas" pitchFamily="49" charset="0"/>
              </a:rPr>
              <a:t>;</a:t>
            </a:r>
          </a:p>
          <a:p>
            <a:pPr eaLnBrk="1" hangingPunct="1">
              <a:lnSpc>
                <a:spcPct val="95000"/>
              </a:lnSpc>
              <a:spcBef>
                <a:spcPct val="0"/>
              </a:spcBef>
              <a:buFont typeface="Wingdings 2" pitchFamily="18" charset="2"/>
              <a:buNone/>
            </a:pPr>
            <a:endParaRPr lang="en-US" sz="19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public class </a:t>
            </a:r>
            <a:r>
              <a:rPr lang="en-US" sz="1900" b="1" dirty="0" err="1">
                <a:solidFill>
                  <a:srgbClr val="FFC000"/>
                </a:solidFill>
                <a:latin typeface="Consolas" pitchFamily="49" charset="0"/>
                <a:cs typeface="Consolas" pitchFamily="49" charset="0"/>
              </a:rPr>
              <a:t>LinkedStack</a:t>
            </a:r>
            <a:r>
              <a:rPr lang="en-US" sz="1900" b="1" dirty="0">
                <a:solidFill>
                  <a:srgbClr val="FFC000"/>
                </a:solidFill>
                <a:latin typeface="Consolas" pitchFamily="49" charset="0"/>
                <a:cs typeface="Consolas" pitchFamily="49" charset="0"/>
              </a:rPr>
              <a:t>&lt;T&gt;</a:t>
            </a:r>
            <a:r>
              <a:rPr lang="en-US" sz="1900" dirty="0">
                <a:latin typeface="Consolas" pitchFamily="49" charset="0"/>
                <a:cs typeface="Consolas" pitchFamily="49" charset="0"/>
              </a:rPr>
              <a:t> implements </a:t>
            </a:r>
            <a:r>
              <a:rPr lang="en-US" sz="1900" dirty="0" err="1">
                <a:latin typeface="Consolas" pitchFamily="49" charset="0"/>
                <a:cs typeface="Consolas" pitchFamily="49" charset="0"/>
              </a:rPr>
              <a:t>UnboundedStackInterface</a:t>
            </a:r>
            <a:r>
              <a:rPr lang="en-US" sz="1900" dirty="0">
                <a:latin typeface="Consolas" pitchFamily="49" charset="0"/>
                <a:cs typeface="Consolas" pitchFamily="49" charset="0"/>
              </a:rPr>
              <a:t>&lt;T&gt;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protected </a:t>
            </a:r>
            <a:r>
              <a:rPr lang="en-US" sz="1900" dirty="0" err="1">
                <a:latin typeface="Consolas" pitchFamily="49" charset="0"/>
                <a:cs typeface="Consolas" pitchFamily="49" charset="0"/>
              </a:rPr>
              <a:t>LLNode</a:t>
            </a:r>
            <a:r>
              <a:rPr lang="en-US" sz="1900" dirty="0">
                <a:latin typeface="Consolas" pitchFamily="49" charset="0"/>
                <a:cs typeface="Consolas" pitchFamily="49" charset="0"/>
              </a:rPr>
              <a:t>&lt;T&gt; top;   </a:t>
            </a:r>
            <a:r>
              <a:rPr lang="en-US" sz="1900" dirty="0">
                <a:solidFill>
                  <a:srgbClr val="92D050"/>
                </a:solidFill>
                <a:latin typeface="Consolas" pitchFamily="49" charset="0"/>
                <a:cs typeface="Consolas" pitchFamily="49" charset="0"/>
              </a:rPr>
              <a:t>// reference to the top of this stack</a:t>
            </a:r>
          </a:p>
          <a:p>
            <a:pPr eaLnBrk="1" hangingPunct="1">
              <a:lnSpc>
                <a:spcPct val="95000"/>
              </a:lnSpc>
              <a:spcBef>
                <a:spcPct val="0"/>
              </a:spcBef>
              <a:buFont typeface="Wingdings 2" pitchFamily="18" charset="2"/>
              <a:buNone/>
            </a:pPr>
            <a:endParaRPr lang="en-US" sz="1900" dirty="0">
              <a:latin typeface="Consolas" pitchFamily="49" charset="0"/>
              <a:cs typeface="Consolas" pitchFamily="49" charset="0"/>
            </a:endParaRPr>
          </a:p>
          <a:p>
            <a:pPr eaLnBrk="1" hangingPunct="1">
              <a:lnSpc>
                <a:spcPct val="95000"/>
              </a:lnSpc>
              <a:spcBef>
                <a:spcPct val="0"/>
              </a:spcBef>
              <a:buFont typeface="Wingdings 2" pitchFamily="18" charset="2"/>
              <a:buNone/>
            </a:pPr>
            <a:r>
              <a:rPr lang="en-US" sz="1900" dirty="0">
                <a:latin typeface="Consolas" pitchFamily="49" charset="0"/>
                <a:cs typeface="Consolas" pitchFamily="49" charset="0"/>
              </a:rPr>
              <a:t>  </a:t>
            </a:r>
            <a:r>
              <a:rPr lang="en-US" sz="1900" b="1" dirty="0">
                <a:solidFill>
                  <a:srgbClr val="FFC000"/>
                </a:solidFill>
                <a:latin typeface="Consolas" pitchFamily="49" charset="0"/>
                <a:cs typeface="Consolas" pitchFamily="49" charset="0"/>
              </a:rPr>
              <a:t>public </a:t>
            </a:r>
            <a:r>
              <a:rPr lang="en-US" sz="1900" b="1" dirty="0" err="1">
                <a:solidFill>
                  <a:srgbClr val="FFC000"/>
                </a:solidFill>
                <a:latin typeface="Consolas" pitchFamily="49" charset="0"/>
                <a:cs typeface="Consolas" pitchFamily="49" charset="0"/>
              </a:rPr>
              <a:t>LinkedStack</a:t>
            </a:r>
            <a:r>
              <a:rPr lang="en-US" sz="1900" b="1" dirty="0">
                <a:solidFill>
                  <a:srgbClr val="FFC000"/>
                </a:solidFill>
                <a:latin typeface="Consolas" pitchFamily="49" charset="0"/>
                <a:cs typeface="Consolas" pitchFamily="49" charset="0"/>
              </a:rPr>
              <a:t>()</a:t>
            </a:r>
          </a:p>
          <a:p>
            <a:pPr eaLnBrk="1" hangingPunct="1">
              <a:lnSpc>
                <a:spcPct val="95000"/>
              </a:lnSpc>
              <a:spcBef>
                <a:spcPct val="0"/>
              </a:spcBef>
              <a:buFont typeface="Wingdings 2" pitchFamily="18" charset="2"/>
              <a:buNone/>
            </a:pPr>
            <a:r>
              <a:rPr lang="en-US" sz="1900" b="1" dirty="0">
                <a:solidFill>
                  <a:srgbClr val="FFC00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1900" b="1" dirty="0">
                <a:solidFill>
                  <a:srgbClr val="92D050"/>
                </a:solidFill>
                <a:latin typeface="Consolas" pitchFamily="49" charset="0"/>
                <a:cs typeface="Consolas" pitchFamily="49" charset="0"/>
              </a:rPr>
              <a:t>    // constructor – there’s no data to fill in; just make the stack</a:t>
            </a:r>
          </a:p>
          <a:p>
            <a:pPr eaLnBrk="1" hangingPunct="1">
              <a:lnSpc>
                <a:spcPct val="95000"/>
              </a:lnSpc>
              <a:spcBef>
                <a:spcPct val="0"/>
              </a:spcBef>
              <a:buFont typeface="Wingdings 2" pitchFamily="18" charset="2"/>
              <a:buNone/>
            </a:pPr>
            <a:r>
              <a:rPr lang="en-US" sz="1900" b="1" dirty="0">
                <a:solidFill>
                  <a:srgbClr val="92D050"/>
                </a:solidFill>
                <a:latin typeface="Consolas" pitchFamily="49" charset="0"/>
                <a:cs typeface="Consolas" pitchFamily="49" charset="0"/>
              </a:rPr>
              <a:t>    // be empty be ensuring that the top reference refers to nothing</a:t>
            </a:r>
          </a:p>
          <a:p>
            <a:pPr eaLnBrk="1" hangingPunct="1">
              <a:lnSpc>
                <a:spcPct val="95000"/>
              </a:lnSpc>
              <a:spcBef>
                <a:spcPct val="0"/>
              </a:spcBef>
              <a:buFont typeface="Wingdings 2" pitchFamily="18" charset="2"/>
              <a:buNone/>
            </a:pPr>
            <a:r>
              <a:rPr lang="en-US" sz="1900" b="1" dirty="0">
                <a:solidFill>
                  <a:srgbClr val="92D050"/>
                </a:solidFill>
                <a:latin typeface="Consolas" pitchFamily="49" charset="0"/>
                <a:cs typeface="Consolas" pitchFamily="49" charset="0"/>
              </a:rPr>
              <a:t>    //</a:t>
            </a:r>
          </a:p>
          <a:p>
            <a:pPr eaLnBrk="1" hangingPunct="1">
              <a:lnSpc>
                <a:spcPct val="95000"/>
              </a:lnSpc>
              <a:spcBef>
                <a:spcPct val="0"/>
              </a:spcBef>
              <a:buFont typeface="Wingdings 2" pitchFamily="18" charset="2"/>
              <a:buNone/>
            </a:pPr>
            <a:r>
              <a:rPr lang="en-US" sz="1900" b="1" dirty="0">
                <a:solidFill>
                  <a:srgbClr val="FFC000"/>
                </a:solidFill>
                <a:latin typeface="Consolas" pitchFamily="49" charset="0"/>
                <a:cs typeface="Consolas" pitchFamily="49" charset="0"/>
              </a:rPr>
              <a:t>    top = null;</a:t>
            </a:r>
          </a:p>
          <a:p>
            <a:pPr eaLnBrk="1" hangingPunct="1">
              <a:lnSpc>
                <a:spcPct val="95000"/>
              </a:lnSpc>
              <a:spcBef>
                <a:spcPct val="0"/>
              </a:spcBef>
              <a:buFont typeface="Wingdings 2" pitchFamily="18" charset="2"/>
              <a:buNone/>
            </a:pPr>
            <a:r>
              <a:rPr lang="en-US" sz="1900" b="1" dirty="0">
                <a:solidFill>
                  <a:srgbClr val="FFC000"/>
                </a:solidFill>
                <a:latin typeface="Consolas" pitchFamily="49" charset="0"/>
                <a:cs typeface="Consolas" pitchFamily="49"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1524000" y="1"/>
            <a:ext cx="9144000" cy="701675"/>
          </a:xfrm>
        </p:spPr>
        <p:txBody>
          <a:bodyPr/>
          <a:lstStyle/>
          <a:p>
            <a:pPr eaLnBrk="1" hangingPunct="1"/>
            <a:r>
              <a:rPr lang="en-US" dirty="0" smtClean="0"/>
              <a:t>Stack Operations: </a:t>
            </a:r>
            <a:r>
              <a:rPr lang="en-US" dirty="0" smtClean="0">
                <a:solidFill>
                  <a:srgbClr val="FFC000"/>
                </a:solidFill>
                <a:latin typeface="Consolas" pitchFamily="49" charset="0"/>
                <a:cs typeface="Consolas" pitchFamily="49" charset="0"/>
              </a:rPr>
              <a:t>push</a:t>
            </a:r>
          </a:p>
        </p:txBody>
      </p:sp>
      <p:sp>
        <p:nvSpPr>
          <p:cNvPr id="4" name="Content Placeholder 3"/>
          <p:cNvSpPr>
            <a:spLocks noGrp="1"/>
          </p:cNvSpPr>
          <p:nvPr>
            <p:ph idx="1"/>
          </p:nvPr>
        </p:nvSpPr>
        <p:spPr>
          <a:xfrm>
            <a:off x="170688" y="908050"/>
            <a:ext cx="11887200" cy="5607050"/>
          </a:xfrm>
        </p:spPr>
        <p:txBody>
          <a:bodyPr/>
          <a:lstStyle/>
          <a:p>
            <a:pPr eaLnBrk="1" hangingPunct="1">
              <a:spcBef>
                <a:spcPts val="1200"/>
              </a:spcBef>
            </a:pPr>
            <a:r>
              <a:rPr lang="en-US" dirty="0" smtClean="0"/>
              <a:t>Pushing an item onto the stack means that it becomes the topmost item in the stack.</a:t>
            </a:r>
          </a:p>
          <a:p>
            <a:pPr eaLnBrk="1" hangingPunct="1">
              <a:spcBef>
                <a:spcPts val="1200"/>
              </a:spcBef>
            </a:pPr>
            <a:r>
              <a:rPr lang="en-US" dirty="0" smtClean="0"/>
              <a:t>In our </a:t>
            </a:r>
            <a:r>
              <a:rPr lang="en-US" dirty="0" smtClean="0">
                <a:solidFill>
                  <a:srgbClr val="FFC000"/>
                </a:solidFill>
                <a:latin typeface="Consolas" pitchFamily="49" charset="0"/>
                <a:cs typeface="Consolas" pitchFamily="49" charset="0"/>
              </a:rPr>
              <a:t>Object</a:t>
            </a:r>
            <a:r>
              <a:rPr lang="en-US" dirty="0" smtClean="0"/>
              <a:t>-storing stack, we create a new node to hold the object we’re putting on the stack</a:t>
            </a:r>
          </a:p>
          <a:p>
            <a:pPr eaLnBrk="1" hangingPunct="1">
              <a:spcBef>
                <a:spcPts val="1200"/>
              </a:spcBef>
            </a:pPr>
            <a:r>
              <a:rPr lang="en-US" dirty="0" smtClean="0"/>
              <a:t>Since we have a reference variable called </a:t>
            </a:r>
            <a:r>
              <a:rPr lang="en-US" dirty="0" smtClean="0">
                <a:solidFill>
                  <a:srgbClr val="FFC000"/>
                </a:solidFill>
                <a:latin typeface="Consolas" pitchFamily="49" charset="0"/>
                <a:cs typeface="Consolas" pitchFamily="49" charset="0"/>
              </a:rPr>
              <a:t>top</a:t>
            </a:r>
            <a:r>
              <a:rPr lang="en-US" dirty="0" smtClean="0"/>
              <a:t>, and our new node needs to be on top of the stack, when we’re finished, </a:t>
            </a:r>
            <a:r>
              <a:rPr lang="en-US" dirty="0">
                <a:solidFill>
                  <a:srgbClr val="FFC000"/>
                </a:solidFill>
                <a:latin typeface="Consolas" pitchFamily="49" charset="0"/>
                <a:cs typeface="Consolas" pitchFamily="49" charset="0"/>
              </a:rPr>
              <a:t>top</a:t>
            </a:r>
            <a:r>
              <a:rPr lang="en-US" dirty="0" smtClean="0"/>
              <a:t> should point at our new node.</a:t>
            </a:r>
          </a:p>
          <a:p>
            <a:pPr eaLnBrk="1" hangingPunct="1">
              <a:spcBef>
                <a:spcPts val="1200"/>
              </a:spcBef>
            </a:pPr>
            <a:endParaRPr lang="en-US" dirty="0" smtClean="0"/>
          </a:p>
          <a:p>
            <a:pPr eaLnBrk="1" hangingPunct="1">
              <a:spcBef>
                <a:spcPts val="1200"/>
              </a:spcBef>
              <a:buNone/>
            </a:pPr>
            <a:endParaRPr lang="en-US" dirty="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0" y="1"/>
            <a:ext cx="9144000" cy="701675"/>
          </a:xfrm>
        </p:spPr>
        <p:txBody>
          <a:bodyPr/>
          <a:lstStyle/>
          <a:p>
            <a:pPr eaLnBrk="1" hangingPunct="1"/>
            <a:r>
              <a:rPr lang="en-US" smtClean="0"/>
              <a:t>Array-Based Implementation (</a:t>
            </a:r>
            <a:r>
              <a:rPr lang="en-US" smtClean="0">
                <a:latin typeface="Arial" charset="0"/>
                <a:cs typeface="Arial" charset="0"/>
              </a:rPr>
              <a:t>§3.5)</a:t>
            </a:r>
            <a:endParaRPr lang="en-US" smtClean="0"/>
          </a:p>
        </p:txBody>
      </p:sp>
      <p:sp>
        <p:nvSpPr>
          <p:cNvPr id="4" name="Content Placeholder 3"/>
          <p:cNvSpPr>
            <a:spLocks noGrp="1"/>
          </p:cNvSpPr>
          <p:nvPr>
            <p:ph idx="1"/>
          </p:nvPr>
        </p:nvSpPr>
        <p:spPr>
          <a:xfrm>
            <a:off x="170688" y="904876"/>
            <a:ext cx="11887200" cy="5610225"/>
          </a:xfrm>
        </p:spPr>
        <p:txBody>
          <a:bodyPr/>
          <a:lstStyle/>
          <a:p>
            <a:pPr eaLnBrk="1" hangingPunct="1">
              <a:spcBef>
                <a:spcPct val="30000"/>
              </a:spcBef>
            </a:pPr>
            <a:r>
              <a:rPr lang="en-US" dirty="0" smtClean="0"/>
              <a:t>In this section we study an </a:t>
            </a:r>
            <a:r>
              <a:rPr lang="en-US" i="1" u="sng" dirty="0" smtClean="0"/>
              <a:t>array-based</a:t>
            </a:r>
            <a:r>
              <a:rPr lang="en-US" dirty="0" smtClean="0"/>
              <a:t> implementation of the </a:t>
            </a:r>
            <a:r>
              <a:rPr lang="en-US" dirty="0" smtClean="0">
                <a:solidFill>
                  <a:srgbClr val="FFC000"/>
                </a:solidFill>
                <a:latin typeface="Consolas" pitchFamily="49" charset="0"/>
                <a:cs typeface="Consolas" pitchFamily="49" charset="0"/>
              </a:rPr>
              <a:t>Stack</a:t>
            </a:r>
            <a:r>
              <a:rPr lang="en-US" dirty="0" smtClean="0"/>
              <a:t> ADT.</a:t>
            </a:r>
          </a:p>
          <a:p>
            <a:pPr lvl="1" eaLnBrk="1" hangingPunct="1">
              <a:spcBef>
                <a:spcPct val="30000"/>
              </a:spcBef>
            </a:pPr>
            <a:r>
              <a:rPr lang="en-US" dirty="0" smtClean="0"/>
              <a:t>Additionally, a feature section (pp. 192-193) looks at an alternate implementation that uses the Java Library </a:t>
            </a:r>
            <a:r>
              <a:rPr lang="en-US" dirty="0" err="1" smtClean="0">
                <a:solidFill>
                  <a:srgbClr val="FFC000"/>
                </a:solidFill>
                <a:latin typeface="Consolas" pitchFamily="49" charset="0"/>
                <a:cs typeface="Consolas" pitchFamily="49" charset="0"/>
              </a:rPr>
              <a:t>ArrayList</a:t>
            </a:r>
            <a:r>
              <a:rPr lang="en-US" dirty="0" smtClean="0"/>
              <a:t> class.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1524000" y="1"/>
            <a:ext cx="9144000" cy="701675"/>
          </a:xfrm>
        </p:spPr>
        <p:txBody>
          <a:bodyPr/>
          <a:lstStyle/>
          <a:p>
            <a:pPr eaLnBrk="1" hangingPunct="1"/>
            <a:r>
              <a:rPr lang="en-US" dirty="0" smtClean="0"/>
              <a:t>Stack Operations: </a:t>
            </a:r>
            <a:r>
              <a:rPr lang="en-US" dirty="0">
                <a:solidFill>
                  <a:srgbClr val="FFC000"/>
                </a:solidFill>
                <a:latin typeface="Consolas" pitchFamily="49" charset="0"/>
                <a:cs typeface="Consolas" pitchFamily="49" charset="0"/>
              </a:rPr>
              <a:t>push</a:t>
            </a:r>
            <a:endParaRPr lang="en-US" dirty="0" smtClean="0">
              <a:latin typeface="Courier New" pitchFamily="49" charset="0"/>
              <a:cs typeface="Courier New" pitchFamily="49" charset="0"/>
            </a:endParaRPr>
          </a:p>
        </p:txBody>
      </p:sp>
      <p:sp>
        <p:nvSpPr>
          <p:cNvPr id="63490" name="Content Placeholder 3"/>
          <p:cNvSpPr>
            <a:spLocks noGrp="1"/>
          </p:cNvSpPr>
          <p:nvPr>
            <p:ph idx="1"/>
          </p:nvPr>
        </p:nvSpPr>
        <p:spPr>
          <a:xfrm>
            <a:off x="170688" y="908050"/>
            <a:ext cx="11850624" cy="5607050"/>
          </a:xfrm>
        </p:spPr>
        <p:txBody>
          <a:bodyPr/>
          <a:lstStyle/>
          <a:p>
            <a:pPr eaLnBrk="1" hangingPunct="1">
              <a:spcBef>
                <a:spcPts val="725"/>
              </a:spcBef>
            </a:pPr>
            <a:r>
              <a:rPr lang="en-US" dirty="0" smtClean="0"/>
              <a:t>Start w/empty stack:</a:t>
            </a:r>
          </a:p>
          <a:p>
            <a:pPr eaLnBrk="1" hangingPunct="1">
              <a:spcBef>
                <a:spcPts val="725"/>
              </a:spcBef>
            </a:pPr>
            <a:endParaRPr lang="en-US" dirty="0" smtClean="0"/>
          </a:p>
          <a:p>
            <a:pPr eaLnBrk="1" hangingPunct="1">
              <a:spcBef>
                <a:spcPts val="725"/>
              </a:spcBef>
            </a:pPr>
            <a:r>
              <a:rPr lang="en-US" dirty="0" smtClean="0">
                <a:solidFill>
                  <a:srgbClr val="FFC000"/>
                </a:solidFill>
                <a:latin typeface="Consolas" pitchFamily="49" charset="0"/>
                <a:cs typeface="Consolas" pitchFamily="49" charset="0"/>
              </a:rPr>
              <a:t>push</a:t>
            </a:r>
            <a:r>
              <a:rPr lang="en-US" dirty="0" smtClean="0"/>
              <a:t> “A”:</a:t>
            </a:r>
          </a:p>
          <a:p>
            <a:pPr eaLnBrk="1" hangingPunct="1">
              <a:spcBef>
                <a:spcPts val="725"/>
              </a:spcBef>
            </a:pPr>
            <a:endParaRPr lang="en-US" dirty="0" smtClean="0"/>
          </a:p>
          <a:p>
            <a:pPr eaLnBrk="1" hangingPunct="1">
              <a:spcBef>
                <a:spcPts val="725"/>
              </a:spcBef>
            </a:pPr>
            <a:r>
              <a:rPr lang="en-US" dirty="0" smtClean="0"/>
              <a:t>Then </a:t>
            </a:r>
            <a:r>
              <a:rPr lang="en-US" dirty="0">
                <a:solidFill>
                  <a:srgbClr val="FFC000"/>
                </a:solidFill>
                <a:latin typeface="Consolas" pitchFamily="49" charset="0"/>
                <a:cs typeface="Consolas" pitchFamily="49" charset="0"/>
              </a:rPr>
              <a:t>push</a:t>
            </a:r>
            <a:r>
              <a:rPr lang="en-US" dirty="0" smtClean="0"/>
              <a:t> “B”:</a:t>
            </a:r>
          </a:p>
          <a:p>
            <a:pPr eaLnBrk="1" hangingPunct="1">
              <a:spcBef>
                <a:spcPts val="725"/>
              </a:spcBef>
            </a:pPr>
            <a:endParaRPr lang="en-US" dirty="0" smtClean="0"/>
          </a:p>
          <a:p>
            <a:pPr eaLnBrk="1" hangingPunct="1">
              <a:spcBef>
                <a:spcPts val="725"/>
              </a:spcBef>
            </a:pPr>
            <a:r>
              <a:rPr lang="en-US" dirty="0" smtClean="0"/>
              <a:t>Then </a:t>
            </a:r>
            <a:r>
              <a:rPr lang="en-US" dirty="0">
                <a:solidFill>
                  <a:srgbClr val="FFC000"/>
                </a:solidFill>
                <a:latin typeface="Consolas" pitchFamily="49" charset="0"/>
                <a:cs typeface="Consolas" pitchFamily="49" charset="0"/>
              </a:rPr>
              <a:t>push</a:t>
            </a:r>
            <a:r>
              <a:rPr lang="en-US" dirty="0" smtClean="0"/>
              <a:t> “C”:</a:t>
            </a:r>
          </a:p>
          <a:p>
            <a:pPr eaLnBrk="1" hangingPunct="1">
              <a:spcBef>
                <a:spcPts val="725"/>
              </a:spcBef>
            </a:pPr>
            <a:endParaRPr lang="en-US" dirty="0" smtClean="0"/>
          </a:p>
          <a:p>
            <a:pPr eaLnBrk="1" hangingPunct="1">
              <a:spcBef>
                <a:spcPts val="725"/>
              </a:spcBef>
            </a:pPr>
            <a:endParaRPr lang="en-US" sz="800" dirty="0"/>
          </a:p>
          <a:p>
            <a:pPr eaLnBrk="1" hangingPunct="1">
              <a:spcBef>
                <a:spcPts val="725"/>
              </a:spcBef>
            </a:pPr>
            <a:r>
              <a:rPr lang="en-US" sz="2400" dirty="0"/>
              <a:t>(1) Create new node to hold info.  </a:t>
            </a:r>
            <a:r>
              <a:rPr lang="en-US" sz="2400" b="1" i="1" u="sng" dirty="0">
                <a:solidFill>
                  <a:srgbClr val="FF0000"/>
                </a:solidFill>
              </a:rPr>
              <a:t>(2</a:t>
            </a:r>
            <a:r>
              <a:rPr lang="en-US" sz="2400" dirty="0">
                <a:solidFill>
                  <a:srgbClr val="FF0000"/>
                </a:solidFill>
              </a:rPr>
              <a:t>)</a:t>
            </a:r>
            <a:r>
              <a:rPr lang="en-US" sz="2400" dirty="0"/>
              <a:t> Make new node point where </a:t>
            </a:r>
            <a:r>
              <a:rPr lang="en-US" sz="2400" dirty="0">
                <a:solidFill>
                  <a:srgbClr val="FFC000"/>
                </a:solidFill>
                <a:latin typeface="Consolas" pitchFamily="49" charset="0"/>
                <a:cs typeface="Consolas" pitchFamily="49" charset="0"/>
              </a:rPr>
              <a:t>top</a:t>
            </a:r>
            <a:r>
              <a:rPr lang="en-US" sz="2400" dirty="0"/>
              <a:t> </a:t>
            </a:r>
            <a:r>
              <a:rPr lang="en-US" sz="2400" i="1" u="sng" dirty="0"/>
              <a:t>currently</a:t>
            </a:r>
            <a:r>
              <a:rPr lang="en-US" sz="2400" dirty="0"/>
              <a:t> does.  </a:t>
            </a:r>
            <a:r>
              <a:rPr lang="en-US" sz="2400" b="1" i="1" u="sng" dirty="0">
                <a:solidFill>
                  <a:srgbClr val="FF0000"/>
                </a:solidFill>
              </a:rPr>
              <a:t>(3)</a:t>
            </a:r>
            <a:r>
              <a:rPr lang="en-US" sz="2400" dirty="0"/>
              <a:t> Make </a:t>
            </a:r>
            <a:r>
              <a:rPr lang="en-US" sz="2400" dirty="0">
                <a:solidFill>
                  <a:srgbClr val="FFC000"/>
                </a:solidFill>
                <a:latin typeface="Consolas" pitchFamily="49" charset="0"/>
                <a:cs typeface="Consolas" pitchFamily="49" charset="0"/>
              </a:rPr>
              <a:t>top</a:t>
            </a:r>
            <a:r>
              <a:rPr lang="en-US" sz="2400" dirty="0"/>
              <a:t> point to new node</a:t>
            </a:r>
            <a:endParaRPr lang="en-US" dirty="0" smtClean="0">
              <a:latin typeface="Courier New" pitchFamily="49" charset="0"/>
              <a:cs typeface="Courier New" pitchFamily="49" charset="0"/>
            </a:endParaRPr>
          </a:p>
        </p:txBody>
      </p:sp>
      <p:sp>
        <p:nvSpPr>
          <p:cNvPr id="63491" name="TextBox 4"/>
          <p:cNvSpPr txBox="1">
            <a:spLocks noChangeArrowheads="1"/>
          </p:cNvSpPr>
          <p:nvPr/>
        </p:nvSpPr>
        <p:spPr bwMode="auto">
          <a:xfrm>
            <a:off x="2514600" y="1563689"/>
            <a:ext cx="609600" cy="376237"/>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top</a:t>
            </a:r>
          </a:p>
        </p:txBody>
      </p:sp>
      <p:cxnSp>
        <p:nvCxnSpPr>
          <p:cNvPr id="63492" name="Straight Arrow Connector 6"/>
          <p:cNvCxnSpPr>
            <a:cxnSpLocks noChangeShapeType="1"/>
            <a:stCxn id="63491" idx="3"/>
            <a:endCxn id="63493" idx="1"/>
          </p:cNvCxnSpPr>
          <p:nvPr/>
        </p:nvCxnSpPr>
        <p:spPr bwMode="auto">
          <a:xfrm flipV="1">
            <a:off x="3124200" y="1747838"/>
            <a:ext cx="495300" cy="4762"/>
          </a:xfrm>
          <a:prstGeom prst="straightConnector1">
            <a:avLst/>
          </a:prstGeom>
          <a:noFill/>
          <a:ln w="9525" algn="ctr">
            <a:solidFill>
              <a:srgbClr val="219AC1"/>
            </a:solidFill>
            <a:round/>
            <a:headEnd/>
            <a:tailEnd type="arrow" w="med" len="med"/>
          </a:ln>
        </p:spPr>
      </p:cxnSp>
      <p:sp>
        <p:nvSpPr>
          <p:cNvPr id="63493" name="TextBox 7"/>
          <p:cNvSpPr txBox="1">
            <a:spLocks noChangeArrowheads="1"/>
          </p:cNvSpPr>
          <p:nvPr/>
        </p:nvSpPr>
        <p:spPr bwMode="auto">
          <a:xfrm>
            <a:off x="3619500" y="1563688"/>
            <a:ext cx="762000" cy="366712"/>
          </a:xfrm>
          <a:prstGeom prst="rect">
            <a:avLst/>
          </a:prstGeom>
          <a:noFill/>
          <a:ln w="9525">
            <a:noFill/>
            <a:miter lim="800000"/>
            <a:headEnd/>
            <a:tailEnd/>
          </a:ln>
        </p:spPr>
        <p:txBody>
          <a:bodyPr>
            <a:spAutoFit/>
          </a:bodyPr>
          <a:lstStyle/>
          <a:p>
            <a:r>
              <a:rPr lang="en-US">
                <a:latin typeface="Consolas" pitchFamily="49" charset="0"/>
                <a:cs typeface="Consolas" pitchFamily="49" charset="0"/>
              </a:rPr>
              <a:t>null</a:t>
            </a:r>
          </a:p>
        </p:txBody>
      </p:sp>
      <p:sp>
        <p:nvSpPr>
          <p:cNvPr id="63494" name="TextBox 9"/>
          <p:cNvSpPr txBox="1">
            <a:spLocks noChangeArrowheads="1"/>
          </p:cNvSpPr>
          <p:nvPr/>
        </p:nvSpPr>
        <p:spPr bwMode="auto">
          <a:xfrm>
            <a:off x="2514600" y="2697164"/>
            <a:ext cx="609600" cy="376237"/>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top</a:t>
            </a:r>
          </a:p>
        </p:txBody>
      </p:sp>
      <p:cxnSp>
        <p:nvCxnSpPr>
          <p:cNvPr id="11" name="Straight Arrow Connector 10"/>
          <p:cNvCxnSpPr>
            <a:stCxn id="63494" idx="3"/>
            <a:endCxn id="63519" idx="1"/>
          </p:cNvCxnSpPr>
          <p:nvPr/>
        </p:nvCxnSpPr>
        <p:spPr>
          <a:xfrm>
            <a:off x="3124200" y="2886075"/>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3496" name="Group 16"/>
          <p:cNvGrpSpPr>
            <a:grpSpLocks/>
          </p:cNvGrpSpPr>
          <p:nvPr/>
        </p:nvGrpSpPr>
        <p:grpSpPr bwMode="auto">
          <a:xfrm>
            <a:off x="3733800" y="2697164"/>
            <a:ext cx="1371600" cy="376237"/>
            <a:chOff x="4191000" y="2819400"/>
            <a:chExt cx="1371600" cy="375672"/>
          </a:xfrm>
        </p:grpSpPr>
        <p:sp>
          <p:nvSpPr>
            <p:cNvPr id="63519" name="TextBox 12"/>
            <p:cNvSpPr txBox="1">
              <a:spLocks noChangeArrowheads="1"/>
            </p:cNvSpPr>
            <p:nvPr/>
          </p:nvSpPr>
          <p:spPr bwMode="auto">
            <a:xfrm>
              <a:off x="4191000" y="2819400"/>
              <a:ext cx="1371600" cy="375672"/>
            </a:xfrm>
            <a:prstGeom prst="rect">
              <a:avLst/>
            </a:prstGeom>
            <a:noFill/>
            <a:ln w="9525">
              <a:solidFill>
                <a:srgbClr val="00B0F0"/>
              </a:solidFill>
              <a:miter lim="800000"/>
              <a:headEnd/>
              <a:tailEnd/>
            </a:ln>
          </p:spPr>
          <p:txBody>
            <a:bodyPr rIns="0">
              <a:spAutoFit/>
            </a:bodyPr>
            <a:lstStyle/>
            <a:p>
              <a:r>
                <a:rPr lang="en-US" dirty="0">
                  <a:latin typeface="Consolas" pitchFamily="49" charset="0"/>
                  <a:cs typeface="Consolas" pitchFamily="49" charset="0"/>
                </a:rPr>
                <a:t> A   </a:t>
              </a:r>
              <a:r>
                <a:rPr lang="en-US" dirty="0" smtClean="0">
                  <a:latin typeface="Consolas" pitchFamily="49" charset="0"/>
                  <a:cs typeface="Consolas" pitchFamily="49" charset="0"/>
                </a:rPr>
                <a:t> null </a:t>
              </a:r>
              <a:endParaRPr lang="en-US" dirty="0">
                <a:latin typeface="Consolas" pitchFamily="49" charset="0"/>
                <a:cs typeface="Consolas" pitchFamily="49" charset="0"/>
              </a:endParaRPr>
            </a:p>
          </p:txBody>
        </p:sp>
        <p:cxnSp>
          <p:nvCxnSpPr>
            <p:cNvPr id="15" name="Straight Connector 14"/>
            <p:cNvCxnSpPr>
              <a:stCxn id="63519" idx="0"/>
              <a:endCxn id="63519" idx="2"/>
            </p:cNvCxnSpPr>
            <p:nvPr/>
          </p:nvCxnSpPr>
          <p:spPr>
            <a:xfrm rot="16200000" flipH="1">
              <a:off x="4692134" y="3004066"/>
              <a:ext cx="36933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3497" name="TextBox 17"/>
          <p:cNvSpPr txBox="1">
            <a:spLocks noChangeArrowheads="1"/>
          </p:cNvSpPr>
          <p:nvPr/>
        </p:nvSpPr>
        <p:spPr bwMode="auto">
          <a:xfrm>
            <a:off x="2514600" y="3757614"/>
            <a:ext cx="609600" cy="376237"/>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top</a:t>
            </a:r>
          </a:p>
        </p:txBody>
      </p:sp>
      <p:cxnSp>
        <p:nvCxnSpPr>
          <p:cNvPr id="19" name="Straight Arrow Connector 18"/>
          <p:cNvCxnSpPr>
            <a:stCxn id="63497" idx="3"/>
          </p:cNvCxnSpPr>
          <p:nvPr/>
        </p:nvCxnSpPr>
        <p:spPr>
          <a:xfrm>
            <a:off x="3124200" y="3946525"/>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3499" name="Group 19"/>
          <p:cNvGrpSpPr>
            <a:grpSpLocks/>
          </p:cNvGrpSpPr>
          <p:nvPr/>
        </p:nvGrpSpPr>
        <p:grpSpPr bwMode="auto">
          <a:xfrm>
            <a:off x="5562600" y="3757614"/>
            <a:ext cx="1371600" cy="376237"/>
            <a:chOff x="4191000" y="2819400"/>
            <a:chExt cx="1371600" cy="375672"/>
          </a:xfrm>
        </p:grpSpPr>
        <p:sp>
          <p:nvSpPr>
            <p:cNvPr id="63517" name="TextBox 20"/>
            <p:cNvSpPr txBox="1">
              <a:spLocks noChangeArrowheads="1"/>
            </p:cNvSpPr>
            <p:nvPr/>
          </p:nvSpPr>
          <p:spPr bwMode="auto">
            <a:xfrm>
              <a:off x="4191000" y="2819400"/>
              <a:ext cx="1371600" cy="375672"/>
            </a:xfrm>
            <a:prstGeom prst="rect">
              <a:avLst/>
            </a:prstGeom>
            <a:noFill/>
            <a:ln w="9525">
              <a:solidFill>
                <a:srgbClr val="00B0F0"/>
              </a:solidFill>
              <a:miter lim="800000"/>
              <a:headEnd/>
              <a:tailEnd/>
            </a:ln>
          </p:spPr>
          <p:txBody>
            <a:bodyPr rIns="0">
              <a:spAutoFit/>
            </a:bodyPr>
            <a:lstStyle/>
            <a:p>
              <a:r>
                <a:rPr lang="en-US" dirty="0">
                  <a:latin typeface="Consolas" pitchFamily="49" charset="0"/>
                  <a:cs typeface="Consolas" pitchFamily="49" charset="0"/>
                </a:rPr>
                <a:t> A   </a:t>
              </a:r>
              <a:r>
                <a:rPr lang="en-US" dirty="0" smtClean="0">
                  <a:latin typeface="Consolas" pitchFamily="49" charset="0"/>
                  <a:cs typeface="Consolas" pitchFamily="49" charset="0"/>
                </a:rPr>
                <a:t> null </a:t>
              </a:r>
              <a:endParaRPr lang="en-US" dirty="0">
                <a:latin typeface="Consolas" pitchFamily="49" charset="0"/>
                <a:cs typeface="Consolas" pitchFamily="49" charset="0"/>
              </a:endParaRPr>
            </a:p>
          </p:txBody>
        </p:sp>
        <p:cxnSp>
          <p:nvCxnSpPr>
            <p:cNvPr id="22" name="Straight Connector 21"/>
            <p:cNvCxnSpPr>
              <a:stCxn id="63517" idx="0"/>
              <a:endCxn id="63517" idx="2"/>
            </p:cNvCxnSpPr>
            <p:nvPr/>
          </p:nvCxnSpPr>
          <p:spPr>
            <a:xfrm rot="16200000" flipH="1">
              <a:off x="4692134" y="30040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500" name="Group 22"/>
          <p:cNvGrpSpPr>
            <a:grpSpLocks/>
          </p:cNvGrpSpPr>
          <p:nvPr/>
        </p:nvGrpSpPr>
        <p:grpSpPr bwMode="auto">
          <a:xfrm>
            <a:off x="3733800" y="3757614"/>
            <a:ext cx="1371600" cy="376237"/>
            <a:chOff x="4191000" y="2819400"/>
            <a:chExt cx="1371600" cy="375672"/>
          </a:xfrm>
        </p:grpSpPr>
        <p:sp>
          <p:nvSpPr>
            <p:cNvPr id="63515" name="TextBox 23"/>
            <p:cNvSpPr txBox="1">
              <a:spLocks noChangeArrowheads="1"/>
            </p:cNvSpPr>
            <p:nvPr/>
          </p:nvSpPr>
          <p:spPr bwMode="auto">
            <a:xfrm>
              <a:off x="4191000" y="2819400"/>
              <a:ext cx="1371600" cy="37567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 B    </a:t>
              </a:r>
            </a:p>
          </p:txBody>
        </p:sp>
        <p:cxnSp>
          <p:nvCxnSpPr>
            <p:cNvPr id="25" name="Straight Connector 24"/>
            <p:cNvCxnSpPr>
              <a:stCxn id="63515" idx="0"/>
              <a:endCxn id="63515" idx="2"/>
            </p:cNvCxnSpPr>
            <p:nvPr/>
          </p:nvCxnSpPr>
          <p:spPr>
            <a:xfrm rot="16200000" flipH="1">
              <a:off x="4692134" y="30040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6" name="Straight Arrow Connector 25"/>
          <p:cNvCxnSpPr/>
          <p:nvPr/>
        </p:nvCxnSpPr>
        <p:spPr>
          <a:xfrm>
            <a:off x="4762500" y="3937000"/>
            <a:ext cx="800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502" name="TextBox 27"/>
          <p:cNvSpPr txBox="1">
            <a:spLocks noChangeArrowheads="1"/>
          </p:cNvSpPr>
          <p:nvPr/>
        </p:nvSpPr>
        <p:spPr bwMode="auto">
          <a:xfrm>
            <a:off x="2514600" y="4881564"/>
            <a:ext cx="609600" cy="376237"/>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top</a:t>
            </a:r>
          </a:p>
        </p:txBody>
      </p:sp>
      <p:cxnSp>
        <p:nvCxnSpPr>
          <p:cNvPr id="29" name="Straight Arrow Connector 28"/>
          <p:cNvCxnSpPr>
            <a:stCxn id="63502" idx="3"/>
          </p:cNvCxnSpPr>
          <p:nvPr/>
        </p:nvCxnSpPr>
        <p:spPr>
          <a:xfrm>
            <a:off x="3124200" y="5070475"/>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3504" name="Group 29"/>
          <p:cNvGrpSpPr>
            <a:grpSpLocks/>
          </p:cNvGrpSpPr>
          <p:nvPr/>
        </p:nvGrpSpPr>
        <p:grpSpPr bwMode="auto">
          <a:xfrm>
            <a:off x="7429500" y="4881564"/>
            <a:ext cx="1371600" cy="376237"/>
            <a:chOff x="4191000" y="2819400"/>
            <a:chExt cx="1371600" cy="375672"/>
          </a:xfrm>
        </p:grpSpPr>
        <p:sp>
          <p:nvSpPr>
            <p:cNvPr id="63513" name="TextBox 30"/>
            <p:cNvSpPr txBox="1">
              <a:spLocks noChangeArrowheads="1"/>
            </p:cNvSpPr>
            <p:nvPr/>
          </p:nvSpPr>
          <p:spPr bwMode="auto">
            <a:xfrm>
              <a:off x="4191000" y="2819400"/>
              <a:ext cx="1371600" cy="375672"/>
            </a:xfrm>
            <a:prstGeom prst="rect">
              <a:avLst/>
            </a:prstGeom>
            <a:noFill/>
            <a:ln w="9525">
              <a:solidFill>
                <a:srgbClr val="00B0F0"/>
              </a:solidFill>
              <a:miter lim="800000"/>
              <a:headEnd/>
              <a:tailEnd/>
            </a:ln>
          </p:spPr>
          <p:txBody>
            <a:bodyPr rIns="0">
              <a:spAutoFit/>
            </a:bodyPr>
            <a:lstStyle/>
            <a:p>
              <a:r>
                <a:rPr lang="en-US" dirty="0">
                  <a:latin typeface="Consolas" pitchFamily="49" charset="0"/>
                  <a:cs typeface="Consolas" pitchFamily="49" charset="0"/>
                </a:rPr>
                <a:t> A   </a:t>
              </a:r>
              <a:r>
                <a:rPr lang="en-US" dirty="0" smtClean="0">
                  <a:latin typeface="Consolas" pitchFamily="49" charset="0"/>
                  <a:cs typeface="Consolas" pitchFamily="49" charset="0"/>
                </a:rPr>
                <a:t> null </a:t>
              </a:r>
              <a:endParaRPr lang="en-US" dirty="0">
                <a:latin typeface="Consolas" pitchFamily="49" charset="0"/>
                <a:cs typeface="Consolas" pitchFamily="49" charset="0"/>
              </a:endParaRPr>
            </a:p>
          </p:txBody>
        </p:sp>
        <p:cxnSp>
          <p:nvCxnSpPr>
            <p:cNvPr id="32" name="Straight Connector 31"/>
            <p:cNvCxnSpPr>
              <a:stCxn id="63513" idx="0"/>
              <a:endCxn id="63513" idx="2"/>
            </p:cNvCxnSpPr>
            <p:nvPr/>
          </p:nvCxnSpPr>
          <p:spPr>
            <a:xfrm rot="16200000" flipH="1">
              <a:off x="4692134" y="30040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505" name="Group 32"/>
          <p:cNvGrpSpPr>
            <a:grpSpLocks/>
          </p:cNvGrpSpPr>
          <p:nvPr/>
        </p:nvGrpSpPr>
        <p:grpSpPr bwMode="auto">
          <a:xfrm>
            <a:off x="5600700" y="4881564"/>
            <a:ext cx="1371600" cy="376237"/>
            <a:chOff x="4191000" y="2819400"/>
            <a:chExt cx="1371600" cy="375672"/>
          </a:xfrm>
        </p:grpSpPr>
        <p:sp>
          <p:nvSpPr>
            <p:cNvPr id="63511" name="TextBox 33"/>
            <p:cNvSpPr txBox="1">
              <a:spLocks noChangeArrowheads="1"/>
            </p:cNvSpPr>
            <p:nvPr/>
          </p:nvSpPr>
          <p:spPr bwMode="auto">
            <a:xfrm>
              <a:off x="4191000" y="2819400"/>
              <a:ext cx="1371600" cy="37567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 B    </a:t>
              </a:r>
            </a:p>
          </p:txBody>
        </p:sp>
        <p:cxnSp>
          <p:nvCxnSpPr>
            <p:cNvPr id="35" name="Straight Connector 34"/>
            <p:cNvCxnSpPr>
              <a:stCxn id="63511" idx="0"/>
              <a:endCxn id="63511" idx="2"/>
            </p:cNvCxnSpPr>
            <p:nvPr/>
          </p:nvCxnSpPr>
          <p:spPr>
            <a:xfrm rot="16200000" flipH="1">
              <a:off x="4692134" y="30040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p:nvPr/>
        </p:nvCxnSpPr>
        <p:spPr>
          <a:xfrm>
            <a:off x="6629400" y="5060950"/>
            <a:ext cx="800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3507" name="Group 36"/>
          <p:cNvGrpSpPr>
            <a:grpSpLocks/>
          </p:cNvGrpSpPr>
          <p:nvPr/>
        </p:nvGrpSpPr>
        <p:grpSpPr bwMode="auto">
          <a:xfrm>
            <a:off x="3733800" y="4881564"/>
            <a:ext cx="1371600" cy="376237"/>
            <a:chOff x="4191000" y="2819400"/>
            <a:chExt cx="1371600" cy="375672"/>
          </a:xfrm>
        </p:grpSpPr>
        <p:sp>
          <p:nvSpPr>
            <p:cNvPr id="63509" name="TextBox 37"/>
            <p:cNvSpPr txBox="1">
              <a:spLocks noChangeArrowheads="1"/>
            </p:cNvSpPr>
            <p:nvPr/>
          </p:nvSpPr>
          <p:spPr bwMode="auto">
            <a:xfrm>
              <a:off x="4191000" y="2819400"/>
              <a:ext cx="1371600" cy="37567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 C    </a:t>
              </a:r>
            </a:p>
          </p:txBody>
        </p:sp>
        <p:cxnSp>
          <p:nvCxnSpPr>
            <p:cNvPr id="39" name="Straight Connector 38"/>
            <p:cNvCxnSpPr>
              <a:stCxn id="63509" idx="0"/>
              <a:endCxn id="63509" idx="2"/>
            </p:cNvCxnSpPr>
            <p:nvPr/>
          </p:nvCxnSpPr>
          <p:spPr>
            <a:xfrm rot="16200000" flipH="1">
              <a:off x="4692134" y="30040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0" name="Straight Arrow Connector 39"/>
          <p:cNvCxnSpPr/>
          <p:nvPr/>
        </p:nvCxnSpPr>
        <p:spPr>
          <a:xfrm>
            <a:off x="4762500" y="5060950"/>
            <a:ext cx="800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1524000" y="1"/>
            <a:ext cx="9144000" cy="701675"/>
          </a:xfrm>
        </p:spPr>
        <p:txBody>
          <a:bodyPr/>
          <a:lstStyle/>
          <a:p>
            <a:pPr eaLnBrk="1" hangingPunct="1"/>
            <a:r>
              <a:rPr lang="en-US" dirty="0" smtClean="0"/>
              <a:t>Stack Operations: </a:t>
            </a:r>
            <a:r>
              <a:rPr lang="en-US" sz="4800" dirty="0">
                <a:solidFill>
                  <a:srgbClr val="FFC000"/>
                </a:solidFill>
                <a:latin typeface="Consolas" pitchFamily="49" charset="0"/>
                <a:cs typeface="Consolas" pitchFamily="49" charset="0"/>
              </a:rPr>
              <a:t>pop</a:t>
            </a:r>
            <a:endParaRPr lang="en-US" dirty="0" smtClean="0">
              <a:solidFill>
                <a:srgbClr val="FFC000"/>
              </a:solidFill>
              <a:latin typeface="Courier New" pitchFamily="49" charset="0"/>
              <a:cs typeface="Courier New" pitchFamily="49" charset="0"/>
            </a:endParaRPr>
          </a:p>
        </p:txBody>
      </p:sp>
      <p:sp>
        <p:nvSpPr>
          <p:cNvPr id="64514" name="Content Placeholder 3"/>
          <p:cNvSpPr>
            <a:spLocks noGrp="1"/>
          </p:cNvSpPr>
          <p:nvPr>
            <p:ph idx="1"/>
          </p:nvPr>
        </p:nvSpPr>
        <p:spPr>
          <a:xfrm>
            <a:off x="134112" y="908050"/>
            <a:ext cx="10419588" cy="5607050"/>
          </a:xfrm>
        </p:spPr>
        <p:txBody>
          <a:bodyPr/>
          <a:lstStyle/>
          <a:p>
            <a:pPr eaLnBrk="1" hangingPunct="1">
              <a:spcBef>
                <a:spcPts val="725"/>
              </a:spcBef>
            </a:pPr>
            <a:r>
              <a:rPr lang="en-US" dirty="0" smtClean="0"/>
              <a:t>If stack empty, there’s no node </a:t>
            </a:r>
            <a:r>
              <a:rPr lang="en-US" i="1" dirty="0" smtClean="0"/>
              <a:t>to</a:t>
            </a:r>
            <a:r>
              <a:rPr lang="en-US" dirty="0" smtClean="0"/>
              <a:t> pop: Exception!</a:t>
            </a:r>
          </a:p>
          <a:p>
            <a:pPr eaLnBrk="1" hangingPunct="1">
              <a:spcBef>
                <a:spcPts val="725"/>
              </a:spcBef>
            </a:pPr>
            <a:endParaRPr lang="en-US" dirty="0" smtClean="0"/>
          </a:p>
          <a:p>
            <a:pPr eaLnBrk="1" hangingPunct="1">
              <a:spcBef>
                <a:spcPts val="725"/>
              </a:spcBef>
            </a:pPr>
            <a:r>
              <a:rPr lang="en-US" dirty="0" smtClean="0"/>
              <a:t>If list has one node, </a:t>
            </a:r>
            <a:r>
              <a:rPr lang="en-US" dirty="0" smtClean="0">
                <a:latin typeface="Consolas" pitchFamily="49" charset="0"/>
                <a:cs typeface="Consolas" pitchFamily="49" charset="0"/>
              </a:rPr>
              <a:t>pop()</a:t>
            </a:r>
            <a:r>
              <a:rPr lang="en-US" dirty="0" smtClean="0"/>
              <a:t>:</a:t>
            </a:r>
          </a:p>
          <a:p>
            <a:pPr eaLnBrk="1" hangingPunct="1">
              <a:spcBef>
                <a:spcPts val="725"/>
              </a:spcBef>
            </a:pPr>
            <a:endParaRPr lang="en-US" dirty="0" smtClean="0"/>
          </a:p>
          <a:p>
            <a:pPr eaLnBrk="1" hangingPunct="1">
              <a:spcBef>
                <a:spcPts val="725"/>
              </a:spcBef>
            </a:pPr>
            <a:r>
              <a:rPr lang="en-US" dirty="0" smtClean="0"/>
              <a:t>If list has more than one node, </a:t>
            </a:r>
            <a:r>
              <a:rPr lang="en-US" dirty="0" smtClean="0">
                <a:latin typeface="Consolas" pitchFamily="49" charset="0"/>
                <a:cs typeface="Consolas" pitchFamily="49" charset="0"/>
              </a:rPr>
              <a:t>pop()</a:t>
            </a:r>
            <a:r>
              <a:rPr lang="en-US" dirty="0" smtClean="0"/>
              <a:t>:</a:t>
            </a:r>
          </a:p>
          <a:p>
            <a:pPr eaLnBrk="1" hangingPunct="1">
              <a:spcBef>
                <a:spcPts val="725"/>
              </a:spcBef>
            </a:pPr>
            <a:endParaRPr lang="en-US" dirty="0" smtClean="0"/>
          </a:p>
          <a:p>
            <a:pPr eaLnBrk="1" hangingPunct="1">
              <a:spcBef>
                <a:spcPts val="725"/>
              </a:spcBef>
            </a:pPr>
            <a:endParaRPr lang="en-US" dirty="0" smtClean="0"/>
          </a:p>
          <a:p>
            <a:pPr eaLnBrk="1" hangingPunct="1">
              <a:spcBef>
                <a:spcPts val="725"/>
              </a:spcBef>
            </a:pPr>
            <a:endParaRPr lang="en-US" dirty="0" smtClean="0"/>
          </a:p>
          <a:p>
            <a:pPr eaLnBrk="1" hangingPunct="1">
              <a:lnSpc>
                <a:spcPct val="120000"/>
              </a:lnSpc>
              <a:spcBef>
                <a:spcPts val="700"/>
              </a:spcBef>
            </a:pPr>
            <a:r>
              <a:rPr lang="en-US" sz="2500" dirty="0"/>
              <a:t>(1) If stack empty, throw underflow exception.  </a:t>
            </a:r>
            <a:br>
              <a:rPr lang="en-US" sz="2500" dirty="0"/>
            </a:br>
            <a:r>
              <a:rPr lang="en-US" sz="2500" dirty="0"/>
              <a:t>(2) Make </a:t>
            </a:r>
            <a:r>
              <a:rPr lang="en-US" sz="2500" dirty="0">
                <a:solidFill>
                  <a:srgbClr val="FFC000"/>
                </a:solidFill>
                <a:latin typeface="Consolas" pitchFamily="49" charset="0"/>
                <a:cs typeface="Consolas" pitchFamily="49" charset="0"/>
              </a:rPr>
              <a:t>top</a:t>
            </a:r>
            <a:r>
              <a:rPr lang="en-US" sz="2500" dirty="0"/>
              <a:t> point to what the first node </a:t>
            </a:r>
            <a:r>
              <a:rPr lang="en-US" sz="2500" i="1" u="sng" dirty="0"/>
              <a:t>currently</a:t>
            </a:r>
            <a:r>
              <a:rPr lang="en-US" sz="2500" dirty="0"/>
              <a:t> points to</a:t>
            </a:r>
            <a:endParaRPr lang="en-US" dirty="0" smtClean="0">
              <a:latin typeface="Courier New" pitchFamily="49" charset="0"/>
              <a:cs typeface="Courier New" pitchFamily="49" charset="0"/>
            </a:endParaRPr>
          </a:p>
        </p:txBody>
      </p:sp>
      <p:sp>
        <p:nvSpPr>
          <p:cNvPr id="64515" name="TextBox 4"/>
          <p:cNvSpPr txBox="1">
            <a:spLocks noChangeArrowheads="1"/>
          </p:cNvSpPr>
          <p:nvPr/>
        </p:nvSpPr>
        <p:spPr bwMode="auto">
          <a:xfrm>
            <a:off x="2514600" y="1600200"/>
            <a:ext cx="609600" cy="376238"/>
          </a:xfrm>
          <a:prstGeom prst="rect">
            <a:avLst/>
          </a:prstGeom>
          <a:noFill/>
          <a:ln w="9525">
            <a:solidFill>
              <a:srgbClr val="00B0F0"/>
            </a:solidFill>
            <a:miter lim="800000"/>
            <a:headEnd/>
            <a:tailEnd/>
          </a:ln>
        </p:spPr>
        <p:txBody>
          <a:bodyPr>
            <a:spAutoFit/>
          </a:bodyPr>
          <a:lstStyle/>
          <a:p>
            <a:r>
              <a:rPr lang="en-US" dirty="0">
                <a:latin typeface="Consolas" pitchFamily="49" charset="0"/>
                <a:cs typeface="Consolas" pitchFamily="49" charset="0"/>
              </a:rPr>
              <a:t>top</a:t>
            </a:r>
          </a:p>
        </p:txBody>
      </p:sp>
      <p:cxnSp>
        <p:nvCxnSpPr>
          <p:cNvPr id="64516" name="Straight Arrow Connector 6"/>
          <p:cNvCxnSpPr>
            <a:cxnSpLocks noChangeShapeType="1"/>
            <a:stCxn id="64515" idx="3"/>
            <a:endCxn id="64517" idx="1"/>
          </p:cNvCxnSpPr>
          <p:nvPr/>
        </p:nvCxnSpPr>
        <p:spPr bwMode="auto">
          <a:xfrm flipV="1">
            <a:off x="3124200" y="1784351"/>
            <a:ext cx="495300" cy="4763"/>
          </a:xfrm>
          <a:prstGeom prst="straightConnector1">
            <a:avLst/>
          </a:prstGeom>
          <a:noFill/>
          <a:ln w="9525" algn="ctr">
            <a:solidFill>
              <a:srgbClr val="219AC1"/>
            </a:solidFill>
            <a:round/>
            <a:headEnd/>
            <a:tailEnd type="arrow" w="med" len="med"/>
          </a:ln>
        </p:spPr>
      </p:cxnSp>
      <p:sp>
        <p:nvSpPr>
          <p:cNvPr id="64517" name="TextBox 7"/>
          <p:cNvSpPr txBox="1">
            <a:spLocks noChangeArrowheads="1"/>
          </p:cNvSpPr>
          <p:nvPr/>
        </p:nvSpPr>
        <p:spPr bwMode="auto">
          <a:xfrm>
            <a:off x="3619500" y="1600201"/>
            <a:ext cx="762000" cy="366713"/>
          </a:xfrm>
          <a:prstGeom prst="rect">
            <a:avLst/>
          </a:prstGeom>
          <a:noFill/>
          <a:ln w="9525">
            <a:noFill/>
            <a:miter lim="800000"/>
            <a:headEnd/>
            <a:tailEnd/>
          </a:ln>
        </p:spPr>
        <p:txBody>
          <a:bodyPr>
            <a:spAutoFit/>
          </a:bodyPr>
          <a:lstStyle/>
          <a:p>
            <a:r>
              <a:rPr lang="en-US">
                <a:latin typeface="Consolas" pitchFamily="49" charset="0"/>
                <a:cs typeface="Consolas" pitchFamily="49" charset="0"/>
              </a:rPr>
              <a:t>null</a:t>
            </a:r>
          </a:p>
        </p:txBody>
      </p:sp>
      <p:sp>
        <p:nvSpPr>
          <p:cNvPr id="64518" name="TextBox 9"/>
          <p:cNvSpPr txBox="1">
            <a:spLocks noChangeArrowheads="1"/>
          </p:cNvSpPr>
          <p:nvPr/>
        </p:nvSpPr>
        <p:spPr bwMode="auto">
          <a:xfrm>
            <a:off x="2514600" y="2697164"/>
            <a:ext cx="609600" cy="376237"/>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top</a:t>
            </a:r>
          </a:p>
        </p:txBody>
      </p:sp>
      <p:cxnSp>
        <p:nvCxnSpPr>
          <p:cNvPr id="11" name="Straight Arrow Connector 10"/>
          <p:cNvCxnSpPr>
            <a:stCxn id="64518" idx="3"/>
            <a:endCxn id="64540" idx="1"/>
          </p:cNvCxnSpPr>
          <p:nvPr/>
        </p:nvCxnSpPr>
        <p:spPr>
          <a:xfrm>
            <a:off x="3124200" y="2886075"/>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4520" name="Group 16"/>
          <p:cNvGrpSpPr>
            <a:grpSpLocks/>
          </p:cNvGrpSpPr>
          <p:nvPr/>
        </p:nvGrpSpPr>
        <p:grpSpPr bwMode="auto">
          <a:xfrm>
            <a:off x="3733800" y="2697164"/>
            <a:ext cx="1371600" cy="376237"/>
            <a:chOff x="4191000" y="2819400"/>
            <a:chExt cx="1371600" cy="375672"/>
          </a:xfrm>
        </p:grpSpPr>
        <p:sp>
          <p:nvSpPr>
            <p:cNvPr id="64540" name="TextBox 12"/>
            <p:cNvSpPr txBox="1">
              <a:spLocks noChangeArrowheads="1"/>
            </p:cNvSpPr>
            <p:nvPr/>
          </p:nvSpPr>
          <p:spPr bwMode="auto">
            <a:xfrm>
              <a:off x="4191000" y="2819400"/>
              <a:ext cx="1371600" cy="375672"/>
            </a:xfrm>
            <a:prstGeom prst="rect">
              <a:avLst/>
            </a:prstGeom>
            <a:noFill/>
            <a:ln w="9525">
              <a:solidFill>
                <a:srgbClr val="00B0F0"/>
              </a:solidFill>
              <a:miter lim="800000"/>
              <a:headEnd/>
              <a:tailEnd/>
            </a:ln>
          </p:spPr>
          <p:txBody>
            <a:bodyPr rIns="0">
              <a:spAutoFit/>
            </a:bodyPr>
            <a:lstStyle/>
            <a:p>
              <a:r>
                <a:rPr lang="en-US" dirty="0">
                  <a:latin typeface="Consolas" pitchFamily="49" charset="0"/>
                  <a:cs typeface="Consolas" pitchFamily="49" charset="0"/>
                </a:rPr>
                <a:t> A   </a:t>
              </a:r>
              <a:r>
                <a:rPr lang="en-US" dirty="0" smtClean="0">
                  <a:latin typeface="Consolas" pitchFamily="49" charset="0"/>
                  <a:cs typeface="Consolas" pitchFamily="49" charset="0"/>
                </a:rPr>
                <a:t> null </a:t>
              </a:r>
              <a:endParaRPr lang="en-US" dirty="0">
                <a:latin typeface="Consolas" pitchFamily="49" charset="0"/>
                <a:cs typeface="Consolas" pitchFamily="49" charset="0"/>
              </a:endParaRPr>
            </a:p>
          </p:txBody>
        </p:sp>
        <p:cxnSp>
          <p:nvCxnSpPr>
            <p:cNvPr id="15" name="Straight Connector 14"/>
            <p:cNvCxnSpPr>
              <a:stCxn id="64540" idx="0"/>
              <a:endCxn id="64540" idx="2"/>
            </p:cNvCxnSpPr>
            <p:nvPr/>
          </p:nvCxnSpPr>
          <p:spPr>
            <a:xfrm rot="16200000" flipH="1">
              <a:off x="4692134" y="3004066"/>
              <a:ext cx="36933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4521" name="TextBox 17"/>
          <p:cNvSpPr txBox="1">
            <a:spLocks noChangeArrowheads="1"/>
          </p:cNvSpPr>
          <p:nvPr/>
        </p:nvSpPr>
        <p:spPr bwMode="auto">
          <a:xfrm>
            <a:off x="2514600" y="3794125"/>
            <a:ext cx="609600" cy="376238"/>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top</a:t>
            </a:r>
          </a:p>
        </p:txBody>
      </p:sp>
      <p:cxnSp>
        <p:nvCxnSpPr>
          <p:cNvPr id="19" name="Straight Arrow Connector 18"/>
          <p:cNvCxnSpPr>
            <a:stCxn id="64521" idx="3"/>
          </p:cNvCxnSpPr>
          <p:nvPr/>
        </p:nvCxnSpPr>
        <p:spPr>
          <a:xfrm>
            <a:off x="3124200" y="3983039"/>
            <a:ext cx="6096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4523" name="Group 19"/>
          <p:cNvGrpSpPr>
            <a:grpSpLocks/>
          </p:cNvGrpSpPr>
          <p:nvPr/>
        </p:nvGrpSpPr>
        <p:grpSpPr bwMode="auto">
          <a:xfrm>
            <a:off x="5562600" y="3794125"/>
            <a:ext cx="1371600" cy="376238"/>
            <a:chOff x="4191000" y="2819400"/>
            <a:chExt cx="1371600" cy="375672"/>
          </a:xfrm>
        </p:grpSpPr>
        <p:sp>
          <p:nvSpPr>
            <p:cNvPr id="64538" name="TextBox 20"/>
            <p:cNvSpPr txBox="1">
              <a:spLocks noChangeArrowheads="1"/>
            </p:cNvSpPr>
            <p:nvPr/>
          </p:nvSpPr>
          <p:spPr bwMode="auto">
            <a:xfrm>
              <a:off x="4191000" y="2819400"/>
              <a:ext cx="1371600" cy="375672"/>
            </a:xfrm>
            <a:prstGeom prst="rect">
              <a:avLst/>
            </a:prstGeom>
            <a:noFill/>
            <a:ln w="9525">
              <a:solidFill>
                <a:srgbClr val="00B0F0"/>
              </a:solidFill>
              <a:miter lim="800000"/>
              <a:headEnd/>
              <a:tailEnd/>
            </a:ln>
          </p:spPr>
          <p:txBody>
            <a:bodyPr rIns="0">
              <a:spAutoFit/>
            </a:bodyPr>
            <a:lstStyle/>
            <a:p>
              <a:r>
                <a:rPr lang="en-US" dirty="0">
                  <a:latin typeface="Consolas" pitchFamily="49" charset="0"/>
                  <a:cs typeface="Consolas" pitchFamily="49" charset="0"/>
                </a:rPr>
                <a:t> A   </a:t>
              </a:r>
              <a:r>
                <a:rPr lang="en-US" dirty="0" smtClean="0">
                  <a:latin typeface="Consolas" pitchFamily="49" charset="0"/>
                  <a:cs typeface="Consolas" pitchFamily="49" charset="0"/>
                </a:rPr>
                <a:t> null </a:t>
              </a:r>
              <a:endParaRPr lang="en-US" dirty="0">
                <a:latin typeface="Consolas" pitchFamily="49" charset="0"/>
                <a:cs typeface="Consolas" pitchFamily="49" charset="0"/>
              </a:endParaRPr>
            </a:p>
          </p:txBody>
        </p:sp>
        <p:cxnSp>
          <p:nvCxnSpPr>
            <p:cNvPr id="22" name="Straight Connector 21"/>
            <p:cNvCxnSpPr>
              <a:stCxn id="64538" idx="0"/>
              <a:endCxn id="64538" idx="2"/>
            </p:cNvCxnSpPr>
            <p:nvPr/>
          </p:nvCxnSpPr>
          <p:spPr>
            <a:xfrm rot="16200000" flipH="1">
              <a:off x="4692134" y="3004066"/>
              <a:ext cx="36933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4524" name="Group 22"/>
          <p:cNvGrpSpPr>
            <a:grpSpLocks/>
          </p:cNvGrpSpPr>
          <p:nvPr/>
        </p:nvGrpSpPr>
        <p:grpSpPr bwMode="auto">
          <a:xfrm>
            <a:off x="3733800" y="3794125"/>
            <a:ext cx="1371600" cy="376238"/>
            <a:chOff x="4191000" y="2819400"/>
            <a:chExt cx="1371600" cy="375672"/>
          </a:xfrm>
        </p:grpSpPr>
        <p:sp>
          <p:nvSpPr>
            <p:cNvPr id="64536" name="TextBox 23"/>
            <p:cNvSpPr txBox="1">
              <a:spLocks noChangeArrowheads="1"/>
            </p:cNvSpPr>
            <p:nvPr/>
          </p:nvSpPr>
          <p:spPr bwMode="auto">
            <a:xfrm>
              <a:off x="4191000" y="2819400"/>
              <a:ext cx="1371600" cy="375672"/>
            </a:xfrm>
            <a:prstGeom prst="rect">
              <a:avLst/>
            </a:prstGeom>
            <a:noFill/>
            <a:ln w="9525">
              <a:solidFill>
                <a:srgbClr val="00B0F0"/>
              </a:solidFill>
              <a:miter lim="800000"/>
              <a:headEnd/>
              <a:tailEnd/>
            </a:ln>
          </p:spPr>
          <p:txBody>
            <a:bodyPr rIns="0">
              <a:spAutoFit/>
            </a:bodyPr>
            <a:lstStyle/>
            <a:p>
              <a:r>
                <a:rPr lang="en-US" dirty="0">
                  <a:latin typeface="Consolas" pitchFamily="49" charset="0"/>
                  <a:cs typeface="Consolas" pitchFamily="49" charset="0"/>
                </a:rPr>
                <a:t> B    </a:t>
              </a:r>
            </a:p>
          </p:txBody>
        </p:sp>
        <p:cxnSp>
          <p:nvCxnSpPr>
            <p:cNvPr id="25" name="Straight Connector 24"/>
            <p:cNvCxnSpPr>
              <a:stCxn id="64536" idx="0"/>
              <a:endCxn id="64536" idx="2"/>
            </p:cNvCxnSpPr>
            <p:nvPr/>
          </p:nvCxnSpPr>
          <p:spPr>
            <a:xfrm rot="16200000" flipH="1">
              <a:off x="4692134" y="30040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6" name="Straight Arrow Connector 25"/>
          <p:cNvCxnSpPr/>
          <p:nvPr/>
        </p:nvCxnSpPr>
        <p:spPr>
          <a:xfrm>
            <a:off x="4762500" y="3973514"/>
            <a:ext cx="8001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526" name="TextBox 36"/>
          <p:cNvSpPr txBox="1">
            <a:spLocks noChangeArrowheads="1"/>
          </p:cNvSpPr>
          <p:nvPr/>
        </p:nvSpPr>
        <p:spPr bwMode="auto">
          <a:xfrm>
            <a:off x="8153400" y="2697164"/>
            <a:ext cx="609600" cy="376237"/>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top</a:t>
            </a:r>
          </a:p>
        </p:txBody>
      </p:sp>
      <p:cxnSp>
        <p:nvCxnSpPr>
          <p:cNvPr id="64527" name="Straight Arrow Connector 40"/>
          <p:cNvCxnSpPr>
            <a:cxnSpLocks noChangeShapeType="1"/>
            <a:stCxn id="64526" idx="3"/>
            <a:endCxn id="64528" idx="1"/>
          </p:cNvCxnSpPr>
          <p:nvPr/>
        </p:nvCxnSpPr>
        <p:spPr bwMode="auto">
          <a:xfrm flipV="1">
            <a:off x="8763000" y="2881313"/>
            <a:ext cx="495300" cy="4762"/>
          </a:xfrm>
          <a:prstGeom prst="straightConnector1">
            <a:avLst/>
          </a:prstGeom>
          <a:noFill/>
          <a:ln w="9525" algn="ctr">
            <a:solidFill>
              <a:srgbClr val="219AC1"/>
            </a:solidFill>
            <a:round/>
            <a:headEnd/>
            <a:tailEnd type="arrow" w="med" len="med"/>
          </a:ln>
        </p:spPr>
      </p:cxnSp>
      <p:sp>
        <p:nvSpPr>
          <p:cNvPr id="64528" name="TextBox 41"/>
          <p:cNvSpPr txBox="1">
            <a:spLocks noChangeArrowheads="1"/>
          </p:cNvSpPr>
          <p:nvPr/>
        </p:nvSpPr>
        <p:spPr bwMode="auto">
          <a:xfrm>
            <a:off x="9258300" y="2697163"/>
            <a:ext cx="762000" cy="366712"/>
          </a:xfrm>
          <a:prstGeom prst="rect">
            <a:avLst/>
          </a:prstGeom>
          <a:noFill/>
          <a:ln w="9525">
            <a:noFill/>
            <a:miter lim="800000"/>
            <a:headEnd/>
            <a:tailEnd/>
          </a:ln>
        </p:spPr>
        <p:txBody>
          <a:bodyPr>
            <a:spAutoFit/>
          </a:bodyPr>
          <a:lstStyle/>
          <a:p>
            <a:r>
              <a:rPr lang="en-US">
                <a:latin typeface="Consolas" pitchFamily="49" charset="0"/>
                <a:cs typeface="Consolas" pitchFamily="49" charset="0"/>
              </a:rPr>
              <a:t>null</a:t>
            </a:r>
          </a:p>
        </p:txBody>
      </p:sp>
      <p:cxnSp>
        <p:nvCxnSpPr>
          <p:cNvPr id="44" name="Straight Arrow Connector 43"/>
          <p:cNvCxnSpPr/>
          <p:nvPr/>
        </p:nvCxnSpPr>
        <p:spPr>
          <a:xfrm>
            <a:off x="5829300" y="2876550"/>
            <a:ext cx="1943100" cy="1588"/>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4530" name="TextBox 44"/>
          <p:cNvSpPr txBox="1">
            <a:spLocks noChangeArrowheads="1"/>
          </p:cNvSpPr>
          <p:nvPr/>
        </p:nvSpPr>
        <p:spPr bwMode="auto">
          <a:xfrm>
            <a:off x="2514600" y="4594225"/>
            <a:ext cx="609600" cy="376238"/>
          </a:xfrm>
          <a:prstGeom prst="rect">
            <a:avLst/>
          </a:prstGeom>
          <a:noFill/>
          <a:ln w="9525">
            <a:solidFill>
              <a:srgbClr val="00B0F0"/>
            </a:solidFill>
            <a:miter lim="800000"/>
            <a:headEnd/>
            <a:tailEnd/>
          </a:ln>
        </p:spPr>
        <p:txBody>
          <a:bodyPr>
            <a:spAutoFit/>
          </a:bodyPr>
          <a:lstStyle/>
          <a:p>
            <a:r>
              <a:rPr lang="en-US">
                <a:latin typeface="Consolas" pitchFamily="49" charset="0"/>
                <a:cs typeface="Consolas" pitchFamily="49" charset="0"/>
              </a:rPr>
              <a:t>top</a:t>
            </a:r>
          </a:p>
        </p:txBody>
      </p:sp>
      <p:cxnSp>
        <p:nvCxnSpPr>
          <p:cNvPr id="46" name="Straight Arrow Connector 45"/>
          <p:cNvCxnSpPr>
            <a:stCxn id="64530" idx="3"/>
          </p:cNvCxnSpPr>
          <p:nvPr/>
        </p:nvCxnSpPr>
        <p:spPr>
          <a:xfrm>
            <a:off x="3124200" y="4783139"/>
            <a:ext cx="6096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4532" name="Group 16"/>
          <p:cNvGrpSpPr>
            <a:grpSpLocks/>
          </p:cNvGrpSpPr>
          <p:nvPr/>
        </p:nvGrpSpPr>
        <p:grpSpPr bwMode="auto">
          <a:xfrm>
            <a:off x="3733800" y="4594225"/>
            <a:ext cx="1371600" cy="376238"/>
            <a:chOff x="4191000" y="2819400"/>
            <a:chExt cx="1371600" cy="375672"/>
          </a:xfrm>
        </p:grpSpPr>
        <p:sp>
          <p:nvSpPr>
            <p:cNvPr id="64534" name="TextBox 47"/>
            <p:cNvSpPr txBox="1">
              <a:spLocks noChangeArrowheads="1"/>
            </p:cNvSpPr>
            <p:nvPr/>
          </p:nvSpPr>
          <p:spPr bwMode="auto">
            <a:xfrm>
              <a:off x="4191000" y="2819400"/>
              <a:ext cx="1371600" cy="375672"/>
            </a:xfrm>
            <a:prstGeom prst="rect">
              <a:avLst/>
            </a:prstGeom>
            <a:noFill/>
            <a:ln w="9525">
              <a:solidFill>
                <a:srgbClr val="00B0F0"/>
              </a:solidFill>
              <a:miter lim="800000"/>
              <a:headEnd/>
              <a:tailEnd/>
            </a:ln>
          </p:spPr>
          <p:txBody>
            <a:bodyPr rIns="0">
              <a:spAutoFit/>
            </a:bodyPr>
            <a:lstStyle/>
            <a:p>
              <a:r>
                <a:rPr lang="en-US">
                  <a:latin typeface="Consolas" pitchFamily="49" charset="0"/>
                  <a:cs typeface="Consolas" pitchFamily="49" charset="0"/>
                </a:rPr>
                <a:t> A   null </a:t>
              </a:r>
            </a:p>
          </p:txBody>
        </p:sp>
        <p:cxnSp>
          <p:nvCxnSpPr>
            <p:cNvPr id="49" name="Straight Connector 48"/>
            <p:cNvCxnSpPr>
              <a:stCxn id="64534" idx="0"/>
              <a:endCxn id="64534" idx="2"/>
            </p:cNvCxnSpPr>
            <p:nvPr/>
          </p:nvCxnSpPr>
          <p:spPr>
            <a:xfrm rot="16200000" flipH="1">
              <a:off x="4692134" y="3004066"/>
              <a:ext cx="369332"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0" name="Straight Arrow Connector 49"/>
          <p:cNvCxnSpPr/>
          <p:nvPr/>
        </p:nvCxnSpPr>
        <p:spPr>
          <a:xfrm rot="5400000">
            <a:off x="3103564" y="4411664"/>
            <a:ext cx="573087" cy="158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1524000" y="1"/>
            <a:ext cx="9144000" cy="701675"/>
          </a:xfrm>
        </p:spPr>
        <p:txBody>
          <a:bodyPr/>
          <a:lstStyle/>
          <a:p>
            <a:pPr eaLnBrk="1" hangingPunct="1"/>
            <a:r>
              <a:rPr lang="en-US" dirty="0" smtClean="0"/>
              <a:t>The Code: Part 2 – </a:t>
            </a:r>
            <a:r>
              <a:rPr lang="en-US" dirty="0" smtClean="0">
                <a:solidFill>
                  <a:srgbClr val="FFC000"/>
                </a:solidFill>
                <a:latin typeface="Consolas" pitchFamily="49" charset="0"/>
                <a:cs typeface="Consolas" pitchFamily="49" charset="0"/>
              </a:rPr>
              <a:t>push</a:t>
            </a:r>
            <a:r>
              <a:rPr lang="en-US" dirty="0" smtClean="0"/>
              <a:t> / </a:t>
            </a:r>
            <a:r>
              <a:rPr lang="en-US" dirty="0" smtClean="0">
                <a:solidFill>
                  <a:srgbClr val="FFC000"/>
                </a:solidFill>
                <a:latin typeface="Consolas" pitchFamily="49" charset="0"/>
                <a:cs typeface="Consolas" pitchFamily="49" charset="0"/>
              </a:rPr>
              <a:t>pop</a:t>
            </a:r>
          </a:p>
        </p:txBody>
      </p:sp>
      <p:sp>
        <p:nvSpPr>
          <p:cNvPr id="65538" name="Content Placeholder 3"/>
          <p:cNvSpPr>
            <a:spLocks noGrp="1"/>
          </p:cNvSpPr>
          <p:nvPr>
            <p:ph idx="1"/>
          </p:nvPr>
        </p:nvSpPr>
        <p:spPr>
          <a:xfrm>
            <a:off x="170688" y="908050"/>
            <a:ext cx="11887200" cy="5739638"/>
          </a:xfrm>
        </p:spPr>
        <p:txBody>
          <a:bodyPr/>
          <a:lstStyle/>
          <a:p>
            <a:pPr eaLnBrk="1" hangingPunct="1">
              <a:lnSpc>
                <a:spcPct val="90000"/>
              </a:lnSpc>
              <a:spcBef>
                <a:spcPct val="0"/>
              </a:spcBef>
              <a:buFont typeface="Wingdings 2" pitchFamily="18" charset="2"/>
              <a:buNone/>
            </a:pPr>
            <a:r>
              <a:rPr lang="en-US" sz="1600" dirty="0">
                <a:latin typeface="Courier New" pitchFamily="49" charset="0"/>
              </a:rPr>
              <a:t>  </a:t>
            </a:r>
            <a:r>
              <a:rPr lang="en-US" sz="1700" dirty="0">
                <a:latin typeface="Consolas" pitchFamily="49" charset="0"/>
                <a:cs typeface="Consolas" pitchFamily="49" charset="0"/>
              </a:rPr>
              <a:t>public void </a:t>
            </a:r>
            <a:r>
              <a:rPr lang="en-US" sz="1700" b="1" dirty="0">
                <a:solidFill>
                  <a:srgbClr val="FFC000"/>
                </a:solidFill>
                <a:latin typeface="Consolas" pitchFamily="49" charset="0"/>
                <a:cs typeface="Consolas" pitchFamily="49" charset="0"/>
              </a:rPr>
              <a:t>push</a:t>
            </a:r>
            <a:r>
              <a:rPr lang="en-US" sz="1700" dirty="0">
                <a:latin typeface="Consolas" pitchFamily="49" charset="0"/>
                <a:cs typeface="Consolas" pitchFamily="49" charset="0"/>
              </a:rPr>
              <a:t>(T element)</a:t>
            </a:r>
          </a:p>
          <a:p>
            <a:pPr eaLnBrk="1" hangingPunct="1">
              <a:lnSpc>
                <a:spcPct val="90000"/>
              </a:lnSpc>
              <a:spcBef>
                <a:spcPct val="0"/>
              </a:spcBef>
              <a:buFont typeface="Wingdings 2" pitchFamily="18" charset="2"/>
              <a:buNone/>
            </a:pPr>
            <a:r>
              <a:rPr lang="en-US" sz="1700" dirty="0">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1700" dirty="0">
                <a:solidFill>
                  <a:srgbClr val="92D050"/>
                </a:solidFill>
                <a:latin typeface="Consolas" pitchFamily="49" charset="0"/>
                <a:cs typeface="Consolas" pitchFamily="49" charset="0"/>
              </a:rPr>
              <a:t>    // Put a new Object on the top of the stack:</a:t>
            </a:r>
          </a:p>
          <a:p>
            <a:pPr eaLnBrk="1" hangingPunct="1">
              <a:lnSpc>
                <a:spcPct val="90000"/>
              </a:lnSpc>
              <a:spcBef>
                <a:spcPct val="0"/>
              </a:spcBef>
              <a:buFont typeface="Wingdings 2" pitchFamily="18" charset="2"/>
              <a:buNone/>
            </a:pPr>
            <a:r>
              <a:rPr lang="en-US" sz="1700" dirty="0">
                <a:solidFill>
                  <a:srgbClr val="92D050"/>
                </a:solidFill>
                <a:latin typeface="Consolas" pitchFamily="49" charset="0"/>
                <a:cs typeface="Consolas" pitchFamily="49" charset="0"/>
              </a:rPr>
              <a:t>    // (1) Create new node to hold info.  </a:t>
            </a:r>
          </a:p>
          <a:p>
            <a:pPr eaLnBrk="1" hangingPunct="1">
              <a:lnSpc>
                <a:spcPct val="90000"/>
              </a:lnSpc>
              <a:spcBef>
                <a:spcPct val="0"/>
              </a:spcBef>
              <a:buFont typeface="Wingdings 2" pitchFamily="18" charset="2"/>
              <a:buNone/>
            </a:pPr>
            <a:r>
              <a:rPr lang="en-US" sz="1700" dirty="0">
                <a:solidFill>
                  <a:srgbClr val="92D050"/>
                </a:solidFill>
                <a:latin typeface="Consolas" pitchFamily="49" charset="0"/>
                <a:cs typeface="Consolas" pitchFamily="49" charset="0"/>
              </a:rPr>
              <a:t>    // (2) Make new node point where top used to.  </a:t>
            </a:r>
          </a:p>
          <a:p>
            <a:pPr eaLnBrk="1" hangingPunct="1">
              <a:lnSpc>
                <a:spcPct val="90000"/>
              </a:lnSpc>
              <a:spcBef>
                <a:spcPct val="0"/>
              </a:spcBef>
              <a:buFont typeface="Wingdings 2" pitchFamily="18" charset="2"/>
              <a:buNone/>
            </a:pPr>
            <a:r>
              <a:rPr lang="en-US" sz="1700" dirty="0">
                <a:solidFill>
                  <a:srgbClr val="92D050"/>
                </a:solidFill>
                <a:latin typeface="Consolas" pitchFamily="49" charset="0"/>
                <a:cs typeface="Consolas" pitchFamily="49" charset="0"/>
              </a:rPr>
              <a:t>    // (3) Make top point to new node</a:t>
            </a:r>
          </a:p>
          <a:p>
            <a:pPr eaLnBrk="1" hangingPunct="1">
              <a:lnSpc>
                <a:spcPct val="90000"/>
              </a:lnSpc>
              <a:spcBef>
                <a:spcPct val="0"/>
              </a:spcBef>
              <a:buFont typeface="Wingdings 2" pitchFamily="18" charset="2"/>
              <a:buNone/>
            </a:pPr>
            <a:r>
              <a:rPr lang="en-US" sz="1700" dirty="0">
                <a:solidFill>
                  <a:srgbClr val="92D050"/>
                </a:solidFill>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LLNode</a:t>
            </a:r>
            <a:r>
              <a:rPr lang="en-US" sz="1700" dirty="0">
                <a:latin typeface="Consolas" pitchFamily="49" charset="0"/>
                <a:cs typeface="Consolas" pitchFamily="49" charset="0"/>
              </a:rPr>
              <a:t>&lt;T&gt; </a:t>
            </a:r>
            <a:r>
              <a:rPr lang="en-US" sz="1700" dirty="0" err="1">
                <a:latin typeface="Consolas" pitchFamily="49" charset="0"/>
                <a:cs typeface="Consolas" pitchFamily="49" charset="0"/>
              </a:rPr>
              <a:t>newNode</a:t>
            </a:r>
            <a:r>
              <a:rPr lang="en-US" sz="1700" dirty="0">
                <a:latin typeface="Consolas" pitchFamily="49" charset="0"/>
                <a:cs typeface="Consolas" pitchFamily="49" charset="0"/>
              </a:rPr>
              <a:t> = new </a:t>
            </a:r>
            <a:r>
              <a:rPr lang="en-US" sz="1700" dirty="0" err="1">
                <a:latin typeface="Consolas" pitchFamily="49" charset="0"/>
                <a:cs typeface="Consolas" pitchFamily="49" charset="0"/>
              </a:rPr>
              <a:t>LLNode</a:t>
            </a:r>
            <a:r>
              <a:rPr lang="en-US" sz="1700" dirty="0">
                <a:latin typeface="Consolas" pitchFamily="49" charset="0"/>
                <a:cs typeface="Consolas" pitchFamily="49" charset="0"/>
              </a:rPr>
              <a:t>&lt;T&gt;(element);   </a:t>
            </a:r>
            <a:r>
              <a:rPr lang="en-US" sz="1700" dirty="0">
                <a:solidFill>
                  <a:srgbClr val="92D050"/>
                </a:solidFill>
                <a:latin typeface="Consolas" pitchFamily="49" charset="0"/>
                <a:cs typeface="Consolas" pitchFamily="49" charset="0"/>
              </a:rPr>
              <a:t>// (1)</a:t>
            </a:r>
          </a:p>
          <a:p>
            <a:pPr eaLnBrk="1" hangingPunct="1">
              <a:lnSpc>
                <a:spcPct val="90000"/>
              </a:lnSpc>
              <a:spcBef>
                <a:spcPct val="0"/>
              </a:spcBef>
              <a:buFont typeface="Wingdings 2" pitchFamily="18" charset="2"/>
              <a:buNone/>
            </a:pPr>
            <a:r>
              <a:rPr lang="en-US" sz="1700" dirty="0">
                <a:latin typeface="Consolas" pitchFamily="49" charset="0"/>
                <a:cs typeface="Consolas" pitchFamily="49" charset="0"/>
              </a:rPr>
              <a:t>    </a:t>
            </a:r>
            <a:r>
              <a:rPr lang="en-US" sz="1700" dirty="0" err="1">
                <a:latin typeface="Consolas" pitchFamily="49" charset="0"/>
                <a:cs typeface="Consolas" pitchFamily="49" charset="0"/>
              </a:rPr>
              <a:t>newNode.setLink</a:t>
            </a:r>
            <a:r>
              <a:rPr lang="en-US" sz="1700" dirty="0">
                <a:latin typeface="Consolas" pitchFamily="49" charset="0"/>
                <a:cs typeface="Consolas" pitchFamily="49" charset="0"/>
              </a:rPr>
              <a:t>(top);                         </a:t>
            </a:r>
            <a:r>
              <a:rPr lang="en-US" sz="1700" dirty="0">
                <a:solidFill>
                  <a:srgbClr val="92D050"/>
                </a:solidFill>
                <a:latin typeface="Consolas" pitchFamily="49" charset="0"/>
                <a:cs typeface="Consolas" pitchFamily="49" charset="0"/>
              </a:rPr>
              <a:t>// (2)</a:t>
            </a:r>
          </a:p>
          <a:p>
            <a:pPr eaLnBrk="1" hangingPunct="1">
              <a:lnSpc>
                <a:spcPct val="90000"/>
              </a:lnSpc>
              <a:spcBef>
                <a:spcPct val="0"/>
              </a:spcBef>
              <a:buFont typeface="Wingdings 2" pitchFamily="18" charset="2"/>
              <a:buNone/>
            </a:pPr>
            <a:r>
              <a:rPr lang="en-US" sz="1700" dirty="0">
                <a:latin typeface="Consolas" pitchFamily="49" charset="0"/>
                <a:cs typeface="Consolas" pitchFamily="49" charset="0"/>
              </a:rPr>
              <a:t>    top = </a:t>
            </a:r>
            <a:r>
              <a:rPr lang="en-US" sz="1700" dirty="0" err="1">
                <a:latin typeface="Consolas" pitchFamily="49" charset="0"/>
                <a:cs typeface="Consolas" pitchFamily="49" charset="0"/>
              </a:rPr>
              <a:t>newNode</a:t>
            </a:r>
            <a:r>
              <a:rPr lang="en-US" sz="1700" dirty="0">
                <a:latin typeface="Consolas" pitchFamily="49" charset="0"/>
                <a:cs typeface="Consolas" pitchFamily="49" charset="0"/>
              </a:rPr>
              <a:t>;                                </a:t>
            </a:r>
            <a:r>
              <a:rPr lang="en-US" sz="1700" dirty="0">
                <a:solidFill>
                  <a:srgbClr val="92D050"/>
                </a:solidFill>
                <a:latin typeface="Consolas" pitchFamily="49" charset="0"/>
                <a:cs typeface="Consolas" pitchFamily="49" charset="0"/>
              </a:rPr>
              <a:t>// (3)</a:t>
            </a:r>
          </a:p>
          <a:p>
            <a:pPr eaLnBrk="1" hangingPunct="1">
              <a:lnSpc>
                <a:spcPct val="90000"/>
              </a:lnSpc>
              <a:spcBef>
                <a:spcPct val="0"/>
              </a:spcBef>
              <a:buFont typeface="Wingdings 2" pitchFamily="18" charset="2"/>
              <a:buNone/>
            </a:pPr>
            <a:r>
              <a:rPr lang="en-US" sz="1700" dirty="0">
                <a:latin typeface="Consolas" pitchFamily="49" charset="0"/>
                <a:cs typeface="Consolas" pitchFamily="49" charset="0"/>
              </a:rPr>
              <a:t>  }</a:t>
            </a:r>
          </a:p>
          <a:p>
            <a:pPr eaLnBrk="1" hangingPunct="1">
              <a:lnSpc>
                <a:spcPct val="90000"/>
              </a:lnSpc>
              <a:spcBef>
                <a:spcPct val="0"/>
              </a:spcBef>
              <a:buFont typeface="Wingdings 2" pitchFamily="18" charset="2"/>
              <a:buNone/>
            </a:pPr>
            <a:endParaRPr lang="en-US" sz="1700" dirty="0">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1700" dirty="0">
                <a:latin typeface="Consolas" pitchFamily="49" charset="0"/>
                <a:cs typeface="Consolas" pitchFamily="49" charset="0"/>
              </a:rPr>
              <a:t> public void </a:t>
            </a:r>
            <a:r>
              <a:rPr lang="en-US" sz="1700" b="1" dirty="0">
                <a:solidFill>
                  <a:srgbClr val="FFC000"/>
                </a:solidFill>
                <a:latin typeface="Consolas" pitchFamily="49" charset="0"/>
                <a:cs typeface="Consolas" pitchFamily="49" charset="0"/>
              </a:rPr>
              <a:t>pop</a:t>
            </a:r>
            <a:r>
              <a:rPr lang="en-US" sz="1700" dirty="0">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1700" dirty="0">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1700" dirty="0">
                <a:latin typeface="Consolas" pitchFamily="49" charset="0"/>
                <a:cs typeface="Consolas" pitchFamily="49" charset="0"/>
              </a:rPr>
              <a:t>    </a:t>
            </a:r>
            <a:r>
              <a:rPr lang="en-US" sz="1700" dirty="0">
                <a:solidFill>
                  <a:srgbClr val="92D050"/>
                </a:solidFill>
                <a:latin typeface="Consolas" pitchFamily="49" charset="0"/>
                <a:cs typeface="Consolas" pitchFamily="49" charset="0"/>
              </a:rPr>
              <a:t>// If stack not empty, removes the object from the top of the stack</a:t>
            </a:r>
          </a:p>
          <a:p>
            <a:pPr eaLnBrk="1" hangingPunct="1">
              <a:lnSpc>
                <a:spcPct val="90000"/>
              </a:lnSpc>
              <a:spcBef>
                <a:spcPct val="0"/>
              </a:spcBef>
              <a:buFont typeface="Wingdings 2" pitchFamily="18" charset="2"/>
              <a:buNone/>
            </a:pPr>
            <a:r>
              <a:rPr lang="en-US" sz="1700" dirty="0">
                <a:solidFill>
                  <a:srgbClr val="92D050"/>
                </a:solidFill>
                <a:latin typeface="Consolas" pitchFamily="49" charset="0"/>
                <a:cs typeface="Consolas" pitchFamily="49" charset="0"/>
              </a:rPr>
              <a:t>    // If stack IS empty, throws </a:t>
            </a:r>
            <a:r>
              <a:rPr lang="en-US" sz="1700" dirty="0" err="1">
                <a:solidFill>
                  <a:srgbClr val="92D050"/>
                </a:solidFill>
                <a:latin typeface="Consolas" pitchFamily="49" charset="0"/>
                <a:cs typeface="Consolas" pitchFamily="49" charset="0"/>
              </a:rPr>
              <a:t>StackUnderflowException</a:t>
            </a:r>
            <a:endParaRPr lang="en-US" sz="1700" dirty="0">
              <a:solidFill>
                <a:srgbClr val="92D050"/>
              </a:solidFill>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1700" dirty="0">
                <a:solidFill>
                  <a:srgbClr val="92D050"/>
                </a:solidFill>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1700" dirty="0">
                <a:solidFill>
                  <a:srgbClr val="92D050"/>
                </a:solidFill>
                <a:latin typeface="Consolas" pitchFamily="49" charset="0"/>
                <a:cs typeface="Consolas" pitchFamily="49" charset="0"/>
              </a:rPr>
              <a:t>    // (1) If stack empty, throw underflow exception.  </a:t>
            </a:r>
            <a:br>
              <a:rPr lang="en-US" sz="1700" dirty="0">
                <a:solidFill>
                  <a:srgbClr val="92D050"/>
                </a:solidFill>
                <a:latin typeface="Consolas" pitchFamily="49" charset="0"/>
                <a:cs typeface="Consolas" pitchFamily="49" charset="0"/>
              </a:rPr>
            </a:br>
            <a:r>
              <a:rPr lang="en-US" sz="1700" dirty="0">
                <a:solidFill>
                  <a:srgbClr val="92D050"/>
                </a:solidFill>
                <a:latin typeface="Consolas" pitchFamily="49" charset="0"/>
                <a:cs typeface="Consolas" pitchFamily="49" charset="0"/>
              </a:rPr>
              <a:t> // (2) Make top point to what the first node currently points to</a:t>
            </a:r>
          </a:p>
          <a:p>
            <a:pPr eaLnBrk="1" hangingPunct="1">
              <a:lnSpc>
                <a:spcPct val="90000"/>
              </a:lnSpc>
              <a:spcBef>
                <a:spcPct val="0"/>
              </a:spcBef>
              <a:buFont typeface="Wingdings 2" pitchFamily="18" charset="2"/>
              <a:buNone/>
            </a:pPr>
            <a:r>
              <a:rPr lang="en-US" sz="1700" dirty="0">
                <a:solidFill>
                  <a:srgbClr val="92D050"/>
                </a:solidFill>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1700" dirty="0">
                <a:latin typeface="Consolas" pitchFamily="49" charset="0"/>
                <a:cs typeface="Consolas" pitchFamily="49" charset="0"/>
              </a:rPr>
              <a:t>    if (</a:t>
            </a:r>
            <a:r>
              <a:rPr lang="en-US" sz="1700" dirty="0" err="1">
                <a:latin typeface="Consolas" pitchFamily="49" charset="0"/>
                <a:cs typeface="Consolas" pitchFamily="49" charset="0"/>
              </a:rPr>
              <a:t>isEmpty</a:t>
            </a:r>
            <a:r>
              <a:rPr lang="en-US" sz="1700" dirty="0">
                <a:latin typeface="Consolas" pitchFamily="49" charset="0"/>
                <a:cs typeface="Consolas" pitchFamily="49" charset="0"/>
              </a:rPr>
              <a:t>()) throw new </a:t>
            </a:r>
            <a:r>
              <a:rPr lang="en-US" sz="1700" dirty="0" err="1">
                <a:latin typeface="Consolas" pitchFamily="49" charset="0"/>
                <a:cs typeface="Consolas" pitchFamily="49" charset="0"/>
              </a:rPr>
              <a:t>StackUnderflowException</a:t>
            </a:r>
            <a:r>
              <a:rPr lang="en-US" sz="1700" dirty="0">
                <a:latin typeface="Consolas" pitchFamily="49" charset="0"/>
                <a:cs typeface="Consolas" pitchFamily="49" charset="0"/>
              </a:rPr>
              <a:t>(“Attempt to pop </a:t>
            </a:r>
            <a:br>
              <a:rPr lang="en-US" sz="1700" dirty="0">
                <a:latin typeface="Consolas" pitchFamily="49" charset="0"/>
                <a:cs typeface="Consolas" pitchFamily="49" charset="0"/>
              </a:rPr>
            </a:br>
            <a:r>
              <a:rPr lang="en-US" sz="1700" dirty="0">
                <a:latin typeface="Consolas" pitchFamily="49" charset="0"/>
                <a:cs typeface="Consolas" pitchFamily="49" charset="0"/>
              </a:rPr>
              <a:t>                                               empty stack”); </a:t>
            </a:r>
            <a:r>
              <a:rPr lang="en-US" sz="1700" dirty="0">
                <a:solidFill>
                  <a:srgbClr val="92D050"/>
                </a:solidFill>
                <a:latin typeface="Consolas" pitchFamily="49" charset="0"/>
                <a:cs typeface="Consolas" pitchFamily="49" charset="0"/>
              </a:rPr>
              <a:t> //(1)</a:t>
            </a:r>
          </a:p>
          <a:p>
            <a:pPr eaLnBrk="1" hangingPunct="1">
              <a:lnSpc>
                <a:spcPct val="90000"/>
              </a:lnSpc>
              <a:spcBef>
                <a:spcPct val="0"/>
              </a:spcBef>
              <a:buFont typeface="Wingdings 2" pitchFamily="18" charset="2"/>
              <a:buNone/>
            </a:pPr>
            <a:r>
              <a:rPr lang="en-US" sz="1700" dirty="0">
                <a:latin typeface="Consolas" pitchFamily="49" charset="0"/>
                <a:cs typeface="Consolas" pitchFamily="49" charset="0"/>
              </a:rPr>
              <a:t>    else top = </a:t>
            </a:r>
            <a:r>
              <a:rPr lang="en-US" sz="1700" dirty="0" err="1">
                <a:latin typeface="Consolas" pitchFamily="49" charset="0"/>
                <a:cs typeface="Consolas" pitchFamily="49" charset="0"/>
              </a:rPr>
              <a:t>top.getLink</a:t>
            </a:r>
            <a:r>
              <a:rPr lang="en-US" sz="1700" dirty="0">
                <a:latin typeface="Consolas" pitchFamily="49" charset="0"/>
                <a:cs typeface="Consolas" pitchFamily="49" charset="0"/>
              </a:rPr>
              <a:t>(); </a:t>
            </a:r>
            <a:r>
              <a:rPr lang="en-US" sz="1700" dirty="0">
                <a:solidFill>
                  <a:srgbClr val="92D050"/>
                </a:solidFill>
                <a:latin typeface="Consolas" pitchFamily="49" charset="0"/>
                <a:cs typeface="Consolas" pitchFamily="49" charset="0"/>
              </a:rPr>
              <a:t>//(2)</a:t>
            </a:r>
          </a:p>
          <a:p>
            <a:pPr eaLnBrk="1" hangingPunct="1">
              <a:lnSpc>
                <a:spcPct val="90000"/>
              </a:lnSpc>
              <a:spcBef>
                <a:spcPct val="0"/>
              </a:spcBef>
              <a:buFont typeface="Wingdings 2" pitchFamily="18" charset="2"/>
              <a:buNone/>
            </a:pPr>
            <a:r>
              <a:rPr lang="en-US" sz="1700" dirty="0">
                <a:latin typeface="Consolas" pitchFamily="49" charset="0"/>
                <a:cs typeface="Consolas" pitchFamily="49" charset="0"/>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524000" y="1"/>
            <a:ext cx="9144000" cy="701675"/>
          </a:xfrm>
        </p:spPr>
        <p:txBody>
          <a:bodyPr/>
          <a:lstStyle/>
          <a:p>
            <a:pPr eaLnBrk="1" hangingPunct="1">
              <a:defRPr/>
            </a:pPr>
            <a:r>
              <a:rPr lang="en-US" dirty="0" smtClean="0"/>
              <a:t>Stack Operations: </a:t>
            </a:r>
            <a:r>
              <a:rPr lang="en-US" dirty="0">
                <a:solidFill>
                  <a:srgbClr val="FFC000"/>
                </a:solidFill>
                <a:latin typeface="Consolas" pitchFamily="49" charset="0"/>
                <a:cs typeface="Consolas" pitchFamily="49" charset="0"/>
              </a:rPr>
              <a:t>top</a:t>
            </a:r>
            <a:r>
              <a:rPr lang="en-US" dirty="0" smtClean="0">
                <a:latin typeface="+mn-lt"/>
                <a:cs typeface="Courier New" pitchFamily="49" charset="0"/>
              </a:rPr>
              <a:t> </a:t>
            </a:r>
            <a:r>
              <a:rPr lang="en-US" dirty="0" smtClean="0">
                <a:latin typeface="Courier New" pitchFamily="49" charset="0"/>
                <a:cs typeface="Courier New" pitchFamily="49" charset="0"/>
              </a:rPr>
              <a:t>/</a:t>
            </a:r>
            <a:r>
              <a:rPr lang="en-US" dirty="0" smtClean="0">
                <a:latin typeface="+mn-lt"/>
                <a:cs typeface="Courier New" pitchFamily="49" charset="0"/>
              </a:rPr>
              <a:t> </a:t>
            </a:r>
            <a:r>
              <a:rPr lang="en-US" dirty="0" err="1" smtClean="0">
                <a:solidFill>
                  <a:srgbClr val="FFC000"/>
                </a:solidFill>
                <a:latin typeface="Consolas" pitchFamily="49" charset="0"/>
                <a:cs typeface="Consolas" pitchFamily="49" charset="0"/>
              </a:rPr>
              <a:t>isEmpty</a:t>
            </a:r>
            <a:endParaRPr lang="en-US" dirty="0" smtClean="0">
              <a:solidFill>
                <a:srgbClr val="FFC000"/>
              </a:solidFill>
              <a:latin typeface="Consolas" pitchFamily="49" charset="0"/>
              <a:cs typeface="Consolas" pitchFamily="49" charset="0"/>
            </a:endParaRPr>
          </a:p>
        </p:txBody>
      </p:sp>
      <p:sp>
        <p:nvSpPr>
          <p:cNvPr id="66562" name="Content Placeholder 3"/>
          <p:cNvSpPr>
            <a:spLocks noGrp="1"/>
          </p:cNvSpPr>
          <p:nvPr>
            <p:ph idx="1"/>
          </p:nvPr>
        </p:nvSpPr>
        <p:spPr>
          <a:xfrm>
            <a:off x="170688" y="908050"/>
            <a:ext cx="11887200" cy="5703062"/>
          </a:xfrm>
        </p:spPr>
        <p:txBody>
          <a:bodyPr/>
          <a:lstStyle/>
          <a:p>
            <a:pPr eaLnBrk="1" hangingPunct="1">
              <a:spcBef>
                <a:spcPts val="725"/>
              </a:spcBef>
            </a:pPr>
            <a:r>
              <a:rPr lang="en-US" dirty="0" smtClean="0">
                <a:solidFill>
                  <a:srgbClr val="FFC000"/>
                </a:solidFill>
                <a:latin typeface="Consolas" pitchFamily="49" charset="0"/>
                <a:cs typeface="Consolas" pitchFamily="49" charset="0"/>
              </a:rPr>
              <a:t>top</a:t>
            </a:r>
            <a:r>
              <a:rPr lang="en-US" dirty="0" smtClean="0"/>
              <a:t>:</a:t>
            </a:r>
          </a:p>
          <a:p>
            <a:pPr lvl="1" eaLnBrk="1" hangingPunct="1">
              <a:spcBef>
                <a:spcPts val="725"/>
              </a:spcBef>
            </a:pPr>
            <a:r>
              <a:rPr lang="en-US" dirty="0" smtClean="0"/>
              <a:t>If stack empty, there’s no node </a:t>
            </a:r>
            <a:r>
              <a:rPr lang="en-US" i="1" dirty="0" smtClean="0"/>
              <a:t>to</a:t>
            </a:r>
            <a:r>
              <a:rPr lang="en-US" dirty="0" smtClean="0"/>
              <a:t> get</a:t>
            </a:r>
            <a:r>
              <a:rPr lang="en-US" i="1" dirty="0" smtClean="0"/>
              <a:t> - </a:t>
            </a:r>
            <a:r>
              <a:rPr lang="en-US" i="1" u="sng" dirty="0" smtClean="0"/>
              <a:t>Exception</a:t>
            </a:r>
            <a:r>
              <a:rPr lang="en-US" i="1" dirty="0" smtClean="0"/>
              <a:t>!</a:t>
            </a:r>
            <a:endParaRPr lang="en-US" dirty="0" smtClean="0"/>
          </a:p>
          <a:p>
            <a:pPr lvl="1" eaLnBrk="1" hangingPunct="1">
              <a:spcBef>
                <a:spcPts val="725"/>
              </a:spcBef>
            </a:pPr>
            <a:r>
              <a:rPr lang="en-US" dirty="0" smtClean="0"/>
              <a:t>If stack not empty, return topmost object</a:t>
            </a:r>
          </a:p>
          <a:p>
            <a:pPr eaLnBrk="1" hangingPunct="1">
              <a:spcBef>
                <a:spcPts val="725"/>
              </a:spcBef>
            </a:pPr>
            <a:endParaRPr lang="en-US" dirty="0" smtClean="0"/>
          </a:p>
          <a:p>
            <a:pPr eaLnBrk="1" hangingPunct="1">
              <a:spcBef>
                <a:spcPts val="725"/>
              </a:spcBef>
            </a:pPr>
            <a:r>
              <a:rPr lang="en-US" dirty="0" err="1">
                <a:solidFill>
                  <a:srgbClr val="FFC000"/>
                </a:solidFill>
                <a:latin typeface="Consolas" pitchFamily="49" charset="0"/>
                <a:cs typeface="Consolas" pitchFamily="49" charset="0"/>
              </a:rPr>
              <a:t>isEmpty</a:t>
            </a:r>
            <a:r>
              <a:rPr lang="en-US" dirty="0" smtClean="0"/>
              <a:t>:</a:t>
            </a:r>
          </a:p>
          <a:p>
            <a:pPr lvl="1" eaLnBrk="1" hangingPunct="1">
              <a:spcBef>
                <a:spcPts val="725"/>
              </a:spcBef>
            </a:pPr>
            <a:r>
              <a:rPr lang="en-US" dirty="0" smtClean="0"/>
              <a:t>If </a:t>
            </a:r>
            <a:r>
              <a:rPr lang="en-US" dirty="0" smtClean="0">
                <a:solidFill>
                  <a:srgbClr val="FFC000"/>
                </a:solidFill>
                <a:latin typeface="Consolas" pitchFamily="49" charset="0"/>
                <a:cs typeface="Consolas" pitchFamily="49" charset="0"/>
              </a:rPr>
              <a:t>top</a:t>
            </a:r>
            <a:r>
              <a:rPr lang="en-US" dirty="0" smtClean="0"/>
              <a:t> is null, then the stack is empty</a:t>
            </a:r>
          </a:p>
          <a:p>
            <a:pPr lvl="1" eaLnBrk="1" hangingPunct="1">
              <a:spcBef>
                <a:spcPts val="725"/>
              </a:spcBef>
            </a:pPr>
            <a:r>
              <a:rPr lang="en-US" dirty="0" smtClean="0"/>
              <a:t>If </a:t>
            </a:r>
            <a:r>
              <a:rPr lang="en-US" dirty="0">
                <a:solidFill>
                  <a:srgbClr val="FFC000"/>
                </a:solidFill>
                <a:latin typeface="Consolas" pitchFamily="49" charset="0"/>
                <a:cs typeface="Consolas" pitchFamily="49" charset="0"/>
              </a:rPr>
              <a:t>top</a:t>
            </a:r>
            <a:r>
              <a:rPr lang="en-US" dirty="0" smtClean="0"/>
              <a:t> is not null, then the stack is not empty</a:t>
            </a:r>
            <a:endParaRPr lang="en-US"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1524000" y="1"/>
            <a:ext cx="9144000" cy="701675"/>
          </a:xfrm>
        </p:spPr>
        <p:txBody>
          <a:bodyPr/>
          <a:lstStyle/>
          <a:p>
            <a:pPr eaLnBrk="1" hangingPunct="1"/>
            <a:r>
              <a:rPr lang="en-US" dirty="0" smtClean="0"/>
              <a:t>The Code: Part 3 – </a:t>
            </a:r>
            <a:r>
              <a:rPr lang="en-US" dirty="0" smtClean="0">
                <a:solidFill>
                  <a:srgbClr val="FFC000"/>
                </a:solidFill>
                <a:latin typeface="Consolas" pitchFamily="49" charset="0"/>
                <a:cs typeface="Consolas" pitchFamily="49" charset="0"/>
              </a:rPr>
              <a:t>top</a:t>
            </a:r>
            <a:r>
              <a:rPr lang="en-US" dirty="0" smtClean="0"/>
              <a:t> / </a:t>
            </a:r>
            <a:r>
              <a:rPr lang="en-US" dirty="0" err="1" smtClean="0">
                <a:solidFill>
                  <a:srgbClr val="FFC000"/>
                </a:solidFill>
                <a:latin typeface="Consolas" pitchFamily="49" charset="0"/>
                <a:cs typeface="Consolas" pitchFamily="49" charset="0"/>
              </a:rPr>
              <a:t>isEmpty</a:t>
            </a:r>
            <a:endParaRPr lang="en-US" dirty="0" smtClean="0">
              <a:solidFill>
                <a:srgbClr val="FFC000"/>
              </a:solidFill>
              <a:latin typeface="Consolas" pitchFamily="49" charset="0"/>
              <a:cs typeface="Consolas" pitchFamily="49" charset="0"/>
            </a:endParaRPr>
          </a:p>
        </p:txBody>
      </p:sp>
      <p:sp>
        <p:nvSpPr>
          <p:cNvPr id="67586" name="Content Placeholder 3"/>
          <p:cNvSpPr>
            <a:spLocks noGrp="1"/>
          </p:cNvSpPr>
          <p:nvPr>
            <p:ph idx="1"/>
          </p:nvPr>
        </p:nvSpPr>
        <p:spPr>
          <a:xfrm>
            <a:off x="170688" y="908050"/>
            <a:ext cx="11850624" cy="5607050"/>
          </a:xfrm>
        </p:spPr>
        <p:txBody>
          <a:bodyPr/>
          <a:lstStyle/>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public T </a:t>
            </a:r>
            <a:r>
              <a:rPr lang="en-US" sz="2100" b="1" dirty="0">
                <a:solidFill>
                  <a:srgbClr val="FFC000"/>
                </a:solidFill>
                <a:latin typeface="Consolas" pitchFamily="49" charset="0"/>
                <a:cs typeface="Consolas" pitchFamily="49" charset="0"/>
              </a:rPr>
              <a:t>top</a:t>
            </a:r>
            <a:r>
              <a:rPr lang="en-US" sz="2100" dirty="0">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a:t>
            </a:r>
            <a:r>
              <a:rPr lang="en-US" sz="2100" dirty="0">
                <a:solidFill>
                  <a:srgbClr val="92D050"/>
                </a:solidFill>
                <a:latin typeface="Consolas" pitchFamily="49" charset="0"/>
                <a:cs typeface="Consolas" pitchFamily="49" charset="0"/>
              </a:rPr>
              <a:t>// If stack is NOT empty, returns the object from the top of the</a:t>
            </a:r>
          </a:p>
          <a:p>
            <a:pPr eaLnBrk="1" hangingPunct="1">
              <a:lnSpc>
                <a:spcPct val="90000"/>
              </a:lnSpc>
              <a:spcBef>
                <a:spcPct val="0"/>
              </a:spcBef>
              <a:buFont typeface="Wingdings 2" pitchFamily="18" charset="2"/>
              <a:buNone/>
            </a:pPr>
            <a:r>
              <a:rPr lang="en-US" sz="2100" dirty="0">
                <a:solidFill>
                  <a:srgbClr val="92D050"/>
                </a:solidFill>
                <a:latin typeface="Consolas" pitchFamily="49" charset="0"/>
                <a:cs typeface="Consolas" pitchFamily="49" charset="0"/>
              </a:rPr>
              <a:t>   // stack. If stack IS empty, throws </a:t>
            </a:r>
            <a:r>
              <a:rPr lang="en-US" sz="2100" dirty="0" err="1">
                <a:solidFill>
                  <a:srgbClr val="92D050"/>
                </a:solidFill>
                <a:latin typeface="Consolas" pitchFamily="49" charset="0"/>
                <a:cs typeface="Consolas" pitchFamily="49" charset="0"/>
              </a:rPr>
              <a:t>StackUnderflowException</a:t>
            </a:r>
            <a:endParaRPr lang="en-US" sz="2100" dirty="0">
              <a:solidFill>
                <a:srgbClr val="92D050"/>
              </a:solidFill>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2100" dirty="0">
                <a:solidFill>
                  <a:srgbClr val="92D050"/>
                </a:solidFill>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if (</a:t>
            </a:r>
            <a:r>
              <a:rPr lang="en-US" sz="2100" dirty="0" err="1">
                <a:latin typeface="Consolas" pitchFamily="49" charset="0"/>
                <a:cs typeface="Consolas" pitchFamily="49" charset="0"/>
              </a:rPr>
              <a:t>isEmpty</a:t>
            </a:r>
            <a:r>
              <a:rPr lang="en-US" sz="2100" dirty="0">
                <a:latin typeface="Consolas" pitchFamily="49" charset="0"/>
                <a:cs typeface="Consolas" pitchFamily="49" charset="0"/>
              </a:rPr>
              <a:t>()) </a:t>
            </a:r>
            <a:endParaRPr lang="en-US" sz="2100" dirty="0" smtClean="0">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a:t>
            </a:r>
            <a:r>
              <a:rPr lang="en-US" sz="2100" dirty="0" smtClean="0">
                <a:latin typeface="Consolas" pitchFamily="49" charset="0"/>
                <a:cs typeface="Consolas" pitchFamily="49" charset="0"/>
              </a:rPr>
              <a:t>      throw </a:t>
            </a:r>
            <a:r>
              <a:rPr lang="en-US" sz="2100" dirty="0">
                <a:latin typeface="Consolas" pitchFamily="49" charset="0"/>
                <a:cs typeface="Consolas" pitchFamily="49" charset="0"/>
              </a:rPr>
              <a:t>new </a:t>
            </a:r>
            <a:r>
              <a:rPr lang="en-US" sz="2100" dirty="0" err="1">
                <a:latin typeface="Consolas" pitchFamily="49" charset="0"/>
                <a:cs typeface="Consolas" pitchFamily="49" charset="0"/>
              </a:rPr>
              <a:t>StackUnderflowException</a:t>
            </a:r>
            <a:r>
              <a:rPr lang="en-US" sz="2100" dirty="0">
                <a:latin typeface="Consolas" pitchFamily="49" charset="0"/>
                <a:cs typeface="Consolas" pitchFamily="49" charset="0"/>
              </a:rPr>
              <a:t>(“Attempted top() </a:t>
            </a:r>
            <a:r>
              <a:rPr lang="en-US" sz="2100" dirty="0" smtClean="0">
                <a:latin typeface="Consolas" pitchFamily="49" charset="0"/>
                <a:cs typeface="Consolas" pitchFamily="49" charset="0"/>
              </a:rPr>
              <a:t>on </a:t>
            </a:r>
            <a:r>
              <a:rPr lang="en-US" sz="2100" dirty="0">
                <a:latin typeface="Consolas" pitchFamily="49" charset="0"/>
                <a:cs typeface="Consolas" pitchFamily="49" charset="0"/>
              </a:rPr>
              <a:t>empty stack”);</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else </a:t>
            </a:r>
            <a:endParaRPr lang="en-US" sz="2100" dirty="0" smtClean="0">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a:t>
            </a:r>
            <a:r>
              <a:rPr lang="en-US" sz="2100" dirty="0" smtClean="0">
                <a:latin typeface="Consolas" pitchFamily="49" charset="0"/>
                <a:cs typeface="Consolas" pitchFamily="49" charset="0"/>
              </a:rPr>
              <a:t>      return </a:t>
            </a:r>
            <a:r>
              <a:rPr lang="en-US" sz="2100" dirty="0" err="1">
                <a:latin typeface="Consolas" pitchFamily="49" charset="0"/>
                <a:cs typeface="Consolas" pitchFamily="49" charset="0"/>
              </a:rPr>
              <a:t>top.getInfo</a:t>
            </a:r>
            <a:r>
              <a:rPr lang="en-US" sz="2100" dirty="0">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a:t>
            </a:r>
          </a:p>
          <a:p>
            <a:pPr eaLnBrk="1" hangingPunct="1">
              <a:lnSpc>
                <a:spcPct val="90000"/>
              </a:lnSpc>
              <a:spcBef>
                <a:spcPct val="0"/>
              </a:spcBef>
              <a:buFont typeface="Wingdings 2" pitchFamily="18" charset="2"/>
              <a:buNone/>
            </a:pPr>
            <a:endParaRPr lang="en-US" sz="2100" dirty="0">
              <a:latin typeface="Consolas" pitchFamily="49" charset="0"/>
              <a:cs typeface="Consolas" pitchFamily="49" charset="0"/>
            </a:endParaRPr>
          </a:p>
          <a:p>
            <a:pPr eaLnBrk="1" hangingPunct="1">
              <a:lnSpc>
                <a:spcPct val="90000"/>
              </a:lnSpc>
              <a:spcBef>
                <a:spcPct val="0"/>
              </a:spcBef>
              <a:buFont typeface="Wingdings 2" pitchFamily="18" charset="2"/>
              <a:buNone/>
            </a:pPr>
            <a:endParaRPr lang="en-US" sz="2100" dirty="0">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public </a:t>
            </a:r>
            <a:r>
              <a:rPr lang="en-US" sz="2100" dirty="0" err="1">
                <a:latin typeface="Consolas" pitchFamily="49" charset="0"/>
                <a:cs typeface="Consolas" pitchFamily="49" charset="0"/>
              </a:rPr>
              <a:t>boolean</a:t>
            </a:r>
            <a:r>
              <a:rPr lang="en-US" sz="2100" dirty="0">
                <a:latin typeface="Consolas" pitchFamily="49" charset="0"/>
                <a:cs typeface="Consolas" pitchFamily="49" charset="0"/>
              </a:rPr>
              <a:t> </a:t>
            </a:r>
            <a:r>
              <a:rPr lang="en-US" sz="2100" b="1" dirty="0" err="1">
                <a:solidFill>
                  <a:srgbClr val="FFC000"/>
                </a:solidFill>
                <a:latin typeface="Consolas" pitchFamily="49" charset="0"/>
                <a:cs typeface="Consolas" pitchFamily="49" charset="0"/>
              </a:rPr>
              <a:t>isEmpty</a:t>
            </a:r>
            <a:r>
              <a:rPr lang="en-US" sz="2100" dirty="0">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a:t>
            </a:r>
            <a:r>
              <a:rPr lang="en-US" sz="2100" dirty="0">
                <a:solidFill>
                  <a:srgbClr val="92D050"/>
                </a:solidFill>
                <a:latin typeface="Consolas" pitchFamily="49" charset="0"/>
                <a:cs typeface="Consolas" pitchFamily="49" charset="0"/>
              </a:rPr>
              <a:t>// returns true if the stack is empty; false if it is not empty</a:t>
            </a:r>
          </a:p>
          <a:p>
            <a:pPr eaLnBrk="1" hangingPunct="1">
              <a:lnSpc>
                <a:spcPct val="90000"/>
              </a:lnSpc>
              <a:spcBef>
                <a:spcPct val="0"/>
              </a:spcBef>
              <a:buFont typeface="Wingdings 2" pitchFamily="18" charset="2"/>
              <a:buNone/>
            </a:pPr>
            <a:r>
              <a:rPr lang="en-US" sz="2100" dirty="0">
                <a:solidFill>
                  <a:srgbClr val="92D050"/>
                </a:solidFill>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return (top == null);</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a:t>
            </a:r>
          </a:p>
          <a:p>
            <a:pPr eaLnBrk="1" hangingPunct="1">
              <a:lnSpc>
                <a:spcPct val="90000"/>
              </a:lnSpc>
              <a:spcBef>
                <a:spcPct val="0"/>
              </a:spcBef>
              <a:buFont typeface="Wingdings 2" pitchFamily="18" charset="2"/>
              <a:buNone/>
            </a:pPr>
            <a:endParaRPr lang="en-US" sz="2100" dirty="0">
              <a:latin typeface="Courier New" pitchFamily="49" charset="0"/>
            </a:endParaRPr>
          </a:p>
          <a:p>
            <a:pPr eaLnBrk="1" hangingPunct="1">
              <a:lnSpc>
                <a:spcPct val="90000"/>
              </a:lnSpc>
              <a:spcBef>
                <a:spcPct val="0"/>
              </a:spcBef>
              <a:buFont typeface="Wingdings 2" pitchFamily="18" charset="2"/>
              <a:buNone/>
            </a:pPr>
            <a:endParaRPr lang="en-US" sz="2100" dirty="0">
              <a:latin typeface="Courier New"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1524000" y="1"/>
            <a:ext cx="9144000" cy="701675"/>
          </a:xfrm>
        </p:spPr>
        <p:txBody>
          <a:bodyPr/>
          <a:lstStyle/>
          <a:p>
            <a:pPr eaLnBrk="1" hangingPunct="1"/>
            <a:r>
              <a:rPr lang="en-US" smtClean="0"/>
              <a:t>Comparing Stack Implementations</a:t>
            </a:r>
            <a:endParaRPr lang="en-US" smtClean="0">
              <a:latin typeface="Courier New" pitchFamily="49" charset="0"/>
              <a:cs typeface="Courier New" pitchFamily="49" charset="0"/>
            </a:endParaRPr>
          </a:p>
        </p:txBody>
      </p:sp>
      <p:sp>
        <p:nvSpPr>
          <p:cNvPr id="4" name="Content Placeholder 3"/>
          <p:cNvSpPr>
            <a:spLocks noGrp="1"/>
          </p:cNvSpPr>
          <p:nvPr>
            <p:ph idx="1"/>
          </p:nvPr>
        </p:nvSpPr>
        <p:spPr>
          <a:xfrm>
            <a:off x="170688" y="908050"/>
            <a:ext cx="11850624" cy="5607050"/>
          </a:xfrm>
        </p:spPr>
        <p:txBody>
          <a:bodyPr/>
          <a:lstStyle/>
          <a:p>
            <a:pPr eaLnBrk="1" hangingPunct="1"/>
            <a:r>
              <a:rPr lang="en-US" dirty="0" smtClean="0"/>
              <a:t>Storage Size</a:t>
            </a:r>
          </a:p>
          <a:p>
            <a:pPr lvl="1" eaLnBrk="1" hangingPunct="1"/>
            <a:r>
              <a:rPr lang="en-US" u="sng" dirty="0" smtClean="0"/>
              <a:t>Array-based</a:t>
            </a:r>
            <a:r>
              <a:rPr lang="en-US" dirty="0" smtClean="0"/>
              <a:t>: takes the same amount of memory, no matter how many array slots are actually used, proportional to maximum size </a:t>
            </a:r>
          </a:p>
          <a:p>
            <a:pPr lvl="1" eaLnBrk="1" hangingPunct="1">
              <a:spcAft>
                <a:spcPct val="50000"/>
              </a:spcAft>
            </a:pPr>
            <a:r>
              <a:rPr lang="en-US" u="sng" dirty="0" smtClean="0"/>
              <a:t>Link-based</a:t>
            </a:r>
            <a:r>
              <a:rPr lang="en-US" dirty="0" smtClean="0"/>
              <a:t>: takes space proportional to actual size of the stack (but each element requires more space than with array approach)</a:t>
            </a:r>
            <a:endParaRPr lang="en-US" sz="1600" dirty="0"/>
          </a:p>
          <a:p>
            <a:pPr eaLnBrk="1" hangingPunct="1"/>
            <a:r>
              <a:rPr lang="en-US" dirty="0" smtClean="0"/>
              <a:t>Operation efficiency</a:t>
            </a:r>
          </a:p>
          <a:p>
            <a:pPr lvl="1" eaLnBrk="1" hangingPunct="1"/>
            <a:r>
              <a:rPr lang="en-US" dirty="0" smtClean="0"/>
              <a:t>All operations, for each approach, are O(1)</a:t>
            </a:r>
          </a:p>
          <a:p>
            <a:pPr lvl="1" eaLnBrk="1" hangingPunct="1"/>
            <a:r>
              <a:rPr lang="en-US" dirty="0" smtClean="0"/>
              <a:t>Except for the Constructors:</a:t>
            </a:r>
          </a:p>
          <a:p>
            <a:pPr lvl="2" eaLnBrk="1" hangingPunct="1"/>
            <a:r>
              <a:rPr lang="en-US" dirty="0" smtClean="0"/>
              <a:t>Array-based: O(N)</a:t>
            </a:r>
          </a:p>
          <a:p>
            <a:pPr lvl="2" eaLnBrk="1" hangingPunct="1"/>
            <a:r>
              <a:rPr lang="en-US" dirty="0" smtClean="0"/>
              <a:t>Link-based:   O(1)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1524000" y="1"/>
            <a:ext cx="9144000" cy="701675"/>
          </a:xfrm>
        </p:spPr>
        <p:txBody>
          <a:bodyPr/>
          <a:lstStyle/>
          <a:p>
            <a:pPr eaLnBrk="1" hangingPunct="1"/>
            <a:r>
              <a:rPr lang="en-US" smtClean="0"/>
              <a:t>So, Which Is Better?</a:t>
            </a:r>
            <a:endParaRPr lang="en-US" smtClean="0">
              <a:latin typeface="Courier New" pitchFamily="49" charset="0"/>
              <a:cs typeface="Courier New" pitchFamily="49" charset="0"/>
            </a:endParaRPr>
          </a:p>
        </p:txBody>
      </p:sp>
      <p:sp>
        <p:nvSpPr>
          <p:cNvPr id="4" name="Content Placeholder 3"/>
          <p:cNvSpPr>
            <a:spLocks noGrp="1"/>
          </p:cNvSpPr>
          <p:nvPr>
            <p:ph idx="1"/>
          </p:nvPr>
        </p:nvSpPr>
        <p:spPr>
          <a:xfrm>
            <a:off x="134112" y="908050"/>
            <a:ext cx="11923776" cy="5607050"/>
          </a:xfrm>
        </p:spPr>
        <p:txBody>
          <a:bodyPr/>
          <a:lstStyle/>
          <a:p>
            <a:pPr eaLnBrk="1" hangingPunct="1">
              <a:spcBef>
                <a:spcPts val="1200"/>
              </a:spcBef>
            </a:pPr>
            <a:r>
              <a:rPr lang="en-US" sz="3200" dirty="0"/>
              <a:t>The </a:t>
            </a:r>
            <a:r>
              <a:rPr lang="en-US" sz="3200" i="1" u="sng" dirty="0"/>
              <a:t>linked</a:t>
            </a:r>
            <a:r>
              <a:rPr lang="en-US" sz="3200" dirty="0"/>
              <a:t> implementation does not have space limitations, and in applications where the number of stack elements can vary greatly, it wastes less space when the stack is small. </a:t>
            </a:r>
          </a:p>
          <a:p>
            <a:pPr eaLnBrk="1" hangingPunct="1">
              <a:spcBef>
                <a:spcPts val="1200"/>
              </a:spcBef>
            </a:pPr>
            <a:r>
              <a:rPr lang="en-US" sz="3200" dirty="0"/>
              <a:t>The </a:t>
            </a:r>
            <a:r>
              <a:rPr lang="en-US" sz="3200" i="1" u="sng" dirty="0"/>
              <a:t>array-based</a:t>
            </a:r>
            <a:r>
              <a:rPr lang="en-US" sz="3200" dirty="0"/>
              <a:t> implementation is short, simple, and efficient. Its operations have less overhead. When the maximum size is small and we know the maximum size with certainty, the array-based implementation is a good choice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1524000" y="1"/>
            <a:ext cx="9144000" cy="701675"/>
          </a:xfrm>
        </p:spPr>
        <p:txBody>
          <a:bodyPr/>
          <a:lstStyle/>
          <a:p>
            <a:pPr eaLnBrk="1" hangingPunct="1"/>
            <a:r>
              <a:rPr lang="en-US" sz="4200"/>
              <a:t>Case Study: Postfix Expressions (</a:t>
            </a:r>
            <a:r>
              <a:rPr lang="en-US" sz="4200">
                <a:latin typeface="Times New Roman" pitchFamily="18" charset="0"/>
                <a:cs typeface="Times New Roman" pitchFamily="18" charset="0"/>
              </a:rPr>
              <a:t>§</a:t>
            </a:r>
            <a:r>
              <a:rPr lang="en-US" sz="4200"/>
              <a:t>3.8)</a:t>
            </a:r>
            <a:endParaRPr lang="en-US" sz="4200">
              <a:latin typeface="Courier New" pitchFamily="49" charset="0"/>
              <a:cs typeface="Courier New" pitchFamily="49" charset="0"/>
            </a:endParaRPr>
          </a:p>
        </p:txBody>
      </p:sp>
      <p:sp>
        <p:nvSpPr>
          <p:cNvPr id="4" name="Content Placeholder 3"/>
          <p:cNvSpPr>
            <a:spLocks noGrp="1"/>
          </p:cNvSpPr>
          <p:nvPr>
            <p:ph idx="1"/>
          </p:nvPr>
        </p:nvSpPr>
        <p:spPr>
          <a:xfrm>
            <a:off x="134112" y="904876"/>
            <a:ext cx="11923776" cy="5610225"/>
          </a:xfrm>
        </p:spPr>
        <p:txBody>
          <a:bodyPr/>
          <a:lstStyle/>
          <a:p>
            <a:pPr eaLnBrk="1" hangingPunct="1">
              <a:spcBef>
                <a:spcPts val="1200"/>
              </a:spcBef>
            </a:pPr>
            <a:r>
              <a:rPr lang="en-US" sz="3200" dirty="0"/>
              <a:t>Consider this expression:</a:t>
            </a:r>
          </a:p>
          <a:p>
            <a:pPr eaLnBrk="1" hangingPunct="1">
              <a:spcBef>
                <a:spcPts val="1200"/>
              </a:spcBef>
              <a:buFont typeface="Wingdings 2" pitchFamily="18" charset="2"/>
              <a:buNone/>
            </a:pPr>
            <a:r>
              <a:rPr lang="en-US" dirty="0" smtClean="0"/>
              <a:t>			</a:t>
            </a:r>
            <a:r>
              <a:rPr lang="en-US" dirty="0" smtClean="0">
                <a:latin typeface="Consolas" pitchFamily="49" charset="0"/>
                <a:cs typeface="Consolas" pitchFamily="49" charset="0"/>
              </a:rPr>
              <a:t>2 + 14 </a:t>
            </a:r>
            <a:r>
              <a:rPr lang="en-US" dirty="0" smtClean="0">
                <a:latin typeface="Consolas" pitchFamily="49" charset="0"/>
                <a:cs typeface="Consolas" pitchFamily="49" charset="0"/>
                <a:sym typeface="Symbol" pitchFamily="18" charset="2"/>
              </a:rPr>
              <a:t></a:t>
            </a:r>
            <a:r>
              <a:rPr lang="en-US" dirty="0" smtClean="0">
                <a:latin typeface="Consolas" pitchFamily="49" charset="0"/>
                <a:cs typeface="Consolas" pitchFamily="49" charset="0"/>
              </a:rPr>
              <a:t> 23</a:t>
            </a:r>
          </a:p>
          <a:p>
            <a:pPr eaLnBrk="1" hangingPunct="1">
              <a:spcBef>
                <a:spcPts val="1200"/>
              </a:spcBef>
            </a:pPr>
            <a:r>
              <a:rPr lang="en-US" dirty="0" smtClean="0"/>
              <a:t>Because of the rules of operator precedence, we know that 14 will be multiplied by 23 first</a:t>
            </a:r>
          </a:p>
          <a:p>
            <a:pPr eaLnBrk="1" hangingPunct="1">
              <a:spcBef>
                <a:spcPts val="1200"/>
              </a:spcBef>
            </a:pPr>
            <a:r>
              <a:rPr lang="en-US" dirty="0" smtClean="0"/>
              <a:t>If we wanted to add the 2 and the 14 first, we would have to override the precedence rules with parentheses:</a:t>
            </a:r>
          </a:p>
          <a:p>
            <a:pPr eaLnBrk="1" hangingPunct="1">
              <a:spcBef>
                <a:spcPts val="1200"/>
              </a:spcBef>
              <a:buFont typeface="Wingdings 2" pitchFamily="18" charset="2"/>
              <a:buNone/>
            </a:pPr>
            <a:r>
              <a:rPr lang="en-US" dirty="0" smtClean="0">
                <a:latin typeface="Consolas" pitchFamily="49" charset="0"/>
                <a:cs typeface="Consolas" pitchFamily="49" charset="0"/>
              </a:rPr>
              <a:t>			 (2 + 14) </a:t>
            </a:r>
            <a:r>
              <a:rPr lang="en-US" dirty="0" smtClean="0">
                <a:latin typeface="Consolas" pitchFamily="49" charset="0"/>
                <a:cs typeface="Consolas" pitchFamily="49" charset="0"/>
                <a:sym typeface="Symbol" pitchFamily="18" charset="2"/>
              </a:rPr>
              <a:t></a:t>
            </a:r>
            <a:r>
              <a:rPr lang="en-US" dirty="0" smtClean="0">
                <a:latin typeface="Consolas" pitchFamily="49" charset="0"/>
                <a:cs typeface="Consolas" pitchFamily="49" charset="0"/>
              </a:rPr>
              <a:t> 23</a:t>
            </a:r>
          </a:p>
          <a:p>
            <a:pPr eaLnBrk="1" hangingPunct="1">
              <a:spcBef>
                <a:spcPts val="1200"/>
              </a:spcBef>
            </a:pPr>
            <a:r>
              <a:rPr lang="en-US" dirty="0" smtClean="0"/>
              <a:t>In the absence of precedence rules, there can be ambiguity in evaluating expressions. Parentheses are required to resolve the ambiguities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1524000" y="1"/>
            <a:ext cx="9144000" cy="701675"/>
          </a:xfrm>
        </p:spPr>
        <p:txBody>
          <a:bodyPr/>
          <a:lstStyle/>
          <a:p>
            <a:pPr eaLnBrk="1" hangingPunct="1">
              <a:spcBef>
                <a:spcPct val="20000"/>
              </a:spcBef>
            </a:pPr>
            <a:r>
              <a:rPr lang="en-US" sz="4200"/>
              <a:t>Case Study: Postfix Expressions (</a:t>
            </a:r>
            <a:r>
              <a:rPr lang="en-US" sz="4200">
                <a:latin typeface="Times New Roman" pitchFamily="18" charset="0"/>
                <a:cs typeface="Times New Roman" pitchFamily="18" charset="0"/>
              </a:rPr>
              <a:t>§</a:t>
            </a:r>
            <a:r>
              <a:rPr lang="en-US" sz="4200"/>
              <a:t>3.8)</a:t>
            </a:r>
            <a:endParaRPr lang="en-US" sz="4200">
              <a:latin typeface="Courier New" pitchFamily="49" charset="0"/>
              <a:cs typeface="Courier New" pitchFamily="49" charset="0"/>
            </a:endParaRPr>
          </a:p>
        </p:txBody>
      </p:sp>
      <p:sp>
        <p:nvSpPr>
          <p:cNvPr id="4" name="Content Placeholder 3"/>
          <p:cNvSpPr>
            <a:spLocks noGrp="1"/>
          </p:cNvSpPr>
          <p:nvPr>
            <p:ph idx="1"/>
          </p:nvPr>
        </p:nvSpPr>
        <p:spPr>
          <a:xfrm>
            <a:off x="170688" y="904876"/>
            <a:ext cx="11850624" cy="5610225"/>
          </a:xfrm>
        </p:spPr>
        <p:txBody>
          <a:bodyPr/>
          <a:lstStyle/>
          <a:p>
            <a:pPr eaLnBrk="1" hangingPunct="1">
              <a:spcBef>
                <a:spcPts val="1200"/>
              </a:spcBef>
            </a:pPr>
            <a:r>
              <a:rPr lang="en-US" dirty="0" smtClean="0"/>
              <a:t>But, there </a:t>
            </a:r>
            <a:r>
              <a:rPr lang="en-US" i="1" u="sng" dirty="0" smtClean="0"/>
              <a:t>is</a:t>
            </a:r>
            <a:r>
              <a:rPr lang="en-US" dirty="0" smtClean="0"/>
              <a:t> a way to have unambiguous expression evaluation without parentheses!</a:t>
            </a:r>
          </a:p>
          <a:p>
            <a:pPr eaLnBrk="1" hangingPunct="1">
              <a:spcBef>
                <a:spcPts val="1200"/>
              </a:spcBef>
            </a:pPr>
            <a:r>
              <a:rPr lang="en-US" dirty="0" smtClean="0"/>
              <a:t>Consider the </a:t>
            </a:r>
            <a:r>
              <a:rPr lang="en-US" dirty="0" smtClean="0">
                <a:latin typeface="Consolas" pitchFamily="49" charset="0"/>
                <a:cs typeface="Consolas" pitchFamily="49" charset="0"/>
              </a:rPr>
              <a:t>+</a:t>
            </a:r>
            <a:r>
              <a:rPr lang="en-US" dirty="0" smtClean="0"/>
              <a:t> and </a:t>
            </a:r>
            <a:r>
              <a:rPr lang="en-US" dirty="0" smtClean="0">
                <a:latin typeface="Consolas" pitchFamily="49" charset="0"/>
                <a:cs typeface="Consolas" pitchFamily="49" charset="0"/>
                <a:sym typeface="Symbol" pitchFamily="18" charset="2"/>
              </a:rPr>
              <a:t></a:t>
            </a:r>
            <a:r>
              <a:rPr lang="en-US" dirty="0" smtClean="0">
                <a:sym typeface="Symbol" pitchFamily="18" charset="2"/>
              </a:rPr>
              <a:t> operators.  </a:t>
            </a:r>
          </a:p>
          <a:p>
            <a:pPr eaLnBrk="1" hangingPunct="1">
              <a:spcBef>
                <a:spcPts val="1200"/>
              </a:spcBef>
            </a:pPr>
            <a:r>
              <a:rPr lang="en-US" dirty="0" smtClean="0">
                <a:sym typeface="Symbol" pitchFamily="18" charset="2"/>
              </a:rPr>
              <a:t>They are </a:t>
            </a:r>
            <a:r>
              <a:rPr lang="en-US" i="1" u="sng" dirty="0" smtClean="0">
                <a:sym typeface="Symbol" pitchFamily="18" charset="2"/>
              </a:rPr>
              <a:t>binary</a:t>
            </a:r>
            <a:r>
              <a:rPr lang="en-US" dirty="0" smtClean="0">
                <a:sym typeface="Symbol" pitchFamily="18" charset="2"/>
              </a:rPr>
              <a:t> operators – they operate on two pieces of information to produce one result</a:t>
            </a:r>
          </a:p>
          <a:p>
            <a:pPr eaLnBrk="1" hangingPunct="1">
              <a:spcBef>
                <a:spcPts val="1200"/>
              </a:spcBef>
            </a:pPr>
            <a:r>
              <a:rPr lang="en-US" dirty="0" smtClean="0">
                <a:sym typeface="Symbol" pitchFamily="18" charset="2"/>
              </a:rPr>
              <a:t>Our standard notation is known as </a:t>
            </a:r>
            <a:r>
              <a:rPr lang="en-US" i="1" u="sng" dirty="0" smtClean="0">
                <a:sym typeface="Symbol" pitchFamily="18" charset="2"/>
              </a:rPr>
              <a:t>infix</a:t>
            </a:r>
            <a:r>
              <a:rPr lang="en-US" dirty="0" smtClean="0">
                <a:sym typeface="Symbol" pitchFamily="18" charset="2"/>
              </a:rPr>
              <a:t> – the </a:t>
            </a:r>
            <a:r>
              <a:rPr lang="en-US" i="1" u="sng" dirty="0" smtClean="0">
                <a:sym typeface="Symbol" pitchFamily="18" charset="2"/>
              </a:rPr>
              <a:t>operator</a:t>
            </a:r>
            <a:r>
              <a:rPr lang="en-US" dirty="0" smtClean="0">
                <a:sym typeface="Symbol" pitchFamily="18" charset="2"/>
              </a:rPr>
              <a:t> is written between the two </a:t>
            </a:r>
            <a:r>
              <a:rPr lang="en-US" i="1" u="sng" dirty="0" smtClean="0">
                <a:sym typeface="Symbol" pitchFamily="18" charset="2"/>
              </a:rPr>
              <a:t>operands</a:t>
            </a:r>
            <a:r>
              <a:rPr lang="en-US" dirty="0" smtClean="0">
                <a:sym typeface="Symbol" pitchFamily="18" charset="2"/>
              </a:rPr>
              <a:t> (the data on which the operator operates)</a:t>
            </a:r>
          </a:p>
          <a:p>
            <a:pPr eaLnBrk="1" hangingPunct="1">
              <a:spcBef>
                <a:spcPts val="1200"/>
              </a:spcBef>
              <a:buFont typeface="Wingdings 2" pitchFamily="18" charset="2"/>
              <a:buNone/>
            </a:pPr>
            <a:r>
              <a:rPr lang="en-US" dirty="0" smtClean="0">
                <a:latin typeface="Courier New" pitchFamily="49" charset="0"/>
              </a:rPr>
              <a:t>			</a:t>
            </a:r>
            <a:r>
              <a:rPr lang="en-US" dirty="0" smtClean="0">
                <a:latin typeface="Consolas" pitchFamily="49" charset="0"/>
                <a:cs typeface="Consolas" pitchFamily="49" charset="0"/>
              </a:rPr>
              <a:t>2 + 14	 </a:t>
            </a:r>
            <a:r>
              <a:rPr lang="en-US" dirty="0" smtClean="0">
                <a:sym typeface="Symbol" pitchFamily="18" charset="2"/>
              </a:rPr>
              <a:t>– </a:t>
            </a:r>
            <a:r>
              <a:rPr lang="en-US" dirty="0" smtClean="0">
                <a:latin typeface="Times New Roman" pitchFamily="18" charset="0"/>
              </a:rPr>
              <a:t>or</a:t>
            </a:r>
            <a:r>
              <a:rPr lang="en-US" dirty="0" smtClean="0">
                <a:sym typeface="Symbol" pitchFamily="18" charset="2"/>
              </a:rPr>
              <a:t> – </a:t>
            </a:r>
            <a:r>
              <a:rPr lang="en-US" dirty="0" smtClean="0">
                <a:latin typeface="Courier New" pitchFamily="49" charset="0"/>
              </a:rPr>
              <a:t>	</a:t>
            </a:r>
            <a:r>
              <a:rPr lang="en-US" dirty="0" smtClean="0">
                <a:latin typeface="Consolas" pitchFamily="49" charset="0"/>
                <a:cs typeface="Consolas" pitchFamily="49" charset="0"/>
              </a:rPr>
              <a:t>5 </a:t>
            </a:r>
            <a:r>
              <a:rPr lang="en-US" dirty="0" smtClean="0">
                <a:latin typeface="Consolas" pitchFamily="49" charset="0"/>
                <a:cs typeface="Consolas" pitchFamily="49" charset="0"/>
                <a:sym typeface="Symbol" pitchFamily="18" charset="2"/>
              </a:rPr>
              <a:t></a:t>
            </a:r>
            <a:r>
              <a:rPr lang="en-US" dirty="0" smtClean="0">
                <a:latin typeface="Consolas" pitchFamily="49" charset="0"/>
                <a:cs typeface="Consolas" pitchFamily="49" charset="0"/>
              </a:rPr>
              <a:t> 23</a:t>
            </a:r>
          </a:p>
          <a:p>
            <a:pPr eaLnBrk="1" hangingPunct="1">
              <a:spcBef>
                <a:spcPts val="1200"/>
              </a:spcBef>
              <a:buFont typeface="Wingdings 2" pitchFamily="18" charset="2"/>
              <a:buNone/>
            </a:pPr>
            <a:endParaRPr lang="en-US" dirty="0" smtClean="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1524000" y="1"/>
            <a:ext cx="9144000" cy="701675"/>
          </a:xfrm>
        </p:spPr>
        <p:txBody>
          <a:bodyPr/>
          <a:lstStyle/>
          <a:p>
            <a:pPr eaLnBrk="1" hangingPunct="1"/>
            <a:r>
              <a:rPr lang="en-US" sz="4200"/>
              <a:t>Case Study: Postfix Expressions (</a:t>
            </a:r>
            <a:r>
              <a:rPr lang="en-US" sz="4200">
                <a:latin typeface="Times New Roman" pitchFamily="18" charset="0"/>
                <a:cs typeface="Times New Roman" pitchFamily="18" charset="0"/>
              </a:rPr>
              <a:t>§</a:t>
            </a:r>
            <a:r>
              <a:rPr lang="en-US" sz="4200"/>
              <a:t>3.8)</a:t>
            </a:r>
            <a:endParaRPr lang="en-US" sz="4200">
              <a:latin typeface="Courier New" pitchFamily="49" charset="0"/>
              <a:cs typeface="Courier New" pitchFamily="49" charset="0"/>
            </a:endParaRPr>
          </a:p>
        </p:txBody>
      </p:sp>
      <p:sp>
        <p:nvSpPr>
          <p:cNvPr id="4" name="Content Placeholder 3"/>
          <p:cNvSpPr>
            <a:spLocks noGrp="1"/>
          </p:cNvSpPr>
          <p:nvPr>
            <p:ph idx="1"/>
          </p:nvPr>
        </p:nvSpPr>
        <p:spPr>
          <a:xfrm>
            <a:off x="170688" y="904876"/>
            <a:ext cx="11887200" cy="5610225"/>
          </a:xfrm>
        </p:spPr>
        <p:txBody>
          <a:bodyPr/>
          <a:lstStyle/>
          <a:p>
            <a:pPr eaLnBrk="1" hangingPunct="1">
              <a:lnSpc>
                <a:spcPct val="95000"/>
              </a:lnSpc>
              <a:spcBef>
                <a:spcPts val="1200"/>
              </a:spcBef>
            </a:pPr>
            <a:r>
              <a:rPr lang="en-US" dirty="0" smtClean="0"/>
              <a:t>What if we came up with a way of using </a:t>
            </a:r>
            <a:r>
              <a:rPr lang="en-US" i="1" u="sng" dirty="0" smtClean="0"/>
              <a:t>binary</a:t>
            </a:r>
            <a:r>
              <a:rPr lang="en-US" dirty="0" smtClean="0"/>
              <a:t> operators in a </a:t>
            </a:r>
            <a:r>
              <a:rPr lang="en-US" i="1" u="sng" dirty="0" smtClean="0"/>
              <a:t>postfix</a:t>
            </a:r>
            <a:r>
              <a:rPr lang="en-US" dirty="0" smtClean="0"/>
              <a:t> notation? :</a:t>
            </a:r>
          </a:p>
          <a:p>
            <a:pPr eaLnBrk="1" hangingPunct="1">
              <a:lnSpc>
                <a:spcPct val="95000"/>
              </a:lnSpc>
              <a:spcBef>
                <a:spcPts val="1200"/>
              </a:spcBef>
              <a:buFont typeface="Wingdings 2" pitchFamily="18" charset="2"/>
              <a:buNone/>
            </a:pPr>
            <a:r>
              <a:rPr lang="en-US" dirty="0" smtClean="0">
                <a:latin typeface="Courier New" pitchFamily="49" charset="0"/>
              </a:rPr>
              <a:t>			</a:t>
            </a:r>
            <a:r>
              <a:rPr lang="en-US" dirty="0" smtClean="0">
                <a:latin typeface="Consolas" pitchFamily="49" charset="0"/>
                <a:cs typeface="Consolas" pitchFamily="49" charset="0"/>
              </a:rPr>
              <a:t>2  3   +</a:t>
            </a:r>
            <a:r>
              <a:rPr lang="en-US" dirty="0" smtClean="0">
                <a:latin typeface="Courier New" pitchFamily="49" charset="0"/>
              </a:rPr>
              <a:t>		</a:t>
            </a:r>
            <a:r>
              <a:rPr lang="en-US" dirty="0" smtClean="0"/>
              <a:t>add </a:t>
            </a:r>
            <a:r>
              <a:rPr lang="en-US" dirty="0" smtClean="0">
                <a:latin typeface="Consolas" pitchFamily="49" charset="0"/>
                <a:cs typeface="Consolas" pitchFamily="49" charset="0"/>
              </a:rPr>
              <a:t>2</a:t>
            </a:r>
            <a:r>
              <a:rPr lang="en-US" dirty="0" smtClean="0"/>
              <a:t> and </a:t>
            </a:r>
            <a:r>
              <a:rPr lang="en-US" dirty="0" smtClean="0">
                <a:latin typeface="Consolas" pitchFamily="49" charset="0"/>
                <a:cs typeface="Consolas" pitchFamily="49" charset="0"/>
              </a:rPr>
              <a:t>3</a:t>
            </a:r>
          </a:p>
          <a:p>
            <a:pPr eaLnBrk="1" hangingPunct="1">
              <a:lnSpc>
                <a:spcPct val="95000"/>
              </a:lnSpc>
              <a:spcBef>
                <a:spcPts val="1200"/>
              </a:spcBef>
              <a:buFont typeface="Wingdings 2" pitchFamily="18" charset="2"/>
              <a:buNone/>
            </a:pPr>
            <a:r>
              <a:rPr lang="en-US" dirty="0" smtClean="0">
                <a:latin typeface="Courier New" pitchFamily="49" charset="0"/>
              </a:rPr>
              <a:t>			</a:t>
            </a:r>
            <a:r>
              <a:rPr lang="en-US" dirty="0" smtClean="0">
                <a:latin typeface="Consolas" pitchFamily="49" charset="0"/>
                <a:cs typeface="Consolas" pitchFamily="49" charset="0"/>
              </a:rPr>
              <a:t>5  17  </a:t>
            </a:r>
            <a:r>
              <a:rPr lang="en-US" dirty="0" smtClean="0">
                <a:latin typeface="Consolas" pitchFamily="49" charset="0"/>
                <a:cs typeface="Consolas" pitchFamily="49" charset="0"/>
                <a:sym typeface="Symbol" pitchFamily="18" charset="2"/>
              </a:rPr>
              <a:t></a:t>
            </a:r>
            <a:r>
              <a:rPr lang="en-US" dirty="0" smtClean="0">
                <a:latin typeface="Courier New" pitchFamily="49" charset="0"/>
                <a:sym typeface="Symbol" pitchFamily="18" charset="2"/>
              </a:rPr>
              <a:t>		</a:t>
            </a:r>
            <a:r>
              <a:rPr lang="en-US" dirty="0" smtClean="0">
                <a:sym typeface="Symbol" pitchFamily="18" charset="2"/>
              </a:rPr>
              <a:t>multiply </a:t>
            </a:r>
            <a:r>
              <a:rPr lang="en-US" dirty="0" smtClean="0">
                <a:latin typeface="Consolas" pitchFamily="49" charset="0"/>
                <a:cs typeface="Consolas" pitchFamily="49" charset="0"/>
                <a:sym typeface="Symbol" pitchFamily="18" charset="2"/>
              </a:rPr>
              <a:t>5</a:t>
            </a:r>
            <a:r>
              <a:rPr lang="en-US" dirty="0" smtClean="0">
                <a:sym typeface="Symbol" pitchFamily="18" charset="2"/>
              </a:rPr>
              <a:t> and </a:t>
            </a:r>
            <a:r>
              <a:rPr lang="en-US" dirty="0" smtClean="0">
                <a:latin typeface="Consolas" pitchFamily="49" charset="0"/>
                <a:cs typeface="Consolas" pitchFamily="49" charset="0"/>
                <a:sym typeface="Symbol" pitchFamily="18" charset="2"/>
              </a:rPr>
              <a:t>17</a:t>
            </a:r>
            <a:endParaRPr lang="en-US" dirty="0" smtClean="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0" y="1"/>
            <a:ext cx="9144000" cy="701675"/>
          </a:xfrm>
        </p:spPr>
        <p:txBody>
          <a:bodyPr/>
          <a:lstStyle/>
          <a:p>
            <a:pPr eaLnBrk="1" hangingPunct="1"/>
            <a:r>
              <a:rPr lang="en-US" smtClean="0"/>
              <a:t>Array-Based Implementation</a:t>
            </a:r>
          </a:p>
        </p:txBody>
      </p:sp>
      <p:sp>
        <p:nvSpPr>
          <p:cNvPr id="4" name="Content Placeholder 3"/>
          <p:cNvSpPr>
            <a:spLocks noGrp="1"/>
          </p:cNvSpPr>
          <p:nvPr>
            <p:ph idx="1"/>
          </p:nvPr>
        </p:nvSpPr>
        <p:spPr>
          <a:xfrm>
            <a:off x="170688" y="908050"/>
            <a:ext cx="11887200" cy="5607050"/>
          </a:xfrm>
        </p:spPr>
        <p:txBody>
          <a:bodyPr/>
          <a:lstStyle/>
          <a:p>
            <a:pPr eaLnBrk="1" hangingPunct="1">
              <a:spcBef>
                <a:spcPts val="1200"/>
              </a:spcBef>
            </a:pPr>
            <a:r>
              <a:rPr lang="en-US" dirty="0" smtClean="0"/>
              <a:t>We use an array to store the objects on the stack</a:t>
            </a:r>
          </a:p>
          <a:p>
            <a:pPr eaLnBrk="1" hangingPunct="1">
              <a:spcBef>
                <a:spcPts val="1200"/>
              </a:spcBef>
            </a:pPr>
            <a:r>
              <a:rPr lang="en-US" dirty="0" smtClean="0"/>
              <a:t>Given our nomenclature that the stack operations are all performed on the “top” of the stack, we will think of our array as being “upside-down”</a:t>
            </a:r>
          </a:p>
          <a:p>
            <a:pPr lvl="1" eaLnBrk="1" hangingPunct="1">
              <a:spcBef>
                <a:spcPts val="1200"/>
              </a:spcBef>
            </a:pPr>
            <a:r>
              <a:rPr lang="en-US" dirty="0" smtClean="0"/>
              <a:t>We can think of the array in the usual form (with element zero on top) if we modify our definition to say that all stack operations happen on the “bottom”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1524000" y="1"/>
            <a:ext cx="9144000" cy="701675"/>
          </a:xfrm>
        </p:spPr>
        <p:txBody>
          <a:bodyPr/>
          <a:lstStyle/>
          <a:p>
            <a:pPr eaLnBrk="1" hangingPunct="1"/>
            <a:r>
              <a:rPr lang="en-US" sz="4200"/>
              <a:t>Case Study: Postfix Expressions (</a:t>
            </a:r>
            <a:r>
              <a:rPr lang="en-US" sz="4200">
                <a:latin typeface="Times New Roman" pitchFamily="18" charset="0"/>
                <a:cs typeface="Times New Roman" pitchFamily="18" charset="0"/>
              </a:rPr>
              <a:t>§</a:t>
            </a:r>
            <a:r>
              <a:rPr lang="en-US" sz="4200"/>
              <a:t>3.8)</a:t>
            </a:r>
            <a:endParaRPr lang="en-US" sz="4200">
              <a:latin typeface="Courier New" pitchFamily="49" charset="0"/>
              <a:cs typeface="Courier New" pitchFamily="49" charset="0"/>
            </a:endParaRPr>
          </a:p>
        </p:txBody>
      </p:sp>
      <p:sp>
        <p:nvSpPr>
          <p:cNvPr id="4" name="Content Placeholder 3"/>
          <p:cNvSpPr>
            <a:spLocks noGrp="1"/>
          </p:cNvSpPr>
          <p:nvPr>
            <p:ph idx="1"/>
          </p:nvPr>
        </p:nvSpPr>
        <p:spPr>
          <a:xfrm>
            <a:off x="170688" y="904876"/>
            <a:ext cx="11850624" cy="5610225"/>
          </a:xfrm>
        </p:spPr>
        <p:txBody>
          <a:bodyPr/>
          <a:lstStyle/>
          <a:p>
            <a:pPr eaLnBrk="1" hangingPunct="1">
              <a:spcBef>
                <a:spcPts val="1200"/>
              </a:spcBef>
            </a:pPr>
            <a:r>
              <a:rPr lang="en-US" dirty="0" smtClean="0"/>
              <a:t>We have also seen unary (as opposed to binary) operators:</a:t>
            </a:r>
          </a:p>
          <a:p>
            <a:pPr eaLnBrk="1" hangingPunct="1">
              <a:spcBef>
                <a:spcPts val="1200"/>
              </a:spcBef>
              <a:buFont typeface="Wingdings 2" pitchFamily="18" charset="2"/>
              <a:buNone/>
            </a:pPr>
            <a:r>
              <a:rPr lang="en-US" dirty="0" smtClean="0">
                <a:latin typeface="Courier New" pitchFamily="49" charset="0"/>
              </a:rPr>
              <a:t>	</a:t>
            </a:r>
            <a:r>
              <a:rPr lang="en-US" dirty="0" smtClean="0">
                <a:latin typeface="Consolas" pitchFamily="49" charset="0"/>
                <a:cs typeface="Consolas" pitchFamily="49" charset="0"/>
              </a:rPr>
              <a:t>		-X		++X		J--</a:t>
            </a:r>
          </a:p>
          <a:p>
            <a:pPr eaLnBrk="1" hangingPunct="1">
              <a:spcBef>
                <a:spcPts val="1200"/>
              </a:spcBef>
            </a:pPr>
            <a:r>
              <a:rPr lang="en-US" dirty="0" smtClean="0"/>
              <a:t>By definition, unary operators must either precede or follow their (one) operand</a:t>
            </a:r>
          </a:p>
          <a:p>
            <a:pPr eaLnBrk="1" hangingPunct="1">
              <a:spcBef>
                <a:spcPts val="1200"/>
              </a:spcBef>
            </a:pPr>
            <a:r>
              <a:rPr lang="en-US" dirty="0" smtClean="0"/>
              <a:t>If the operator comes before the operand, it’s </a:t>
            </a:r>
            <a:r>
              <a:rPr lang="en-US" i="1" u="sng" dirty="0" smtClean="0"/>
              <a:t>prefix</a:t>
            </a:r>
            <a:r>
              <a:rPr lang="en-US" dirty="0" smtClean="0"/>
              <a:t> notation; if the operator follows the operand it’s </a:t>
            </a:r>
            <a:r>
              <a:rPr lang="en-US" i="1" u="sng" dirty="0" smtClean="0"/>
              <a:t>postfix</a:t>
            </a:r>
            <a:r>
              <a:rPr lang="en-US" dirty="0" smtClean="0"/>
              <a:t> notation</a:t>
            </a:r>
          </a:p>
          <a:p>
            <a:pPr eaLnBrk="1" hangingPunct="1">
              <a:spcBef>
                <a:spcPts val="1200"/>
              </a:spcBef>
              <a:buFont typeface="Wingdings 2" pitchFamily="18" charset="2"/>
              <a:buNone/>
            </a:pPr>
            <a:endParaRPr lang="en-US" dirty="0" smtClean="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1524000" y="1"/>
            <a:ext cx="9144000" cy="701675"/>
          </a:xfrm>
        </p:spPr>
        <p:txBody>
          <a:bodyPr/>
          <a:lstStyle/>
          <a:p>
            <a:pPr eaLnBrk="1" hangingPunct="1"/>
            <a:r>
              <a:rPr lang="en-US" sz="4200"/>
              <a:t>Case Study: Postfix Expressions (</a:t>
            </a:r>
            <a:r>
              <a:rPr lang="en-US" sz="4200">
                <a:latin typeface="Times New Roman" pitchFamily="18" charset="0"/>
                <a:cs typeface="Times New Roman" pitchFamily="18" charset="0"/>
              </a:rPr>
              <a:t>§</a:t>
            </a:r>
            <a:r>
              <a:rPr lang="en-US" sz="4200"/>
              <a:t>3.8)</a:t>
            </a:r>
            <a:endParaRPr lang="en-US" sz="4200">
              <a:latin typeface="Courier New" pitchFamily="49" charset="0"/>
              <a:cs typeface="Courier New" pitchFamily="49" charset="0"/>
            </a:endParaRPr>
          </a:p>
        </p:txBody>
      </p:sp>
      <p:sp>
        <p:nvSpPr>
          <p:cNvPr id="4" name="Content Placeholder 3"/>
          <p:cNvSpPr>
            <a:spLocks noGrp="1"/>
          </p:cNvSpPr>
          <p:nvPr>
            <p:ph idx="1"/>
          </p:nvPr>
        </p:nvSpPr>
        <p:spPr>
          <a:xfrm>
            <a:off x="170688" y="904876"/>
            <a:ext cx="11850624" cy="5610225"/>
          </a:xfrm>
        </p:spPr>
        <p:txBody>
          <a:bodyPr/>
          <a:lstStyle/>
          <a:p>
            <a:pPr eaLnBrk="1" hangingPunct="1"/>
            <a:r>
              <a:rPr lang="en-US" dirty="0" smtClean="0"/>
              <a:t>In postfix notation, we can do multiple operations sequentially:</a:t>
            </a:r>
          </a:p>
          <a:p>
            <a:pPr eaLnBrk="1" hangingPunct="1">
              <a:buFont typeface="Wingdings 2" pitchFamily="18" charset="2"/>
              <a:buNone/>
            </a:pPr>
            <a:r>
              <a:rPr lang="en-US" dirty="0" smtClean="0"/>
              <a:t>		</a:t>
            </a:r>
            <a:r>
              <a:rPr lang="en-US" dirty="0" smtClean="0">
                <a:latin typeface="Consolas" pitchFamily="49" charset="0"/>
                <a:cs typeface="Consolas" pitchFamily="49" charset="0"/>
              </a:rPr>
              <a:t>6 2 + 5 </a:t>
            </a:r>
            <a:r>
              <a:rPr lang="en-US" dirty="0" smtClean="0">
                <a:latin typeface="Consolas" pitchFamily="49" charset="0"/>
                <a:cs typeface="Consolas" pitchFamily="49" charset="0"/>
                <a:sym typeface="Symbol" pitchFamily="18" charset="2"/>
              </a:rPr>
              <a:t></a:t>
            </a:r>
            <a:r>
              <a:rPr lang="en-US" dirty="0" smtClean="0">
                <a:sym typeface="Symbol" pitchFamily="18" charset="2"/>
              </a:rPr>
              <a:t>	Add 6 &amp; 2.  Multiply </a:t>
            </a:r>
            <a:r>
              <a:rPr lang="en-US" i="1" u="sng" dirty="0" smtClean="0">
                <a:sym typeface="Symbol" pitchFamily="18" charset="2"/>
              </a:rPr>
              <a:t>that</a:t>
            </a:r>
            <a:r>
              <a:rPr lang="en-US" dirty="0" smtClean="0">
                <a:sym typeface="Symbol" pitchFamily="18" charset="2"/>
              </a:rPr>
              <a:t> by 5</a:t>
            </a:r>
          </a:p>
          <a:p>
            <a:pPr eaLnBrk="1" hangingPunct="1">
              <a:buFont typeface="Wingdings 2" pitchFamily="18" charset="2"/>
              <a:buNone/>
            </a:pPr>
            <a:endParaRPr lang="en-US" dirty="0" smtClean="0">
              <a:sym typeface="Symbol" pitchFamily="18" charset="2"/>
            </a:endParaRPr>
          </a:p>
          <a:p>
            <a:pPr eaLnBrk="1" hangingPunct="1"/>
            <a:r>
              <a:rPr lang="en-US" dirty="0" smtClean="0">
                <a:sym typeface="Symbol" pitchFamily="18" charset="2"/>
              </a:rPr>
              <a:t>Using Postfix notation, expressions are evaluated left-to-right, and there are </a:t>
            </a:r>
            <a:r>
              <a:rPr lang="en-US" i="1" u="sng" dirty="0" smtClean="0">
                <a:sym typeface="Symbol" pitchFamily="18" charset="2"/>
              </a:rPr>
              <a:t>no precedence rules</a:t>
            </a:r>
            <a:r>
              <a:rPr lang="en-US" dirty="0" smtClean="0">
                <a:sym typeface="Symbol" pitchFamily="18" charset="2"/>
              </a:rPr>
              <a:t> to remember (and parentheses are not needed!):</a:t>
            </a:r>
          </a:p>
          <a:p>
            <a:pPr eaLnBrk="1" hangingPunct="1">
              <a:spcBef>
                <a:spcPts val="1200"/>
              </a:spcBef>
              <a:buNone/>
            </a:pPr>
            <a:r>
              <a:rPr lang="en-US" dirty="0" smtClean="0">
                <a:sym typeface="Symbol" pitchFamily="18" charset="2"/>
              </a:rPr>
              <a:t>	</a:t>
            </a:r>
            <a:r>
              <a:rPr lang="en-US" u="sng" dirty="0" smtClean="0">
                <a:sym typeface="Symbol" pitchFamily="18" charset="2"/>
              </a:rPr>
              <a:t>	Infix Notation	</a:t>
            </a:r>
            <a:r>
              <a:rPr lang="en-US" dirty="0" smtClean="0">
                <a:sym typeface="Symbol" pitchFamily="18" charset="2"/>
              </a:rPr>
              <a:t>	</a:t>
            </a:r>
            <a:r>
              <a:rPr lang="en-US" u="sng" dirty="0" smtClean="0">
                <a:sym typeface="Symbol" pitchFamily="18" charset="2"/>
              </a:rPr>
              <a:t> Postfix Notation</a:t>
            </a:r>
          </a:p>
          <a:p>
            <a:pPr eaLnBrk="1" hangingPunct="1">
              <a:buFont typeface="Wingdings 2" pitchFamily="18" charset="2"/>
              <a:buNone/>
            </a:pPr>
            <a:r>
              <a:rPr lang="en-US" dirty="0" smtClean="0">
                <a:latin typeface="Courier New" pitchFamily="49" charset="0"/>
              </a:rPr>
              <a:t>	</a:t>
            </a:r>
            <a:r>
              <a:rPr lang="en-US" dirty="0" smtClean="0">
                <a:latin typeface="Consolas" pitchFamily="49" charset="0"/>
                <a:cs typeface="Consolas" pitchFamily="49" charset="0"/>
              </a:rPr>
              <a:t> 2 + 14  </a:t>
            </a:r>
            <a:r>
              <a:rPr lang="en-US" dirty="0" smtClean="0">
                <a:latin typeface="Consolas" pitchFamily="49" charset="0"/>
                <a:cs typeface="Consolas" pitchFamily="49" charset="0"/>
                <a:sym typeface="Symbol" pitchFamily="18" charset="2"/>
              </a:rPr>
              <a:t></a:t>
            </a:r>
            <a:r>
              <a:rPr lang="en-US" dirty="0" smtClean="0">
                <a:latin typeface="Consolas" pitchFamily="49" charset="0"/>
                <a:cs typeface="Consolas" pitchFamily="49" charset="0"/>
              </a:rPr>
              <a:t> 23		 2 14 23 </a:t>
            </a:r>
            <a:r>
              <a:rPr lang="en-US" dirty="0" smtClean="0">
                <a:latin typeface="Consolas" pitchFamily="49" charset="0"/>
                <a:cs typeface="Consolas" pitchFamily="49" charset="0"/>
                <a:sym typeface="Symbol" pitchFamily="18" charset="2"/>
              </a:rPr>
              <a:t> +</a:t>
            </a:r>
            <a:endParaRPr lang="en-US" dirty="0" smtClean="0">
              <a:latin typeface="Consolas" pitchFamily="49" charset="0"/>
              <a:cs typeface="Consolas" pitchFamily="49" charset="0"/>
            </a:endParaRPr>
          </a:p>
          <a:p>
            <a:pPr eaLnBrk="1" hangingPunct="1">
              <a:buFont typeface="Wingdings 2" pitchFamily="18" charset="2"/>
              <a:buNone/>
            </a:pPr>
            <a:r>
              <a:rPr lang="en-US" dirty="0" smtClean="0">
                <a:latin typeface="Consolas" pitchFamily="49" charset="0"/>
                <a:cs typeface="Consolas" pitchFamily="49" charset="0"/>
              </a:rPr>
              <a:t>	(2 + 14) </a:t>
            </a:r>
            <a:r>
              <a:rPr lang="en-US" dirty="0" smtClean="0">
                <a:latin typeface="Consolas" pitchFamily="49" charset="0"/>
                <a:cs typeface="Consolas" pitchFamily="49" charset="0"/>
                <a:sym typeface="Symbol" pitchFamily="18" charset="2"/>
              </a:rPr>
              <a:t></a:t>
            </a:r>
            <a:r>
              <a:rPr lang="en-US" dirty="0" smtClean="0">
                <a:latin typeface="Consolas" pitchFamily="49" charset="0"/>
                <a:cs typeface="Consolas" pitchFamily="49" charset="0"/>
              </a:rPr>
              <a:t> 23		 2 14 + 23 </a:t>
            </a:r>
            <a:r>
              <a:rPr lang="en-US" dirty="0" smtClean="0">
                <a:latin typeface="Consolas" pitchFamily="49" charset="0"/>
                <a:cs typeface="Consolas" pitchFamily="49" charset="0"/>
                <a:sym typeface="Symbol" pitchFamily="18" charset="2"/>
              </a:rPr>
              <a:t></a:t>
            </a:r>
            <a:endParaRPr lang="en-US" dirty="0" smtClean="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1524000" y="1"/>
            <a:ext cx="9144000" cy="701675"/>
          </a:xfrm>
        </p:spPr>
        <p:txBody>
          <a:bodyPr/>
          <a:lstStyle/>
          <a:p>
            <a:pPr eaLnBrk="1" hangingPunct="1"/>
            <a:r>
              <a:rPr lang="en-US" sz="4200"/>
              <a:t>Case Study: Postfix Expressions (</a:t>
            </a:r>
            <a:r>
              <a:rPr lang="en-US" sz="4200">
                <a:latin typeface="Times New Roman" pitchFamily="18" charset="0"/>
                <a:cs typeface="Times New Roman" pitchFamily="18" charset="0"/>
              </a:rPr>
              <a:t>§</a:t>
            </a:r>
            <a:r>
              <a:rPr lang="en-US" sz="4200"/>
              <a:t>3.8)</a:t>
            </a:r>
            <a:endParaRPr lang="en-US" sz="4200">
              <a:latin typeface="Courier New" pitchFamily="49" charset="0"/>
              <a:cs typeface="Courier New" pitchFamily="49" charset="0"/>
            </a:endParaRPr>
          </a:p>
        </p:txBody>
      </p:sp>
      <p:sp>
        <p:nvSpPr>
          <p:cNvPr id="4" name="Content Placeholder 3"/>
          <p:cNvSpPr>
            <a:spLocks noGrp="1"/>
          </p:cNvSpPr>
          <p:nvPr>
            <p:ph idx="1"/>
          </p:nvPr>
        </p:nvSpPr>
        <p:spPr>
          <a:xfrm>
            <a:off x="170688" y="904876"/>
            <a:ext cx="11887200" cy="5610225"/>
          </a:xfrm>
        </p:spPr>
        <p:txBody>
          <a:bodyPr/>
          <a:lstStyle/>
          <a:p>
            <a:pPr eaLnBrk="1" hangingPunct="1"/>
            <a:r>
              <a:rPr lang="en-US" dirty="0" smtClean="0"/>
              <a:t>So, rather than + meaning “add the value before the operator with the value after it, and replace the two operands and the operator with the result”, in Postfix notation, + means “add the last two values together, and replace those two (and the operator) with the result”</a:t>
            </a:r>
          </a:p>
          <a:p>
            <a:pPr eaLnBrk="1" hangingPunct="1">
              <a:buFont typeface="Wingdings 2" pitchFamily="18" charset="2"/>
              <a:buNone/>
            </a:pPr>
            <a:r>
              <a:rPr lang="en-US" dirty="0" smtClean="0">
                <a:latin typeface="Courier New" pitchFamily="49" charset="0"/>
              </a:rPr>
              <a:t>		</a:t>
            </a:r>
            <a:r>
              <a:rPr lang="en-US" dirty="0" smtClean="0">
                <a:latin typeface="Consolas" pitchFamily="49" charset="0"/>
                <a:cs typeface="Consolas" pitchFamily="49" charset="0"/>
              </a:rPr>
              <a:t>2 6 + 3 + 4 </a:t>
            </a:r>
            <a:r>
              <a:rPr lang="en-US" dirty="0" smtClean="0">
                <a:latin typeface="Consolas" pitchFamily="49" charset="0"/>
                <a:cs typeface="Consolas" pitchFamily="49" charset="0"/>
                <a:sym typeface="Symbol" pitchFamily="18" charset="2"/>
              </a:rPr>
              <a:t>		2  6 + </a:t>
            </a:r>
            <a:r>
              <a:rPr lang="en-US" dirty="0" smtClean="0">
                <a:latin typeface="Consolas" pitchFamily="49" charset="0"/>
                <a:cs typeface="Consolas" pitchFamily="49" charset="0"/>
                <a:sym typeface="Wingdings" pitchFamily="2" charset="2"/>
              </a:rPr>
              <a:t> 8</a:t>
            </a:r>
            <a:endParaRPr lang="en-US" dirty="0" smtClean="0">
              <a:latin typeface="Consolas" pitchFamily="49" charset="0"/>
              <a:cs typeface="Consolas" pitchFamily="49" charset="0"/>
              <a:sym typeface="Symbol" pitchFamily="18" charset="2"/>
            </a:endParaRPr>
          </a:p>
          <a:p>
            <a:pPr eaLnBrk="1" hangingPunct="1">
              <a:buFont typeface="Wingdings 2" pitchFamily="18" charset="2"/>
              <a:buNone/>
            </a:pPr>
            <a:r>
              <a:rPr lang="en-US" dirty="0" smtClean="0">
                <a:latin typeface="Consolas" pitchFamily="49" charset="0"/>
                <a:cs typeface="Consolas" pitchFamily="49" charset="0"/>
                <a:sym typeface="Symbol" pitchFamily="18" charset="2"/>
              </a:rPr>
              <a:t>		    8 3 + 4 		8  3 + </a:t>
            </a:r>
            <a:r>
              <a:rPr lang="en-US" dirty="0" smtClean="0">
                <a:latin typeface="Consolas" pitchFamily="49" charset="0"/>
                <a:cs typeface="Consolas" pitchFamily="49" charset="0"/>
                <a:sym typeface="Wingdings" pitchFamily="2" charset="2"/>
              </a:rPr>
              <a:t> 11</a:t>
            </a:r>
          </a:p>
          <a:p>
            <a:pPr eaLnBrk="1" hangingPunct="1">
              <a:buFont typeface="Wingdings 2" pitchFamily="18" charset="2"/>
              <a:buNone/>
            </a:pPr>
            <a:r>
              <a:rPr lang="en-US" dirty="0" smtClean="0">
                <a:latin typeface="Consolas" pitchFamily="49" charset="0"/>
                <a:cs typeface="Consolas" pitchFamily="49" charset="0"/>
                <a:sym typeface="Wingdings" pitchFamily="2" charset="2"/>
              </a:rPr>
              <a:t>           11 4 </a:t>
            </a:r>
            <a:r>
              <a:rPr lang="en-US" dirty="0" smtClean="0">
                <a:latin typeface="Consolas" pitchFamily="49" charset="0"/>
                <a:cs typeface="Consolas" pitchFamily="49" charset="0"/>
                <a:sym typeface="Symbol" pitchFamily="18" charset="2"/>
              </a:rPr>
              <a:t>		11 4  </a:t>
            </a:r>
            <a:r>
              <a:rPr lang="en-US" dirty="0" smtClean="0">
                <a:latin typeface="Consolas" pitchFamily="49" charset="0"/>
                <a:cs typeface="Consolas" pitchFamily="49" charset="0"/>
                <a:sym typeface="Wingdings" pitchFamily="2" charset="2"/>
              </a:rPr>
              <a:t> 44</a:t>
            </a:r>
          </a:p>
          <a:p>
            <a:pPr eaLnBrk="1" hangingPunct="1">
              <a:buFont typeface="Wingdings 2" pitchFamily="18" charset="2"/>
              <a:buNone/>
            </a:pPr>
            <a:endParaRPr lang="en-US" dirty="0" smtClean="0">
              <a:latin typeface="Courier New" pitchFamily="49"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1524000" y="1"/>
            <a:ext cx="9144000" cy="701675"/>
          </a:xfrm>
        </p:spPr>
        <p:txBody>
          <a:bodyPr/>
          <a:lstStyle/>
          <a:p>
            <a:pPr eaLnBrk="1" hangingPunct="1"/>
            <a:r>
              <a:rPr lang="en-US" sz="4200"/>
              <a:t>Case Study: Postfix Expressions (</a:t>
            </a:r>
            <a:r>
              <a:rPr lang="en-US" sz="4200">
                <a:latin typeface="Times New Roman" pitchFamily="18" charset="0"/>
                <a:cs typeface="Times New Roman" pitchFamily="18" charset="0"/>
              </a:rPr>
              <a:t>§</a:t>
            </a:r>
            <a:r>
              <a:rPr lang="en-US" sz="4200"/>
              <a:t>3.8)</a:t>
            </a:r>
            <a:endParaRPr lang="en-US" sz="4200">
              <a:latin typeface="Courier New" pitchFamily="49" charset="0"/>
              <a:cs typeface="Courier New" pitchFamily="49" charset="0"/>
            </a:endParaRPr>
          </a:p>
        </p:txBody>
      </p:sp>
      <p:sp>
        <p:nvSpPr>
          <p:cNvPr id="4" name="Content Placeholder 3"/>
          <p:cNvSpPr>
            <a:spLocks noGrp="1"/>
          </p:cNvSpPr>
          <p:nvPr>
            <p:ph idx="1"/>
          </p:nvPr>
        </p:nvSpPr>
        <p:spPr>
          <a:xfrm>
            <a:off x="170688" y="904876"/>
            <a:ext cx="11850624" cy="5610225"/>
          </a:xfrm>
        </p:spPr>
        <p:txBody>
          <a:bodyPr/>
          <a:lstStyle/>
          <a:p>
            <a:pPr eaLnBrk="1" hangingPunct="1">
              <a:lnSpc>
                <a:spcPct val="95000"/>
              </a:lnSpc>
            </a:pPr>
            <a:r>
              <a:rPr lang="en-US" dirty="0" smtClean="0"/>
              <a:t>We don’t have to start with two operands followed by a binary operator:</a:t>
            </a:r>
          </a:p>
          <a:p>
            <a:pPr eaLnBrk="1" hangingPunct="1">
              <a:lnSpc>
                <a:spcPct val="95000"/>
              </a:lnSpc>
              <a:buFont typeface="Wingdings 2" pitchFamily="18" charset="2"/>
              <a:buNone/>
            </a:pPr>
            <a:r>
              <a:rPr lang="en-US" dirty="0" smtClean="0">
                <a:latin typeface="Courier New" pitchFamily="49" charset="0"/>
              </a:rPr>
              <a:t>	</a:t>
            </a:r>
            <a:r>
              <a:rPr lang="en-US" dirty="0" smtClean="0">
                <a:latin typeface="Consolas" pitchFamily="49" charset="0"/>
                <a:cs typeface="Consolas" pitchFamily="49" charset="0"/>
              </a:rPr>
              <a:t>(2 + (6 + 4)) </a:t>
            </a:r>
            <a:r>
              <a:rPr lang="en-US" dirty="0" smtClean="0">
                <a:latin typeface="Consolas" pitchFamily="49" charset="0"/>
                <a:cs typeface="Consolas" pitchFamily="49" charset="0"/>
                <a:sym typeface="Symbol" pitchFamily="18" charset="2"/>
              </a:rPr>
              <a:t> 4)  4)</a:t>
            </a:r>
            <a:endParaRPr lang="en-US" dirty="0" smtClean="0">
              <a:latin typeface="Consolas" pitchFamily="49" charset="0"/>
              <a:cs typeface="Consolas" pitchFamily="49" charset="0"/>
            </a:endParaRPr>
          </a:p>
          <a:p>
            <a:pPr eaLnBrk="1" hangingPunct="1">
              <a:lnSpc>
                <a:spcPct val="95000"/>
              </a:lnSpc>
              <a:buFont typeface="Wingdings 2" pitchFamily="18" charset="2"/>
              <a:buNone/>
            </a:pPr>
            <a:r>
              <a:rPr lang="en-US" dirty="0" smtClean="0">
                <a:latin typeface="Consolas" pitchFamily="49" charset="0"/>
                <a:cs typeface="Consolas" pitchFamily="49" charset="0"/>
              </a:rPr>
              <a:t>  4 2 6 4 + + 4 </a:t>
            </a:r>
            <a:r>
              <a:rPr lang="en-US" dirty="0" smtClean="0">
                <a:latin typeface="Consolas" pitchFamily="49" charset="0"/>
                <a:cs typeface="Consolas" pitchFamily="49" charset="0"/>
                <a:sym typeface="Symbol" pitchFamily="18" charset="2"/>
              </a:rPr>
              <a:t>  	  6  4 + </a:t>
            </a:r>
            <a:r>
              <a:rPr lang="en-US" dirty="0" smtClean="0">
                <a:latin typeface="Consolas" pitchFamily="49" charset="0"/>
                <a:cs typeface="Consolas" pitchFamily="49" charset="0"/>
                <a:sym typeface="Wingdings" pitchFamily="2" charset="2"/>
              </a:rPr>
              <a:t> 10</a:t>
            </a:r>
          </a:p>
          <a:p>
            <a:pPr eaLnBrk="1" hangingPunct="1">
              <a:lnSpc>
                <a:spcPct val="95000"/>
              </a:lnSpc>
              <a:buFont typeface="Wingdings 2" pitchFamily="18" charset="2"/>
              <a:buNone/>
            </a:pPr>
            <a:r>
              <a:rPr lang="en-US" dirty="0" smtClean="0">
                <a:latin typeface="Consolas" pitchFamily="49" charset="0"/>
                <a:cs typeface="Consolas" pitchFamily="49" charset="0"/>
                <a:sym typeface="Wingdings" pitchFamily="2" charset="2"/>
              </a:rPr>
              <a:t>  4 2   10  + 4 </a:t>
            </a:r>
            <a:r>
              <a:rPr lang="en-US" dirty="0" smtClean="0">
                <a:latin typeface="Consolas" pitchFamily="49" charset="0"/>
                <a:cs typeface="Consolas" pitchFamily="49" charset="0"/>
                <a:sym typeface="Symbol" pitchFamily="18" charset="2"/>
              </a:rPr>
              <a:t>      2 10 + </a:t>
            </a:r>
            <a:r>
              <a:rPr lang="en-US" dirty="0" smtClean="0">
                <a:latin typeface="Consolas" pitchFamily="49" charset="0"/>
                <a:cs typeface="Consolas" pitchFamily="49" charset="0"/>
                <a:sym typeface="Wingdings" pitchFamily="2" charset="2"/>
              </a:rPr>
              <a:t> 12</a:t>
            </a:r>
          </a:p>
          <a:p>
            <a:pPr eaLnBrk="1" hangingPunct="1">
              <a:lnSpc>
                <a:spcPct val="95000"/>
              </a:lnSpc>
              <a:buFont typeface="Wingdings 2" pitchFamily="18" charset="2"/>
              <a:buNone/>
            </a:pPr>
            <a:r>
              <a:rPr lang="en-US" dirty="0" smtClean="0">
                <a:latin typeface="Consolas" pitchFamily="49" charset="0"/>
                <a:cs typeface="Consolas" pitchFamily="49" charset="0"/>
                <a:sym typeface="Wingdings" pitchFamily="2" charset="2"/>
              </a:rPr>
              <a:t>  4   12      4 </a:t>
            </a:r>
            <a:r>
              <a:rPr lang="en-US" dirty="0" smtClean="0">
                <a:latin typeface="Consolas" pitchFamily="49" charset="0"/>
                <a:cs typeface="Consolas" pitchFamily="49" charset="0"/>
                <a:sym typeface="Symbol" pitchFamily="18" charset="2"/>
              </a:rPr>
              <a:t>     12  4  </a:t>
            </a:r>
            <a:r>
              <a:rPr lang="en-US" dirty="0" smtClean="0">
                <a:latin typeface="Consolas" pitchFamily="49" charset="0"/>
                <a:cs typeface="Consolas" pitchFamily="49" charset="0"/>
                <a:sym typeface="Wingdings" pitchFamily="2" charset="2"/>
              </a:rPr>
              <a:t> 48</a:t>
            </a:r>
          </a:p>
          <a:p>
            <a:pPr eaLnBrk="1" hangingPunct="1">
              <a:lnSpc>
                <a:spcPct val="95000"/>
              </a:lnSpc>
              <a:buFont typeface="Wingdings 2" pitchFamily="18" charset="2"/>
              <a:buNone/>
            </a:pPr>
            <a:r>
              <a:rPr lang="en-US" dirty="0" smtClean="0">
                <a:latin typeface="Consolas" pitchFamily="49" charset="0"/>
                <a:cs typeface="Consolas" pitchFamily="49" charset="0"/>
                <a:sym typeface="Wingdings" pitchFamily="2" charset="2"/>
              </a:rPr>
              <a:t>  4        48     </a:t>
            </a:r>
            <a:r>
              <a:rPr lang="en-US" dirty="0" smtClean="0">
                <a:latin typeface="Consolas" pitchFamily="49" charset="0"/>
                <a:cs typeface="Consolas" pitchFamily="49" charset="0"/>
                <a:sym typeface="Symbol" pitchFamily="18" charset="2"/>
              </a:rPr>
              <a:t></a:t>
            </a:r>
            <a:r>
              <a:rPr lang="en-US" dirty="0" smtClean="0">
                <a:latin typeface="Consolas" pitchFamily="49" charset="0"/>
                <a:cs typeface="Consolas" pitchFamily="49" charset="0"/>
                <a:sym typeface="Wingdings" pitchFamily="2" charset="2"/>
              </a:rPr>
              <a:t>     4 48 </a:t>
            </a:r>
            <a:r>
              <a:rPr lang="en-US" dirty="0" smtClean="0">
                <a:latin typeface="Consolas" pitchFamily="49" charset="0"/>
                <a:cs typeface="Consolas" pitchFamily="49" charset="0"/>
                <a:sym typeface="Symbol" pitchFamily="18" charset="2"/>
              </a:rPr>
              <a:t> </a:t>
            </a:r>
            <a:r>
              <a:rPr lang="en-US" dirty="0" smtClean="0">
                <a:latin typeface="Consolas" pitchFamily="49" charset="0"/>
                <a:cs typeface="Consolas" pitchFamily="49" charset="0"/>
                <a:sym typeface="Wingdings" pitchFamily="2" charset="2"/>
              </a:rPr>
              <a:t> 192</a:t>
            </a:r>
          </a:p>
          <a:p>
            <a:pPr eaLnBrk="1" hangingPunct="1">
              <a:lnSpc>
                <a:spcPct val="95000"/>
              </a:lnSpc>
              <a:buFont typeface="Wingdings 2" pitchFamily="18" charset="2"/>
              <a:buNone/>
            </a:pPr>
            <a:endParaRPr lang="en-US" dirty="0" smtClean="0">
              <a:latin typeface="Courier New" pitchFamily="49" charset="0"/>
              <a:sym typeface="Wingdings" pitchFamily="2" charset="2"/>
            </a:endParaRPr>
          </a:p>
          <a:p>
            <a:pPr eaLnBrk="1" hangingPunct="1">
              <a:lnSpc>
                <a:spcPct val="95000"/>
              </a:lnSpc>
              <a:buFont typeface="Wingdings 2" pitchFamily="18" charset="2"/>
              <a:buNone/>
            </a:pPr>
            <a:r>
              <a:rPr lang="en-US" dirty="0" smtClean="0">
                <a:sym typeface="Wingdings" pitchFamily="2" charset="2"/>
              </a:rPr>
              <a:t>This </a:t>
            </a:r>
            <a:r>
              <a:rPr lang="en-US" i="1" u="sng" dirty="0" smtClean="0">
                <a:sym typeface="Wingdings" pitchFamily="2" charset="2"/>
              </a:rPr>
              <a:t>postfix operation notation</a:t>
            </a:r>
            <a:r>
              <a:rPr lang="en-US" dirty="0" smtClean="0">
                <a:sym typeface="Wingdings" pitchFamily="2" charset="2"/>
              </a:rPr>
              <a:t> is known as </a:t>
            </a:r>
            <a:r>
              <a:rPr lang="en-US" i="1" u="sng" dirty="0" smtClean="0">
                <a:sym typeface="Wingdings" pitchFamily="2" charset="2"/>
              </a:rPr>
              <a:t>RPN</a:t>
            </a:r>
            <a:r>
              <a:rPr lang="en-US" dirty="0" smtClean="0">
                <a:sym typeface="Wingdings" pitchFamily="2" charset="2"/>
              </a:rPr>
              <a:t>: </a:t>
            </a:r>
            <a:r>
              <a:rPr lang="en-US" i="1" u="sng" dirty="0" smtClean="0">
                <a:sym typeface="Wingdings" pitchFamily="2" charset="2"/>
              </a:rPr>
              <a:t>R</a:t>
            </a:r>
            <a:r>
              <a:rPr lang="en-US" dirty="0" smtClean="0">
                <a:sym typeface="Wingdings" pitchFamily="2" charset="2"/>
              </a:rPr>
              <a:t>everse </a:t>
            </a:r>
            <a:r>
              <a:rPr lang="en-US" i="1" u="sng" dirty="0" smtClean="0">
                <a:sym typeface="Wingdings" pitchFamily="2" charset="2"/>
              </a:rPr>
              <a:t>P</a:t>
            </a:r>
            <a:r>
              <a:rPr lang="en-US" dirty="0" smtClean="0">
                <a:sym typeface="Wingdings" pitchFamily="2" charset="2"/>
              </a:rPr>
              <a:t>olish </a:t>
            </a:r>
            <a:r>
              <a:rPr lang="en-US" i="1" u="sng" dirty="0" smtClean="0">
                <a:sym typeface="Wingdings" pitchFamily="2" charset="2"/>
              </a:rPr>
              <a:t>N</a:t>
            </a:r>
            <a:r>
              <a:rPr lang="en-US" dirty="0" smtClean="0">
                <a:sym typeface="Wingdings" pitchFamily="2" charset="2"/>
              </a:rPr>
              <a:t>otation (no, this is not an ethnic slur – see </a:t>
            </a:r>
            <a:r>
              <a:rPr lang="en-US" dirty="0" smtClean="0">
                <a:sym typeface="Wingdings" pitchFamily="2" charset="2"/>
                <a:hlinkClick r:id="rId2"/>
              </a:rPr>
              <a:t>this</a:t>
            </a:r>
            <a:r>
              <a:rPr lang="en-US" dirty="0" smtClean="0">
                <a:sym typeface="Wingdings" pitchFamily="2" charset="2"/>
              </a:rPr>
              <a:t> article)</a:t>
            </a:r>
            <a:endParaRPr lang="en-US" dirty="0" smtClean="0">
              <a:sym typeface="Symbol" pitchFamily="18" charset="2"/>
            </a:endParaRPr>
          </a:p>
          <a:p>
            <a:pPr eaLnBrk="1" hangingPunct="1">
              <a:lnSpc>
                <a:spcPct val="95000"/>
              </a:lnSpc>
              <a:buFont typeface="Wingdings 2" pitchFamily="18" charset="2"/>
              <a:buNone/>
            </a:pPr>
            <a:endParaRPr lang="en-US" dirty="0" smtClean="0">
              <a:latin typeface="Courier New" pitchFamily="49" charset="0"/>
              <a:sym typeface="Symbol" pitchFamily="18" charset="2"/>
            </a:endParaRPr>
          </a:p>
        </p:txBody>
      </p:sp>
      <p:sp>
        <p:nvSpPr>
          <p:cNvPr id="108548" name="Line 4"/>
          <p:cNvSpPr>
            <a:spLocks noChangeShapeType="1"/>
          </p:cNvSpPr>
          <p:nvPr/>
        </p:nvSpPr>
        <p:spPr bwMode="auto">
          <a:xfrm>
            <a:off x="3062289" y="2879725"/>
            <a:ext cx="1093787" cy="0"/>
          </a:xfrm>
          <a:prstGeom prst="line">
            <a:avLst/>
          </a:prstGeom>
          <a:noFill/>
          <a:ln w="28575">
            <a:solidFill>
              <a:schemeClr val="tx1"/>
            </a:solidFill>
            <a:round/>
            <a:headEnd/>
            <a:tailEnd/>
          </a:ln>
        </p:spPr>
        <p:txBody>
          <a:bodyPr/>
          <a:lstStyle/>
          <a:p>
            <a:endParaRPr lang="en-US"/>
          </a:p>
        </p:txBody>
      </p:sp>
      <p:sp>
        <p:nvSpPr>
          <p:cNvPr id="108549" name="Line 5"/>
          <p:cNvSpPr>
            <a:spLocks noChangeShapeType="1"/>
          </p:cNvSpPr>
          <p:nvPr/>
        </p:nvSpPr>
        <p:spPr bwMode="auto">
          <a:xfrm>
            <a:off x="2640014" y="3416300"/>
            <a:ext cx="1883219" cy="0"/>
          </a:xfrm>
          <a:prstGeom prst="line">
            <a:avLst/>
          </a:prstGeom>
          <a:noFill/>
          <a:ln w="28575">
            <a:solidFill>
              <a:schemeClr val="tx1"/>
            </a:solidFill>
            <a:round/>
            <a:headEnd/>
            <a:tailEnd/>
          </a:ln>
        </p:spPr>
        <p:txBody>
          <a:bodyPr/>
          <a:lstStyle/>
          <a:p>
            <a:endParaRPr lang="en-US"/>
          </a:p>
        </p:txBody>
      </p:sp>
      <p:sp>
        <p:nvSpPr>
          <p:cNvPr id="108550" name="Line 6"/>
          <p:cNvSpPr>
            <a:spLocks noChangeShapeType="1"/>
          </p:cNvSpPr>
          <p:nvPr/>
        </p:nvSpPr>
        <p:spPr bwMode="auto">
          <a:xfrm>
            <a:off x="3023617" y="3916363"/>
            <a:ext cx="2340864" cy="0"/>
          </a:xfrm>
          <a:prstGeom prst="line">
            <a:avLst/>
          </a:prstGeom>
          <a:noFill/>
          <a:ln w="28575">
            <a:solidFill>
              <a:schemeClr val="tx1"/>
            </a:solidFill>
            <a:round/>
            <a:headEnd/>
            <a:tailEnd/>
          </a:ln>
        </p:spPr>
        <p:txBody>
          <a:bodyPr/>
          <a:lstStyle/>
          <a:p>
            <a:endParaRPr lang="en-US"/>
          </a:p>
        </p:txBody>
      </p:sp>
      <p:sp>
        <p:nvSpPr>
          <p:cNvPr id="108551" name="Line 7"/>
          <p:cNvSpPr>
            <a:spLocks noChangeShapeType="1"/>
          </p:cNvSpPr>
          <p:nvPr/>
        </p:nvSpPr>
        <p:spPr bwMode="auto">
          <a:xfrm>
            <a:off x="2178050" y="4452938"/>
            <a:ext cx="3698494" cy="0"/>
          </a:xfrm>
          <a:prstGeom prst="line">
            <a:avLst/>
          </a:prstGeom>
          <a:noFill/>
          <a:ln w="2857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5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85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8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8548" grpId="0" animBg="1"/>
      <p:bldP spid="108549" grpId="0" animBg="1"/>
      <p:bldP spid="108550" grpId="0" animBg="1"/>
      <p:bldP spid="10855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1524000" y="1"/>
            <a:ext cx="9144000" cy="701675"/>
          </a:xfrm>
        </p:spPr>
        <p:txBody>
          <a:bodyPr/>
          <a:lstStyle/>
          <a:p>
            <a:pPr eaLnBrk="1" hangingPunct="1"/>
            <a:r>
              <a:rPr lang="en-US" sz="4200"/>
              <a:t>Case Study: Postfix Expressions (</a:t>
            </a:r>
            <a:r>
              <a:rPr lang="en-US" sz="4200">
                <a:latin typeface="Times New Roman" pitchFamily="18" charset="0"/>
                <a:cs typeface="Times New Roman" pitchFamily="18" charset="0"/>
              </a:rPr>
              <a:t>§</a:t>
            </a:r>
            <a:r>
              <a:rPr lang="en-US" sz="4200"/>
              <a:t>3.8)</a:t>
            </a:r>
            <a:endParaRPr lang="en-US" sz="4200">
              <a:latin typeface="Courier New" pitchFamily="49" charset="0"/>
              <a:cs typeface="Courier New" pitchFamily="49" charset="0"/>
            </a:endParaRPr>
          </a:p>
        </p:txBody>
      </p:sp>
      <p:sp>
        <p:nvSpPr>
          <p:cNvPr id="4" name="Content Placeholder 3"/>
          <p:cNvSpPr>
            <a:spLocks noGrp="1"/>
          </p:cNvSpPr>
          <p:nvPr>
            <p:ph idx="1"/>
          </p:nvPr>
        </p:nvSpPr>
        <p:spPr>
          <a:xfrm>
            <a:off x="170688" y="904876"/>
            <a:ext cx="10383012" cy="5610225"/>
          </a:xfrm>
        </p:spPr>
        <p:txBody>
          <a:bodyPr/>
          <a:lstStyle/>
          <a:p>
            <a:pPr eaLnBrk="1" hangingPunct="1">
              <a:lnSpc>
                <a:spcPct val="95000"/>
              </a:lnSpc>
              <a:spcBef>
                <a:spcPts val="900"/>
              </a:spcBef>
            </a:pPr>
            <a:r>
              <a:rPr lang="en-US" dirty="0" smtClean="0"/>
              <a:t>This surely can’t have any practical application!</a:t>
            </a:r>
          </a:p>
          <a:p>
            <a:pPr eaLnBrk="1" hangingPunct="1">
              <a:lnSpc>
                <a:spcPct val="95000"/>
              </a:lnSpc>
              <a:spcBef>
                <a:spcPts val="900"/>
              </a:spcBef>
            </a:pPr>
            <a:endParaRPr lang="en-US" dirty="0" smtClean="0"/>
          </a:p>
          <a:p>
            <a:pPr eaLnBrk="1" hangingPunct="1">
              <a:lnSpc>
                <a:spcPct val="95000"/>
              </a:lnSpc>
              <a:spcBef>
                <a:spcPts val="900"/>
              </a:spcBef>
            </a:pPr>
            <a:endParaRPr lang="en-US" dirty="0" smtClean="0"/>
          </a:p>
          <a:p>
            <a:pPr eaLnBrk="1" hangingPunct="1">
              <a:lnSpc>
                <a:spcPct val="95000"/>
              </a:lnSpc>
              <a:spcBef>
                <a:spcPts val="900"/>
              </a:spcBef>
            </a:pPr>
            <a:endParaRPr lang="en-US" dirty="0" smtClean="0"/>
          </a:p>
          <a:p>
            <a:pPr eaLnBrk="1" hangingPunct="1">
              <a:lnSpc>
                <a:spcPct val="95000"/>
              </a:lnSpc>
              <a:spcBef>
                <a:spcPts val="900"/>
              </a:spcBef>
            </a:pPr>
            <a:endParaRPr lang="en-US" dirty="0" smtClean="0"/>
          </a:p>
          <a:p>
            <a:pPr eaLnBrk="1" hangingPunct="1">
              <a:lnSpc>
                <a:spcPct val="95000"/>
              </a:lnSpc>
              <a:spcBef>
                <a:spcPts val="900"/>
              </a:spcBef>
            </a:pPr>
            <a:endParaRPr lang="en-US" dirty="0" smtClean="0"/>
          </a:p>
          <a:p>
            <a:pPr eaLnBrk="1" hangingPunct="1">
              <a:lnSpc>
                <a:spcPct val="95000"/>
              </a:lnSpc>
              <a:spcBef>
                <a:spcPts val="900"/>
              </a:spcBef>
            </a:pPr>
            <a:endParaRPr lang="en-US" dirty="0" smtClean="0"/>
          </a:p>
          <a:p>
            <a:pPr eaLnBrk="1" hangingPunct="1">
              <a:lnSpc>
                <a:spcPct val="95000"/>
              </a:lnSpc>
              <a:spcBef>
                <a:spcPts val="900"/>
              </a:spcBef>
            </a:pPr>
            <a:endParaRPr lang="en-US" dirty="0" smtClean="0"/>
          </a:p>
          <a:p>
            <a:pPr eaLnBrk="1" hangingPunct="1">
              <a:lnSpc>
                <a:spcPct val="95000"/>
              </a:lnSpc>
              <a:spcBef>
                <a:spcPts val="900"/>
              </a:spcBef>
            </a:pPr>
            <a:endParaRPr lang="en-US" dirty="0" smtClean="0"/>
          </a:p>
          <a:p>
            <a:pPr eaLnBrk="1" hangingPunct="1">
              <a:lnSpc>
                <a:spcPct val="95000"/>
              </a:lnSpc>
              <a:spcBef>
                <a:spcPts val="900"/>
              </a:spcBef>
            </a:pPr>
            <a:r>
              <a:rPr lang="en-US" dirty="0" smtClean="0">
                <a:sym typeface="Symbol" pitchFamily="18" charset="2"/>
              </a:rPr>
              <a:t>What’s missing from this calculator?</a:t>
            </a:r>
          </a:p>
        </p:txBody>
      </p:sp>
      <p:pic>
        <p:nvPicPr>
          <p:cNvPr id="109577" name="Picture 9" descr="11c"/>
          <p:cNvPicPr>
            <a:picLocks noChangeAspect="1" noChangeArrowheads="1"/>
          </p:cNvPicPr>
          <p:nvPr/>
        </p:nvPicPr>
        <p:blipFill>
          <a:blip r:embed="rId2"/>
          <a:srcRect/>
          <a:stretch>
            <a:fillRect/>
          </a:stretch>
        </p:blipFill>
        <p:spPr bwMode="auto">
          <a:xfrm>
            <a:off x="3062289" y="1563688"/>
            <a:ext cx="6067425" cy="39925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1524000" y="1"/>
            <a:ext cx="9144000" cy="701675"/>
          </a:xfrm>
        </p:spPr>
        <p:txBody>
          <a:bodyPr/>
          <a:lstStyle/>
          <a:p>
            <a:pPr eaLnBrk="1" hangingPunct="1"/>
            <a:r>
              <a:rPr lang="en-US" sz="4200"/>
              <a:t>Case Study: Postfix Expressions (</a:t>
            </a:r>
            <a:r>
              <a:rPr lang="en-US" sz="4200">
                <a:latin typeface="Times New Roman" pitchFamily="18" charset="0"/>
                <a:cs typeface="Times New Roman" pitchFamily="18" charset="0"/>
              </a:rPr>
              <a:t>§</a:t>
            </a:r>
            <a:r>
              <a:rPr lang="en-US" sz="4200"/>
              <a:t>3.8)</a:t>
            </a:r>
            <a:endParaRPr lang="en-US" sz="4200">
              <a:latin typeface="Courier New" pitchFamily="49" charset="0"/>
              <a:cs typeface="Courier New" pitchFamily="49" charset="0"/>
            </a:endParaRPr>
          </a:p>
        </p:txBody>
      </p:sp>
      <p:sp>
        <p:nvSpPr>
          <p:cNvPr id="4" name="Content Placeholder 3"/>
          <p:cNvSpPr>
            <a:spLocks noGrp="1"/>
          </p:cNvSpPr>
          <p:nvPr>
            <p:ph idx="1"/>
          </p:nvPr>
        </p:nvSpPr>
        <p:spPr>
          <a:xfrm>
            <a:off x="170688" y="904876"/>
            <a:ext cx="11887200" cy="5610225"/>
          </a:xfrm>
        </p:spPr>
        <p:txBody>
          <a:bodyPr/>
          <a:lstStyle/>
          <a:p>
            <a:pPr eaLnBrk="1" hangingPunct="1">
              <a:spcBef>
                <a:spcPts val="1200"/>
              </a:spcBef>
            </a:pPr>
            <a:r>
              <a:rPr lang="en-US" dirty="0" smtClean="0"/>
              <a:t>HP has been producing RPN calculators for </a:t>
            </a:r>
            <a:r>
              <a:rPr lang="en-US" i="1" dirty="0" smtClean="0"/>
              <a:t>decades</a:t>
            </a:r>
            <a:r>
              <a:rPr lang="en-US" dirty="0" smtClean="0"/>
              <a:t>.</a:t>
            </a:r>
          </a:p>
          <a:p>
            <a:pPr eaLnBrk="1" hangingPunct="1">
              <a:spcBef>
                <a:spcPts val="1200"/>
              </a:spcBef>
            </a:pPr>
            <a:r>
              <a:rPr lang="en-US" dirty="0" smtClean="0"/>
              <a:t>They don’t need an equals button (=), because operations are performed as soon as the operator is seen, just as we’ve been doing it.</a:t>
            </a:r>
          </a:p>
          <a:p>
            <a:pPr eaLnBrk="1" hangingPunct="1">
              <a:spcBef>
                <a:spcPts val="1200"/>
              </a:spcBef>
            </a:pPr>
            <a:r>
              <a:rPr lang="en-US" dirty="0" smtClean="0"/>
              <a:t>Moreover, the compiler that reads your source code will convert infix (algebraic) notation into postfix sequence for execution.</a:t>
            </a:r>
          </a:p>
          <a:p>
            <a:pPr eaLnBrk="1" hangingPunct="1"/>
            <a:r>
              <a:rPr lang="en-US" dirty="0"/>
              <a:t>Great, this is a nice academic exercise, and someone has done a commercial implementation, but what does it have to do with linear data structures?</a:t>
            </a:r>
          </a:p>
          <a:p>
            <a:pPr eaLnBrk="1" hangingPunct="1"/>
            <a:r>
              <a:rPr lang="en-US" dirty="0"/>
              <a:t>RPN is done </a:t>
            </a:r>
            <a:r>
              <a:rPr lang="en-US" i="1" u="sng" dirty="0"/>
              <a:t>without</a:t>
            </a:r>
            <a:r>
              <a:rPr lang="en-US" dirty="0"/>
              <a:t> parentheses, but </a:t>
            </a:r>
            <a:r>
              <a:rPr lang="en-US" i="1" u="sng" dirty="0"/>
              <a:t>with</a:t>
            </a:r>
            <a:r>
              <a:rPr lang="en-US" dirty="0"/>
              <a:t> a stack</a:t>
            </a:r>
            <a:r>
              <a:rPr lang="en-US" dirty="0" smtClean="0"/>
              <a:t>!</a:t>
            </a:r>
            <a:endParaRPr lang="en-US"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1524000" y="1"/>
            <a:ext cx="9144000" cy="701675"/>
          </a:xfrm>
        </p:spPr>
        <p:txBody>
          <a:bodyPr/>
          <a:lstStyle/>
          <a:p>
            <a:pPr eaLnBrk="1" hangingPunct="1"/>
            <a:r>
              <a:rPr lang="en-US" smtClean="0"/>
              <a:t>RPN and the Stack</a:t>
            </a:r>
            <a:endParaRPr lang="en-US" smtClean="0">
              <a:latin typeface="Courier New" pitchFamily="49" charset="0"/>
              <a:cs typeface="Courier New" pitchFamily="49" charset="0"/>
            </a:endParaRPr>
          </a:p>
        </p:txBody>
      </p:sp>
      <p:sp>
        <p:nvSpPr>
          <p:cNvPr id="4" name="Content Placeholder 3"/>
          <p:cNvSpPr>
            <a:spLocks noGrp="1"/>
          </p:cNvSpPr>
          <p:nvPr>
            <p:ph idx="1"/>
          </p:nvPr>
        </p:nvSpPr>
        <p:spPr>
          <a:xfrm>
            <a:off x="170688" y="904876"/>
            <a:ext cx="11850624" cy="5610225"/>
          </a:xfrm>
        </p:spPr>
        <p:txBody>
          <a:bodyPr/>
          <a:lstStyle/>
          <a:p>
            <a:pPr eaLnBrk="1" hangingPunct="1">
              <a:spcBef>
                <a:spcPts val="1200"/>
              </a:spcBef>
            </a:pPr>
            <a:r>
              <a:rPr lang="en-US" dirty="0" smtClean="0"/>
              <a:t>Evaluating an expression:</a:t>
            </a:r>
          </a:p>
          <a:p>
            <a:pPr eaLnBrk="1" hangingPunct="1">
              <a:spcBef>
                <a:spcPts val="1200"/>
              </a:spcBef>
            </a:pPr>
            <a:r>
              <a:rPr lang="en-US" dirty="0" smtClean="0"/>
              <a:t>Assume our input is broken into “tokens”</a:t>
            </a:r>
          </a:p>
          <a:p>
            <a:pPr marL="742950" lvl="1" indent="-285750" eaLnBrk="1" hangingPunct="1">
              <a:spcBef>
                <a:spcPts val="1200"/>
              </a:spcBef>
            </a:pPr>
            <a:r>
              <a:rPr lang="en-US" dirty="0" smtClean="0">
                <a:sym typeface="Symbol" pitchFamily="18" charset="2"/>
              </a:rPr>
              <a:t>Tokens can either be values or operators</a:t>
            </a:r>
          </a:p>
          <a:p>
            <a:pPr eaLnBrk="1" hangingPunct="1">
              <a:spcBef>
                <a:spcPts val="1200"/>
              </a:spcBef>
            </a:pPr>
            <a:endParaRPr lang="en-US" dirty="0" smtClean="0">
              <a:sym typeface="Symbol" pitchFamily="18" charset="2"/>
            </a:endParaRPr>
          </a:p>
          <a:p>
            <a:pPr eaLnBrk="1" hangingPunct="1">
              <a:spcBef>
                <a:spcPts val="1200"/>
              </a:spcBef>
            </a:pPr>
            <a:r>
              <a:rPr lang="en-US" dirty="0" smtClean="0">
                <a:sym typeface="Symbol" pitchFamily="18" charset="2"/>
              </a:rPr>
              <a:t>Read the expression left-to-right.  For the current token, …</a:t>
            </a:r>
          </a:p>
          <a:p>
            <a:pPr marL="742950" lvl="1" indent="-285750" eaLnBrk="1" hangingPunct="1">
              <a:spcBef>
                <a:spcPts val="1200"/>
              </a:spcBef>
            </a:pPr>
            <a:r>
              <a:rPr lang="en-US" dirty="0" smtClean="0">
                <a:sym typeface="Symbol" pitchFamily="18" charset="2"/>
              </a:rPr>
              <a:t>…If it’s a value, push it onto the stack</a:t>
            </a:r>
          </a:p>
          <a:p>
            <a:pPr marL="742950" lvl="1" indent="-285750" eaLnBrk="1" hangingPunct="1">
              <a:spcBef>
                <a:spcPts val="1200"/>
              </a:spcBef>
            </a:pPr>
            <a:r>
              <a:rPr lang="en-US" dirty="0" smtClean="0">
                <a:sym typeface="Symbol" pitchFamily="18" charset="2"/>
              </a:rPr>
              <a:t>…If it’s an operator, get the two values from the top of the stack (top/pop, top/pop), perform the operation on the two values, and push the result back on the stack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1524000" y="1"/>
            <a:ext cx="9144000" cy="701675"/>
          </a:xfrm>
        </p:spPr>
        <p:txBody>
          <a:bodyPr/>
          <a:lstStyle/>
          <a:p>
            <a:pPr eaLnBrk="1" hangingPunct="1"/>
            <a:r>
              <a:rPr lang="en-US" smtClean="0"/>
              <a:t>RPN and the Stack</a:t>
            </a:r>
            <a:endParaRPr lang="en-US" smtClean="0">
              <a:latin typeface="Courier New" pitchFamily="49" charset="0"/>
              <a:cs typeface="Courier New" pitchFamily="49" charset="0"/>
            </a:endParaRPr>
          </a:p>
        </p:txBody>
      </p:sp>
      <p:sp>
        <p:nvSpPr>
          <p:cNvPr id="4" name="Content Placeholder 3"/>
          <p:cNvSpPr>
            <a:spLocks noGrp="1"/>
          </p:cNvSpPr>
          <p:nvPr>
            <p:ph idx="1"/>
          </p:nvPr>
        </p:nvSpPr>
        <p:spPr>
          <a:xfrm>
            <a:off x="170688" y="904876"/>
            <a:ext cx="10383012" cy="5610225"/>
          </a:xfrm>
        </p:spPr>
        <p:txBody>
          <a:bodyPr/>
          <a:lstStyle/>
          <a:p>
            <a:pPr eaLnBrk="1" hangingPunct="1">
              <a:lnSpc>
                <a:spcPct val="95000"/>
              </a:lnSpc>
            </a:pPr>
            <a:r>
              <a:rPr lang="en-US" dirty="0" smtClean="0"/>
              <a:t>A little more detail:</a:t>
            </a:r>
          </a:p>
          <a:p>
            <a:pPr eaLnBrk="1" hangingPunct="1">
              <a:lnSpc>
                <a:spcPct val="95000"/>
              </a:lnSpc>
              <a:spcBef>
                <a:spcPct val="5000"/>
              </a:spcBef>
              <a:buFont typeface="Wingdings 2" pitchFamily="18" charset="2"/>
              <a:buNone/>
            </a:pPr>
            <a:endParaRPr lang="en-US" sz="2600" dirty="0">
              <a:latin typeface="Courier New" pitchFamily="49" charset="0"/>
            </a:endParaRPr>
          </a:p>
          <a:p>
            <a:pPr eaLnBrk="1" hangingPunct="1">
              <a:lnSpc>
                <a:spcPct val="95000"/>
              </a:lnSpc>
              <a:spcBef>
                <a:spcPct val="5000"/>
              </a:spcBef>
              <a:buFont typeface="Wingdings 2" pitchFamily="18" charset="2"/>
              <a:buNone/>
            </a:pPr>
            <a:r>
              <a:rPr lang="en-US" sz="2800" dirty="0">
                <a:latin typeface="Consolas" pitchFamily="49" charset="0"/>
                <a:cs typeface="Consolas" pitchFamily="49" charset="0"/>
              </a:rPr>
              <a:t>while (more tokens exist)</a:t>
            </a:r>
          </a:p>
          <a:p>
            <a:pPr eaLnBrk="1" hangingPunct="1">
              <a:lnSpc>
                <a:spcPct val="95000"/>
              </a:lnSpc>
              <a:spcBef>
                <a:spcPct val="5000"/>
              </a:spcBef>
              <a:buFont typeface="Wingdings 2" pitchFamily="18" charset="2"/>
              <a:buNone/>
            </a:pPr>
            <a:r>
              <a:rPr lang="en-US" sz="2800" dirty="0">
                <a:latin typeface="Consolas" pitchFamily="49" charset="0"/>
                <a:cs typeface="Consolas" pitchFamily="49" charset="0"/>
              </a:rPr>
              <a:t>   get a token</a:t>
            </a:r>
          </a:p>
          <a:p>
            <a:pPr eaLnBrk="1" hangingPunct="1">
              <a:lnSpc>
                <a:spcPct val="95000"/>
              </a:lnSpc>
              <a:spcBef>
                <a:spcPct val="5000"/>
              </a:spcBef>
              <a:buFont typeface="Wingdings 2" pitchFamily="18" charset="2"/>
              <a:buNone/>
            </a:pPr>
            <a:r>
              <a:rPr lang="en-US" sz="2800" dirty="0">
                <a:latin typeface="Consolas" pitchFamily="49" charset="0"/>
                <a:cs typeface="Consolas" pitchFamily="49" charset="0"/>
              </a:rPr>
              <a:t>   if (token is an operand)</a:t>
            </a:r>
          </a:p>
          <a:p>
            <a:pPr eaLnBrk="1" hangingPunct="1">
              <a:lnSpc>
                <a:spcPct val="95000"/>
              </a:lnSpc>
              <a:spcBef>
                <a:spcPct val="5000"/>
              </a:spcBef>
              <a:buFont typeface="Wingdings 2" pitchFamily="18" charset="2"/>
              <a:buNone/>
            </a:pPr>
            <a:r>
              <a:rPr lang="en-US" sz="2800" dirty="0">
                <a:latin typeface="Consolas" pitchFamily="49" charset="0"/>
                <a:cs typeface="Consolas" pitchFamily="49" charset="0"/>
              </a:rPr>
              <a:t>       </a:t>
            </a:r>
            <a:r>
              <a:rPr lang="en-US" sz="2800" dirty="0" err="1">
                <a:latin typeface="Consolas" pitchFamily="49" charset="0"/>
                <a:cs typeface="Consolas" pitchFamily="49" charset="0"/>
              </a:rPr>
              <a:t>stack.push</a:t>
            </a:r>
            <a:r>
              <a:rPr lang="en-US" sz="2800" dirty="0">
                <a:latin typeface="Consolas" pitchFamily="49" charset="0"/>
                <a:cs typeface="Consolas" pitchFamily="49" charset="0"/>
              </a:rPr>
              <a:t>(token)</a:t>
            </a:r>
          </a:p>
          <a:p>
            <a:pPr eaLnBrk="1" hangingPunct="1">
              <a:lnSpc>
                <a:spcPct val="95000"/>
              </a:lnSpc>
              <a:spcBef>
                <a:spcPct val="5000"/>
              </a:spcBef>
              <a:buFont typeface="Wingdings 2" pitchFamily="18" charset="2"/>
              <a:buNone/>
            </a:pPr>
            <a:r>
              <a:rPr lang="en-US" sz="2800" dirty="0">
                <a:latin typeface="Consolas" pitchFamily="49" charset="0"/>
                <a:cs typeface="Consolas" pitchFamily="49" charset="0"/>
              </a:rPr>
              <a:t>   else</a:t>
            </a:r>
          </a:p>
          <a:p>
            <a:pPr eaLnBrk="1" hangingPunct="1">
              <a:lnSpc>
                <a:spcPct val="95000"/>
              </a:lnSpc>
              <a:spcBef>
                <a:spcPct val="5000"/>
              </a:spcBef>
              <a:buFont typeface="Wingdings 2" pitchFamily="18" charset="2"/>
              <a:buNone/>
            </a:pPr>
            <a:r>
              <a:rPr lang="en-US" sz="2800" dirty="0">
                <a:latin typeface="Consolas" pitchFamily="49" charset="0"/>
                <a:cs typeface="Consolas" pitchFamily="49" charset="0"/>
              </a:rPr>
              <a:t>       operand2 = </a:t>
            </a:r>
            <a:r>
              <a:rPr lang="en-US" sz="2800" dirty="0" err="1">
                <a:latin typeface="Consolas" pitchFamily="49" charset="0"/>
                <a:cs typeface="Consolas" pitchFamily="49" charset="0"/>
              </a:rPr>
              <a:t>stack.top</a:t>
            </a:r>
            <a:r>
              <a:rPr lang="en-US" sz="2800" dirty="0">
                <a:latin typeface="Consolas" pitchFamily="49" charset="0"/>
                <a:cs typeface="Consolas" pitchFamily="49" charset="0"/>
              </a:rPr>
              <a:t>(); </a:t>
            </a:r>
            <a:r>
              <a:rPr lang="en-US" sz="2800" dirty="0" err="1">
                <a:latin typeface="Consolas" pitchFamily="49" charset="0"/>
                <a:cs typeface="Consolas" pitchFamily="49" charset="0"/>
              </a:rPr>
              <a:t>stack.pop</a:t>
            </a:r>
            <a:r>
              <a:rPr lang="en-US" sz="2800" dirty="0">
                <a:latin typeface="Consolas" pitchFamily="49" charset="0"/>
                <a:cs typeface="Consolas" pitchFamily="49" charset="0"/>
              </a:rPr>
              <a:t>();</a:t>
            </a:r>
          </a:p>
          <a:p>
            <a:pPr eaLnBrk="1" hangingPunct="1">
              <a:lnSpc>
                <a:spcPct val="95000"/>
              </a:lnSpc>
              <a:spcBef>
                <a:spcPct val="5000"/>
              </a:spcBef>
              <a:buFont typeface="Wingdings 2" pitchFamily="18" charset="2"/>
              <a:buNone/>
            </a:pPr>
            <a:r>
              <a:rPr lang="en-US" sz="2800" dirty="0">
                <a:latin typeface="Consolas" pitchFamily="49" charset="0"/>
                <a:cs typeface="Consolas" pitchFamily="49" charset="0"/>
              </a:rPr>
              <a:t>       operand1 = </a:t>
            </a:r>
            <a:r>
              <a:rPr lang="en-US" sz="2800" dirty="0" err="1">
                <a:latin typeface="Consolas" pitchFamily="49" charset="0"/>
                <a:cs typeface="Consolas" pitchFamily="49" charset="0"/>
              </a:rPr>
              <a:t>stack.top</a:t>
            </a:r>
            <a:r>
              <a:rPr lang="en-US" sz="2800" dirty="0">
                <a:latin typeface="Consolas" pitchFamily="49" charset="0"/>
                <a:cs typeface="Consolas" pitchFamily="49" charset="0"/>
              </a:rPr>
              <a:t>(); </a:t>
            </a:r>
            <a:r>
              <a:rPr lang="en-US" sz="2800" dirty="0" err="1">
                <a:latin typeface="Consolas" pitchFamily="49" charset="0"/>
                <a:cs typeface="Consolas" pitchFamily="49" charset="0"/>
              </a:rPr>
              <a:t>stack.pop</a:t>
            </a:r>
            <a:r>
              <a:rPr lang="en-US" sz="2800" dirty="0">
                <a:latin typeface="Consolas" pitchFamily="49" charset="0"/>
                <a:cs typeface="Consolas" pitchFamily="49" charset="0"/>
              </a:rPr>
              <a:t>();</a:t>
            </a:r>
          </a:p>
          <a:p>
            <a:pPr eaLnBrk="1" hangingPunct="1">
              <a:lnSpc>
                <a:spcPct val="95000"/>
              </a:lnSpc>
              <a:spcBef>
                <a:spcPct val="5000"/>
              </a:spcBef>
              <a:buFont typeface="Wingdings 2" pitchFamily="18" charset="2"/>
              <a:buNone/>
            </a:pPr>
            <a:r>
              <a:rPr lang="en-US" sz="2800" dirty="0">
                <a:latin typeface="Consolas" pitchFamily="49" charset="0"/>
                <a:cs typeface="Consolas" pitchFamily="49" charset="0"/>
              </a:rPr>
              <a:t>       </a:t>
            </a:r>
            <a:r>
              <a:rPr lang="en-US" sz="2800" dirty="0" err="1">
                <a:latin typeface="Consolas" pitchFamily="49" charset="0"/>
                <a:cs typeface="Consolas" pitchFamily="49" charset="0"/>
              </a:rPr>
              <a:t>stack.push</a:t>
            </a:r>
            <a:r>
              <a:rPr lang="en-US" sz="2800" dirty="0">
                <a:latin typeface="Consolas" pitchFamily="49" charset="0"/>
                <a:cs typeface="Consolas" pitchFamily="49" charset="0"/>
              </a:rPr>
              <a:t>(operand1 &lt;?&gt; operand2);</a:t>
            </a:r>
          </a:p>
          <a:p>
            <a:pPr eaLnBrk="1" hangingPunct="1">
              <a:lnSpc>
                <a:spcPct val="95000"/>
              </a:lnSpc>
              <a:spcBef>
                <a:spcPct val="5000"/>
              </a:spcBef>
              <a:buFont typeface="Wingdings 2" pitchFamily="18" charset="2"/>
              <a:buNone/>
            </a:pPr>
            <a:r>
              <a:rPr lang="en-US" sz="2800" dirty="0">
                <a:latin typeface="Consolas" pitchFamily="49" charset="0"/>
                <a:cs typeface="Consolas" pitchFamily="49" charset="0"/>
              </a:rPr>
              <a:t>result = </a:t>
            </a:r>
            <a:r>
              <a:rPr lang="en-US" sz="2800" dirty="0" err="1">
                <a:latin typeface="Consolas" pitchFamily="49" charset="0"/>
                <a:cs typeface="Consolas" pitchFamily="49" charset="0"/>
              </a:rPr>
              <a:t>stack.top</a:t>
            </a:r>
            <a:r>
              <a:rPr lang="en-US" sz="2800" dirty="0">
                <a:latin typeface="Consolas" pitchFamily="49" charset="0"/>
                <a:cs typeface="Consolas" pitchFamily="49" charset="0"/>
              </a:rPr>
              <a:t>; </a:t>
            </a:r>
          </a:p>
          <a:p>
            <a:pPr eaLnBrk="1" hangingPunct="1">
              <a:lnSpc>
                <a:spcPct val="95000"/>
              </a:lnSpc>
              <a:spcBef>
                <a:spcPct val="5000"/>
              </a:spcBef>
              <a:buFont typeface="Wingdings 2" pitchFamily="18" charset="2"/>
              <a:buNone/>
            </a:pPr>
            <a:r>
              <a:rPr lang="en-US" sz="2800" dirty="0" err="1">
                <a:latin typeface="Consolas" pitchFamily="49" charset="0"/>
                <a:cs typeface="Consolas" pitchFamily="49" charset="0"/>
              </a:rPr>
              <a:t>stack.pop</a:t>
            </a:r>
            <a:r>
              <a:rPr lang="en-US" sz="2800" dirty="0">
                <a:latin typeface="Consolas" pitchFamily="49" charset="0"/>
                <a:cs typeface="Consolas" pitchFamily="49" charset="0"/>
              </a:rPr>
              <a:t>();</a:t>
            </a:r>
          </a:p>
          <a:p>
            <a:pPr eaLnBrk="1" hangingPunct="1">
              <a:lnSpc>
                <a:spcPct val="95000"/>
              </a:lnSpc>
              <a:spcBef>
                <a:spcPct val="5000"/>
              </a:spcBef>
              <a:buFont typeface="Wingdings 2" pitchFamily="18" charset="2"/>
              <a:buNone/>
            </a:pPr>
            <a:r>
              <a:rPr lang="en-US" sz="2800" dirty="0">
                <a:latin typeface="Consolas" pitchFamily="49" charset="0"/>
                <a:cs typeface="Consolas" pitchFamily="49" charset="0"/>
              </a:rPr>
              <a:t>return result;</a:t>
            </a:r>
            <a:endParaRPr lang="en-US" sz="2800" dirty="0">
              <a:latin typeface="Consolas" pitchFamily="49" charset="0"/>
              <a:cs typeface="Consolas" pitchFamily="49"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1524000" y="1"/>
            <a:ext cx="9144000" cy="701675"/>
          </a:xfrm>
        </p:spPr>
        <p:txBody>
          <a:bodyPr/>
          <a:lstStyle/>
          <a:p>
            <a:pPr eaLnBrk="1" hangingPunct="1"/>
            <a:r>
              <a:rPr lang="en-US" smtClean="0"/>
              <a:t>The HP Calculator Again</a:t>
            </a:r>
            <a:endParaRPr lang="en-US" smtClean="0">
              <a:latin typeface="Courier New" pitchFamily="49" charset="0"/>
              <a:cs typeface="Courier New" pitchFamily="49" charset="0"/>
            </a:endParaRPr>
          </a:p>
        </p:txBody>
      </p:sp>
      <p:sp>
        <p:nvSpPr>
          <p:cNvPr id="4" name="Content Placeholder 3"/>
          <p:cNvSpPr>
            <a:spLocks noGrp="1"/>
          </p:cNvSpPr>
          <p:nvPr>
            <p:ph idx="1"/>
          </p:nvPr>
        </p:nvSpPr>
        <p:spPr>
          <a:xfrm>
            <a:off x="134112" y="904876"/>
            <a:ext cx="10419588" cy="5610225"/>
          </a:xfrm>
        </p:spPr>
        <p:txBody>
          <a:bodyPr/>
          <a:lstStyle/>
          <a:p>
            <a:pPr eaLnBrk="1" hangingPunct="1">
              <a:lnSpc>
                <a:spcPct val="95000"/>
              </a:lnSpc>
            </a:pPr>
            <a:r>
              <a:rPr lang="en-US" dirty="0" smtClean="0"/>
              <a:t>The big ENTER button:</a:t>
            </a:r>
          </a:p>
          <a:p>
            <a:pPr eaLnBrk="1" hangingPunct="1">
              <a:lnSpc>
                <a:spcPct val="95000"/>
              </a:lnSpc>
            </a:pPr>
            <a:endParaRPr lang="en-US" dirty="0" smtClean="0"/>
          </a:p>
          <a:p>
            <a:pPr eaLnBrk="1" hangingPunct="1">
              <a:lnSpc>
                <a:spcPct val="95000"/>
              </a:lnSpc>
            </a:pPr>
            <a:endParaRPr lang="en-US" dirty="0" smtClean="0"/>
          </a:p>
          <a:p>
            <a:pPr eaLnBrk="1" hangingPunct="1">
              <a:lnSpc>
                <a:spcPct val="95000"/>
              </a:lnSpc>
            </a:pPr>
            <a:endParaRPr lang="en-US" dirty="0" smtClean="0"/>
          </a:p>
          <a:p>
            <a:pPr eaLnBrk="1" hangingPunct="1">
              <a:lnSpc>
                <a:spcPct val="95000"/>
              </a:lnSpc>
            </a:pPr>
            <a:endParaRPr lang="en-US" dirty="0" smtClean="0"/>
          </a:p>
          <a:p>
            <a:pPr eaLnBrk="1" hangingPunct="1">
              <a:lnSpc>
                <a:spcPct val="95000"/>
              </a:lnSpc>
            </a:pPr>
            <a:endParaRPr lang="en-US" dirty="0" smtClean="0"/>
          </a:p>
          <a:p>
            <a:pPr eaLnBrk="1" hangingPunct="1">
              <a:lnSpc>
                <a:spcPct val="95000"/>
              </a:lnSpc>
            </a:pPr>
            <a:endParaRPr lang="en-US" dirty="0" smtClean="0"/>
          </a:p>
          <a:p>
            <a:pPr eaLnBrk="1" hangingPunct="1">
              <a:lnSpc>
                <a:spcPct val="95000"/>
              </a:lnSpc>
            </a:pPr>
            <a:endParaRPr lang="en-US" dirty="0" smtClean="0"/>
          </a:p>
          <a:p>
            <a:pPr eaLnBrk="1" hangingPunct="1">
              <a:lnSpc>
                <a:spcPct val="95000"/>
              </a:lnSpc>
            </a:pPr>
            <a:endParaRPr lang="en-US" dirty="0" smtClean="0"/>
          </a:p>
          <a:p>
            <a:pPr eaLnBrk="1" hangingPunct="1">
              <a:lnSpc>
                <a:spcPct val="95000"/>
              </a:lnSpc>
            </a:pPr>
            <a:r>
              <a:rPr lang="en-US" dirty="0" smtClean="0"/>
              <a:t>Pushes the value on the display onto the stack!</a:t>
            </a:r>
            <a:endParaRPr lang="en-US" sz="2600" dirty="0">
              <a:latin typeface="Courier New" pitchFamily="49" charset="0"/>
            </a:endParaRPr>
          </a:p>
        </p:txBody>
      </p:sp>
      <p:pic>
        <p:nvPicPr>
          <p:cNvPr id="115716" name="Picture 4" descr="11c"/>
          <p:cNvPicPr>
            <a:picLocks noChangeAspect="1" noChangeArrowheads="1"/>
          </p:cNvPicPr>
          <p:nvPr/>
        </p:nvPicPr>
        <p:blipFill>
          <a:blip r:embed="rId2"/>
          <a:srcRect/>
          <a:stretch>
            <a:fillRect/>
          </a:stretch>
        </p:blipFill>
        <p:spPr bwMode="auto">
          <a:xfrm>
            <a:off x="3062289" y="1527176"/>
            <a:ext cx="6067425" cy="3992563"/>
          </a:xfrm>
          <a:prstGeom prst="rect">
            <a:avLst/>
          </a:prstGeom>
          <a:noFill/>
          <a:ln w="9525">
            <a:noFill/>
            <a:miter lim="800000"/>
            <a:headEnd/>
            <a:tailEnd/>
          </a:ln>
        </p:spPr>
      </p:pic>
      <p:sp>
        <p:nvSpPr>
          <p:cNvPr id="115717" name="Rectangle 5"/>
          <p:cNvSpPr>
            <a:spLocks noChangeArrowheads="1"/>
          </p:cNvSpPr>
          <p:nvPr/>
        </p:nvSpPr>
        <p:spPr bwMode="auto">
          <a:xfrm>
            <a:off x="6096001" y="4197350"/>
            <a:ext cx="538163" cy="1074738"/>
          </a:xfrm>
          <a:prstGeom prst="rect">
            <a:avLst/>
          </a:prstGeom>
          <a:noFill/>
          <a:ln w="38100">
            <a:solidFill>
              <a:srgbClr val="FF9933"/>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7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1571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1524000" y="1"/>
            <a:ext cx="9144000" cy="701675"/>
          </a:xfrm>
        </p:spPr>
        <p:txBody>
          <a:bodyPr/>
          <a:lstStyle/>
          <a:p>
            <a:pPr eaLnBrk="1" hangingPunct="1"/>
            <a:r>
              <a:rPr lang="en-US" smtClean="0"/>
              <a:t>RPN and the Stack</a:t>
            </a:r>
            <a:endParaRPr lang="en-US" smtClean="0">
              <a:latin typeface="Courier New" pitchFamily="49" charset="0"/>
              <a:cs typeface="Courier New" pitchFamily="49" charset="0"/>
            </a:endParaRPr>
          </a:p>
        </p:txBody>
      </p:sp>
      <p:sp>
        <p:nvSpPr>
          <p:cNvPr id="4" name="Content Placeholder 3"/>
          <p:cNvSpPr>
            <a:spLocks noGrp="1"/>
          </p:cNvSpPr>
          <p:nvPr>
            <p:ph idx="1"/>
          </p:nvPr>
        </p:nvSpPr>
        <p:spPr>
          <a:xfrm>
            <a:off x="170688" y="904876"/>
            <a:ext cx="11850624" cy="5610225"/>
          </a:xfrm>
        </p:spPr>
        <p:txBody>
          <a:bodyPr/>
          <a:lstStyle/>
          <a:p>
            <a:pPr eaLnBrk="1" hangingPunct="1">
              <a:spcBef>
                <a:spcPts val="1200"/>
              </a:spcBef>
            </a:pPr>
            <a:r>
              <a:rPr lang="en-US" dirty="0" smtClean="0"/>
              <a:t>What about errors?</a:t>
            </a:r>
          </a:p>
          <a:p>
            <a:pPr eaLnBrk="1" hangingPunct="1">
              <a:spcBef>
                <a:spcPts val="1200"/>
              </a:spcBef>
            </a:pPr>
            <a:r>
              <a:rPr lang="en-US" dirty="0" smtClean="0">
                <a:latin typeface="Consolas" panose="020B0609020204030204" pitchFamily="49" charset="0"/>
                <a:cs typeface="Consolas" panose="020B0609020204030204" pitchFamily="49" charset="0"/>
              </a:rPr>
              <a:t>4 4 +    </a:t>
            </a:r>
            <a:r>
              <a:rPr lang="en-US" dirty="0" smtClean="0"/>
              <a:t>is OK, but what about:</a:t>
            </a:r>
          </a:p>
          <a:p>
            <a:pPr eaLnBrk="1" hangingPunct="1">
              <a:spcBef>
                <a:spcPts val="1200"/>
              </a:spcBef>
            </a:pPr>
            <a:r>
              <a:rPr lang="en-US" dirty="0" smtClean="0">
                <a:latin typeface="Consolas" panose="020B0609020204030204" pitchFamily="49" charset="0"/>
                <a:cs typeface="Consolas" panose="020B0609020204030204" pitchFamily="49" charset="0"/>
              </a:rPr>
              <a:t>4 4 + +  </a:t>
            </a:r>
            <a:r>
              <a:rPr lang="en-US" dirty="0" smtClean="0"/>
              <a:t>too many operators / few operands</a:t>
            </a:r>
          </a:p>
          <a:p>
            <a:pPr eaLnBrk="1" hangingPunct="1">
              <a:spcBef>
                <a:spcPts val="1200"/>
              </a:spcBef>
            </a:pPr>
            <a:r>
              <a:rPr lang="en-US" dirty="0" smtClean="0">
                <a:latin typeface="Consolas" panose="020B0609020204030204" pitchFamily="49" charset="0"/>
                <a:cs typeface="Consolas" panose="020B0609020204030204" pitchFamily="49" charset="0"/>
              </a:rPr>
              <a:t>4 4 4 +  </a:t>
            </a:r>
            <a:r>
              <a:rPr lang="en-US" dirty="0" smtClean="0"/>
              <a:t>too many operands / few operators</a:t>
            </a:r>
          </a:p>
          <a:p>
            <a:pPr eaLnBrk="1" hangingPunct="1">
              <a:spcBef>
                <a:spcPts val="1200"/>
              </a:spcBef>
            </a:pPr>
            <a:r>
              <a:rPr lang="en-US" dirty="0" smtClean="0"/>
              <a:t>How can we tell which kind of error we have?</a:t>
            </a:r>
          </a:p>
          <a:p>
            <a:pPr marL="742950" lvl="1" indent="-285750" eaLnBrk="1" hangingPunct="1">
              <a:spcBef>
                <a:spcPts val="1200"/>
              </a:spcBef>
            </a:pPr>
            <a:r>
              <a:rPr lang="en-US" dirty="0" smtClean="0"/>
              <a:t>An expression has too </a:t>
            </a:r>
            <a:r>
              <a:rPr lang="en-US" i="1" u="sng" dirty="0" smtClean="0"/>
              <a:t>few</a:t>
            </a:r>
            <a:r>
              <a:rPr lang="en-US" dirty="0" smtClean="0"/>
              <a:t> operands if…</a:t>
            </a:r>
          </a:p>
          <a:p>
            <a:pPr marL="1143000" lvl="2" indent="-228600" eaLnBrk="1" hangingPunct="1">
              <a:spcBef>
                <a:spcPts val="1200"/>
              </a:spcBef>
            </a:pPr>
            <a:r>
              <a:rPr lang="en-US" dirty="0" smtClean="0"/>
              <a:t>…we hit an operator and there aren’t at least two operands on the stack</a:t>
            </a:r>
          </a:p>
          <a:p>
            <a:pPr marL="742950" lvl="1" indent="-285750" eaLnBrk="1" hangingPunct="1">
              <a:spcBef>
                <a:spcPts val="1200"/>
              </a:spcBef>
            </a:pPr>
            <a:r>
              <a:rPr lang="en-US" dirty="0" smtClean="0"/>
              <a:t>An expression has too </a:t>
            </a:r>
            <a:r>
              <a:rPr lang="en-US" i="1" u="sng" dirty="0" smtClean="0"/>
              <a:t>many</a:t>
            </a:r>
            <a:r>
              <a:rPr lang="en-US" dirty="0" smtClean="0"/>
              <a:t> operands if…</a:t>
            </a:r>
          </a:p>
          <a:p>
            <a:pPr marL="1143000" lvl="2" indent="-228600" eaLnBrk="1" hangingPunct="1">
              <a:spcBef>
                <a:spcPts val="1200"/>
              </a:spcBef>
            </a:pPr>
            <a:r>
              <a:rPr lang="en-US" dirty="0" smtClean="0"/>
              <a:t>…we finish evaluating the expression and we have more than one value left on the stack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90700" y="2130425"/>
            <a:ext cx="3810000" cy="3276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6400800" y="2130425"/>
            <a:ext cx="4000500" cy="3276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675" name="Title 1"/>
          <p:cNvSpPr>
            <a:spLocks noGrp="1"/>
          </p:cNvSpPr>
          <p:nvPr>
            <p:ph type="title"/>
          </p:nvPr>
        </p:nvSpPr>
        <p:spPr>
          <a:xfrm>
            <a:off x="1524000" y="1"/>
            <a:ext cx="9144000" cy="701675"/>
          </a:xfrm>
        </p:spPr>
        <p:txBody>
          <a:bodyPr/>
          <a:lstStyle/>
          <a:p>
            <a:pPr eaLnBrk="1" hangingPunct="1"/>
            <a:r>
              <a:rPr lang="en-US" smtClean="0"/>
              <a:t>Visualizing the Stack</a:t>
            </a:r>
          </a:p>
        </p:txBody>
      </p:sp>
      <p:sp>
        <p:nvSpPr>
          <p:cNvPr id="5" name="Rectangle 4"/>
          <p:cNvSpPr txBox="1">
            <a:spLocks noChangeArrowheads="1"/>
          </p:cNvSpPr>
          <p:nvPr/>
        </p:nvSpPr>
        <p:spPr bwMode="auto">
          <a:xfrm>
            <a:off x="1790700" y="1673225"/>
            <a:ext cx="3810000" cy="419100"/>
          </a:xfrm>
          <a:prstGeom prst="rect">
            <a:avLst/>
          </a:prstGeom>
          <a:noFill/>
          <a:ln w="9525">
            <a:noFill/>
            <a:miter lim="800000"/>
            <a:headEnd/>
            <a:tailEnd/>
          </a:ln>
        </p:spPr>
        <p:txBody>
          <a:bodyPr/>
          <a:lstStyle/>
          <a:p>
            <a:pPr marL="419100" indent="-382588" algn="ctr" eaLnBrk="0" hangingPunct="0">
              <a:spcBef>
                <a:spcPct val="20000"/>
              </a:spcBef>
              <a:buClr>
                <a:schemeClr val="accent1"/>
              </a:buClr>
              <a:buSzPct val="80000"/>
              <a:defRPr/>
            </a:pPr>
            <a:r>
              <a:rPr lang="en-US" sz="2400" dirty="0">
                <a:latin typeface="+mn-lt"/>
              </a:rPr>
              <a:t>The empty stack:</a:t>
            </a:r>
          </a:p>
        </p:txBody>
      </p:sp>
      <p:sp>
        <p:nvSpPr>
          <p:cNvPr id="6" name="Rectangle 5"/>
          <p:cNvSpPr txBox="1">
            <a:spLocks noChangeArrowheads="1"/>
          </p:cNvSpPr>
          <p:nvPr/>
        </p:nvSpPr>
        <p:spPr>
          <a:xfrm>
            <a:off x="6400800" y="1673225"/>
            <a:ext cx="4000500" cy="419100"/>
          </a:xfrm>
          <a:prstGeom prst="rect">
            <a:avLst/>
          </a:prstGeom>
        </p:spPr>
        <p:txBody>
          <a:bodyPr lIns="0" rIns="0"/>
          <a:lstStyle/>
          <a:p>
            <a:pPr marL="419100" indent="-382588" eaLnBrk="0" hangingPunct="0">
              <a:spcBef>
                <a:spcPct val="20000"/>
              </a:spcBef>
              <a:buClr>
                <a:schemeClr val="accent1"/>
              </a:buClr>
              <a:buSzPct val="80000"/>
              <a:defRPr/>
            </a:pPr>
            <a:r>
              <a:rPr lang="en-US" sz="2400" dirty="0">
                <a:latin typeface="+mn-lt"/>
              </a:rPr>
              <a:t>After pushing “A”, “B” and “C”</a:t>
            </a:r>
          </a:p>
        </p:txBody>
      </p:sp>
      <p:pic>
        <p:nvPicPr>
          <p:cNvPr id="28678" name="Picture 6" descr="37461_CH03_AIT0301"/>
          <p:cNvPicPr>
            <a:picLocks noChangeAspect="1" noChangeArrowheads="1"/>
          </p:cNvPicPr>
          <p:nvPr/>
        </p:nvPicPr>
        <p:blipFill>
          <a:blip r:embed="rId2"/>
          <a:srcRect/>
          <a:stretch>
            <a:fillRect/>
          </a:stretch>
        </p:blipFill>
        <p:spPr bwMode="auto">
          <a:xfrm>
            <a:off x="1905000" y="2206625"/>
            <a:ext cx="3581400" cy="3124200"/>
          </a:xfrm>
          <a:prstGeom prst="rect">
            <a:avLst/>
          </a:prstGeom>
          <a:noFill/>
          <a:ln w="9525">
            <a:noFill/>
            <a:miter lim="800000"/>
            <a:headEnd/>
            <a:tailEnd/>
          </a:ln>
        </p:spPr>
      </p:pic>
      <p:pic>
        <p:nvPicPr>
          <p:cNvPr id="8" name="Picture 7" descr="37461_CH03_AIT0302"/>
          <p:cNvPicPr>
            <a:picLocks noChangeAspect="1" noChangeArrowheads="1"/>
          </p:cNvPicPr>
          <p:nvPr/>
        </p:nvPicPr>
        <p:blipFill>
          <a:blip r:embed="rId3"/>
          <a:srcRect/>
          <a:stretch>
            <a:fillRect/>
          </a:stretch>
        </p:blipFill>
        <p:spPr bwMode="auto">
          <a:xfrm>
            <a:off x="6515100" y="2260601"/>
            <a:ext cx="3810000" cy="2955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1524000" y="1"/>
            <a:ext cx="9144000" cy="701675"/>
          </a:xfrm>
        </p:spPr>
        <p:txBody>
          <a:bodyPr/>
          <a:lstStyle/>
          <a:p>
            <a:pPr eaLnBrk="1" hangingPunct="1"/>
            <a:r>
              <a:rPr lang="en-US" smtClean="0"/>
              <a:t>A More Detailed Algorithm</a:t>
            </a:r>
            <a:endParaRPr lang="en-US" smtClean="0">
              <a:latin typeface="Courier New" pitchFamily="49" charset="0"/>
              <a:cs typeface="Courier New" pitchFamily="49" charset="0"/>
            </a:endParaRPr>
          </a:p>
        </p:txBody>
      </p:sp>
      <p:sp>
        <p:nvSpPr>
          <p:cNvPr id="4" name="Content Placeholder 3"/>
          <p:cNvSpPr>
            <a:spLocks noGrp="1"/>
          </p:cNvSpPr>
          <p:nvPr>
            <p:ph idx="1"/>
          </p:nvPr>
        </p:nvSpPr>
        <p:spPr>
          <a:xfrm>
            <a:off x="134112" y="904876"/>
            <a:ext cx="11887200" cy="5706236"/>
          </a:xfrm>
        </p:spPr>
        <p:txBody>
          <a:bodyPr/>
          <a:lstStyle/>
          <a:p>
            <a:pPr eaLnBrk="1" hangingPunct="1">
              <a:lnSpc>
                <a:spcPct val="95000"/>
              </a:lnSpc>
              <a:spcBef>
                <a:spcPct val="5000"/>
              </a:spcBef>
              <a:buFont typeface="Wingdings 2" pitchFamily="18" charset="2"/>
              <a:buNone/>
            </a:pPr>
            <a:r>
              <a:rPr lang="en-US" sz="2400" dirty="0">
                <a:latin typeface="Consolas" pitchFamily="49" charset="0"/>
                <a:cs typeface="Consolas" pitchFamily="49" charset="0"/>
              </a:rPr>
              <a:t>while (there are input items left)</a:t>
            </a:r>
          </a:p>
          <a:p>
            <a:pPr eaLnBrk="1" hangingPunct="1">
              <a:lnSpc>
                <a:spcPct val="95000"/>
              </a:lnSpc>
              <a:spcBef>
                <a:spcPct val="5000"/>
              </a:spcBef>
              <a:buFont typeface="Wingdings 2" pitchFamily="18" charset="2"/>
              <a:buNone/>
            </a:pPr>
            <a:r>
              <a:rPr lang="en-US" sz="2400" dirty="0">
                <a:latin typeface="Consolas" pitchFamily="49" charset="0"/>
                <a:cs typeface="Consolas" pitchFamily="49" charset="0"/>
              </a:rPr>
              <a:t>   read the next item from input </a:t>
            </a:r>
          </a:p>
          <a:p>
            <a:pPr eaLnBrk="1" hangingPunct="1">
              <a:lnSpc>
                <a:spcPct val="95000"/>
              </a:lnSpc>
              <a:spcBef>
                <a:spcPct val="5000"/>
              </a:spcBef>
              <a:buFont typeface="Wingdings 2" pitchFamily="18" charset="2"/>
              <a:buNone/>
            </a:pPr>
            <a:r>
              <a:rPr lang="en-US" sz="2400" dirty="0">
                <a:latin typeface="Consolas" pitchFamily="49" charset="0"/>
                <a:cs typeface="Consolas" pitchFamily="49" charset="0"/>
              </a:rPr>
              <a:t>   if (the item is a value) </a:t>
            </a:r>
          </a:p>
          <a:p>
            <a:pPr eaLnBrk="1" hangingPunct="1">
              <a:lnSpc>
                <a:spcPct val="95000"/>
              </a:lnSpc>
              <a:spcBef>
                <a:spcPct val="5000"/>
              </a:spcBef>
              <a:buFont typeface="Wingdings 2" pitchFamily="18" charset="2"/>
              <a:buNone/>
            </a:pPr>
            <a:r>
              <a:rPr lang="en-US" sz="2400" dirty="0">
                <a:latin typeface="Consolas" pitchFamily="49" charset="0"/>
                <a:cs typeface="Consolas" pitchFamily="49" charset="0"/>
              </a:rPr>
              <a:t>      push the value</a:t>
            </a:r>
          </a:p>
          <a:p>
            <a:pPr eaLnBrk="1" hangingPunct="1">
              <a:lnSpc>
                <a:spcPct val="95000"/>
              </a:lnSpc>
              <a:spcBef>
                <a:spcPct val="5000"/>
              </a:spcBef>
              <a:buFont typeface="Wingdings 2" pitchFamily="18" charset="2"/>
              <a:buNone/>
            </a:pPr>
            <a:r>
              <a:rPr lang="en-US" sz="2400" dirty="0">
                <a:latin typeface="Consolas" pitchFamily="49" charset="0"/>
                <a:cs typeface="Consolas" pitchFamily="49" charset="0"/>
              </a:rPr>
              <a:t>   else //the item is an operator</a:t>
            </a:r>
          </a:p>
          <a:p>
            <a:pPr eaLnBrk="1" hangingPunct="1">
              <a:lnSpc>
                <a:spcPct val="95000"/>
              </a:lnSpc>
              <a:spcBef>
                <a:spcPct val="5000"/>
              </a:spcBef>
              <a:buFont typeface="Wingdings 2" pitchFamily="18" charset="2"/>
              <a:buNone/>
            </a:pPr>
            <a:r>
              <a:rPr lang="en-US" sz="2400" dirty="0">
                <a:latin typeface="Consolas" pitchFamily="49" charset="0"/>
                <a:cs typeface="Consolas" pitchFamily="49" charset="0"/>
              </a:rPr>
              <a:t>      if (there are &lt; 2 values on the stack) </a:t>
            </a:r>
          </a:p>
          <a:p>
            <a:pPr eaLnBrk="1" hangingPunct="1">
              <a:lnSpc>
                <a:spcPct val="95000"/>
              </a:lnSpc>
              <a:spcBef>
                <a:spcPct val="5000"/>
              </a:spcBef>
              <a:buFont typeface="Wingdings 2" pitchFamily="18" charset="2"/>
              <a:buNone/>
            </a:pPr>
            <a:r>
              <a:rPr lang="en-US" sz="2400" dirty="0">
                <a:latin typeface="Consolas" pitchFamily="49" charset="0"/>
                <a:cs typeface="Consolas" pitchFamily="49" charset="0"/>
              </a:rPr>
              <a:t>         (Error) Too Few Operands. </a:t>
            </a:r>
          </a:p>
          <a:p>
            <a:pPr eaLnBrk="1" hangingPunct="1">
              <a:lnSpc>
                <a:spcPct val="95000"/>
              </a:lnSpc>
              <a:spcBef>
                <a:spcPct val="5000"/>
              </a:spcBef>
              <a:buFont typeface="Wingdings 2" pitchFamily="18" charset="2"/>
              <a:buNone/>
            </a:pPr>
            <a:r>
              <a:rPr lang="en-US" sz="2400" dirty="0">
                <a:latin typeface="Consolas" pitchFamily="49" charset="0"/>
                <a:cs typeface="Consolas" pitchFamily="49" charset="0"/>
              </a:rPr>
              <a:t>      else</a:t>
            </a:r>
          </a:p>
          <a:p>
            <a:pPr eaLnBrk="1" hangingPunct="1">
              <a:lnSpc>
                <a:spcPct val="95000"/>
              </a:lnSpc>
              <a:spcBef>
                <a:spcPct val="5000"/>
              </a:spcBef>
              <a:buFont typeface="Wingdings 2" pitchFamily="18" charset="2"/>
              <a:buNone/>
            </a:pPr>
            <a:r>
              <a:rPr lang="en-US" sz="2400" dirty="0">
                <a:latin typeface="Consolas" pitchFamily="49" charset="0"/>
                <a:cs typeface="Consolas" pitchFamily="49" charset="0"/>
              </a:rPr>
              <a:t>          top/pop 2 values from the stack. </a:t>
            </a:r>
          </a:p>
          <a:p>
            <a:pPr eaLnBrk="1" hangingPunct="1">
              <a:lnSpc>
                <a:spcPct val="95000"/>
              </a:lnSpc>
              <a:spcBef>
                <a:spcPct val="5000"/>
              </a:spcBef>
              <a:buFont typeface="Wingdings 2" pitchFamily="18" charset="2"/>
              <a:buNone/>
            </a:pPr>
            <a:r>
              <a:rPr lang="en-US" sz="2400" dirty="0">
                <a:latin typeface="Consolas" pitchFamily="49" charset="0"/>
                <a:cs typeface="Consolas" pitchFamily="49" charset="0"/>
              </a:rPr>
              <a:t>          evaluate the operator, with the values </a:t>
            </a:r>
            <a:r>
              <a:rPr lang="en-US" sz="2400" dirty="0" smtClean="0">
                <a:latin typeface="Consolas" pitchFamily="49" charset="0"/>
                <a:cs typeface="Consolas" pitchFamily="49" charset="0"/>
              </a:rPr>
              <a:t>as operands</a:t>
            </a:r>
            <a:r>
              <a:rPr lang="en-US" sz="2400" dirty="0">
                <a:latin typeface="Consolas" pitchFamily="49" charset="0"/>
                <a:cs typeface="Consolas" pitchFamily="49" charset="0"/>
              </a:rPr>
              <a:t>. </a:t>
            </a:r>
          </a:p>
          <a:p>
            <a:pPr eaLnBrk="1" hangingPunct="1">
              <a:lnSpc>
                <a:spcPct val="95000"/>
              </a:lnSpc>
              <a:spcBef>
                <a:spcPct val="5000"/>
              </a:spcBef>
              <a:buFont typeface="Wingdings 2" pitchFamily="18" charset="2"/>
              <a:buNone/>
            </a:pPr>
            <a:r>
              <a:rPr lang="en-US" sz="2400" dirty="0">
                <a:latin typeface="Consolas" pitchFamily="49" charset="0"/>
                <a:cs typeface="Consolas" pitchFamily="49" charset="0"/>
              </a:rPr>
              <a:t>          push the result back onto the stack</a:t>
            </a:r>
          </a:p>
          <a:p>
            <a:pPr eaLnBrk="1" hangingPunct="1">
              <a:lnSpc>
                <a:spcPct val="95000"/>
              </a:lnSpc>
              <a:spcBef>
                <a:spcPct val="5000"/>
              </a:spcBef>
              <a:buFont typeface="Wingdings 2" pitchFamily="18" charset="2"/>
              <a:buNone/>
            </a:pPr>
            <a:r>
              <a:rPr lang="en-US" sz="2400" dirty="0">
                <a:latin typeface="Consolas" pitchFamily="49" charset="0"/>
                <a:cs typeface="Consolas" pitchFamily="49" charset="0"/>
              </a:rPr>
              <a:t>if (there is only one value in the stack)</a:t>
            </a:r>
          </a:p>
          <a:p>
            <a:pPr eaLnBrk="1" hangingPunct="1">
              <a:lnSpc>
                <a:spcPct val="95000"/>
              </a:lnSpc>
              <a:spcBef>
                <a:spcPct val="5000"/>
              </a:spcBef>
              <a:buFont typeface="Wingdings 2" pitchFamily="18" charset="2"/>
              <a:buNone/>
            </a:pPr>
            <a:r>
              <a:rPr lang="en-US" sz="2400" dirty="0">
                <a:latin typeface="Consolas" pitchFamily="49" charset="0"/>
                <a:cs typeface="Consolas" pitchFamily="49" charset="0"/>
              </a:rPr>
              <a:t>   return that value</a:t>
            </a:r>
          </a:p>
          <a:p>
            <a:pPr eaLnBrk="1" hangingPunct="1">
              <a:lnSpc>
                <a:spcPct val="95000"/>
              </a:lnSpc>
              <a:spcBef>
                <a:spcPct val="5000"/>
              </a:spcBef>
              <a:buFont typeface="Wingdings 2" pitchFamily="18" charset="2"/>
              <a:buNone/>
            </a:pPr>
            <a:r>
              <a:rPr lang="en-US" sz="2400" dirty="0">
                <a:latin typeface="Consolas" pitchFamily="49" charset="0"/>
                <a:cs typeface="Consolas" pitchFamily="49" charset="0"/>
              </a:rPr>
              <a:t>if (there is more than 1 value on) the stack) </a:t>
            </a:r>
          </a:p>
          <a:p>
            <a:pPr eaLnBrk="1" hangingPunct="1">
              <a:lnSpc>
                <a:spcPct val="95000"/>
              </a:lnSpc>
              <a:spcBef>
                <a:spcPct val="5000"/>
              </a:spcBef>
              <a:buFont typeface="Wingdings 2" pitchFamily="18" charset="2"/>
              <a:buNone/>
            </a:pPr>
            <a:r>
              <a:rPr lang="en-US" sz="2400" dirty="0">
                <a:latin typeface="Consolas" pitchFamily="49" charset="0"/>
                <a:cs typeface="Consolas" pitchFamily="49" charset="0"/>
              </a:rPr>
              <a:t>   (Error) The user input has too many values.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1524000" y="1"/>
            <a:ext cx="9144000" cy="701675"/>
          </a:xfrm>
        </p:spPr>
        <p:txBody>
          <a:bodyPr/>
          <a:lstStyle/>
          <a:p>
            <a:pPr eaLnBrk="1" hangingPunct="1"/>
            <a:r>
              <a:rPr lang="en-US" smtClean="0"/>
              <a:t>Infix and Postfix</a:t>
            </a:r>
            <a:endParaRPr lang="en-US" smtClean="0">
              <a:latin typeface="Courier New" pitchFamily="49" charset="0"/>
              <a:cs typeface="Courier New" pitchFamily="49" charset="0"/>
            </a:endParaRPr>
          </a:p>
        </p:txBody>
      </p:sp>
      <p:sp>
        <p:nvSpPr>
          <p:cNvPr id="4" name="Content Placeholder 3"/>
          <p:cNvSpPr>
            <a:spLocks noGrp="1"/>
          </p:cNvSpPr>
          <p:nvPr>
            <p:ph idx="1"/>
          </p:nvPr>
        </p:nvSpPr>
        <p:spPr>
          <a:xfrm>
            <a:off x="170688" y="904876"/>
            <a:ext cx="11887200" cy="5610225"/>
          </a:xfrm>
        </p:spPr>
        <p:txBody>
          <a:bodyPr/>
          <a:lstStyle/>
          <a:p>
            <a:pPr eaLnBrk="1" hangingPunct="1"/>
            <a:r>
              <a:rPr lang="en-US" dirty="0" smtClean="0"/>
              <a:t>How does the compiler convert our infix expression (in code) to a postfix expression that can be executed by the CPU?</a:t>
            </a:r>
          </a:p>
          <a:p>
            <a:pPr eaLnBrk="1" hangingPunct="1"/>
            <a:r>
              <a:rPr lang="en-US" dirty="0" smtClean="0"/>
              <a:t>Just as we used a stack to determine if an expression is well-formed, we can use a stack to convert from infix to postfix notation.</a:t>
            </a:r>
          </a:p>
          <a:p>
            <a:pPr eaLnBrk="1" hangingPunct="1"/>
            <a:r>
              <a:rPr lang="en-US" dirty="0" smtClean="0"/>
              <a:t>See handout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1524000" y="1"/>
            <a:ext cx="9144000" cy="701675"/>
          </a:xfrm>
        </p:spPr>
        <p:txBody>
          <a:bodyPr/>
          <a:lstStyle/>
          <a:p>
            <a:pPr eaLnBrk="1" hangingPunct="1"/>
            <a:r>
              <a:rPr lang="en-US" dirty="0" smtClean="0"/>
              <a:t>Next Week</a:t>
            </a:r>
            <a:endParaRPr lang="en-US" dirty="0" smtClean="0">
              <a:latin typeface="Courier New" pitchFamily="49" charset="0"/>
              <a:cs typeface="Courier New" pitchFamily="49" charset="0"/>
            </a:endParaRPr>
          </a:p>
        </p:txBody>
      </p:sp>
      <p:sp>
        <p:nvSpPr>
          <p:cNvPr id="4" name="Content Placeholder 3"/>
          <p:cNvSpPr>
            <a:spLocks noGrp="1"/>
          </p:cNvSpPr>
          <p:nvPr>
            <p:ph idx="1"/>
          </p:nvPr>
        </p:nvSpPr>
        <p:spPr>
          <a:xfrm>
            <a:off x="170688" y="904876"/>
            <a:ext cx="11887200" cy="5610225"/>
          </a:xfrm>
        </p:spPr>
        <p:txBody>
          <a:bodyPr/>
          <a:lstStyle/>
          <a:p>
            <a:pPr eaLnBrk="1" hangingPunct="1"/>
            <a:r>
              <a:rPr lang="en-US" dirty="0" smtClean="0"/>
              <a:t>Test Tuesday (9/20) on Chapters </a:t>
            </a:r>
            <a:r>
              <a:rPr lang="en-US" dirty="0" smtClean="0"/>
              <a:t>1, 2, &amp; 3</a:t>
            </a:r>
            <a:endParaRPr lang="en-US" dirty="0" smtClean="0"/>
          </a:p>
          <a:p>
            <a:pPr eaLnBrk="1" hangingPunct="1"/>
            <a:r>
              <a:rPr lang="en-US" dirty="0" smtClean="0"/>
              <a:t>Next </a:t>
            </a:r>
            <a:r>
              <a:rPr lang="en-US" dirty="0" smtClean="0"/>
              <a:t>Thursday (9/22), we </a:t>
            </a:r>
            <a:r>
              <a:rPr lang="en-US" dirty="0" smtClean="0"/>
              <a:t>will not meet</a:t>
            </a:r>
          </a:p>
          <a:p>
            <a:pPr eaLnBrk="1" hangingPunct="1"/>
            <a:r>
              <a:rPr lang="en-US" dirty="0" smtClean="0"/>
              <a:t>The following Tuesday (9/27), we’ll </a:t>
            </a:r>
            <a:r>
              <a:rPr lang="en-US" dirty="0" smtClean="0"/>
              <a:t>go over the test, and start chapter 4 (Recursion) if there’s enough time </a:t>
            </a:r>
            <a:r>
              <a:rPr lang="en-US" dirty="0" smtClean="0"/>
              <a:t>left</a:t>
            </a:r>
            <a:endParaRPr lang="en-US" dirty="0" smtClean="0"/>
          </a:p>
        </p:txBody>
      </p:sp>
    </p:spTree>
    <p:extLst>
      <p:ext uri="{BB962C8B-B14F-4D97-AF65-F5344CB8AC3E}">
        <p14:creationId xmlns:p14="http://schemas.microsoft.com/office/powerpoint/2010/main" val="350944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1524000" y="1"/>
            <a:ext cx="9144000" cy="701675"/>
          </a:xfrm>
        </p:spPr>
        <p:txBody>
          <a:bodyPr/>
          <a:lstStyle/>
          <a:p>
            <a:pPr eaLnBrk="1" hangingPunct="1"/>
            <a:r>
              <a:rPr lang="en-US" smtClean="0"/>
              <a:t>End of Chapter 3</a:t>
            </a:r>
            <a:endParaRPr lang="en-US" smtClean="0">
              <a:latin typeface="Courier New" pitchFamily="49" charset="0"/>
              <a:cs typeface="Courier New" pitchFamily="49" charset="0"/>
            </a:endParaRPr>
          </a:p>
        </p:txBody>
      </p:sp>
      <p:sp>
        <p:nvSpPr>
          <p:cNvPr id="4" name="Content Placeholder 3"/>
          <p:cNvSpPr>
            <a:spLocks noGrp="1"/>
          </p:cNvSpPr>
          <p:nvPr>
            <p:ph idx="1"/>
          </p:nvPr>
        </p:nvSpPr>
        <p:spPr>
          <a:xfrm>
            <a:off x="1600200" y="1104900"/>
            <a:ext cx="8953500" cy="5410200"/>
          </a:xfrm>
        </p:spPr>
        <p:txBody>
          <a:bodyPr/>
          <a:lstStyle/>
          <a:p>
            <a:pPr eaLnBrk="1" hangingPunct="1">
              <a:lnSpc>
                <a:spcPct val="95000"/>
              </a:lnSpc>
              <a:spcBef>
                <a:spcPct val="5000"/>
              </a:spcBef>
              <a:buFont typeface="Wingdings 2" pitchFamily="18" charset="2"/>
              <a:buNone/>
            </a:pPr>
            <a:endParaRPr lang="en-US" smtClean="0"/>
          </a:p>
          <a:p>
            <a:pPr eaLnBrk="1" hangingPunct="1">
              <a:lnSpc>
                <a:spcPct val="95000"/>
              </a:lnSpc>
              <a:spcBef>
                <a:spcPct val="5000"/>
              </a:spcBef>
              <a:buFont typeface="Wingdings 2" pitchFamily="18" charset="2"/>
              <a:buNone/>
            </a:pPr>
            <a:endParaRPr lang="en-US" smtClean="0"/>
          </a:p>
          <a:p>
            <a:pPr eaLnBrk="1" hangingPunct="1">
              <a:lnSpc>
                <a:spcPct val="95000"/>
              </a:lnSpc>
              <a:spcBef>
                <a:spcPct val="5000"/>
              </a:spcBef>
              <a:buFont typeface="Wingdings 2" pitchFamily="18" charset="2"/>
              <a:buNone/>
            </a:pPr>
            <a:endParaRPr lang="en-US" smtClean="0"/>
          </a:p>
          <a:p>
            <a:pPr eaLnBrk="1" hangingPunct="1">
              <a:lnSpc>
                <a:spcPct val="95000"/>
              </a:lnSpc>
              <a:spcBef>
                <a:spcPct val="5000"/>
              </a:spcBef>
              <a:buFont typeface="Wingdings 2" pitchFamily="18" charset="2"/>
              <a:buNone/>
            </a:pPr>
            <a:endParaRPr lang="en-US" smtClean="0"/>
          </a:p>
          <a:p>
            <a:pPr algn="ctr" eaLnBrk="1" hangingPunct="1">
              <a:lnSpc>
                <a:spcPct val="95000"/>
              </a:lnSpc>
              <a:spcBef>
                <a:spcPct val="5000"/>
              </a:spcBef>
              <a:buFont typeface="Wingdings 2" pitchFamily="18" charset="2"/>
              <a:buNone/>
            </a:pPr>
            <a:r>
              <a:rPr lang="en-US" sz="9000"/>
              <a:t>? Questions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524000" y="1"/>
            <a:ext cx="9144000" cy="701675"/>
          </a:xfrm>
        </p:spPr>
        <p:txBody>
          <a:bodyPr/>
          <a:lstStyle/>
          <a:p>
            <a:pPr eaLnBrk="1" hangingPunct="1"/>
            <a:r>
              <a:rPr lang="en-US" smtClean="0"/>
              <a:t>Array-Based Implementation</a:t>
            </a:r>
          </a:p>
        </p:txBody>
      </p:sp>
      <p:sp>
        <p:nvSpPr>
          <p:cNvPr id="4" name="Content Placeholder 3"/>
          <p:cNvSpPr>
            <a:spLocks noGrp="1"/>
          </p:cNvSpPr>
          <p:nvPr>
            <p:ph idx="1"/>
          </p:nvPr>
        </p:nvSpPr>
        <p:spPr>
          <a:xfrm>
            <a:off x="170688" y="908050"/>
            <a:ext cx="11887200" cy="5607050"/>
          </a:xfrm>
        </p:spPr>
        <p:txBody>
          <a:bodyPr/>
          <a:lstStyle/>
          <a:p>
            <a:pPr eaLnBrk="1" hangingPunct="1">
              <a:spcBef>
                <a:spcPts val="500"/>
              </a:spcBef>
            </a:pPr>
            <a:r>
              <a:rPr lang="en-US" dirty="0" smtClean="0"/>
              <a:t>Since we are using an array, the number of items the stack can hold is bounded by the size of the array. We need two constructors:</a:t>
            </a:r>
          </a:p>
          <a:p>
            <a:pPr lvl="1" eaLnBrk="1" hangingPunct="1">
              <a:spcBef>
                <a:spcPts val="500"/>
              </a:spcBef>
            </a:pPr>
            <a:r>
              <a:rPr lang="en-US" dirty="0" smtClean="0"/>
              <a:t>One (with no arguments) that sets a default size of 100</a:t>
            </a:r>
          </a:p>
          <a:p>
            <a:pPr lvl="1" eaLnBrk="1" hangingPunct="1">
              <a:spcBef>
                <a:spcPts val="500"/>
              </a:spcBef>
            </a:pPr>
            <a:r>
              <a:rPr lang="en-US" dirty="0" smtClean="0"/>
              <a:t>One with a size argument (the size we set it to)</a:t>
            </a:r>
          </a:p>
          <a:p>
            <a:pPr eaLnBrk="1" hangingPunct="1">
              <a:spcBef>
                <a:spcPts val="500"/>
              </a:spcBef>
            </a:pPr>
            <a:r>
              <a:rPr lang="en-US" dirty="0" smtClean="0"/>
              <a:t>We need two “status” methods: </a:t>
            </a:r>
          </a:p>
          <a:p>
            <a:pPr lvl="1" eaLnBrk="1" hangingPunct="1">
              <a:spcBef>
                <a:spcPts val="500"/>
              </a:spcBef>
            </a:pPr>
            <a:r>
              <a:rPr lang="en-US" dirty="0" err="1" smtClean="0">
                <a:solidFill>
                  <a:srgbClr val="FFC000"/>
                </a:solidFill>
                <a:latin typeface="Consolas" pitchFamily="49" charset="0"/>
                <a:cs typeface="Consolas" pitchFamily="49" charset="0"/>
              </a:rPr>
              <a:t>isFull</a:t>
            </a:r>
            <a:r>
              <a:rPr lang="en-US" dirty="0" smtClean="0">
                <a:latin typeface="Consolas" pitchFamily="49" charset="0"/>
                <a:cs typeface="Consolas" pitchFamily="49" charset="0"/>
              </a:rPr>
              <a:t> / </a:t>
            </a:r>
            <a:r>
              <a:rPr lang="en-US" dirty="0" err="1" smtClean="0">
                <a:solidFill>
                  <a:srgbClr val="FFC000"/>
                </a:solidFill>
                <a:latin typeface="Consolas" pitchFamily="49" charset="0"/>
                <a:cs typeface="Consolas" pitchFamily="49" charset="0"/>
              </a:rPr>
              <a:t>isEmpty</a:t>
            </a:r>
            <a:endParaRPr lang="en-US" dirty="0" smtClean="0">
              <a:solidFill>
                <a:srgbClr val="FFC000"/>
              </a:solidFill>
              <a:latin typeface="Consolas" pitchFamily="49" charset="0"/>
              <a:cs typeface="Consolas" pitchFamily="49" charset="0"/>
            </a:endParaRPr>
          </a:p>
          <a:p>
            <a:pPr eaLnBrk="1" hangingPunct="1">
              <a:spcBef>
                <a:spcPts val="500"/>
              </a:spcBef>
            </a:pPr>
            <a:r>
              <a:rPr lang="en-US" dirty="0" smtClean="0"/>
              <a:t>We need two </a:t>
            </a:r>
            <a:r>
              <a:rPr lang="en-US" dirty="0" err="1" smtClean="0"/>
              <a:t>mutator</a:t>
            </a:r>
            <a:r>
              <a:rPr lang="en-US" dirty="0" smtClean="0"/>
              <a:t> methods: </a:t>
            </a:r>
          </a:p>
          <a:p>
            <a:pPr lvl="1" eaLnBrk="1" hangingPunct="1">
              <a:spcBef>
                <a:spcPts val="500"/>
              </a:spcBef>
            </a:pPr>
            <a:r>
              <a:rPr lang="en-US" dirty="0" smtClean="0">
                <a:solidFill>
                  <a:srgbClr val="FFC000"/>
                </a:solidFill>
                <a:latin typeface="Consolas" pitchFamily="49" charset="0"/>
                <a:cs typeface="Consolas" pitchFamily="49" charset="0"/>
              </a:rPr>
              <a:t>push</a:t>
            </a:r>
            <a:r>
              <a:rPr lang="en-US" dirty="0" smtClean="0">
                <a:latin typeface="Consolas" pitchFamily="49" charset="0"/>
                <a:cs typeface="Consolas" pitchFamily="49" charset="0"/>
              </a:rPr>
              <a:t> / </a:t>
            </a:r>
            <a:r>
              <a:rPr lang="en-US" dirty="0" smtClean="0">
                <a:solidFill>
                  <a:srgbClr val="FFC000"/>
                </a:solidFill>
                <a:latin typeface="Consolas" pitchFamily="49" charset="0"/>
                <a:cs typeface="Consolas" pitchFamily="49" charset="0"/>
              </a:rPr>
              <a:t>pop</a:t>
            </a:r>
          </a:p>
          <a:p>
            <a:pPr eaLnBrk="1" hangingPunct="1">
              <a:spcBef>
                <a:spcPts val="500"/>
              </a:spcBef>
            </a:pPr>
            <a:r>
              <a:rPr lang="en-US" dirty="0" smtClean="0"/>
              <a:t>We need one </a:t>
            </a:r>
            <a:r>
              <a:rPr lang="en-US" dirty="0" err="1" smtClean="0"/>
              <a:t>accessor</a:t>
            </a:r>
            <a:r>
              <a:rPr lang="en-US" dirty="0" smtClean="0"/>
              <a:t> method:</a:t>
            </a:r>
          </a:p>
          <a:p>
            <a:pPr lvl="1" eaLnBrk="1" hangingPunct="1">
              <a:spcBef>
                <a:spcPts val="500"/>
              </a:spcBef>
            </a:pPr>
            <a:r>
              <a:rPr lang="en-US" dirty="0" smtClean="0">
                <a:solidFill>
                  <a:srgbClr val="FFC000"/>
                </a:solidFill>
                <a:latin typeface="Consolas" pitchFamily="49" charset="0"/>
                <a:cs typeface="Consolas" pitchFamily="49" charset="0"/>
              </a:rPr>
              <a:t>top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524000" y="1"/>
            <a:ext cx="9144000" cy="701675"/>
          </a:xfrm>
        </p:spPr>
        <p:txBody>
          <a:bodyPr/>
          <a:lstStyle/>
          <a:p>
            <a:pPr eaLnBrk="1" hangingPunct="1"/>
            <a:r>
              <a:rPr lang="en-US" smtClean="0"/>
              <a:t>The Code: Part 1 - Constructors</a:t>
            </a:r>
          </a:p>
        </p:txBody>
      </p:sp>
      <p:sp>
        <p:nvSpPr>
          <p:cNvPr id="4" name="Content Placeholder 3"/>
          <p:cNvSpPr>
            <a:spLocks noGrp="1"/>
          </p:cNvSpPr>
          <p:nvPr>
            <p:ph idx="1"/>
          </p:nvPr>
        </p:nvSpPr>
        <p:spPr>
          <a:xfrm>
            <a:off x="170688" y="908050"/>
            <a:ext cx="11850624" cy="5703062"/>
          </a:xfrm>
        </p:spPr>
        <p:txBody>
          <a:bodyPr/>
          <a:lstStyle/>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package ch03.stacks;</a:t>
            </a:r>
          </a:p>
          <a:p>
            <a:pPr eaLnBrk="1" hangingPunct="1">
              <a:lnSpc>
                <a:spcPct val="90000"/>
              </a:lnSpc>
              <a:spcBef>
                <a:spcPct val="0"/>
              </a:spcBef>
              <a:buFont typeface="Wingdings 2" pitchFamily="18" charset="2"/>
              <a:buNone/>
            </a:pPr>
            <a:endParaRPr lang="en-US" sz="2100" dirty="0">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public class </a:t>
            </a:r>
            <a:r>
              <a:rPr lang="en-US" sz="2100" dirty="0" err="1">
                <a:latin typeface="Consolas" pitchFamily="49" charset="0"/>
                <a:cs typeface="Consolas" pitchFamily="49" charset="0"/>
              </a:rPr>
              <a:t>ArrayStack</a:t>
            </a:r>
            <a:r>
              <a:rPr lang="en-US" sz="2100" dirty="0">
                <a:latin typeface="Consolas" pitchFamily="49" charset="0"/>
                <a:cs typeface="Consolas" pitchFamily="49" charset="0"/>
              </a:rPr>
              <a:t>&lt;T&gt; implements </a:t>
            </a:r>
            <a:r>
              <a:rPr lang="en-US" sz="2100" dirty="0" err="1">
                <a:latin typeface="Consolas" pitchFamily="49" charset="0"/>
                <a:cs typeface="Consolas" pitchFamily="49" charset="0"/>
              </a:rPr>
              <a:t>BoundedStackInterface</a:t>
            </a:r>
            <a:r>
              <a:rPr lang="en-US" sz="2100" dirty="0">
                <a:latin typeface="Consolas" pitchFamily="49" charset="0"/>
                <a:cs typeface="Consolas" pitchFamily="49" charset="0"/>
              </a:rPr>
              <a:t>&lt;T&gt;</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protected final </a:t>
            </a:r>
            <a:r>
              <a:rPr lang="en-US" sz="2100" dirty="0" err="1">
                <a:latin typeface="Consolas" pitchFamily="49" charset="0"/>
                <a:cs typeface="Consolas" pitchFamily="49" charset="0"/>
              </a:rPr>
              <a:t>int</a:t>
            </a:r>
            <a:r>
              <a:rPr lang="en-US" sz="2100" dirty="0">
                <a:latin typeface="Consolas" pitchFamily="49" charset="0"/>
                <a:cs typeface="Consolas" pitchFamily="49" charset="0"/>
              </a:rPr>
              <a:t> </a:t>
            </a:r>
            <a:r>
              <a:rPr lang="en-US" sz="2100" dirty="0">
                <a:solidFill>
                  <a:srgbClr val="FFC000"/>
                </a:solidFill>
                <a:latin typeface="Consolas" pitchFamily="49" charset="0"/>
                <a:cs typeface="Consolas" pitchFamily="49" charset="0"/>
              </a:rPr>
              <a:t>DEFCAP</a:t>
            </a:r>
            <a:r>
              <a:rPr lang="en-US" sz="2100" dirty="0">
                <a:latin typeface="Consolas" pitchFamily="49" charset="0"/>
                <a:cs typeface="Consolas" pitchFamily="49" charset="0"/>
              </a:rPr>
              <a:t> = 100; </a:t>
            </a:r>
            <a:r>
              <a:rPr lang="en-US" sz="2100" dirty="0">
                <a:solidFill>
                  <a:srgbClr val="92D050"/>
                </a:solidFill>
                <a:latin typeface="Consolas" pitchFamily="49" charset="0"/>
                <a:cs typeface="Consolas" pitchFamily="49" charset="0"/>
              </a:rPr>
              <a:t>// </a:t>
            </a:r>
            <a:r>
              <a:rPr lang="en-US" sz="2100" dirty="0" err="1">
                <a:solidFill>
                  <a:srgbClr val="92D050"/>
                </a:solidFill>
                <a:latin typeface="Consolas" pitchFamily="49" charset="0"/>
                <a:cs typeface="Consolas" pitchFamily="49" charset="0"/>
              </a:rPr>
              <a:t>DEFault</a:t>
            </a:r>
            <a:r>
              <a:rPr lang="en-US" sz="2100" dirty="0">
                <a:solidFill>
                  <a:srgbClr val="92D050"/>
                </a:solidFill>
                <a:latin typeface="Consolas" pitchFamily="49" charset="0"/>
                <a:cs typeface="Consolas" pitchFamily="49" charset="0"/>
              </a:rPr>
              <a:t> </a:t>
            </a:r>
            <a:r>
              <a:rPr lang="en-US" sz="2100" dirty="0" err="1">
                <a:solidFill>
                  <a:srgbClr val="92D050"/>
                </a:solidFill>
                <a:latin typeface="Consolas" pitchFamily="49" charset="0"/>
                <a:cs typeface="Consolas" pitchFamily="49" charset="0"/>
              </a:rPr>
              <a:t>CAPacity</a:t>
            </a:r>
            <a:endParaRPr lang="en-US" sz="2100" dirty="0">
              <a:solidFill>
                <a:srgbClr val="92D050"/>
              </a:solidFill>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protected T[] stack;              </a:t>
            </a:r>
            <a:r>
              <a:rPr lang="en-US" sz="2100" dirty="0">
                <a:solidFill>
                  <a:srgbClr val="92D050"/>
                </a:solidFill>
                <a:latin typeface="Consolas" pitchFamily="49" charset="0"/>
                <a:cs typeface="Consolas" pitchFamily="49" charset="0"/>
              </a:rPr>
              <a:t>// holds stack items</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protected </a:t>
            </a:r>
            <a:r>
              <a:rPr lang="en-US" sz="2100" dirty="0" err="1">
                <a:latin typeface="Consolas" pitchFamily="49" charset="0"/>
                <a:cs typeface="Consolas" pitchFamily="49" charset="0"/>
              </a:rPr>
              <a:t>int</a:t>
            </a:r>
            <a:r>
              <a:rPr lang="en-US" sz="2100" dirty="0">
                <a:latin typeface="Consolas" pitchFamily="49" charset="0"/>
                <a:cs typeface="Consolas" pitchFamily="49" charset="0"/>
              </a:rPr>
              <a:t> </a:t>
            </a:r>
            <a:r>
              <a:rPr lang="en-US" sz="2100" dirty="0" err="1">
                <a:latin typeface="Consolas" pitchFamily="49" charset="0"/>
                <a:cs typeface="Consolas" pitchFamily="49" charset="0"/>
              </a:rPr>
              <a:t>topIndex</a:t>
            </a:r>
            <a:r>
              <a:rPr lang="en-US" sz="2100" dirty="0">
                <a:latin typeface="Consolas" pitchFamily="49" charset="0"/>
                <a:cs typeface="Consolas" pitchFamily="49" charset="0"/>
              </a:rPr>
              <a:t> = -1;      </a:t>
            </a:r>
            <a:r>
              <a:rPr lang="en-US" sz="2100" dirty="0">
                <a:solidFill>
                  <a:srgbClr val="92D050"/>
                </a:solidFill>
                <a:latin typeface="Consolas" pitchFamily="49" charset="0"/>
                <a:cs typeface="Consolas" pitchFamily="49" charset="0"/>
              </a:rPr>
              <a:t>// Where is stack’s top?</a:t>
            </a:r>
          </a:p>
          <a:p>
            <a:pPr eaLnBrk="1" hangingPunct="1">
              <a:lnSpc>
                <a:spcPct val="90000"/>
              </a:lnSpc>
              <a:spcBef>
                <a:spcPct val="0"/>
              </a:spcBef>
              <a:buFont typeface="Wingdings 2" pitchFamily="18" charset="2"/>
              <a:buNone/>
            </a:pPr>
            <a:endParaRPr lang="en-US" sz="2100" dirty="0">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a:t>
            </a:r>
            <a:r>
              <a:rPr lang="en-US" sz="2100" b="1" dirty="0">
                <a:solidFill>
                  <a:srgbClr val="FFC000"/>
                </a:solidFill>
                <a:latin typeface="Consolas" pitchFamily="49" charset="0"/>
                <a:cs typeface="Consolas" pitchFamily="49" charset="0"/>
              </a:rPr>
              <a:t>public </a:t>
            </a:r>
            <a:r>
              <a:rPr lang="en-US" sz="2100" b="1" dirty="0" err="1">
                <a:solidFill>
                  <a:srgbClr val="FFC000"/>
                </a:solidFill>
                <a:latin typeface="Consolas" pitchFamily="49" charset="0"/>
                <a:cs typeface="Consolas" pitchFamily="49" charset="0"/>
              </a:rPr>
              <a:t>ArrayStack</a:t>
            </a:r>
            <a:r>
              <a:rPr lang="en-US" sz="2100" b="1" dirty="0">
                <a:solidFill>
                  <a:srgbClr val="FFC000"/>
                </a:solidFill>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2100" dirty="0">
                <a:solidFill>
                  <a:srgbClr val="92D050"/>
                </a:solidFill>
                <a:latin typeface="Consolas" pitchFamily="49" charset="0"/>
                <a:cs typeface="Consolas" pitchFamily="49" charset="0"/>
              </a:rPr>
              <a:t>    // Constructor #1 – no arguments – use default capacity</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stack = (T[]) new Object[</a:t>
            </a:r>
            <a:r>
              <a:rPr lang="en-US" sz="2100" dirty="0">
                <a:solidFill>
                  <a:srgbClr val="FFC000"/>
                </a:solidFill>
                <a:latin typeface="Consolas" pitchFamily="49" charset="0"/>
                <a:cs typeface="Consolas" pitchFamily="49" charset="0"/>
              </a:rPr>
              <a:t>DEFCAP</a:t>
            </a:r>
            <a:r>
              <a:rPr lang="en-US" sz="2100" dirty="0">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a:t>
            </a:r>
          </a:p>
          <a:p>
            <a:pPr eaLnBrk="1" hangingPunct="1">
              <a:lnSpc>
                <a:spcPct val="90000"/>
              </a:lnSpc>
              <a:spcBef>
                <a:spcPct val="0"/>
              </a:spcBef>
              <a:buFont typeface="Wingdings 2" pitchFamily="18" charset="2"/>
              <a:buNone/>
            </a:pPr>
            <a:endParaRPr lang="en-US" sz="2100" dirty="0">
              <a:latin typeface="Consolas" pitchFamily="49" charset="0"/>
              <a:cs typeface="Consolas" pitchFamily="49" charset="0"/>
            </a:endParaRP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a:t>
            </a:r>
            <a:r>
              <a:rPr lang="en-US" sz="2100" b="1" dirty="0">
                <a:solidFill>
                  <a:srgbClr val="FFC000"/>
                </a:solidFill>
                <a:latin typeface="Consolas" pitchFamily="49" charset="0"/>
                <a:cs typeface="Consolas" pitchFamily="49" charset="0"/>
              </a:rPr>
              <a:t>public </a:t>
            </a:r>
            <a:r>
              <a:rPr lang="en-US" sz="2100" b="1" dirty="0" err="1">
                <a:solidFill>
                  <a:srgbClr val="FFC000"/>
                </a:solidFill>
                <a:latin typeface="Consolas" pitchFamily="49" charset="0"/>
                <a:cs typeface="Consolas" pitchFamily="49" charset="0"/>
              </a:rPr>
              <a:t>ArrayStack</a:t>
            </a:r>
            <a:r>
              <a:rPr lang="en-US" sz="2100" b="1" dirty="0">
                <a:solidFill>
                  <a:srgbClr val="FFC000"/>
                </a:solidFill>
                <a:latin typeface="Consolas" pitchFamily="49" charset="0"/>
                <a:cs typeface="Consolas" pitchFamily="49" charset="0"/>
              </a:rPr>
              <a:t>(</a:t>
            </a:r>
            <a:r>
              <a:rPr lang="en-US" sz="2100" b="1" dirty="0" err="1">
                <a:solidFill>
                  <a:srgbClr val="FFC000"/>
                </a:solidFill>
                <a:latin typeface="Consolas" pitchFamily="49" charset="0"/>
                <a:cs typeface="Consolas" pitchFamily="49" charset="0"/>
              </a:rPr>
              <a:t>int</a:t>
            </a:r>
            <a:r>
              <a:rPr lang="en-US" sz="2100" b="1" dirty="0">
                <a:solidFill>
                  <a:srgbClr val="FFC000"/>
                </a:solidFill>
                <a:latin typeface="Consolas" pitchFamily="49" charset="0"/>
                <a:cs typeface="Consolas" pitchFamily="49" charset="0"/>
              </a:rPr>
              <a:t> </a:t>
            </a:r>
            <a:r>
              <a:rPr lang="en-US" sz="2100" b="1" dirty="0" err="1">
                <a:solidFill>
                  <a:srgbClr val="FFC000"/>
                </a:solidFill>
                <a:latin typeface="Consolas" pitchFamily="49" charset="0"/>
                <a:cs typeface="Consolas" pitchFamily="49" charset="0"/>
              </a:rPr>
              <a:t>maxSize</a:t>
            </a:r>
            <a:r>
              <a:rPr lang="en-US" sz="2100" b="1" dirty="0">
                <a:solidFill>
                  <a:srgbClr val="FFC000"/>
                </a:solidFill>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a:t>
            </a:r>
          </a:p>
          <a:p>
            <a:pPr eaLnBrk="1" hangingPunct="1">
              <a:lnSpc>
                <a:spcPct val="90000"/>
              </a:lnSpc>
              <a:spcBef>
                <a:spcPct val="0"/>
              </a:spcBef>
              <a:buFont typeface="Wingdings 2" pitchFamily="18" charset="2"/>
              <a:buNone/>
            </a:pPr>
            <a:r>
              <a:rPr lang="en-US" sz="2100" dirty="0">
                <a:solidFill>
                  <a:srgbClr val="92D050"/>
                </a:solidFill>
                <a:latin typeface="Consolas" pitchFamily="49" charset="0"/>
                <a:cs typeface="Consolas" pitchFamily="49" charset="0"/>
              </a:rPr>
              <a:t>    // Constructor #2 – set stack to specified size</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stack = (T[]) new Object[</a:t>
            </a:r>
            <a:r>
              <a:rPr lang="en-US" sz="2100" dirty="0" err="1">
                <a:solidFill>
                  <a:srgbClr val="FFC000"/>
                </a:solidFill>
                <a:latin typeface="Consolas" pitchFamily="49" charset="0"/>
                <a:cs typeface="Consolas" pitchFamily="49" charset="0"/>
              </a:rPr>
              <a:t>maxSize</a:t>
            </a:r>
            <a:r>
              <a:rPr lang="en-US" sz="2100" dirty="0">
                <a:latin typeface="Consolas" pitchFamily="49" charset="0"/>
                <a:cs typeface="Consolas" pitchFamily="49" charset="0"/>
              </a:rPr>
              <a:t>];</a:t>
            </a:r>
          </a:p>
          <a:p>
            <a:pPr eaLnBrk="1" hangingPunct="1">
              <a:lnSpc>
                <a:spcPct val="90000"/>
              </a:lnSpc>
              <a:spcBef>
                <a:spcPct val="0"/>
              </a:spcBef>
              <a:buFont typeface="Wingdings 2" pitchFamily="18" charset="2"/>
              <a:buNone/>
            </a:pPr>
            <a:r>
              <a:rPr lang="en-US" sz="2100" dirty="0">
                <a:latin typeface="Consolas" pitchFamily="49" charset="0"/>
                <a:cs typeface="Consolas" pitchFamily="49" charset="0"/>
              </a:rPr>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5" end="1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6" end="1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7" end="1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524000" y="1"/>
            <a:ext cx="9144000" cy="701675"/>
          </a:xfrm>
        </p:spPr>
        <p:txBody>
          <a:bodyPr/>
          <a:lstStyle/>
          <a:p>
            <a:pPr eaLnBrk="1" hangingPunct="1">
              <a:defRPr/>
            </a:pPr>
            <a:r>
              <a:rPr lang="en-US" sz="4400" dirty="0"/>
              <a:t>Stack Operations: </a:t>
            </a:r>
            <a:r>
              <a:rPr lang="en-US" sz="4400" dirty="0" err="1">
                <a:solidFill>
                  <a:srgbClr val="FFC000"/>
                </a:solidFill>
                <a:latin typeface="Consolas" pitchFamily="49" charset="0"/>
                <a:cs typeface="Consolas" pitchFamily="49" charset="0"/>
              </a:rPr>
              <a:t>isFull</a:t>
            </a:r>
            <a:r>
              <a:rPr lang="en-US" sz="3200" dirty="0">
                <a:latin typeface="+mn-lt"/>
                <a:cs typeface="Courier New" pitchFamily="49" charset="0"/>
              </a:rPr>
              <a:t> </a:t>
            </a:r>
            <a:r>
              <a:rPr lang="en-US" sz="4400" dirty="0">
                <a:latin typeface="+mn-lt"/>
              </a:rPr>
              <a:t>/</a:t>
            </a:r>
            <a:r>
              <a:rPr lang="en-US" sz="3200" dirty="0">
                <a:latin typeface="+mn-lt"/>
              </a:rPr>
              <a:t> </a:t>
            </a:r>
            <a:r>
              <a:rPr lang="en-US" sz="4400" dirty="0" err="1">
                <a:solidFill>
                  <a:srgbClr val="FFC000"/>
                </a:solidFill>
                <a:latin typeface="Consolas" pitchFamily="49" charset="0"/>
                <a:cs typeface="Consolas" pitchFamily="49" charset="0"/>
              </a:rPr>
              <a:t>isEmpty</a:t>
            </a:r>
            <a:endParaRPr lang="en-US" sz="4400" dirty="0">
              <a:solidFill>
                <a:srgbClr val="FFC000"/>
              </a:solidFill>
              <a:latin typeface="Consolas" pitchFamily="49" charset="0"/>
              <a:cs typeface="Consolas" pitchFamily="49" charset="0"/>
            </a:endParaRPr>
          </a:p>
        </p:txBody>
      </p:sp>
      <p:sp>
        <p:nvSpPr>
          <p:cNvPr id="4" name="Content Placeholder 3"/>
          <p:cNvSpPr>
            <a:spLocks noGrp="1"/>
          </p:cNvSpPr>
          <p:nvPr>
            <p:ph idx="1"/>
          </p:nvPr>
        </p:nvSpPr>
        <p:spPr>
          <a:xfrm>
            <a:off x="170688" y="908050"/>
            <a:ext cx="11887200" cy="5607050"/>
          </a:xfrm>
        </p:spPr>
        <p:txBody>
          <a:bodyPr/>
          <a:lstStyle/>
          <a:p>
            <a:pPr eaLnBrk="1" hangingPunct="1"/>
            <a:r>
              <a:rPr lang="en-US" dirty="0" err="1" smtClean="0">
                <a:solidFill>
                  <a:srgbClr val="FFC000"/>
                </a:solidFill>
                <a:latin typeface="Consolas" pitchFamily="49" charset="0"/>
                <a:cs typeface="Consolas" pitchFamily="49" charset="0"/>
              </a:rPr>
              <a:t>isFull</a:t>
            </a:r>
            <a:r>
              <a:rPr lang="en-US" dirty="0" smtClean="0"/>
              <a:t> and </a:t>
            </a:r>
            <a:r>
              <a:rPr lang="en-US" dirty="0" err="1" smtClean="0">
                <a:solidFill>
                  <a:srgbClr val="FFC000"/>
                </a:solidFill>
                <a:latin typeface="Consolas" pitchFamily="49" charset="0"/>
                <a:cs typeface="Consolas" pitchFamily="49" charset="0"/>
              </a:rPr>
              <a:t>isEmpty</a:t>
            </a:r>
            <a:r>
              <a:rPr lang="en-US" dirty="0" smtClean="0"/>
              <a:t> are pretty easy.</a:t>
            </a:r>
          </a:p>
          <a:p>
            <a:pPr eaLnBrk="1" hangingPunct="1"/>
            <a:endParaRPr lang="en-US" dirty="0" smtClean="0"/>
          </a:p>
          <a:p>
            <a:pPr eaLnBrk="1" hangingPunct="1"/>
            <a:r>
              <a:rPr lang="en-US" dirty="0" smtClean="0"/>
              <a:t>If </a:t>
            </a:r>
            <a:r>
              <a:rPr lang="en-US" dirty="0" err="1" smtClean="0">
                <a:solidFill>
                  <a:srgbClr val="FFC000"/>
                </a:solidFill>
                <a:latin typeface="Consolas" pitchFamily="49" charset="0"/>
                <a:cs typeface="Consolas" pitchFamily="49" charset="0"/>
              </a:rPr>
              <a:t>topIndex</a:t>
            </a:r>
            <a:r>
              <a:rPr lang="en-US" dirty="0" smtClean="0"/>
              <a:t> is  -1 (as initialized), then the stack is </a:t>
            </a:r>
            <a:r>
              <a:rPr lang="en-US" i="1" u="sng" dirty="0" smtClean="0"/>
              <a:t>empty</a:t>
            </a:r>
          </a:p>
          <a:p>
            <a:pPr eaLnBrk="1" hangingPunct="1"/>
            <a:endParaRPr lang="en-US" dirty="0" smtClean="0"/>
          </a:p>
          <a:p>
            <a:pPr eaLnBrk="1" hangingPunct="1"/>
            <a:r>
              <a:rPr lang="en-US" dirty="0" smtClean="0"/>
              <a:t>If </a:t>
            </a:r>
            <a:r>
              <a:rPr lang="en-US" dirty="0" err="1" smtClean="0">
                <a:solidFill>
                  <a:srgbClr val="FFC000"/>
                </a:solidFill>
                <a:latin typeface="Consolas" pitchFamily="49" charset="0"/>
                <a:cs typeface="Consolas" pitchFamily="49" charset="0"/>
              </a:rPr>
              <a:t>topIndex</a:t>
            </a:r>
            <a:r>
              <a:rPr lang="en-US" dirty="0" smtClean="0"/>
              <a:t> is </a:t>
            </a:r>
            <a:r>
              <a:rPr lang="en-US" dirty="0" smtClean="0">
                <a:solidFill>
                  <a:srgbClr val="FFC000"/>
                </a:solidFill>
                <a:latin typeface="Consolas" pitchFamily="49" charset="0"/>
                <a:cs typeface="Consolas" pitchFamily="49" charset="0"/>
              </a:rPr>
              <a:t>stack.length-1</a:t>
            </a:r>
            <a:r>
              <a:rPr lang="en-US" dirty="0" smtClean="0"/>
              <a:t> (i.e., the last used slot is the last slot in the array), then it’s </a:t>
            </a:r>
            <a:r>
              <a:rPr lang="en-US" i="1" u="sng" dirty="0" smtClean="0"/>
              <a:t>full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EECS">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EECS</Template>
  <TotalTime>8862</TotalTime>
  <Words>4184</Words>
  <Application>Microsoft Office PowerPoint</Application>
  <PresentationFormat>Widescreen</PresentationFormat>
  <Paragraphs>616</Paragraphs>
  <Slides>63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Arial</vt:lpstr>
      <vt:lpstr>Calibri</vt:lpstr>
      <vt:lpstr>Consolas</vt:lpstr>
      <vt:lpstr>Courier New</vt:lpstr>
      <vt:lpstr>Franklin Gothic Book</vt:lpstr>
      <vt:lpstr>Symbol</vt:lpstr>
      <vt:lpstr>Times New Roman</vt:lpstr>
      <vt:lpstr>Wingdings</vt:lpstr>
      <vt:lpstr>Wingdings 2</vt:lpstr>
      <vt:lpstr>EECS</vt:lpstr>
      <vt:lpstr>EECS 2500  Linear Data Structures</vt:lpstr>
      <vt:lpstr>Chapter Outline</vt:lpstr>
      <vt:lpstr>Last Time</vt:lpstr>
      <vt:lpstr>Array-Based Implementation (§3.5)</vt:lpstr>
      <vt:lpstr>Array-Based Implementation</vt:lpstr>
      <vt:lpstr>Visualizing the Stack</vt:lpstr>
      <vt:lpstr>Array-Based Implementation</vt:lpstr>
      <vt:lpstr>The Code: Part 1 - Constructors</vt:lpstr>
      <vt:lpstr>Stack Operations: isFull / isEmpty</vt:lpstr>
      <vt:lpstr>The Code: Part 2</vt:lpstr>
      <vt:lpstr>The Code: Part 2 - Cleaner</vt:lpstr>
      <vt:lpstr>Stack Operations: push</vt:lpstr>
      <vt:lpstr>The Code: Part 3 - push</vt:lpstr>
      <vt:lpstr>Stack Operations: pop</vt:lpstr>
      <vt:lpstr>The Code: Part 4 - pop</vt:lpstr>
      <vt:lpstr>Stack Operations: top</vt:lpstr>
      <vt:lpstr>The Code: Part 5 - top</vt:lpstr>
      <vt:lpstr>Testing The Code</vt:lpstr>
      <vt:lpstr>Well-Formed Expressions (§3.6)</vt:lpstr>
      <vt:lpstr>Well-Formed Expressions</vt:lpstr>
      <vt:lpstr>Well-Formed Expressions</vt:lpstr>
      <vt:lpstr>Well-Formed Expressions: Examples</vt:lpstr>
      <vt:lpstr>The Balanced Class</vt:lpstr>
      <vt:lpstr>The test Method</vt:lpstr>
      <vt:lpstr>The test Method (2)</vt:lpstr>
      <vt:lpstr>The Algorithm for test</vt:lpstr>
      <vt:lpstr>Processing the Current Character</vt:lpstr>
      <vt:lpstr>Some Notes on the Text’s Code</vt:lpstr>
      <vt:lpstr>Some Notes on the Text’s Code (2)</vt:lpstr>
      <vt:lpstr>Some Notes on the Text’s Code (3)</vt:lpstr>
      <vt:lpstr>Some Notes on the Text’s Code (4)</vt:lpstr>
      <vt:lpstr>The Code</vt:lpstr>
      <vt:lpstr>BalancedApp Architecture</vt:lpstr>
      <vt:lpstr>Link-Based Implementation (§3.7)</vt:lpstr>
      <vt:lpstr>Link-Based Implementation</vt:lpstr>
      <vt:lpstr>The Code</vt:lpstr>
      <vt:lpstr>Link-Based Stack Implementation</vt:lpstr>
      <vt:lpstr>The Code: Part 1 - Constructor</vt:lpstr>
      <vt:lpstr>Stack Operations: push</vt:lpstr>
      <vt:lpstr>Stack Operations: push</vt:lpstr>
      <vt:lpstr>Stack Operations: pop</vt:lpstr>
      <vt:lpstr>The Code: Part 2 – push / pop</vt:lpstr>
      <vt:lpstr>Stack Operations: top / isEmpty</vt:lpstr>
      <vt:lpstr>The Code: Part 3 – top / isEmpty</vt:lpstr>
      <vt:lpstr>Comparing Stack Implementations</vt:lpstr>
      <vt:lpstr>So, Which Is Better?</vt:lpstr>
      <vt:lpstr>Case Study: Postfix Expressions (§3.8)</vt:lpstr>
      <vt:lpstr>Case Study: Postfix Expressions (§3.8)</vt:lpstr>
      <vt:lpstr>Case Study: Postfix Expressions (§3.8)</vt:lpstr>
      <vt:lpstr>Case Study: Postfix Expressions (§3.8)</vt:lpstr>
      <vt:lpstr>Case Study: Postfix Expressions (§3.8)</vt:lpstr>
      <vt:lpstr>Case Study: Postfix Expressions (§3.8)</vt:lpstr>
      <vt:lpstr>Case Study: Postfix Expressions (§3.8)</vt:lpstr>
      <vt:lpstr>Case Study: Postfix Expressions (§3.8)</vt:lpstr>
      <vt:lpstr>Case Study: Postfix Expressions (§3.8)</vt:lpstr>
      <vt:lpstr>RPN and the Stack</vt:lpstr>
      <vt:lpstr>RPN and the Stack</vt:lpstr>
      <vt:lpstr>The HP Calculator Again</vt:lpstr>
      <vt:lpstr>RPN and the Stack</vt:lpstr>
      <vt:lpstr>A More Detailed Algorithm</vt:lpstr>
      <vt:lpstr>Infix and Postfix</vt:lpstr>
      <vt:lpstr>Next Week</vt:lpstr>
      <vt:lpstr>End of Chapter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1010 – First Year Design</dc:title>
  <dc:creator>LGT</dc:creator>
  <cp:lastModifiedBy>LGT</cp:lastModifiedBy>
  <cp:revision>2031</cp:revision>
  <dcterms:created xsi:type="dcterms:W3CDTF">2010-07-29T23:41:00Z</dcterms:created>
  <dcterms:modified xsi:type="dcterms:W3CDTF">2016-09-14T21:35:28Z</dcterms:modified>
</cp:coreProperties>
</file>