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6" r:id="rId2"/>
    <p:sldId id="257" r:id="rId3"/>
    <p:sldId id="371" r:id="rId4"/>
    <p:sldId id="258" r:id="rId5"/>
    <p:sldId id="431" r:id="rId6"/>
    <p:sldId id="433" r:id="rId7"/>
    <p:sldId id="481" r:id="rId8"/>
    <p:sldId id="540" r:id="rId9"/>
    <p:sldId id="434" r:id="rId10"/>
    <p:sldId id="435" r:id="rId11"/>
    <p:sldId id="436" r:id="rId12"/>
    <p:sldId id="482" r:id="rId13"/>
    <p:sldId id="553" r:id="rId14"/>
    <p:sldId id="438" r:id="rId15"/>
    <p:sldId id="439" r:id="rId16"/>
    <p:sldId id="440" r:id="rId17"/>
    <p:sldId id="489" r:id="rId18"/>
    <p:sldId id="441" r:id="rId19"/>
    <p:sldId id="442" r:id="rId20"/>
    <p:sldId id="443" r:id="rId21"/>
    <p:sldId id="484" r:id="rId22"/>
    <p:sldId id="486" r:id="rId23"/>
    <p:sldId id="487" r:id="rId24"/>
    <p:sldId id="444" r:id="rId25"/>
    <p:sldId id="445" r:id="rId26"/>
    <p:sldId id="446" r:id="rId27"/>
    <p:sldId id="488" r:id="rId28"/>
    <p:sldId id="490" r:id="rId29"/>
    <p:sldId id="448" r:id="rId30"/>
    <p:sldId id="491" r:id="rId31"/>
    <p:sldId id="450" r:id="rId32"/>
    <p:sldId id="543" r:id="rId33"/>
    <p:sldId id="544" r:id="rId34"/>
    <p:sldId id="545" r:id="rId35"/>
    <p:sldId id="546" r:id="rId36"/>
    <p:sldId id="547" r:id="rId37"/>
    <p:sldId id="548" r:id="rId38"/>
    <p:sldId id="549" r:id="rId39"/>
    <p:sldId id="550" r:id="rId40"/>
    <p:sldId id="551" r:id="rId41"/>
    <p:sldId id="552" r:id="rId42"/>
    <p:sldId id="353"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115" d="100"/>
          <a:sy n="115" d="100"/>
        </p:scale>
        <p:origin x="-102" y="-222"/>
      </p:cViewPr>
      <p:guideLst>
        <p:guide orient="horz" pos="2160"/>
        <p:guide pos="3840"/>
      </p:guideLst>
    </p:cSldViewPr>
  </p:slideViewPr>
  <p:notesTextViewPr>
    <p:cViewPr>
      <p:scale>
        <a:sx n="100" d="100"/>
        <a:sy n="100" d="100"/>
      </p:scale>
      <p:origin x="0" y="0"/>
    </p:cViewPr>
  </p:notesTextViewPr>
  <p:sorterViewPr>
    <p:cViewPr>
      <p:scale>
        <a:sx n="88" d="100"/>
        <a:sy n="88" d="100"/>
      </p:scale>
      <p:origin x="0" y="6918"/>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DAF9832-3693-4A3C-9899-0369FB1C7395}" type="datetimeFigureOut">
              <a:rPr lang="en-US"/>
              <a:pPr>
                <a:defRPr/>
              </a:pPr>
              <a:t>10/13/2016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5ADB195-287E-4480-A922-9C52F1F35A5E}" type="slidenum">
              <a:rPr lang="en-US"/>
              <a:pPr>
                <a:defRPr/>
              </a:pPr>
              <a:t>‹#›</a:t>
            </a:fld>
            <a:endParaRPr lang="en-US"/>
          </a:p>
        </p:txBody>
      </p:sp>
    </p:spTree>
    <p:extLst>
      <p:ext uri="{BB962C8B-B14F-4D97-AF65-F5344CB8AC3E}">
        <p14:creationId xmlns:p14="http://schemas.microsoft.com/office/powerpoint/2010/main" val="1685136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FC9F04A4-6B9F-44A5-9B35-2C377D376085}" type="datetimeFigureOut">
              <a:rPr lang="en-US"/>
              <a:pPr>
                <a:defRPr/>
              </a:pPr>
              <a:t>10/13/2016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6AF0AD9A-9F0B-4371-8B0C-56FAD597ACD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30B365-F0B4-4D43-9C2D-F0B975DB90C5}" type="datetimeFigureOut">
              <a:rPr lang="en-US"/>
              <a:pPr>
                <a:defRPr/>
              </a:pPr>
              <a:t>10/13/2016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226BE46-1ADE-4A6B-A2B8-2330520B09E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EFB0FFF-956B-43F6-A5FE-9BDF8B1CB123}" type="datetimeFigureOut">
              <a:rPr lang="en-US"/>
              <a:pPr>
                <a:defRPr/>
              </a:pPr>
              <a:t>10/13/2016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224DE19-0294-4B7F-BBCD-1B0576538BD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7FA22072-59DA-4AEF-AE32-1532F480DDE7}" type="datetimeFigureOut">
              <a:rPr lang="en-US"/>
              <a:pPr>
                <a:defRPr/>
              </a:pPr>
              <a:t>10/13/2016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E197BF23-379B-4699-A9D1-0D38ECA70E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2053EB-4417-451D-8F53-635730FB2587}" type="datetimeFigureOut">
              <a:rPr lang="en-US"/>
              <a:pPr>
                <a:defRPr/>
              </a:pPr>
              <a:t>10/13/2016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45A8FC-91D4-4E15-909E-B85BE91D505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4932F1ED-1B58-4E22-8C3F-EC62F49834E3}" type="datetimeFigureOut">
              <a:rPr lang="en-US"/>
              <a:pPr>
                <a:defRPr/>
              </a:pPr>
              <a:t>10/13/2016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29B5C5B8-7DA6-4AA9-828A-79E4CEBE172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83EBB7BA-BFCC-4985-A212-B352E6B240BC}" type="datetimeFigureOut">
              <a:rPr lang="en-US"/>
              <a:pPr>
                <a:defRPr/>
              </a:pPr>
              <a:t>10/13/2016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7A8ED2F1-E282-40EE-A67F-8A5CD6FEF8D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475913FE-6CD1-45A4-A8CC-DBDA7A4E3F80}" type="datetimeFigureOut">
              <a:rPr lang="en-US"/>
              <a:pPr>
                <a:defRPr/>
              </a:pPr>
              <a:t>10/13/2016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6ECDD41-220A-4F04-86FD-251BAAC55A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C8E4C77-4E31-4753-BE63-A119E5A8D574}" type="datetimeFigureOut">
              <a:rPr lang="en-US"/>
              <a:pPr>
                <a:defRPr/>
              </a:pPr>
              <a:t>10/13/2016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22F3C7D-0728-4B79-A705-715352BAAEA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1B54F0-11B8-4347-88CB-0945B744A889}" type="datetimeFigureOut">
              <a:rPr lang="en-US"/>
              <a:pPr>
                <a:defRPr/>
              </a:pPr>
              <a:t>10/13/2016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37BA7110-24DC-4946-94D6-B5327F1E58F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3A226E5C-1BEA-4D97-9DDA-32B37CAF30F3}" type="datetimeFigureOut">
              <a:rPr lang="en-US"/>
              <a:pPr>
                <a:defRPr/>
              </a:pPr>
              <a:t>10/13/2016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BDDE6EB-8E5F-456B-B5A4-0035EF3FC7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509FB3AA-DEA0-471E-BE51-FEC3BC034B4E}" type="datetimeFigureOut">
              <a:rPr lang="en-US"/>
              <a:pPr>
                <a:defRPr/>
              </a:pPr>
              <a:t>10/13/2016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44FE288E-E4E0-4682-ADB1-0B7AB6B8D90D}"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3033995"/>
          </a:xfrm>
        </p:spPr>
        <p:txBody>
          <a:bodyPr>
            <a:noAutofit/>
          </a:bodyPr>
          <a:lstStyle/>
          <a:p>
            <a:pPr algn="ctr" eaLnBrk="1" fontAlgn="auto" hangingPunct="1">
              <a:spcAft>
                <a:spcPts val="0"/>
              </a:spcAft>
              <a:defRPr/>
            </a:pPr>
            <a:r>
              <a:rPr sz="8000" dirty="0"/>
              <a:t>EECS 2500</a:t>
            </a:r>
            <a:br>
              <a:rPr sz="8000" dirty="0"/>
            </a:br>
            <a:r>
              <a:rPr sz="8000" dirty="0"/>
              <a:t>Linear Data Structures</a:t>
            </a:r>
          </a:p>
        </p:txBody>
      </p:sp>
      <p:sp>
        <p:nvSpPr>
          <p:cNvPr id="14338" name="Subtitle 2"/>
          <p:cNvSpPr>
            <a:spLocks noGrp="1"/>
          </p:cNvSpPr>
          <p:nvPr>
            <p:ph type="subTitle" idx="1"/>
          </p:nvPr>
        </p:nvSpPr>
        <p:spPr>
          <a:xfrm>
            <a:off x="1524000" y="3636963"/>
            <a:ext cx="9144000" cy="1520262"/>
          </a:xfrm>
        </p:spPr>
        <p:txBody>
          <a:bodyPr>
            <a:normAutofit/>
          </a:bodyPr>
          <a:lstStyle/>
          <a:p>
            <a:pPr algn="ctr" eaLnBrk="1" hangingPunct="1"/>
            <a:r>
              <a:rPr lang="en-US" sz="2800" dirty="0"/>
              <a:t>Lecture 15</a:t>
            </a:r>
          </a:p>
          <a:p>
            <a:pPr algn="ctr" eaLnBrk="1" hangingPunct="1"/>
            <a:r>
              <a:rPr lang="en-US" sz="3200" dirty="0"/>
              <a:t>Chapter 06 – (</a:t>
            </a:r>
            <a:r>
              <a:rPr lang="en-US" sz="3200" i="1" dirty="0"/>
              <a:t>General</a:t>
            </a:r>
            <a:r>
              <a:rPr lang="en-US" sz="3200" dirty="0"/>
              <a:t>) </a:t>
            </a:r>
            <a:r>
              <a:rPr lang="en-US" sz="3200" i="1" dirty="0"/>
              <a:t>Lists</a:t>
            </a:r>
            <a:r>
              <a:rPr lang="en-US" sz="3200" dirty="0"/>
              <a:t> – Part 1</a:t>
            </a:r>
          </a:p>
          <a:p>
            <a:pPr algn="ctr" eaLnBrk="1" hangingPunct="1"/>
            <a:r>
              <a:rPr lang="en-US" sz="2400" dirty="0"/>
              <a:t>Fall </a:t>
            </a:r>
            <a:r>
              <a:rPr lang="en-US" sz="2400" dirty="0" smtClean="0"/>
              <a:t>2016</a:t>
            </a:r>
            <a:endParaRPr lang="en-US" sz="2400" dirty="0"/>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a:lstStyle/>
          <a:p>
            <a:pPr eaLnBrk="1" hangingPunct="1"/>
            <a:r>
              <a:rPr lang="en-US" dirty="0" smtClean="0"/>
              <a:t>The </a:t>
            </a:r>
            <a:r>
              <a:rPr lang="en-US" dirty="0" smtClean="0">
                <a:solidFill>
                  <a:srgbClr val="FFC000"/>
                </a:solidFill>
                <a:latin typeface="Consolas" pitchFamily="49" charset="0"/>
                <a:cs typeface="Consolas" pitchFamily="49" charset="0"/>
              </a:rPr>
              <a:t>Comparable</a:t>
            </a:r>
            <a:r>
              <a:rPr lang="en-US" dirty="0" smtClean="0">
                <a:solidFill>
                  <a:srgbClr val="FFC000"/>
                </a:solidFill>
              </a:rPr>
              <a:t> </a:t>
            </a:r>
            <a:r>
              <a:rPr lang="en-US" dirty="0" smtClean="0"/>
              <a:t>Interface</a:t>
            </a:r>
          </a:p>
        </p:txBody>
      </p:sp>
      <p:sp>
        <p:nvSpPr>
          <p:cNvPr id="14338" name="Content Placeholder 2"/>
          <p:cNvSpPr>
            <a:spLocks noGrp="1"/>
          </p:cNvSpPr>
          <p:nvPr>
            <p:ph idx="1"/>
          </p:nvPr>
        </p:nvSpPr>
        <p:spPr>
          <a:xfrm>
            <a:off x="181630" y="933450"/>
            <a:ext cx="11867145" cy="5683250"/>
          </a:xfrm>
        </p:spPr>
        <p:txBody>
          <a:bodyPr/>
          <a:lstStyle/>
          <a:p>
            <a:pPr eaLnBrk="1" hangingPunct="1"/>
            <a:r>
              <a:rPr lang="en-US" dirty="0" smtClean="0"/>
              <a:t>The </a:t>
            </a:r>
            <a:r>
              <a:rPr lang="en-US" dirty="0">
                <a:solidFill>
                  <a:srgbClr val="FFC000"/>
                </a:solidFill>
                <a:latin typeface="Consolas" pitchFamily="49" charset="0"/>
                <a:cs typeface="Consolas" pitchFamily="49" charset="0"/>
              </a:rPr>
              <a:t>Comparable</a:t>
            </a:r>
            <a:r>
              <a:rPr lang="en-US" dirty="0">
                <a:solidFill>
                  <a:srgbClr val="FFC000"/>
                </a:solidFill>
              </a:rPr>
              <a:t> </a:t>
            </a:r>
            <a:r>
              <a:rPr lang="en-US" dirty="0" smtClean="0"/>
              <a:t>interface consists of exactly one abstract method</a:t>
            </a:r>
          </a:p>
          <a:p>
            <a:pPr lvl="1" eaLnBrk="1" hangingPunct="1">
              <a:spcBef>
                <a:spcPct val="0"/>
              </a:spcBef>
              <a:buFont typeface="Wingdings 2" pitchFamily="18" charset="2"/>
              <a:buNone/>
            </a:pPr>
            <a:endParaRPr lang="en-US" sz="2000" dirty="0">
              <a:latin typeface="Courier New" pitchFamily="49" charset="0"/>
            </a:endParaRPr>
          </a:p>
          <a:p>
            <a:pPr lvl="1" eaLnBrk="1" hangingPunct="1">
              <a:spcBef>
                <a:spcPct val="0"/>
              </a:spcBef>
              <a:buFont typeface="Wingdings 2" pitchFamily="18" charset="2"/>
              <a:buNone/>
            </a:pPr>
            <a:r>
              <a:rPr lang="en-US" sz="2400" dirty="0">
                <a:solidFill>
                  <a:srgbClr val="FFC000"/>
                </a:solidFill>
                <a:latin typeface="Consolas" pitchFamily="49" charset="0"/>
              </a:rPr>
              <a:t>   public </a:t>
            </a:r>
            <a:r>
              <a:rPr lang="en-US" sz="2400" dirty="0" err="1">
                <a:solidFill>
                  <a:srgbClr val="FFC000"/>
                </a:solidFill>
                <a:latin typeface="Consolas" pitchFamily="49" charset="0"/>
              </a:rPr>
              <a:t>int</a:t>
            </a:r>
            <a:r>
              <a:rPr lang="en-US" sz="2400" dirty="0">
                <a:solidFill>
                  <a:srgbClr val="FFC000"/>
                </a:solidFill>
                <a:latin typeface="Consolas" pitchFamily="49" charset="0"/>
              </a:rPr>
              <a:t> </a:t>
            </a:r>
            <a:r>
              <a:rPr lang="en-US" sz="2400" dirty="0" err="1" smtClean="0">
                <a:solidFill>
                  <a:srgbClr val="FFC000"/>
                </a:solidFill>
                <a:latin typeface="Consolas" pitchFamily="49" charset="0"/>
              </a:rPr>
              <a:t>compareTo</a:t>
            </a:r>
            <a:r>
              <a:rPr lang="en-US" sz="2400" dirty="0" smtClean="0">
                <a:solidFill>
                  <a:srgbClr val="FFC000"/>
                </a:solidFill>
                <a:latin typeface="Consolas" pitchFamily="49" charset="0"/>
              </a:rPr>
              <a:t>(Object </a:t>
            </a:r>
            <a:r>
              <a:rPr lang="en-US" sz="2400" dirty="0">
                <a:solidFill>
                  <a:srgbClr val="FFC000"/>
                </a:solidFill>
                <a:latin typeface="Consolas" pitchFamily="49" charset="0"/>
              </a:rPr>
              <a:t>o);</a:t>
            </a:r>
          </a:p>
          <a:p>
            <a:pPr lvl="1" eaLnBrk="1" hangingPunct="1">
              <a:spcBef>
                <a:spcPct val="0"/>
              </a:spcBef>
              <a:buFont typeface="Wingdings 2" pitchFamily="18" charset="2"/>
              <a:buNone/>
            </a:pPr>
            <a:r>
              <a:rPr lang="en-US" sz="2400" dirty="0">
                <a:solidFill>
                  <a:srgbClr val="92D050"/>
                </a:solidFill>
                <a:latin typeface="Consolas" pitchFamily="49" charset="0"/>
              </a:rPr>
              <a:t>   // Returns a negative integer, zero, or a positive </a:t>
            </a:r>
          </a:p>
          <a:p>
            <a:pPr lvl="1" eaLnBrk="1" hangingPunct="1">
              <a:spcBef>
                <a:spcPct val="0"/>
              </a:spcBef>
              <a:buFont typeface="Wingdings 2" pitchFamily="18" charset="2"/>
              <a:buNone/>
            </a:pPr>
            <a:r>
              <a:rPr lang="en-US" sz="2400" dirty="0">
                <a:solidFill>
                  <a:srgbClr val="92D050"/>
                </a:solidFill>
                <a:latin typeface="Consolas" pitchFamily="49" charset="0"/>
              </a:rPr>
              <a:t>   // integer as this object is less than, equal to, </a:t>
            </a:r>
          </a:p>
          <a:p>
            <a:pPr lvl="1" eaLnBrk="1" hangingPunct="1">
              <a:spcBef>
                <a:spcPct val="0"/>
              </a:spcBef>
              <a:buFont typeface="Wingdings 2" pitchFamily="18" charset="2"/>
              <a:buNone/>
            </a:pPr>
            <a:r>
              <a:rPr lang="en-US" sz="2400" dirty="0">
                <a:solidFill>
                  <a:srgbClr val="92D050"/>
                </a:solidFill>
                <a:latin typeface="Consolas" pitchFamily="49" charset="0"/>
              </a:rPr>
              <a:t>   // or greater than the specified object (</a:t>
            </a:r>
            <a:r>
              <a:rPr lang="en-US" sz="2400" dirty="0" err="1">
                <a:solidFill>
                  <a:srgbClr val="92D050"/>
                </a:solidFill>
                <a:latin typeface="Consolas" pitchFamily="49" charset="0"/>
              </a:rPr>
              <a:t>resp</a:t>
            </a:r>
            <a:r>
              <a:rPr lang="en-US" sz="2400" dirty="0">
                <a:solidFill>
                  <a:srgbClr val="92D050"/>
                </a:solidFill>
                <a:latin typeface="Consolas" pitchFamily="49" charset="0"/>
              </a:rPr>
              <a:t>).</a:t>
            </a:r>
          </a:p>
          <a:p>
            <a:pPr lvl="1" eaLnBrk="1" hangingPunct="1">
              <a:spcBef>
                <a:spcPct val="0"/>
              </a:spcBef>
              <a:buFont typeface="Wingdings 2" pitchFamily="18" charset="2"/>
              <a:buNone/>
            </a:pPr>
            <a:endParaRPr lang="en-US" sz="2000" dirty="0">
              <a:latin typeface="Consolas" pitchFamily="49" charset="0"/>
            </a:endParaRPr>
          </a:p>
          <a:p>
            <a:pPr eaLnBrk="1" hangingPunct="1"/>
            <a:r>
              <a:rPr lang="en-US" dirty="0" smtClean="0"/>
              <a:t>The </a:t>
            </a:r>
            <a:r>
              <a:rPr lang="en-US" dirty="0" err="1" smtClean="0">
                <a:solidFill>
                  <a:srgbClr val="FFC000"/>
                </a:solidFill>
                <a:latin typeface="Consolas" pitchFamily="49" charset="0"/>
                <a:cs typeface="Consolas" pitchFamily="49" charset="0"/>
              </a:rPr>
              <a:t>CompareTo</a:t>
            </a:r>
            <a:r>
              <a:rPr lang="en-US" dirty="0" smtClean="0">
                <a:solidFill>
                  <a:srgbClr val="FFC000"/>
                </a:solidFill>
              </a:rPr>
              <a:t> </a:t>
            </a:r>
            <a:r>
              <a:rPr lang="en-US" dirty="0" smtClean="0"/>
              <a:t>method returns an integer value that indicates the relative "size" relationship between the object upon which the method is invoked and the object passed to the method as an argument.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1675"/>
          </a:xfrm>
        </p:spPr>
        <p:txBody>
          <a:bodyPr/>
          <a:lstStyle/>
          <a:p>
            <a:pPr eaLnBrk="1" hangingPunct="1"/>
            <a:r>
              <a:rPr lang="en-US" dirty="0" smtClean="0"/>
              <a:t>Using the </a:t>
            </a:r>
            <a:r>
              <a:rPr lang="en-US" dirty="0">
                <a:solidFill>
                  <a:srgbClr val="FFC000"/>
                </a:solidFill>
                <a:latin typeface="Consolas" pitchFamily="49" charset="0"/>
                <a:cs typeface="Consolas" pitchFamily="49" charset="0"/>
              </a:rPr>
              <a:t>Comparable</a:t>
            </a:r>
            <a:r>
              <a:rPr lang="en-US" dirty="0">
                <a:solidFill>
                  <a:srgbClr val="FFC000"/>
                </a:solidFill>
              </a:rPr>
              <a:t> </a:t>
            </a:r>
            <a:r>
              <a:rPr lang="en-US" dirty="0" smtClean="0"/>
              <a:t>Interface</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Objects of a class that implements the </a:t>
            </a:r>
            <a:r>
              <a:rPr lang="en-US" dirty="0">
                <a:solidFill>
                  <a:srgbClr val="FFC000"/>
                </a:solidFill>
                <a:latin typeface="Consolas" pitchFamily="49" charset="0"/>
                <a:cs typeface="Consolas" pitchFamily="49" charset="0"/>
              </a:rPr>
              <a:t>Comparable</a:t>
            </a:r>
            <a:r>
              <a:rPr lang="en-US" dirty="0">
                <a:solidFill>
                  <a:srgbClr val="FFC000"/>
                </a:solidFill>
              </a:rPr>
              <a:t> </a:t>
            </a:r>
            <a:r>
              <a:rPr lang="en-US" dirty="0" smtClean="0"/>
              <a:t>interface are called </a:t>
            </a:r>
            <a:r>
              <a:rPr lang="en-US" i="1" dirty="0" smtClean="0"/>
              <a:t>Comparable objects</a:t>
            </a:r>
            <a:r>
              <a:rPr lang="en-US" dirty="0" smtClean="0"/>
              <a:t>.</a:t>
            </a:r>
          </a:p>
          <a:p>
            <a:pPr eaLnBrk="1" hangingPunct="1">
              <a:spcBef>
                <a:spcPts val="1200"/>
              </a:spcBef>
            </a:pPr>
            <a:r>
              <a:rPr lang="en-US" dirty="0" smtClean="0"/>
              <a:t>To ensure that all elements placed on our sorted list support the </a:t>
            </a:r>
            <a:r>
              <a:rPr lang="en-US" dirty="0" err="1" smtClean="0">
                <a:solidFill>
                  <a:srgbClr val="FFC000"/>
                </a:solidFill>
                <a:latin typeface="Consolas" pitchFamily="49" charset="0"/>
                <a:cs typeface="Consolas" pitchFamily="49" charset="0"/>
              </a:rPr>
              <a:t>compareTo</a:t>
            </a:r>
            <a:r>
              <a:rPr lang="en-US" dirty="0" smtClean="0">
                <a:solidFill>
                  <a:srgbClr val="FFC000"/>
                </a:solidFill>
                <a:latin typeface="Consolas" pitchFamily="49" charset="0"/>
                <a:cs typeface="Consolas" pitchFamily="49" charset="0"/>
              </a:rPr>
              <a:t> </a:t>
            </a:r>
            <a:r>
              <a:rPr lang="en-US" dirty="0" smtClean="0"/>
              <a:t>operation, we require them to be Comparable objects.</a:t>
            </a:r>
          </a:p>
          <a:p>
            <a:pPr eaLnBrk="1" hangingPunct="1">
              <a:spcBef>
                <a:spcPts val="1200"/>
              </a:spcBef>
            </a:pPr>
            <a:r>
              <a:rPr lang="en-US" dirty="0" smtClean="0"/>
              <a:t>For example, see the definition of </a:t>
            </a:r>
            <a:r>
              <a:rPr lang="en-US" dirty="0" err="1" smtClean="0">
                <a:solidFill>
                  <a:srgbClr val="FFC000"/>
                </a:solidFill>
                <a:latin typeface="Consolas" pitchFamily="49" charset="0"/>
                <a:cs typeface="Consolas" pitchFamily="49" charset="0"/>
              </a:rPr>
              <a:t>compareTo</a:t>
            </a:r>
            <a:r>
              <a:rPr lang="en-US" dirty="0" smtClean="0"/>
              <a:t> for our </a:t>
            </a:r>
            <a:r>
              <a:rPr lang="en-US" dirty="0" smtClean="0">
                <a:solidFill>
                  <a:srgbClr val="FFC000"/>
                </a:solidFill>
                <a:latin typeface="Consolas" pitchFamily="49" charset="0"/>
                <a:cs typeface="Consolas" pitchFamily="49" charset="0"/>
              </a:rPr>
              <a:t>Circle</a:t>
            </a:r>
            <a:r>
              <a:rPr lang="en-US" dirty="0" smtClean="0"/>
              <a:t> class on the next slide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1675"/>
          </a:xfrm>
        </p:spPr>
        <p:txBody>
          <a:bodyPr/>
          <a:lstStyle/>
          <a:p>
            <a:pPr eaLnBrk="1" hangingPunct="1"/>
            <a:r>
              <a:rPr lang="en-US" dirty="0" smtClean="0"/>
              <a:t>A </a:t>
            </a:r>
            <a:r>
              <a:rPr lang="en-US" dirty="0" err="1">
                <a:solidFill>
                  <a:srgbClr val="FFC000"/>
                </a:solidFill>
                <a:latin typeface="Consolas" pitchFamily="49" charset="0"/>
                <a:cs typeface="Consolas" pitchFamily="49" charset="0"/>
              </a:rPr>
              <a:t>compareTo</a:t>
            </a:r>
            <a:r>
              <a:rPr lang="en-US" dirty="0"/>
              <a:t> Example</a:t>
            </a:r>
            <a:endParaRPr lang="en-US" dirty="0" smtClean="0"/>
          </a:p>
        </p:txBody>
      </p:sp>
      <p:sp>
        <p:nvSpPr>
          <p:cNvPr id="25602" name="Text Box 4"/>
          <p:cNvSpPr txBox="1">
            <a:spLocks noChangeArrowheads="1"/>
          </p:cNvSpPr>
          <p:nvPr/>
        </p:nvSpPr>
        <p:spPr bwMode="auto">
          <a:xfrm>
            <a:off x="143225" y="971550"/>
            <a:ext cx="11905550" cy="2862322"/>
          </a:xfrm>
          <a:prstGeom prst="rect">
            <a:avLst/>
          </a:prstGeom>
          <a:noFill/>
          <a:ln w="9525">
            <a:noFill/>
            <a:miter lim="800000"/>
            <a:headEnd/>
            <a:tailEnd/>
          </a:ln>
        </p:spPr>
        <p:txBody>
          <a:bodyPr wrap="square">
            <a:spAutoFit/>
          </a:bodyPr>
          <a:lstStyle/>
          <a:p>
            <a:r>
              <a:rPr lang="en-US" dirty="0">
                <a:solidFill>
                  <a:srgbClr val="FFC000"/>
                </a:solidFill>
                <a:latin typeface="Consolas" pitchFamily="49" charset="0"/>
              </a:rPr>
              <a:t>  public </a:t>
            </a:r>
            <a:r>
              <a:rPr lang="en-US" dirty="0" err="1">
                <a:solidFill>
                  <a:srgbClr val="FFC000"/>
                </a:solidFill>
                <a:latin typeface="Consolas" pitchFamily="49" charset="0"/>
              </a:rPr>
              <a:t>int</a:t>
            </a:r>
            <a:r>
              <a:rPr lang="en-US" dirty="0">
                <a:solidFill>
                  <a:srgbClr val="FFC000"/>
                </a:solidFill>
                <a:latin typeface="Consolas" pitchFamily="49" charset="0"/>
              </a:rPr>
              <a:t> </a:t>
            </a:r>
            <a:r>
              <a:rPr lang="en-US" dirty="0" err="1">
                <a:solidFill>
                  <a:srgbClr val="FFC000"/>
                </a:solidFill>
                <a:latin typeface="Consolas" pitchFamily="49" charset="0"/>
              </a:rPr>
              <a:t>compareTo</a:t>
            </a:r>
            <a:r>
              <a:rPr lang="en-US" dirty="0">
                <a:solidFill>
                  <a:srgbClr val="FFC000"/>
                </a:solidFill>
                <a:latin typeface="Consolas" pitchFamily="49" charset="0"/>
              </a:rPr>
              <a:t>(Circle circle)</a:t>
            </a:r>
          </a:p>
          <a:p>
            <a:r>
              <a:rPr lang="en-US" dirty="0">
                <a:solidFill>
                  <a:srgbClr val="92D050"/>
                </a:solidFill>
                <a:latin typeface="Consolas" pitchFamily="49" charset="0"/>
              </a:rPr>
              <a:t>  // Precondition: circle != null</a:t>
            </a:r>
          </a:p>
          <a:p>
            <a:r>
              <a:rPr lang="en-US" dirty="0">
                <a:solidFill>
                  <a:srgbClr val="92D050"/>
                </a:solidFill>
                <a:latin typeface="Consolas" pitchFamily="49" charset="0"/>
              </a:rPr>
              <a:t>  //</a:t>
            </a:r>
          </a:p>
          <a:p>
            <a:r>
              <a:rPr lang="en-US" dirty="0">
                <a:solidFill>
                  <a:srgbClr val="92D050"/>
                </a:solidFill>
                <a:latin typeface="Consolas" pitchFamily="49" charset="0"/>
              </a:rPr>
              <a:t>  // Returns a negative integer, zero, or a positive </a:t>
            </a:r>
            <a:r>
              <a:rPr lang="en-US" dirty="0" smtClean="0">
                <a:solidFill>
                  <a:srgbClr val="92D050"/>
                </a:solidFill>
                <a:latin typeface="Consolas" pitchFamily="49" charset="0"/>
              </a:rPr>
              <a:t>integer if this circle</a:t>
            </a:r>
            <a:endParaRPr lang="en-US" dirty="0">
              <a:solidFill>
                <a:srgbClr val="92D050"/>
              </a:solidFill>
              <a:latin typeface="Consolas" pitchFamily="49" charset="0"/>
            </a:endParaRPr>
          </a:p>
          <a:p>
            <a:r>
              <a:rPr lang="en-US" dirty="0">
                <a:solidFill>
                  <a:srgbClr val="92D050"/>
                </a:solidFill>
                <a:latin typeface="Consolas" pitchFamily="49" charset="0"/>
              </a:rPr>
              <a:t>  // </a:t>
            </a:r>
            <a:r>
              <a:rPr lang="en-US" dirty="0" smtClean="0">
                <a:solidFill>
                  <a:srgbClr val="92D050"/>
                </a:solidFill>
                <a:latin typeface="Consolas" pitchFamily="49" charset="0"/>
              </a:rPr>
              <a:t>is less </a:t>
            </a:r>
            <a:r>
              <a:rPr lang="en-US" dirty="0">
                <a:solidFill>
                  <a:srgbClr val="92D050"/>
                </a:solidFill>
                <a:latin typeface="Consolas" pitchFamily="49" charset="0"/>
              </a:rPr>
              <a:t>than, equal to, or greater </a:t>
            </a:r>
            <a:r>
              <a:rPr lang="en-US" dirty="0" smtClean="0">
                <a:solidFill>
                  <a:srgbClr val="92D050"/>
                </a:solidFill>
                <a:latin typeface="Consolas" pitchFamily="49" charset="0"/>
              </a:rPr>
              <a:t>than the </a:t>
            </a:r>
            <a:r>
              <a:rPr lang="en-US" dirty="0">
                <a:solidFill>
                  <a:srgbClr val="92D050"/>
                </a:solidFill>
                <a:latin typeface="Consolas" pitchFamily="49" charset="0"/>
              </a:rPr>
              <a:t>parameter circle.</a:t>
            </a:r>
          </a:p>
          <a:p>
            <a:r>
              <a:rPr lang="en-US" dirty="0">
                <a:latin typeface="Consolas" pitchFamily="49" charset="0"/>
              </a:rPr>
              <a:t>  {</a:t>
            </a:r>
          </a:p>
          <a:p>
            <a:r>
              <a:rPr lang="en-US" dirty="0">
                <a:latin typeface="Consolas" pitchFamily="49" charset="0"/>
              </a:rPr>
              <a:t>    if (</a:t>
            </a:r>
            <a:r>
              <a:rPr lang="en-US" dirty="0" err="1">
                <a:latin typeface="Consolas" pitchFamily="49" charset="0"/>
              </a:rPr>
              <a:t>this.radius</a:t>
            </a:r>
            <a:r>
              <a:rPr lang="en-US" dirty="0">
                <a:latin typeface="Consolas" pitchFamily="49" charset="0"/>
              </a:rPr>
              <a:t> &lt;  </a:t>
            </a:r>
            <a:r>
              <a:rPr lang="en-US" dirty="0" err="1">
                <a:latin typeface="Consolas" pitchFamily="49" charset="0"/>
              </a:rPr>
              <a:t>circle.radius</a:t>
            </a:r>
            <a:r>
              <a:rPr lang="en-US" dirty="0">
                <a:latin typeface="Consolas" pitchFamily="49" charset="0"/>
              </a:rPr>
              <a:t>) return -1;</a:t>
            </a:r>
          </a:p>
          <a:p>
            <a:r>
              <a:rPr lang="en-US" dirty="0">
                <a:latin typeface="Consolas" pitchFamily="49" charset="0"/>
              </a:rPr>
              <a:t>    if (</a:t>
            </a:r>
            <a:r>
              <a:rPr lang="en-US" dirty="0" err="1">
                <a:latin typeface="Consolas" pitchFamily="49" charset="0"/>
              </a:rPr>
              <a:t>this.radius</a:t>
            </a:r>
            <a:r>
              <a:rPr lang="en-US" dirty="0">
                <a:latin typeface="Consolas" pitchFamily="49" charset="0"/>
              </a:rPr>
              <a:t> == </a:t>
            </a:r>
            <a:r>
              <a:rPr lang="en-US" dirty="0" err="1">
                <a:latin typeface="Consolas" pitchFamily="49" charset="0"/>
              </a:rPr>
              <a:t>circle.radius</a:t>
            </a:r>
            <a:r>
              <a:rPr lang="en-US" dirty="0">
                <a:latin typeface="Consolas" pitchFamily="49" charset="0"/>
              </a:rPr>
              <a:t>) return 0;</a:t>
            </a:r>
          </a:p>
          <a:p>
            <a:r>
              <a:rPr lang="en-US" dirty="0">
                <a:latin typeface="Consolas" pitchFamily="49" charset="0"/>
              </a:rPr>
              <a:t>    return 1;</a:t>
            </a:r>
          </a:p>
          <a:p>
            <a:r>
              <a:rPr lang="en-US" dirty="0">
                <a:latin typeface="Consolas" pitchFamily="49" charset="0"/>
              </a:rPr>
              <a:t>  }</a:t>
            </a:r>
          </a:p>
        </p:txBody>
      </p:sp>
      <p:sp>
        <p:nvSpPr>
          <p:cNvPr id="78853" name="Text Box 5"/>
          <p:cNvSpPr txBox="1">
            <a:spLocks noChangeArrowheads="1"/>
          </p:cNvSpPr>
          <p:nvPr/>
        </p:nvSpPr>
        <p:spPr bwMode="auto">
          <a:xfrm>
            <a:off x="143225" y="4159250"/>
            <a:ext cx="11905550" cy="2431435"/>
          </a:xfrm>
          <a:prstGeom prst="rect">
            <a:avLst/>
          </a:prstGeom>
          <a:noFill/>
          <a:ln w="9525">
            <a:noFill/>
            <a:miter lim="800000"/>
            <a:headEnd/>
            <a:tailEnd/>
          </a:ln>
        </p:spPr>
        <p:txBody>
          <a:bodyPr wrap="square">
            <a:spAutoFit/>
          </a:bodyPr>
          <a:lstStyle/>
          <a:p>
            <a:pPr marL="288925" indent="-288925">
              <a:buFontTx/>
              <a:buChar char="•"/>
            </a:pPr>
            <a:r>
              <a:rPr lang="en-US" sz="2400" dirty="0"/>
              <a:t>Note that the </a:t>
            </a:r>
            <a:r>
              <a:rPr lang="en-US" sz="2400" dirty="0">
                <a:solidFill>
                  <a:srgbClr val="FFC000"/>
                </a:solidFill>
                <a:latin typeface="Consolas" pitchFamily="49" charset="0"/>
                <a:cs typeface="Consolas" pitchFamily="49" charset="0"/>
              </a:rPr>
              <a:t>equals</a:t>
            </a:r>
            <a:r>
              <a:rPr lang="en-US" sz="2400" dirty="0"/>
              <a:t> method and the </a:t>
            </a:r>
            <a:r>
              <a:rPr lang="en-US" sz="2800" dirty="0" err="1">
                <a:solidFill>
                  <a:srgbClr val="FFC000"/>
                </a:solidFill>
                <a:latin typeface="Consolas" pitchFamily="49" charset="0"/>
                <a:cs typeface="Consolas" pitchFamily="49" charset="0"/>
              </a:rPr>
              <a:t>compareTo</a:t>
            </a:r>
            <a:r>
              <a:rPr lang="en-US" sz="2800" dirty="0"/>
              <a:t> </a:t>
            </a:r>
            <a:r>
              <a:rPr lang="en-US" sz="2400" dirty="0"/>
              <a:t>method of our </a:t>
            </a:r>
            <a:r>
              <a:rPr lang="en-US" sz="2400" dirty="0">
                <a:solidFill>
                  <a:srgbClr val="FFC000"/>
                </a:solidFill>
                <a:latin typeface="Consolas" pitchFamily="49" charset="0"/>
                <a:cs typeface="Consolas" pitchFamily="49" charset="0"/>
              </a:rPr>
              <a:t>Circle</a:t>
            </a:r>
            <a:r>
              <a:rPr lang="en-US" sz="2400" dirty="0"/>
              <a:t> class are compatible with each other. </a:t>
            </a:r>
          </a:p>
          <a:p>
            <a:pPr marL="288925" indent="-288925"/>
            <a:endParaRPr lang="en-US" sz="2400" dirty="0"/>
          </a:p>
          <a:p>
            <a:pPr marL="288925" indent="-288925">
              <a:buFontTx/>
              <a:buChar char="•"/>
            </a:pPr>
            <a:r>
              <a:rPr lang="en-US" sz="2400" dirty="0"/>
              <a:t>To simplify discussion we sometimes refer to the attribute, or combination of attributes, of an object used by the </a:t>
            </a:r>
            <a:r>
              <a:rPr lang="en-US" sz="2800" dirty="0" err="1">
                <a:solidFill>
                  <a:srgbClr val="FFC000"/>
                </a:solidFill>
                <a:latin typeface="Consolas" pitchFamily="49" charset="0"/>
                <a:cs typeface="Consolas" pitchFamily="49" charset="0"/>
              </a:rPr>
              <a:t>compareTo</a:t>
            </a:r>
            <a:r>
              <a:rPr lang="en-US" sz="2800" dirty="0"/>
              <a:t> </a:t>
            </a:r>
            <a:r>
              <a:rPr lang="en-US" sz="2400" dirty="0"/>
              <a:t>method to determine the logical order of a collection as the </a:t>
            </a:r>
            <a:r>
              <a:rPr lang="en-US" sz="2400" b="1" i="1" u="sng" dirty="0"/>
              <a:t>key</a:t>
            </a:r>
            <a:r>
              <a:rPr lang="en-US" sz="2400" dirty="0"/>
              <a:t> of the collection.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1675"/>
          </a:xfrm>
        </p:spPr>
        <p:txBody>
          <a:bodyPr/>
          <a:lstStyle/>
          <a:p>
            <a:pPr eaLnBrk="1" hangingPunct="1"/>
            <a:r>
              <a:rPr lang="en-US" dirty="0" smtClean="0"/>
              <a:t>A </a:t>
            </a:r>
            <a:r>
              <a:rPr lang="en-US" dirty="0" err="1">
                <a:solidFill>
                  <a:srgbClr val="FFC000"/>
                </a:solidFill>
                <a:latin typeface="Consolas" pitchFamily="49" charset="0"/>
                <a:cs typeface="Consolas" pitchFamily="49" charset="0"/>
              </a:rPr>
              <a:t>compareTo</a:t>
            </a:r>
            <a:r>
              <a:rPr lang="en-US" dirty="0"/>
              <a:t> Example</a:t>
            </a:r>
            <a:endParaRPr lang="en-US" dirty="0" smtClean="0"/>
          </a:p>
        </p:txBody>
      </p:sp>
      <p:sp>
        <p:nvSpPr>
          <p:cNvPr id="25602" name="Text Box 4"/>
          <p:cNvSpPr txBox="1">
            <a:spLocks noChangeArrowheads="1"/>
          </p:cNvSpPr>
          <p:nvPr/>
        </p:nvSpPr>
        <p:spPr bwMode="auto">
          <a:xfrm>
            <a:off x="143225" y="971550"/>
            <a:ext cx="11905550" cy="2862322"/>
          </a:xfrm>
          <a:prstGeom prst="rect">
            <a:avLst/>
          </a:prstGeom>
          <a:noFill/>
          <a:ln w="9525">
            <a:noFill/>
            <a:miter lim="800000"/>
            <a:headEnd/>
            <a:tailEnd/>
          </a:ln>
        </p:spPr>
        <p:txBody>
          <a:bodyPr wrap="square">
            <a:spAutoFit/>
          </a:bodyPr>
          <a:lstStyle/>
          <a:p>
            <a:r>
              <a:rPr lang="en-US" dirty="0">
                <a:solidFill>
                  <a:srgbClr val="FFC000"/>
                </a:solidFill>
                <a:latin typeface="Consolas" pitchFamily="49" charset="0"/>
              </a:rPr>
              <a:t>  public </a:t>
            </a:r>
            <a:r>
              <a:rPr lang="en-US" dirty="0" err="1">
                <a:solidFill>
                  <a:srgbClr val="FFC000"/>
                </a:solidFill>
                <a:latin typeface="Consolas" pitchFamily="49" charset="0"/>
              </a:rPr>
              <a:t>int</a:t>
            </a:r>
            <a:r>
              <a:rPr lang="en-US" dirty="0">
                <a:solidFill>
                  <a:srgbClr val="FFC000"/>
                </a:solidFill>
                <a:latin typeface="Consolas" pitchFamily="49" charset="0"/>
              </a:rPr>
              <a:t> </a:t>
            </a:r>
            <a:r>
              <a:rPr lang="en-US" dirty="0" err="1">
                <a:solidFill>
                  <a:srgbClr val="FFC000"/>
                </a:solidFill>
                <a:latin typeface="Consolas" pitchFamily="49" charset="0"/>
              </a:rPr>
              <a:t>compareTo</a:t>
            </a:r>
            <a:r>
              <a:rPr lang="en-US" dirty="0">
                <a:solidFill>
                  <a:srgbClr val="FFC000"/>
                </a:solidFill>
                <a:latin typeface="Consolas" pitchFamily="49" charset="0"/>
              </a:rPr>
              <a:t>(Circle circle)</a:t>
            </a:r>
          </a:p>
          <a:p>
            <a:r>
              <a:rPr lang="en-US" dirty="0">
                <a:solidFill>
                  <a:srgbClr val="92D050"/>
                </a:solidFill>
                <a:latin typeface="Consolas" pitchFamily="49" charset="0"/>
              </a:rPr>
              <a:t>  // Precondition: circle != null</a:t>
            </a:r>
          </a:p>
          <a:p>
            <a:r>
              <a:rPr lang="en-US" dirty="0">
                <a:solidFill>
                  <a:srgbClr val="92D050"/>
                </a:solidFill>
                <a:latin typeface="Consolas" pitchFamily="49" charset="0"/>
              </a:rPr>
              <a:t>  //</a:t>
            </a:r>
          </a:p>
          <a:p>
            <a:r>
              <a:rPr lang="en-US" dirty="0">
                <a:solidFill>
                  <a:srgbClr val="92D050"/>
                </a:solidFill>
                <a:latin typeface="Consolas" pitchFamily="49" charset="0"/>
              </a:rPr>
              <a:t>  // Returns a negative integer, zero, or a positive integer </a:t>
            </a:r>
            <a:r>
              <a:rPr lang="en-US" dirty="0" smtClean="0">
                <a:solidFill>
                  <a:srgbClr val="92D050"/>
                </a:solidFill>
                <a:latin typeface="Consolas" pitchFamily="49" charset="0"/>
              </a:rPr>
              <a:t>if this circle </a:t>
            </a:r>
            <a:br>
              <a:rPr lang="en-US" dirty="0" smtClean="0">
                <a:solidFill>
                  <a:srgbClr val="92D050"/>
                </a:solidFill>
                <a:latin typeface="Consolas" pitchFamily="49" charset="0"/>
              </a:rPr>
            </a:br>
            <a:r>
              <a:rPr lang="en-US" dirty="0" smtClean="0">
                <a:solidFill>
                  <a:srgbClr val="92D050"/>
                </a:solidFill>
                <a:latin typeface="Consolas" pitchFamily="49" charset="0"/>
              </a:rPr>
              <a:t>  // is </a:t>
            </a:r>
            <a:r>
              <a:rPr lang="en-US" dirty="0">
                <a:solidFill>
                  <a:srgbClr val="92D050"/>
                </a:solidFill>
                <a:latin typeface="Consolas" pitchFamily="49" charset="0"/>
              </a:rPr>
              <a:t>less than, equal to, or greater </a:t>
            </a:r>
            <a:r>
              <a:rPr lang="en-US" dirty="0" smtClean="0">
                <a:solidFill>
                  <a:srgbClr val="92D050"/>
                </a:solidFill>
                <a:latin typeface="Consolas" pitchFamily="49" charset="0"/>
              </a:rPr>
              <a:t>than the </a:t>
            </a:r>
            <a:r>
              <a:rPr lang="en-US" dirty="0">
                <a:solidFill>
                  <a:srgbClr val="92D050"/>
                </a:solidFill>
                <a:latin typeface="Consolas" pitchFamily="49" charset="0"/>
              </a:rPr>
              <a:t>parameter circle.</a:t>
            </a:r>
          </a:p>
          <a:p>
            <a:r>
              <a:rPr lang="en-US" dirty="0">
                <a:latin typeface="Consolas" pitchFamily="49" charset="0"/>
              </a:rPr>
              <a:t>  {</a:t>
            </a:r>
          </a:p>
          <a:p>
            <a:r>
              <a:rPr lang="en-US" dirty="0">
                <a:latin typeface="Consolas" pitchFamily="49" charset="0"/>
              </a:rPr>
              <a:t>    if (</a:t>
            </a:r>
            <a:r>
              <a:rPr lang="en-US" dirty="0" err="1">
                <a:latin typeface="Consolas" pitchFamily="49" charset="0"/>
              </a:rPr>
              <a:t>this.radius</a:t>
            </a:r>
            <a:r>
              <a:rPr lang="en-US" dirty="0">
                <a:latin typeface="Consolas" pitchFamily="49" charset="0"/>
              </a:rPr>
              <a:t> &lt;  </a:t>
            </a:r>
            <a:r>
              <a:rPr lang="en-US" dirty="0" err="1">
                <a:latin typeface="Consolas" pitchFamily="49" charset="0"/>
              </a:rPr>
              <a:t>circle.radius</a:t>
            </a:r>
            <a:r>
              <a:rPr lang="en-US" dirty="0">
                <a:latin typeface="Consolas" pitchFamily="49" charset="0"/>
              </a:rPr>
              <a:t>) return -1;</a:t>
            </a:r>
          </a:p>
          <a:p>
            <a:r>
              <a:rPr lang="en-US" dirty="0">
                <a:latin typeface="Consolas" pitchFamily="49" charset="0"/>
              </a:rPr>
              <a:t>    if (</a:t>
            </a:r>
            <a:r>
              <a:rPr lang="en-US" dirty="0" err="1">
                <a:latin typeface="Consolas" pitchFamily="49" charset="0"/>
              </a:rPr>
              <a:t>this.radius</a:t>
            </a:r>
            <a:r>
              <a:rPr lang="en-US" dirty="0">
                <a:latin typeface="Consolas" pitchFamily="49" charset="0"/>
              </a:rPr>
              <a:t> == </a:t>
            </a:r>
            <a:r>
              <a:rPr lang="en-US" dirty="0" err="1">
                <a:latin typeface="Consolas" pitchFamily="49" charset="0"/>
              </a:rPr>
              <a:t>circle.radius</a:t>
            </a:r>
            <a:r>
              <a:rPr lang="en-US" dirty="0">
                <a:latin typeface="Consolas" pitchFamily="49" charset="0"/>
              </a:rPr>
              <a:t>) return </a:t>
            </a:r>
            <a:r>
              <a:rPr lang="en-US" dirty="0" smtClean="0">
                <a:latin typeface="Consolas" pitchFamily="49" charset="0"/>
              </a:rPr>
              <a:t> 0</a:t>
            </a:r>
            <a:r>
              <a:rPr lang="en-US" dirty="0">
                <a:latin typeface="Consolas" pitchFamily="49" charset="0"/>
              </a:rPr>
              <a:t>;</a:t>
            </a:r>
          </a:p>
          <a:p>
            <a:r>
              <a:rPr lang="en-US" dirty="0">
                <a:latin typeface="Consolas" pitchFamily="49" charset="0"/>
              </a:rPr>
              <a:t>    </a:t>
            </a:r>
            <a:r>
              <a:rPr lang="en-US" dirty="0" smtClean="0">
                <a:latin typeface="Consolas" pitchFamily="49" charset="0"/>
              </a:rPr>
              <a:t>else                              return  1</a:t>
            </a:r>
            <a:r>
              <a:rPr lang="en-US" dirty="0">
                <a:latin typeface="Consolas" pitchFamily="49" charset="0"/>
              </a:rPr>
              <a:t>;</a:t>
            </a:r>
          </a:p>
          <a:p>
            <a:r>
              <a:rPr lang="en-US" dirty="0">
                <a:latin typeface="Consolas" pitchFamily="49" charset="0"/>
              </a:rPr>
              <a:t>  }</a:t>
            </a:r>
          </a:p>
        </p:txBody>
      </p:sp>
      <p:sp>
        <p:nvSpPr>
          <p:cNvPr id="78853" name="Text Box 5"/>
          <p:cNvSpPr txBox="1">
            <a:spLocks noChangeArrowheads="1"/>
          </p:cNvSpPr>
          <p:nvPr/>
        </p:nvSpPr>
        <p:spPr bwMode="auto">
          <a:xfrm>
            <a:off x="143225" y="4159251"/>
            <a:ext cx="10067575" cy="553998"/>
          </a:xfrm>
          <a:prstGeom prst="rect">
            <a:avLst/>
          </a:prstGeom>
          <a:noFill/>
          <a:ln w="9525">
            <a:noFill/>
            <a:miter lim="800000"/>
            <a:headEnd/>
            <a:tailEnd/>
          </a:ln>
        </p:spPr>
        <p:txBody>
          <a:bodyPr wrap="square">
            <a:spAutoFit/>
          </a:bodyPr>
          <a:lstStyle/>
          <a:p>
            <a:pPr marL="288925" indent="-288925">
              <a:buFontTx/>
              <a:buChar char="•"/>
            </a:pPr>
            <a:r>
              <a:rPr lang="en-US" sz="3000" dirty="0"/>
              <a:t>Why will Java not allow this version of the code?</a:t>
            </a:r>
          </a:p>
        </p:txBody>
      </p:sp>
    </p:spTree>
    <p:extLst>
      <p:ext uri="{BB962C8B-B14F-4D97-AF65-F5344CB8AC3E}">
        <p14:creationId xmlns:p14="http://schemas.microsoft.com/office/powerpoint/2010/main" val="40361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1675"/>
          </a:xfrm>
        </p:spPr>
        <p:txBody>
          <a:bodyPr/>
          <a:lstStyle/>
          <a:p>
            <a:pPr eaLnBrk="1" hangingPunct="1"/>
            <a:r>
              <a:rPr lang="en-US" smtClean="0"/>
              <a:t>Lists - Definitions (</a:t>
            </a:r>
            <a:r>
              <a:rPr lang="en-US" smtClean="0">
                <a:cs typeface="Arial" charset="0"/>
              </a:rPr>
              <a:t>§6</a:t>
            </a:r>
            <a:r>
              <a:rPr lang="en-US" smtClean="0"/>
              <a:t>.2)</a:t>
            </a:r>
          </a:p>
        </p:txBody>
      </p:sp>
      <p:sp>
        <p:nvSpPr>
          <p:cNvPr id="14338" name="Content Placeholder 2"/>
          <p:cNvSpPr>
            <a:spLocks noGrp="1"/>
          </p:cNvSpPr>
          <p:nvPr>
            <p:ph idx="1"/>
          </p:nvPr>
        </p:nvSpPr>
        <p:spPr>
          <a:xfrm>
            <a:off x="181629" y="933450"/>
            <a:ext cx="11867145" cy="5721350"/>
          </a:xfrm>
        </p:spPr>
        <p:txBody>
          <a:bodyPr/>
          <a:lstStyle/>
          <a:p>
            <a:pPr eaLnBrk="1" hangingPunct="1">
              <a:spcBef>
                <a:spcPts val="1200"/>
              </a:spcBef>
              <a:tabLst>
                <a:tab pos="3030538" algn="l"/>
              </a:tabLst>
            </a:pPr>
            <a:r>
              <a:rPr lang="en-US" b="1" u="sng" dirty="0" smtClean="0"/>
              <a:t>List</a:t>
            </a:r>
            <a:r>
              <a:rPr lang="en-US" b="1" dirty="0" smtClean="0"/>
              <a:t>:  </a:t>
            </a:r>
            <a:r>
              <a:rPr lang="en-US" dirty="0" smtClean="0"/>
              <a:t>A collection that exhibits a linear relationship among its elements </a:t>
            </a:r>
            <a:endParaRPr lang="en-US" b="1" dirty="0" smtClean="0"/>
          </a:p>
          <a:p>
            <a:pPr eaLnBrk="1" hangingPunct="1">
              <a:spcBef>
                <a:spcPts val="1200"/>
              </a:spcBef>
              <a:tabLst>
                <a:tab pos="3030538" algn="l"/>
              </a:tabLst>
            </a:pPr>
            <a:r>
              <a:rPr lang="en-US" b="1" u="sng" dirty="0" smtClean="0"/>
              <a:t>Linear relationship</a:t>
            </a:r>
            <a:r>
              <a:rPr lang="en-US" b="1" dirty="0" smtClean="0"/>
              <a:t>:  </a:t>
            </a:r>
            <a:r>
              <a:rPr lang="en-US" dirty="0" smtClean="0"/>
              <a:t>Each element </a:t>
            </a:r>
            <a:br>
              <a:rPr lang="en-US" dirty="0" smtClean="0"/>
            </a:br>
            <a:r>
              <a:rPr lang="en-US" dirty="0" smtClean="0"/>
              <a:t>except the first has a unique </a:t>
            </a:r>
            <a:r>
              <a:rPr lang="en-US" i="1" u="sng" dirty="0" smtClean="0"/>
              <a:t>predecessor</a:t>
            </a:r>
            <a:r>
              <a:rPr lang="en-US" dirty="0" smtClean="0"/>
              <a:t>, </a:t>
            </a:r>
            <a:br>
              <a:rPr lang="en-US" dirty="0" smtClean="0"/>
            </a:br>
            <a:r>
              <a:rPr lang="en-US" dirty="0" smtClean="0"/>
              <a:t>and each element except the last has a </a:t>
            </a:r>
            <a:br>
              <a:rPr lang="en-US" dirty="0" smtClean="0"/>
            </a:br>
            <a:r>
              <a:rPr lang="en-US" dirty="0" smtClean="0"/>
              <a:t>unique </a:t>
            </a:r>
            <a:r>
              <a:rPr lang="en-US" i="1" u="sng" dirty="0" smtClean="0"/>
              <a:t>successor</a:t>
            </a:r>
            <a:r>
              <a:rPr lang="en-US" dirty="0" smtClean="0"/>
              <a:t> </a:t>
            </a:r>
            <a:endParaRPr lang="en-US" b="1" dirty="0" smtClean="0"/>
          </a:p>
          <a:p>
            <a:pPr eaLnBrk="1" hangingPunct="1">
              <a:spcBef>
                <a:spcPts val="1200"/>
              </a:spcBef>
              <a:tabLst>
                <a:tab pos="3030538" algn="l"/>
              </a:tabLst>
            </a:pPr>
            <a:r>
              <a:rPr lang="en-US" b="1" u="sng" dirty="0" smtClean="0"/>
              <a:t>Size</a:t>
            </a:r>
            <a:r>
              <a:rPr lang="en-US" b="1" dirty="0" smtClean="0"/>
              <a:t>:  </a:t>
            </a:r>
            <a:r>
              <a:rPr lang="en-US" dirty="0" smtClean="0"/>
              <a:t>The number of elements in a list; </a:t>
            </a:r>
            <a:br>
              <a:rPr lang="en-US" dirty="0" smtClean="0"/>
            </a:br>
            <a:r>
              <a:rPr lang="en-US" dirty="0" smtClean="0"/>
              <a:t>the size can vary over time </a:t>
            </a:r>
          </a:p>
        </p:txBody>
      </p:sp>
      <p:pic>
        <p:nvPicPr>
          <p:cNvPr id="26627" name="Picture 4" descr="37461_CH01_AIT0601"/>
          <p:cNvPicPr>
            <a:picLocks noChangeAspect="1" noChangeArrowheads="1"/>
          </p:cNvPicPr>
          <p:nvPr/>
        </p:nvPicPr>
        <p:blipFill>
          <a:blip r:embed="rId2"/>
          <a:srcRect/>
          <a:stretch>
            <a:fillRect/>
          </a:stretch>
        </p:blipFill>
        <p:spPr bwMode="auto">
          <a:xfrm>
            <a:off x="8009283" y="1676401"/>
            <a:ext cx="4001087" cy="45945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a:lstStyle/>
          <a:p>
            <a:pPr eaLnBrk="1" hangingPunct="1"/>
            <a:r>
              <a:rPr lang="en-US" smtClean="0"/>
              <a:t>Varieties of Lists</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b="1" u="sng" dirty="0" smtClean="0"/>
              <a:t>Unsorted list</a:t>
            </a:r>
            <a:r>
              <a:rPr lang="en-US" b="1" dirty="0" smtClean="0"/>
              <a:t>:  </a:t>
            </a:r>
            <a:r>
              <a:rPr lang="en-US" dirty="0" smtClean="0"/>
              <a:t>A list in which elements are placed in no particular order; the only relationship between data elements is the list predecessor and successor relationships </a:t>
            </a:r>
            <a:endParaRPr lang="en-US" b="1" dirty="0" smtClean="0"/>
          </a:p>
          <a:p>
            <a:pPr eaLnBrk="1" hangingPunct="1">
              <a:spcBef>
                <a:spcPts val="1200"/>
              </a:spcBef>
              <a:tabLst>
                <a:tab pos="3030538" algn="l"/>
              </a:tabLst>
            </a:pPr>
            <a:r>
              <a:rPr lang="en-US" b="1" u="sng" dirty="0" smtClean="0"/>
              <a:t>Sorted list</a:t>
            </a:r>
            <a:r>
              <a:rPr lang="en-US" b="1" dirty="0" smtClean="0"/>
              <a:t>:  </a:t>
            </a:r>
            <a:r>
              <a:rPr lang="en-US" dirty="0" smtClean="0"/>
              <a:t>A list that is sorted by some property of its elements; there is an ordered relationship among the elements in the list, reflected by their relative positions</a:t>
            </a:r>
            <a:endParaRPr lang="en-US" b="1" dirty="0" smtClean="0"/>
          </a:p>
          <a:p>
            <a:pPr eaLnBrk="1" hangingPunct="1">
              <a:spcBef>
                <a:spcPts val="1200"/>
              </a:spcBef>
              <a:tabLst>
                <a:tab pos="3030538" algn="l"/>
              </a:tabLst>
            </a:pPr>
            <a:r>
              <a:rPr lang="en-US" b="1" u="sng" dirty="0" smtClean="0"/>
              <a:t>Indexed list</a:t>
            </a:r>
            <a:r>
              <a:rPr lang="en-US" b="1" dirty="0" smtClean="0"/>
              <a:t>: </a:t>
            </a:r>
            <a:r>
              <a:rPr lang="en-US" dirty="0" smtClean="0"/>
              <a:t>A list in which each element has an index value associated with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a:lstStyle/>
          <a:p>
            <a:pPr eaLnBrk="1" hangingPunct="1"/>
            <a:r>
              <a:rPr lang="en-US" smtClean="0"/>
              <a:t>Assumptions for Our Lists</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dirty="0" smtClean="0"/>
              <a:t>Our lists are </a:t>
            </a:r>
            <a:r>
              <a:rPr lang="en-US" i="1" dirty="0" smtClean="0"/>
              <a:t>unbounded</a:t>
            </a:r>
          </a:p>
          <a:p>
            <a:pPr lvl="1" eaLnBrk="1" hangingPunct="1">
              <a:spcBef>
                <a:spcPts val="1200"/>
              </a:spcBef>
              <a:tabLst>
                <a:tab pos="3030538" algn="l"/>
              </a:tabLst>
            </a:pPr>
            <a:r>
              <a:rPr lang="en-US" dirty="0" smtClean="0"/>
              <a:t>If we use an array-based implementation and run into the limit imposed by the array size, we’ll create a new, larger underlying array</a:t>
            </a:r>
          </a:p>
          <a:p>
            <a:pPr eaLnBrk="1" hangingPunct="1">
              <a:spcBef>
                <a:spcPts val="1200"/>
              </a:spcBef>
              <a:tabLst>
                <a:tab pos="3030538" algn="l"/>
              </a:tabLst>
            </a:pPr>
            <a:r>
              <a:rPr lang="en-US" dirty="0" smtClean="0"/>
              <a:t>We </a:t>
            </a:r>
            <a:r>
              <a:rPr lang="en-US" i="1" dirty="0" smtClean="0"/>
              <a:t>allow</a:t>
            </a:r>
            <a:r>
              <a:rPr lang="en-US" dirty="0" smtClean="0"/>
              <a:t> duplicate elements on our lists</a:t>
            </a:r>
          </a:p>
          <a:p>
            <a:pPr eaLnBrk="1" hangingPunct="1">
              <a:spcBef>
                <a:spcPts val="1200"/>
              </a:spcBef>
              <a:tabLst>
                <a:tab pos="3030538" algn="l"/>
              </a:tabLst>
            </a:pPr>
            <a:r>
              <a:rPr lang="en-US" dirty="0" smtClean="0"/>
              <a:t>We do </a:t>
            </a:r>
            <a:r>
              <a:rPr lang="en-US" i="1" dirty="0" smtClean="0"/>
              <a:t>not</a:t>
            </a:r>
            <a:r>
              <a:rPr lang="en-US" dirty="0" smtClean="0"/>
              <a:t> support </a:t>
            </a:r>
            <a:r>
              <a:rPr lang="en-US" dirty="0" smtClean="0">
                <a:solidFill>
                  <a:srgbClr val="FFC000"/>
                </a:solidFill>
                <a:latin typeface="Consolas" pitchFamily="49" charset="0"/>
                <a:cs typeface="Consolas" pitchFamily="49" charset="0"/>
              </a:rPr>
              <a:t>null</a:t>
            </a:r>
            <a:r>
              <a:rPr lang="en-US" dirty="0" smtClean="0"/>
              <a:t> elements </a:t>
            </a:r>
          </a:p>
          <a:p>
            <a:pPr eaLnBrk="1" hangingPunct="1">
              <a:spcBef>
                <a:spcPts val="1200"/>
              </a:spcBef>
              <a:tabLst>
                <a:tab pos="3030538" algn="l"/>
              </a:tabLst>
            </a:pPr>
            <a:r>
              <a:rPr lang="en-US" dirty="0" smtClean="0"/>
              <a:t>Other than prohibiting </a:t>
            </a:r>
            <a:r>
              <a:rPr lang="en-US" dirty="0">
                <a:solidFill>
                  <a:srgbClr val="FFC000"/>
                </a:solidFill>
                <a:latin typeface="Consolas" pitchFamily="49" charset="0"/>
                <a:cs typeface="Consolas" pitchFamily="49" charset="0"/>
              </a:rPr>
              <a:t>null</a:t>
            </a:r>
            <a:r>
              <a:rPr lang="en-US" dirty="0" smtClean="0"/>
              <a:t> elements, we have </a:t>
            </a:r>
            <a:r>
              <a:rPr lang="en-US" i="1" dirty="0" smtClean="0"/>
              <a:t>minimal preconditions</a:t>
            </a:r>
            <a:r>
              <a:rPr lang="en-US" dirty="0" smtClean="0"/>
              <a:t> on our operations</a:t>
            </a:r>
          </a:p>
          <a:p>
            <a:pPr lvl="1" eaLnBrk="1" hangingPunct="1">
              <a:spcBef>
                <a:spcPts val="1200"/>
              </a:spcBef>
              <a:tabLst>
                <a:tab pos="3030538" algn="l"/>
              </a:tabLst>
            </a:pPr>
            <a:r>
              <a:rPr lang="en-US" dirty="0" smtClean="0"/>
              <a:t>Rather than requiring more preconditions (like “item must be on the list before we can delete it”), we return </a:t>
            </a:r>
            <a:r>
              <a:rPr lang="en-US" dirty="0" smtClean="0">
                <a:solidFill>
                  <a:srgbClr val="FFC000"/>
                </a:solidFill>
                <a:latin typeface="Consolas" pitchFamily="49" charset="0"/>
                <a:cs typeface="Consolas" pitchFamily="49" charset="0"/>
              </a:rPr>
              <a:t>true</a:t>
            </a:r>
            <a:r>
              <a:rPr lang="en-US" dirty="0" smtClean="0"/>
              <a:t> if we were successful and </a:t>
            </a:r>
            <a:r>
              <a:rPr lang="en-US" dirty="0" smtClean="0">
                <a:solidFill>
                  <a:srgbClr val="FFC000"/>
                </a:solidFill>
                <a:latin typeface="Consolas" pitchFamily="49" charset="0"/>
                <a:cs typeface="Consolas" pitchFamily="49" charset="0"/>
              </a:rPr>
              <a:t>false</a:t>
            </a:r>
            <a:r>
              <a:rPr lang="en-US" dirty="0" smtClean="0"/>
              <a:t> if not – for any of several potential reasons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a:lstStyle/>
          <a:p>
            <a:pPr eaLnBrk="1" hangingPunct="1"/>
            <a:r>
              <a:rPr lang="en-US" smtClean="0"/>
              <a:t>Assumptions for Our Lists (2)</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dirty="0" smtClean="0"/>
              <a:t>Our sorted lists are sorted in </a:t>
            </a:r>
            <a:r>
              <a:rPr lang="en-US" u="sng" dirty="0" smtClean="0"/>
              <a:t>increasing</a:t>
            </a:r>
            <a:r>
              <a:rPr lang="en-US" dirty="0" smtClean="0"/>
              <a:t> order (i.e., </a:t>
            </a:r>
            <a:r>
              <a:rPr lang="en-US" i="1" u="sng" dirty="0" smtClean="0"/>
              <a:t>ascending</a:t>
            </a:r>
            <a:r>
              <a:rPr lang="en-US" dirty="0" smtClean="0"/>
              <a:t> order), as defined by the </a:t>
            </a:r>
            <a:r>
              <a:rPr lang="en-US" dirty="0" err="1">
                <a:solidFill>
                  <a:srgbClr val="FFC000"/>
                </a:solidFill>
                <a:latin typeface="Consolas" pitchFamily="49" charset="0"/>
                <a:cs typeface="Consolas" pitchFamily="49" charset="0"/>
              </a:rPr>
              <a:t>compareTo</a:t>
            </a:r>
            <a:r>
              <a:rPr lang="en-US" dirty="0"/>
              <a:t> operation </a:t>
            </a:r>
            <a:r>
              <a:rPr lang="en-US" dirty="0" smtClean="0"/>
              <a:t>applied to list objects</a:t>
            </a:r>
          </a:p>
          <a:p>
            <a:pPr eaLnBrk="1" hangingPunct="1">
              <a:spcBef>
                <a:spcPts val="1200"/>
              </a:spcBef>
              <a:tabLst>
                <a:tab pos="3030538" algn="l"/>
              </a:tabLst>
            </a:pPr>
            <a:r>
              <a:rPr lang="en-US" dirty="0" smtClean="0"/>
              <a:t>The </a:t>
            </a:r>
            <a:r>
              <a:rPr lang="en-US" dirty="0" smtClean="0">
                <a:solidFill>
                  <a:srgbClr val="FFC000"/>
                </a:solidFill>
                <a:latin typeface="Consolas" pitchFamily="49" charset="0"/>
                <a:cs typeface="Consolas" pitchFamily="49" charset="0"/>
              </a:rPr>
              <a:t>equals</a:t>
            </a:r>
            <a:r>
              <a:rPr lang="en-US" dirty="0" smtClean="0"/>
              <a:t> and </a:t>
            </a:r>
            <a:r>
              <a:rPr lang="en-US" dirty="0" err="1">
                <a:solidFill>
                  <a:srgbClr val="FFC000"/>
                </a:solidFill>
                <a:latin typeface="Consolas" pitchFamily="49" charset="0"/>
                <a:cs typeface="Consolas" pitchFamily="49" charset="0"/>
              </a:rPr>
              <a:t>compareTo</a:t>
            </a:r>
            <a:r>
              <a:rPr lang="en-US" dirty="0"/>
              <a:t> methods </a:t>
            </a:r>
            <a:r>
              <a:rPr lang="en-US" dirty="0" smtClean="0"/>
              <a:t>of our sorted list elements are consistent</a:t>
            </a:r>
          </a:p>
          <a:p>
            <a:pPr eaLnBrk="1" hangingPunct="1">
              <a:spcBef>
                <a:spcPts val="1200"/>
              </a:spcBef>
              <a:tabLst>
                <a:tab pos="3030538" algn="l"/>
              </a:tabLst>
            </a:pPr>
            <a:r>
              <a:rPr lang="en-US" dirty="0" smtClean="0"/>
              <a:t>In our indexed lists, the indices in use at any given time are </a:t>
            </a:r>
            <a:r>
              <a:rPr lang="en-US" i="1" dirty="0" smtClean="0"/>
              <a:t>contiguous</a:t>
            </a:r>
            <a:r>
              <a:rPr lang="en-US" dirty="0" smtClean="0"/>
              <a:t>, starting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a:lstStyle/>
          <a:p>
            <a:pPr eaLnBrk="1" hangingPunct="1"/>
            <a:r>
              <a:rPr lang="en-US" smtClean="0"/>
              <a:t>Formal Specification (</a:t>
            </a:r>
            <a:r>
              <a:rPr lang="en-US" smtClean="0">
                <a:cs typeface="Arial" charset="0"/>
              </a:rPr>
              <a:t>§6</a:t>
            </a:r>
            <a:r>
              <a:rPr lang="en-US" smtClean="0"/>
              <a:t>.3)</a:t>
            </a:r>
          </a:p>
        </p:txBody>
      </p:sp>
      <p:sp>
        <p:nvSpPr>
          <p:cNvPr id="14338" name="Content Placeholder 2"/>
          <p:cNvSpPr>
            <a:spLocks noGrp="1"/>
          </p:cNvSpPr>
          <p:nvPr>
            <p:ph idx="1"/>
          </p:nvPr>
        </p:nvSpPr>
        <p:spPr>
          <a:xfrm>
            <a:off x="143225" y="933450"/>
            <a:ext cx="11905549" cy="5721350"/>
          </a:xfrm>
        </p:spPr>
        <p:txBody>
          <a:bodyPr/>
          <a:lstStyle/>
          <a:p>
            <a:pPr eaLnBrk="1" hangingPunct="1">
              <a:spcBef>
                <a:spcPts val="1200"/>
              </a:spcBef>
              <a:tabLst>
                <a:tab pos="3030538" algn="l"/>
              </a:tabLst>
            </a:pPr>
            <a:r>
              <a:rPr lang="en-US" dirty="0" smtClean="0"/>
              <a:t>We define a small, but useful, set of operations for use with our lists.</a:t>
            </a:r>
          </a:p>
          <a:p>
            <a:pPr eaLnBrk="1" hangingPunct="1">
              <a:spcBef>
                <a:spcPts val="1200"/>
              </a:spcBef>
              <a:tabLst>
                <a:tab pos="3030538" algn="l"/>
              </a:tabLst>
            </a:pPr>
            <a:r>
              <a:rPr lang="en-US" dirty="0" smtClean="0"/>
              <a:t>We capture the formal specifications of our List ADT using the Java </a:t>
            </a:r>
            <a:r>
              <a:rPr lang="en-US" dirty="0" smtClean="0">
                <a:solidFill>
                  <a:srgbClr val="FFC000"/>
                </a:solidFill>
                <a:latin typeface="Consolas" pitchFamily="49" charset="0"/>
                <a:cs typeface="Consolas" pitchFamily="49" charset="0"/>
              </a:rPr>
              <a:t>interface</a:t>
            </a:r>
            <a:r>
              <a:rPr lang="en-US" dirty="0" smtClean="0"/>
              <a:t> construct. </a:t>
            </a:r>
          </a:p>
          <a:p>
            <a:pPr eaLnBrk="1" hangingPunct="1">
              <a:spcBef>
                <a:spcPts val="1200"/>
              </a:spcBef>
              <a:tabLst>
                <a:tab pos="3030538" algn="l"/>
              </a:tabLst>
            </a:pPr>
            <a:r>
              <a:rPr lang="en-US" dirty="0" smtClean="0"/>
              <a:t>We pull all the common list method descriptions together into a single interface, called </a:t>
            </a:r>
            <a:r>
              <a:rPr lang="en-US" dirty="0" err="1" smtClean="0">
                <a:solidFill>
                  <a:srgbClr val="FFC000"/>
                </a:solidFill>
                <a:latin typeface="Consolas" pitchFamily="49" charset="0"/>
                <a:cs typeface="Consolas" pitchFamily="49" charset="0"/>
              </a:rPr>
              <a:t>ListInterface</a:t>
            </a:r>
            <a:r>
              <a:rPr lang="en-US" dirty="0" smtClean="0"/>
              <a:t>. </a:t>
            </a:r>
          </a:p>
          <a:p>
            <a:pPr eaLnBrk="1" hangingPunct="1">
              <a:spcBef>
                <a:spcPts val="1200"/>
              </a:spcBef>
              <a:tabLst>
                <a:tab pos="3030538" algn="l"/>
              </a:tabLst>
            </a:pPr>
            <a:r>
              <a:rPr lang="en-US" dirty="0" smtClean="0"/>
              <a:t>We then extend the </a:t>
            </a:r>
            <a:r>
              <a:rPr lang="en-US" dirty="0" err="1">
                <a:solidFill>
                  <a:srgbClr val="FFC000"/>
                </a:solidFill>
                <a:latin typeface="Consolas" pitchFamily="49" charset="0"/>
                <a:cs typeface="Consolas" pitchFamily="49" charset="0"/>
              </a:rPr>
              <a:t>ListInterface</a:t>
            </a:r>
            <a:r>
              <a:rPr lang="en-US" dirty="0" smtClean="0"/>
              <a:t> with an additional interface for indexed lists, because there are more operations available on an indexed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0" y="1"/>
            <a:ext cx="9144000" cy="701675"/>
          </a:xfrm>
        </p:spPr>
        <p:txBody>
          <a:bodyPr/>
          <a:lstStyle/>
          <a:p>
            <a:pPr eaLnBrk="1" hangingPunct="1">
              <a:spcBef>
                <a:spcPts val="1200"/>
              </a:spcBef>
            </a:pPr>
            <a:r>
              <a:rPr lang="en-US" smtClean="0"/>
              <a:t>List Iteration</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dirty="0" smtClean="0"/>
              <a:t>Because a list has a linear relationship among its elements, we can support </a:t>
            </a:r>
            <a:r>
              <a:rPr lang="en-US" i="1" dirty="0" smtClean="0"/>
              <a:t>iteration</a:t>
            </a:r>
            <a:r>
              <a:rPr lang="en-US" dirty="0" smtClean="0"/>
              <a:t> through a list. </a:t>
            </a:r>
          </a:p>
          <a:p>
            <a:pPr eaLnBrk="1" hangingPunct="1">
              <a:spcBef>
                <a:spcPts val="1200"/>
              </a:spcBef>
              <a:tabLst>
                <a:tab pos="3030538" algn="l"/>
              </a:tabLst>
            </a:pPr>
            <a:r>
              <a:rPr lang="en-US" dirty="0" smtClean="0"/>
              <a:t>Iteration means that we provide a mechanism to process the entire list, element by element, from the first element to the last element. </a:t>
            </a:r>
          </a:p>
          <a:p>
            <a:pPr eaLnBrk="1" hangingPunct="1">
              <a:spcBef>
                <a:spcPts val="1200"/>
              </a:spcBef>
              <a:tabLst>
                <a:tab pos="3030538" algn="l"/>
              </a:tabLst>
            </a:pPr>
            <a:r>
              <a:rPr lang="en-US" dirty="0" smtClean="0"/>
              <a:t>Each of our list variations provides the operations </a:t>
            </a:r>
            <a:r>
              <a:rPr lang="en-US" dirty="0" smtClean="0">
                <a:solidFill>
                  <a:srgbClr val="FFC000"/>
                </a:solidFill>
                <a:latin typeface="Consolas" pitchFamily="49" charset="0"/>
                <a:cs typeface="Consolas" pitchFamily="49" charset="0"/>
              </a:rPr>
              <a:t>reset</a:t>
            </a:r>
            <a:r>
              <a:rPr lang="en-US" dirty="0" smtClean="0"/>
              <a:t> and </a:t>
            </a:r>
            <a:r>
              <a:rPr lang="en-US" dirty="0" err="1" smtClean="0">
                <a:solidFill>
                  <a:srgbClr val="FFC000"/>
                </a:solidFill>
                <a:latin typeface="Consolas" pitchFamily="49" charset="0"/>
                <a:cs typeface="Consolas" pitchFamily="49" charset="0"/>
              </a:rPr>
              <a:t>getNext</a:t>
            </a:r>
            <a:r>
              <a:rPr lang="en-US" dirty="0" smtClean="0"/>
              <a:t> to support this activity.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pPr eaLnBrk="1" hangingPunct="1"/>
            <a:r>
              <a:rPr lang="en-US" dirty="0" smtClean="0"/>
              <a:t>Welcome to EECS 2500</a:t>
            </a:r>
          </a:p>
        </p:txBody>
      </p:sp>
      <p:sp>
        <p:nvSpPr>
          <p:cNvPr id="15362" name="Content Placeholder 2"/>
          <p:cNvSpPr>
            <a:spLocks/>
          </p:cNvSpPr>
          <p:nvPr/>
        </p:nvSpPr>
        <p:spPr bwMode="auto">
          <a:xfrm>
            <a:off x="143225" y="933451"/>
            <a:ext cx="10410475" cy="5192713"/>
          </a:xfrm>
          <a:prstGeom prst="rect">
            <a:avLst/>
          </a:prstGeom>
          <a:noFill/>
          <a:ln w="9525">
            <a:noFill/>
            <a:miter lim="800000"/>
            <a:headEnd/>
            <a:tailEnd/>
          </a:ln>
        </p:spPr>
        <p:txBody>
          <a:bodyPr/>
          <a:lstStyle/>
          <a:p>
            <a:pPr marL="419100" indent="-382588">
              <a:spcBef>
                <a:spcPts val="725"/>
              </a:spcBef>
              <a:buClr>
                <a:schemeClr val="accent1"/>
              </a:buClr>
              <a:buSzPct val="80000"/>
              <a:buFont typeface="Wingdings 2" pitchFamily="18" charset="2"/>
              <a:buChar char=""/>
            </a:pPr>
            <a:r>
              <a:rPr lang="en-US" sz="3000" dirty="0"/>
              <a:t>Pages of primary text in each chapter:</a:t>
            </a:r>
          </a:p>
          <a:p>
            <a:pPr marL="722313" lvl="1" indent="-273050">
              <a:spcBef>
                <a:spcPts val="725"/>
              </a:spcBef>
              <a:buClr>
                <a:schemeClr val="accent1"/>
              </a:buClr>
              <a:buSzPct val="90000"/>
            </a:pPr>
            <a:r>
              <a:rPr lang="en-US" sz="2400" dirty="0"/>
              <a:t>	Ch.   1: 62 pp. (Getting Organized)</a:t>
            </a:r>
          </a:p>
          <a:p>
            <a:pPr marL="722313" lvl="1" indent="-273050">
              <a:spcBef>
                <a:spcPts val="725"/>
              </a:spcBef>
              <a:buClr>
                <a:schemeClr val="accent1"/>
              </a:buClr>
              <a:buSzPct val="90000"/>
            </a:pPr>
            <a:r>
              <a:rPr lang="en-US" sz="2400" dirty="0"/>
              <a:t>	Ch.   2: 96 pp. (Abstract Data Types (ADTs))</a:t>
            </a:r>
          </a:p>
          <a:p>
            <a:pPr marL="722313" lvl="1" indent="-273050">
              <a:spcBef>
                <a:spcPts val="725"/>
              </a:spcBef>
              <a:buClr>
                <a:schemeClr val="accent1"/>
              </a:buClr>
              <a:buSzPct val="90000"/>
            </a:pPr>
            <a:r>
              <a:rPr lang="en-US" sz="2400" dirty="0"/>
              <a:t>	Ch.   3: 84 pp. (The Stack ADT)</a:t>
            </a:r>
          </a:p>
          <a:p>
            <a:pPr marL="722313" lvl="1" indent="-273050">
              <a:spcBef>
                <a:spcPts val="725"/>
              </a:spcBef>
              <a:buClr>
                <a:schemeClr val="accent1"/>
              </a:buClr>
              <a:buSzPct val="90000"/>
            </a:pPr>
            <a:r>
              <a:rPr lang="en-US" sz="2400" dirty="0"/>
              <a:t>	Ch.   4: 54 pp. (Recursion)</a:t>
            </a:r>
          </a:p>
          <a:p>
            <a:pPr marL="722313" lvl="1" indent="-273050">
              <a:spcBef>
                <a:spcPts val="725"/>
              </a:spcBef>
              <a:buClr>
                <a:schemeClr val="accent1"/>
              </a:buClr>
              <a:buSzPct val="90000"/>
            </a:pPr>
            <a:r>
              <a:rPr lang="en-US" sz="2400" dirty="0"/>
              <a:t>	Ch.   5: 86 pp. (The Queue ADT)</a:t>
            </a:r>
          </a:p>
          <a:p>
            <a:pPr marL="722313" lvl="1" indent="-273050">
              <a:spcBef>
                <a:spcPts val="725"/>
              </a:spcBef>
              <a:buClr>
                <a:schemeClr val="accent1"/>
              </a:buClr>
              <a:buSzPct val="90000"/>
            </a:pPr>
            <a:r>
              <a:rPr lang="en-US" sz="2400" b="1" dirty="0">
                <a:solidFill>
                  <a:srgbClr val="007FFF"/>
                </a:solidFill>
              </a:rPr>
              <a:t>	Ch.   6: 90 pp. (The List ADT)</a:t>
            </a:r>
          </a:p>
          <a:p>
            <a:pPr marL="722313" lvl="1" indent="-273050">
              <a:spcBef>
                <a:spcPts val="725"/>
              </a:spcBef>
              <a:buClr>
                <a:schemeClr val="accent1"/>
              </a:buClr>
              <a:buSzPct val="90000"/>
            </a:pPr>
            <a:r>
              <a:rPr lang="en-US" sz="2400" dirty="0"/>
              <a:t>	Ch.   7: 58 pp. (More Lists)</a:t>
            </a:r>
          </a:p>
          <a:p>
            <a:pPr marL="722313" lvl="1" indent="-273050">
              <a:spcBef>
                <a:spcPts val="725"/>
              </a:spcBef>
              <a:buClr>
                <a:schemeClr val="accent1"/>
              </a:buClr>
              <a:buSzPct val="90000"/>
            </a:pPr>
            <a:r>
              <a:rPr lang="en-US" sz="2400" dirty="0"/>
              <a:t>	Ch.   8: 82 pp. (Binary Search Trees – skip)</a:t>
            </a:r>
          </a:p>
          <a:p>
            <a:pPr marL="722313" lvl="1" indent="-273050">
              <a:spcBef>
                <a:spcPts val="725"/>
              </a:spcBef>
              <a:buClr>
                <a:schemeClr val="accent1"/>
              </a:buClr>
              <a:buSzPct val="90000"/>
            </a:pPr>
            <a:r>
              <a:rPr lang="en-US" sz="2400" dirty="0"/>
              <a:t>	Ch.   9: 58 pp. (Priority Queues, Heaps, and Graphs – skip)</a:t>
            </a:r>
          </a:p>
          <a:p>
            <a:pPr marL="722313" lvl="1" indent="-273050">
              <a:spcBef>
                <a:spcPts val="725"/>
              </a:spcBef>
              <a:buClr>
                <a:schemeClr val="accent1"/>
              </a:buClr>
              <a:buSzPct val="90000"/>
            </a:pPr>
            <a:r>
              <a:rPr lang="en-US" sz="2400" dirty="0"/>
              <a:t>	Ch. 10: 78 pp. (Searching and Sorting Algorithms – partial)</a:t>
            </a:r>
            <a:endParaRPr lang="en-US" sz="2600" dirty="0"/>
          </a:p>
        </p:txBody>
      </p:sp>
      <p:sp>
        <p:nvSpPr>
          <p:cNvPr id="15363" name="Line 4"/>
          <p:cNvSpPr>
            <a:spLocks noChangeShapeType="1"/>
          </p:cNvSpPr>
          <p:nvPr/>
        </p:nvSpPr>
        <p:spPr bwMode="auto">
          <a:xfrm>
            <a:off x="872920" y="4926013"/>
            <a:ext cx="7067550" cy="0"/>
          </a:xfrm>
          <a:prstGeom prst="line">
            <a:avLst/>
          </a:prstGeom>
          <a:noFill/>
          <a:ln w="28575">
            <a:solidFill>
              <a:srgbClr val="FF0000"/>
            </a:solidFill>
            <a:round/>
            <a:headEnd/>
            <a:tailEnd/>
          </a:ln>
        </p:spPr>
        <p:txBody>
          <a:bodyPr/>
          <a:lstStyle/>
          <a:p>
            <a:endParaRPr lang="en-US"/>
          </a:p>
        </p:txBody>
      </p:sp>
      <p:sp>
        <p:nvSpPr>
          <p:cNvPr id="15364" name="Line 5"/>
          <p:cNvSpPr>
            <a:spLocks noChangeShapeType="1"/>
          </p:cNvSpPr>
          <p:nvPr/>
        </p:nvSpPr>
        <p:spPr bwMode="auto">
          <a:xfrm>
            <a:off x="872921" y="5387975"/>
            <a:ext cx="8372475" cy="0"/>
          </a:xfrm>
          <a:prstGeom prst="line">
            <a:avLst/>
          </a:prstGeom>
          <a:noFill/>
          <a:ln w="28575">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a:lstStyle/>
          <a:p>
            <a:pPr eaLnBrk="1" hangingPunct="1"/>
            <a:r>
              <a:rPr lang="en-US" smtClean="0"/>
              <a:t>List Operations (1)</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dirty="0" smtClean="0"/>
              <a:t>Our list interface defines the following operations:</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size</a:t>
            </a:r>
            <a:r>
              <a:rPr lang="en-US" dirty="0" smtClean="0"/>
              <a:t>: Returns the number of elements on the list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add</a:t>
            </a:r>
            <a:r>
              <a:rPr lang="en-US" dirty="0" smtClean="0"/>
              <a:t>: Adds an element to the list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contains</a:t>
            </a:r>
            <a:r>
              <a:rPr lang="en-US" dirty="0" smtClean="0"/>
              <a:t>: Passed an </a:t>
            </a:r>
            <a:r>
              <a:rPr lang="en-US" dirty="0" smtClean="0">
                <a:solidFill>
                  <a:srgbClr val="FFC000"/>
                </a:solidFill>
                <a:latin typeface="Consolas" pitchFamily="49" charset="0"/>
                <a:cs typeface="Consolas" pitchFamily="49" charset="0"/>
              </a:rPr>
              <a:t>Object</a:t>
            </a:r>
            <a:r>
              <a:rPr lang="en-US" dirty="0" smtClean="0"/>
              <a:t> argument and returns a </a:t>
            </a:r>
            <a:r>
              <a:rPr lang="en-US" dirty="0" err="1" smtClean="0">
                <a:solidFill>
                  <a:srgbClr val="FFC000"/>
                </a:solidFill>
                <a:latin typeface="Consolas" pitchFamily="49" charset="0"/>
                <a:cs typeface="Consolas" pitchFamily="49" charset="0"/>
              </a:rPr>
              <a:t>boolean</a:t>
            </a:r>
            <a:r>
              <a:rPr lang="en-US" dirty="0" smtClean="0"/>
              <a:t> indicating whether the list contains an equivalent element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remove</a:t>
            </a:r>
            <a:r>
              <a:rPr lang="en-US" dirty="0" smtClean="0"/>
              <a:t>: Passed an </a:t>
            </a:r>
            <a:r>
              <a:rPr lang="en-US" dirty="0">
                <a:solidFill>
                  <a:srgbClr val="FFC000"/>
                </a:solidFill>
                <a:latin typeface="Consolas" pitchFamily="49" charset="0"/>
                <a:cs typeface="Consolas" pitchFamily="49" charset="0"/>
              </a:rPr>
              <a:t>Object</a:t>
            </a:r>
            <a:r>
              <a:rPr lang="en-US" dirty="0" smtClean="0"/>
              <a:t> argument and, if an equivalent element exists on the list, removes one instance of that element. Returns a </a:t>
            </a:r>
            <a:r>
              <a:rPr lang="en-US" dirty="0" err="1" smtClean="0">
                <a:solidFill>
                  <a:srgbClr val="FFC000"/>
                </a:solidFill>
                <a:latin typeface="Consolas" pitchFamily="49" charset="0"/>
                <a:cs typeface="Consolas" pitchFamily="49" charset="0"/>
              </a:rPr>
              <a:t>boolean</a:t>
            </a:r>
            <a:r>
              <a:rPr lang="en-US" dirty="0" smtClean="0"/>
              <a:t> value indicating whether an object was actually removed</a:t>
            </a:r>
          </a:p>
          <a:p>
            <a:pPr marL="742950" lvl="1" indent="-285750" eaLnBrk="1" hangingPunct="1">
              <a:spcBef>
                <a:spcPct val="25000"/>
              </a:spcBef>
              <a:tabLst>
                <a:tab pos="3030538" algn="l"/>
              </a:tabLst>
            </a:pPr>
            <a:r>
              <a:rPr lang="en-US" dirty="0">
                <a:solidFill>
                  <a:srgbClr val="FFC000"/>
                </a:solidFill>
                <a:latin typeface="Consolas" pitchFamily="49" charset="0"/>
                <a:cs typeface="Consolas" pitchFamily="49" charset="0"/>
              </a:rPr>
              <a:t>get</a:t>
            </a:r>
            <a:r>
              <a:rPr lang="en-US" dirty="0"/>
              <a:t>: Passed an </a:t>
            </a:r>
            <a:r>
              <a:rPr lang="en-US" dirty="0">
                <a:solidFill>
                  <a:srgbClr val="FFC000"/>
                </a:solidFill>
                <a:latin typeface="Consolas" pitchFamily="49" charset="0"/>
                <a:cs typeface="Consolas" pitchFamily="49" charset="0"/>
              </a:rPr>
              <a:t>Object</a:t>
            </a:r>
            <a:r>
              <a:rPr lang="en-US" dirty="0"/>
              <a:t> argument, returns an equivalent </a:t>
            </a:r>
            <a:r>
              <a:rPr lang="en-US" dirty="0">
                <a:solidFill>
                  <a:srgbClr val="FFC000"/>
                </a:solidFill>
                <a:latin typeface="Consolas" pitchFamily="49" charset="0"/>
                <a:cs typeface="Consolas" pitchFamily="49" charset="0"/>
              </a:rPr>
              <a:t>Object</a:t>
            </a:r>
            <a:r>
              <a:rPr lang="en-US" dirty="0"/>
              <a:t> if one exists on the list. If not, returns </a:t>
            </a:r>
            <a:r>
              <a:rPr lang="en-US" dirty="0">
                <a:solidFill>
                  <a:srgbClr val="FFC000"/>
                </a:solidFill>
                <a:latin typeface="Consolas" pitchFamily="49" charset="0"/>
                <a:cs typeface="Consolas" pitchFamily="49" charset="0"/>
              </a:rPr>
              <a:t>null</a:t>
            </a:r>
          </a:p>
          <a:p>
            <a:pPr marL="742950" lvl="1" indent="-285750" eaLnBrk="1" hangingPunct="1">
              <a:spcBef>
                <a:spcPct val="25000"/>
              </a:spcBef>
              <a:tabLst>
                <a:tab pos="3030538" algn="l"/>
              </a:tabLst>
            </a:pPr>
            <a:r>
              <a:rPr lang="en-US" dirty="0" err="1">
                <a:solidFill>
                  <a:srgbClr val="FFC000"/>
                </a:solidFill>
                <a:latin typeface="Consolas" pitchFamily="49" charset="0"/>
                <a:cs typeface="Consolas" pitchFamily="49" charset="0"/>
              </a:rPr>
              <a:t>toString</a:t>
            </a:r>
            <a:r>
              <a:rPr lang="en-US" dirty="0"/>
              <a:t>: Returns a nicely formatted string representing the contents of the entire list.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a:lstStyle/>
          <a:p>
            <a:pPr eaLnBrk="1" hangingPunct="1"/>
            <a:r>
              <a:rPr lang="en-US" smtClean="0"/>
              <a:t>List Operations (2)</a:t>
            </a:r>
          </a:p>
        </p:txBody>
      </p:sp>
      <p:sp>
        <p:nvSpPr>
          <p:cNvPr id="14338" name="Content Placeholder 2"/>
          <p:cNvSpPr>
            <a:spLocks noGrp="1"/>
          </p:cNvSpPr>
          <p:nvPr>
            <p:ph idx="1"/>
          </p:nvPr>
        </p:nvSpPr>
        <p:spPr>
          <a:xfrm>
            <a:off x="181629" y="933450"/>
            <a:ext cx="11867145" cy="5721350"/>
          </a:xfrm>
        </p:spPr>
        <p:txBody>
          <a:bodyPr/>
          <a:lstStyle/>
          <a:p>
            <a:pPr eaLnBrk="1" hangingPunct="1">
              <a:spcBef>
                <a:spcPct val="25000"/>
              </a:spcBef>
              <a:tabLst>
                <a:tab pos="3030538" algn="l"/>
              </a:tabLst>
            </a:pPr>
            <a:r>
              <a:rPr lang="en-US" dirty="0" smtClean="0"/>
              <a:t>Our list interface defines the following operations, cont’d:</a:t>
            </a:r>
          </a:p>
          <a:p>
            <a:pPr marL="742950" lvl="1" indent="-285750" eaLnBrk="1" hangingPunct="1">
              <a:spcBef>
                <a:spcPct val="25000"/>
              </a:spcBef>
              <a:tabLst>
                <a:tab pos="3030538" algn="l"/>
              </a:tabLst>
            </a:pPr>
            <a:r>
              <a:rPr lang="en-US" dirty="0" smtClean="0">
                <a:solidFill>
                  <a:srgbClr val="FFC000"/>
                </a:solidFill>
                <a:latin typeface="Consolas" pitchFamily="49" charset="0"/>
                <a:cs typeface="Consolas" pitchFamily="49" charset="0"/>
              </a:rPr>
              <a:t>reset</a:t>
            </a:r>
            <a:r>
              <a:rPr lang="en-US" dirty="0" smtClean="0"/>
              <a:t>: Initializes the list. Sets the current position (the position of the next element to be processed) to the first element on the list.</a:t>
            </a:r>
          </a:p>
          <a:p>
            <a:pPr marL="742950" lvl="1" indent="-285750" eaLnBrk="1" hangingPunct="1">
              <a:spcBef>
                <a:spcPct val="25000"/>
              </a:spcBef>
              <a:tabLst>
                <a:tab pos="3030538" algn="l"/>
              </a:tabLst>
            </a:pPr>
            <a:r>
              <a:rPr lang="en-US" dirty="0" err="1" smtClean="0">
                <a:solidFill>
                  <a:srgbClr val="FFC000"/>
                </a:solidFill>
                <a:latin typeface="Consolas" pitchFamily="49" charset="0"/>
                <a:cs typeface="Consolas" pitchFamily="49" charset="0"/>
              </a:rPr>
              <a:t>getNext</a:t>
            </a:r>
            <a:r>
              <a:rPr lang="en-US" dirty="0" smtClean="0"/>
              <a:t>: Returns the next element, and updates the current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a:lstStyle/>
          <a:p>
            <a:pPr eaLnBrk="1" hangingPunct="1"/>
            <a:r>
              <a:rPr lang="en-US" smtClean="0"/>
              <a:t>List Operations (3)</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720"/>
              </a:spcBef>
              <a:tabLst>
                <a:tab pos="3030538" algn="l"/>
              </a:tabLst>
            </a:pPr>
            <a:r>
              <a:rPr lang="en-US" dirty="0" smtClean="0"/>
              <a:t>Our </a:t>
            </a:r>
            <a:r>
              <a:rPr lang="en-US" i="1" dirty="0" smtClean="0"/>
              <a:t>Indexed</a:t>
            </a:r>
            <a:r>
              <a:rPr lang="en-US" dirty="0" smtClean="0"/>
              <a:t> List also supports several index-based operations</a:t>
            </a:r>
          </a:p>
          <a:p>
            <a:pPr eaLnBrk="1" hangingPunct="1">
              <a:spcBef>
                <a:spcPts val="720"/>
              </a:spcBef>
              <a:tabLst>
                <a:tab pos="3030538" algn="l"/>
              </a:tabLst>
            </a:pPr>
            <a:r>
              <a:rPr lang="en-US" dirty="0"/>
              <a:t>Each method that accepts an </a:t>
            </a:r>
            <a:r>
              <a:rPr lang="en-US" dirty="0">
                <a:solidFill>
                  <a:srgbClr val="FFC000"/>
                </a:solidFill>
                <a:latin typeface="Consolas" pitchFamily="49" charset="0"/>
                <a:cs typeface="Consolas" pitchFamily="49" charset="0"/>
              </a:rPr>
              <a:t>index</a:t>
            </a:r>
            <a:r>
              <a:rPr lang="en-US" dirty="0"/>
              <a:t> as an argument throws an exception if the index is invalid.</a:t>
            </a:r>
          </a:p>
          <a:p>
            <a:pPr eaLnBrk="1" hangingPunct="1">
              <a:spcBef>
                <a:spcPts val="720"/>
              </a:spcBef>
              <a:tabLst>
                <a:tab pos="3030538" algn="l"/>
              </a:tabLst>
            </a:pPr>
            <a:r>
              <a:rPr lang="en-US" dirty="0" smtClean="0"/>
              <a:t>The index-based operations:</a:t>
            </a:r>
          </a:p>
          <a:p>
            <a:pPr marL="742950" lvl="1" indent="-285750" eaLnBrk="1" hangingPunct="1">
              <a:spcBef>
                <a:spcPts val="720"/>
              </a:spcBef>
              <a:tabLst>
                <a:tab pos="3030538" algn="l"/>
              </a:tabLst>
            </a:pPr>
            <a:r>
              <a:rPr lang="en-US" dirty="0" smtClean="0">
                <a:solidFill>
                  <a:srgbClr val="FFC000"/>
                </a:solidFill>
                <a:latin typeface="Consolas" pitchFamily="49" charset="0"/>
                <a:cs typeface="Consolas" pitchFamily="49" charset="0"/>
              </a:rPr>
              <a:t>add</a:t>
            </a:r>
            <a:r>
              <a:rPr lang="en-US" dirty="0" smtClean="0"/>
              <a:t>: Given an </a:t>
            </a:r>
            <a:r>
              <a:rPr lang="en-US" dirty="0">
                <a:solidFill>
                  <a:srgbClr val="FFC000"/>
                </a:solidFill>
                <a:latin typeface="Consolas" pitchFamily="49" charset="0"/>
                <a:cs typeface="Consolas" pitchFamily="49" charset="0"/>
              </a:rPr>
              <a:t>Object</a:t>
            </a:r>
            <a:r>
              <a:rPr lang="en-US" dirty="0" smtClean="0"/>
              <a:t> element and an integer </a:t>
            </a:r>
            <a:r>
              <a:rPr lang="en-US" dirty="0" smtClean="0">
                <a:solidFill>
                  <a:srgbClr val="FFC000"/>
                </a:solidFill>
                <a:latin typeface="Consolas" pitchFamily="49" charset="0"/>
                <a:cs typeface="Consolas" pitchFamily="49" charset="0"/>
              </a:rPr>
              <a:t>index</a:t>
            </a:r>
            <a:r>
              <a:rPr lang="en-US" dirty="0" smtClean="0">
                <a:cs typeface="Courier New" pitchFamily="49" charset="0"/>
              </a:rPr>
              <a:t>,</a:t>
            </a:r>
            <a:r>
              <a:rPr lang="en-US" dirty="0" smtClean="0"/>
              <a:t> adds the element to the list at the position </a:t>
            </a:r>
            <a:r>
              <a:rPr lang="en-US" dirty="0">
                <a:solidFill>
                  <a:srgbClr val="FFC000"/>
                </a:solidFill>
                <a:latin typeface="Consolas" pitchFamily="49" charset="0"/>
                <a:cs typeface="Consolas" pitchFamily="49" charset="0"/>
              </a:rPr>
              <a:t>index</a:t>
            </a:r>
            <a:endParaRPr lang="en-US" dirty="0" smtClean="0">
              <a:latin typeface="Courier New" pitchFamily="49" charset="0"/>
              <a:cs typeface="Courier New" pitchFamily="49" charset="0"/>
            </a:endParaRPr>
          </a:p>
          <a:p>
            <a:pPr marL="742950" lvl="1" indent="-285750" eaLnBrk="1" hangingPunct="1">
              <a:spcBef>
                <a:spcPts val="720"/>
              </a:spcBef>
              <a:tabLst>
                <a:tab pos="3030538" algn="l"/>
              </a:tabLst>
            </a:pPr>
            <a:r>
              <a:rPr lang="en-US" dirty="0" smtClean="0">
                <a:solidFill>
                  <a:srgbClr val="FFC000"/>
                </a:solidFill>
                <a:latin typeface="Consolas" pitchFamily="49" charset="0"/>
                <a:cs typeface="Consolas" pitchFamily="49" charset="0"/>
              </a:rPr>
              <a:t>set</a:t>
            </a:r>
            <a:r>
              <a:rPr lang="en-US" dirty="0" smtClean="0"/>
              <a:t>: Given an </a:t>
            </a:r>
            <a:r>
              <a:rPr lang="en-US" dirty="0">
                <a:solidFill>
                  <a:srgbClr val="FFC000"/>
                </a:solidFill>
                <a:latin typeface="Consolas" pitchFamily="49" charset="0"/>
                <a:cs typeface="Consolas" pitchFamily="49" charset="0"/>
              </a:rPr>
              <a:t>Object</a:t>
            </a:r>
            <a:r>
              <a:rPr lang="en-US" dirty="0" smtClean="0"/>
              <a:t> element and an integer </a:t>
            </a:r>
            <a:r>
              <a:rPr lang="en-US" dirty="0" smtClean="0">
                <a:solidFill>
                  <a:srgbClr val="FFC000"/>
                </a:solidFill>
                <a:latin typeface="Consolas" pitchFamily="49" charset="0"/>
                <a:cs typeface="Consolas" pitchFamily="49" charset="0"/>
              </a:rPr>
              <a:t>index</a:t>
            </a:r>
            <a:r>
              <a:rPr lang="en-US" dirty="0" smtClean="0"/>
              <a:t>, replaces the current element at the position </a:t>
            </a:r>
            <a:r>
              <a:rPr lang="en-US" dirty="0">
                <a:solidFill>
                  <a:srgbClr val="FFC000"/>
                </a:solidFill>
                <a:latin typeface="Consolas" pitchFamily="49" charset="0"/>
                <a:cs typeface="Consolas" pitchFamily="49" charset="0"/>
              </a:rPr>
              <a:t>index</a:t>
            </a:r>
            <a:r>
              <a:rPr lang="en-US" dirty="0" smtClean="0"/>
              <a:t> with the argument element</a:t>
            </a:r>
          </a:p>
          <a:p>
            <a:pPr marL="742950" lvl="1" indent="-285750" eaLnBrk="1" hangingPunct="1">
              <a:spcBef>
                <a:spcPts val="720"/>
              </a:spcBef>
              <a:tabLst>
                <a:tab pos="3030538" algn="l"/>
              </a:tabLst>
            </a:pPr>
            <a:r>
              <a:rPr lang="en-US" dirty="0">
                <a:solidFill>
                  <a:srgbClr val="FFC000"/>
                </a:solidFill>
                <a:latin typeface="Consolas" pitchFamily="49" charset="0"/>
                <a:cs typeface="Consolas" pitchFamily="49" charset="0"/>
              </a:rPr>
              <a:t>get</a:t>
            </a:r>
            <a:r>
              <a:rPr lang="en-US" dirty="0"/>
              <a:t>: Passed an integer </a:t>
            </a:r>
            <a:r>
              <a:rPr lang="en-US" dirty="0">
                <a:solidFill>
                  <a:srgbClr val="FFC000"/>
                </a:solidFill>
                <a:latin typeface="Consolas" pitchFamily="49" charset="0"/>
                <a:cs typeface="Consolas" pitchFamily="49" charset="0"/>
              </a:rPr>
              <a:t>index</a:t>
            </a:r>
            <a:r>
              <a:rPr lang="en-US" dirty="0"/>
              <a:t> it returns a reference to the element from the list at that </a:t>
            </a:r>
            <a:r>
              <a:rPr lang="en-US" dirty="0" smtClean="0"/>
              <a:t>position</a:t>
            </a:r>
          </a:p>
          <a:p>
            <a:pPr marL="742950" lvl="1" indent="-285750" eaLnBrk="1" hangingPunct="1">
              <a:spcBef>
                <a:spcPts val="720"/>
              </a:spcBef>
              <a:tabLst>
                <a:tab pos="3030538" algn="l"/>
              </a:tabLst>
            </a:pPr>
            <a:r>
              <a:rPr lang="en-US" dirty="0" err="1">
                <a:solidFill>
                  <a:srgbClr val="FFC000"/>
                </a:solidFill>
                <a:latin typeface="Consolas" pitchFamily="49" charset="0"/>
                <a:cs typeface="Consolas" pitchFamily="49" charset="0"/>
              </a:rPr>
              <a:t>indexOf</a:t>
            </a:r>
            <a:r>
              <a:rPr lang="en-US" dirty="0"/>
              <a:t>: Given an </a:t>
            </a:r>
            <a:r>
              <a:rPr lang="en-US" dirty="0">
                <a:solidFill>
                  <a:srgbClr val="FFC000"/>
                </a:solidFill>
                <a:latin typeface="Consolas" pitchFamily="49" charset="0"/>
                <a:cs typeface="Consolas" pitchFamily="49" charset="0"/>
              </a:rPr>
              <a:t>Object</a:t>
            </a:r>
            <a:r>
              <a:rPr lang="en-US" dirty="0"/>
              <a:t> element, returns the </a:t>
            </a:r>
            <a:r>
              <a:rPr lang="en-US" dirty="0">
                <a:solidFill>
                  <a:srgbClr val="FFC000"/>
                </a:solidFill>
                <a:latin typeface="Consolas" pitchFamily="49" charset="0"/>
                <a:cs typeface="Consolas" pitchFamily="49" charset="0"/>
              </a:rPr>
              <a:t>index</a:t>
            </a:r>
            <a:r>
              <a:rPr lang="en-US" dirty="0"/>
              <a:t> of the first such matching element (or -1 if no matching element is in the list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a:lstStyle/>
          <a:p>
            <a:pPr eaLnBrk="1" hangingPunct="1"/>
            <a:r>
              <a:rPr lang="en-US" smtClean="0"/>
              <a:t>List Operations (4)</a:t>
            </a:r>
          </a:p>
        </p:txBody>
      </p:sp>
      <p:sp>
        <p:nvSpPr>
          <p:cNvPr id="14338" name="Content Placeholder 2"/>
          <p:cNvSpPr>
            <a:spLocks noGrp="1"/>
          </p:cNvSpPr>
          <p:nvPr>
            <p:ph idx="1"/>
          </p:nvPr>
        </p:nvSpPr>
        <p:spPr>
          <a:xfrm>
            <a:off x="143225" y="933450"/>
            <a:ext cx="11905550" cy="5721350"/>
          </a:xfrm>
        </p:spPr>
        <p:txBody>
          <a:bodyPr/>
          <a:lstStyle/>
          <a:p>
            <a:pPr eaLnBrk="1" hangingPunct="1">
              <a:spcBef>
                <a:spcPts val="1200"/>
              </a:spcBef>
              <a:tabLst>
                <a:tab pos="3030538" algn="l"/>
              </a:tabLst>
            </a:pPr>
            <a:r>
              <a:rPr lang="en-US" dirty="0" smtClean="0"/>
              <a:t>The index-based operations (cont’d):</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remove</a:t>
            </a:r>
            <a:r>
              <a:rPr lang="en-US" dirty="0" smtClean="0"/>
              <a:t>: Passed an integer </a:t>
            </a:r>
            <a:r>
              <a:rPr lang="en-US" dirty="0">
                <a:solidFill>
                  <a:srgbClr val="FFC000"/>
                </a:solidFill>
                <a:latin typeface="Consolas" pitchFamily="49" charset="0"/>
                <a:cs typeface="Consolas" pitchFamily="49" charset="0"/>
              </a:rPr>
              <a:t>index</a:t>
            </a:r>
            <a:r>
              <a:rPr lang="en-US" dirty="0" smtClean="0"/>
              <a:t>, it removes the element at that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5"/>
          <p:cNvSpPr>
            <a:spLocks noChangeArrowheads="1"/>
          </p:cNvSpPr>
          <p:nvPr/>
        </p:nvSpPr>
        <p:spPr bwMode="auto">
          <a:xfrm>
            <a:off x="2101851" y="933451"/>
            <a:ext cx="7758113" cy="5414963"/>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866" name="Title 1"/>
          <p:cNvSpPr>
            <a:spLocks noGrp="1"/>
          </p:cNvSpPr>
          <p:nvPr>
            <p:ph type="title"/>
          </p:nvPr>
        </p:nvSpPr>
        <p:spPr>
          <a:xfrm>
            <a:off x="1524000" y="1"/>
            <a:ext cx="9144000" cy="701675"/>
          </a:xfrm>
        </p:spPr>
        <p:txBody>
          <a:bodyPr/>
          <a:lstStyle/>
          <a:p>
            <a:pPr eaLnBrk="1" hangingPunct="1"/>
            <a:r>
              <a:rPr lang="en-US" smtClean="0"/>
              <a:t>UML Diagram of our List Interfaces</a:t>
            </a:r>
          </a:p>
        </p:txBody>
      </p:sp>
      <p:pic>
        <p:nvPicPr>
          <p:cNvPr id="36867" name="Picture 5" descr="C:\Users\Dan\Desktop\edition3\Art Files\13549_CH06\13549_CH06_FIG0602.jpg"/>
          <p:cNvPicPr>
            <a:picLocks noChangeAspect="1" noChangeArrowheads="1"/>
          </p:cNvPicPr>
          <p:nvPr/>
        </p:nvPicPr>
        <p:blipFill>
          <a:blip r:embed="rId2"/>
          <a:srcRect/>
          <a:stretch>
            <a:fillRect/>
          </a:stretch>
        </p:blipFill>
        <p:spPr bwMode="auto">
          <a:xfrm>
            <a:off x="2647951" y="1393825"/>
            <a:ext cx="6405563"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smtClean="0"/>
              <a:t>List Example</a:t>
            </a:r>
          </a:p>
        </p:txBody>
      </p:sp>
      <p:sp>
        <p:nvSpPr>
          <p:cNvPr id="14338" name="Content Placeholder 2"/>
          <p:cNvSpPr>
            <a:spLocks noGrp="1"/>
          </p:cNvSpPr>
          <p:nvPr>
            <p:ph idx="1"/>
          </p:nvPr>
        </p:nvSpPr>
        <p:spPr>
          <a:xfrm>
            <a:off x="8631239" y="912813"/>
            <a:ext cx="1919287" cy="5549900"/>
          </a:xfrm>
        </p:spPr>
        <p:txBody>
          <a:bodyPr/>
          <a:lstStyle/>
          <a:p>
            <a:pPr eaLnBrk="1" hangingPunct="1">
              <a:spcBef>
                <a:spcPct val="10000"/>
              </a:spcBef>
              <a:buNone/>
              <a:tabLst>
                <a:tab pos="3030538" algn="l"/>
              </a:tabLst>
            </a:pPr>
            <a:r>
              <a:rPr lang="en-US" sz="1800" b="1" u="sng" dirty="0"/>
              <a:t>Output</a:t>
            </a:r>
          </a:p>
          <a:p>
            <a:pPr eaLnBrk="1" hangingPunct="1">
              <a:spcBef>
                <a:spcPct val="10000"/>
              </a:spcBef>
              <a:buNone/>
              <a:tabLst>
                <a:tab pos="3030538" algn="l"/>
              </a:tabLst>
            </a:pPr>
            <a:r>
              <a:rPr lang="en-US" sz="1800" dirty="0"/>
              <a:t>Unsorted List:</a:t>
            </a:r>
          </a:p>
          <a:p>
            <a:pPr eaLnBrk="1" hangingPunct="1">
              <a:spcBef>
                <a:spcPct val="10000"/>
              </a:spcBef>
              <a:buNone/>
              <a:tabLst>
                <a:tab pos="3030538" algn="l"/>
              </a:tabLst>
            </a:pPr>
            <a:r>
              <a:rPr lang="en-US" sz="1800" dirty="0"/>
              <a:t>  Wirth</a:t>
            </a:r>
          </a:p>
          <a:p>
            <a:pPr eaLnBrk="1" hangingPunct="1">
              <a:spcBef>
                <a:spcPct val="10000"/>
              </a:spcBef>
              <a:buNone/>
              <a:tabLst>
                <a:tab pos="3030538" algn="l"/>
              </a:tabLst>
            </a:pPr>
            <a:r>
              <a:rPr lang="en-US" sz="1800" dirty="0"/>
              <a:t>  Dykstra</a:t>
            </a:r>
          </a:p>
          <a:p>
            <a:pPr eaLnBrk="1" hangingPunct="1">
              <a:spcBef>
                <a:spcPct val="10000"/>
              </a:spcBef>
              <a:buNone/>
              <a:tabLst>
                <a:tab pos="3030538" algn="l"/>
              </a:tabLst>
            </a:pPr>
            <a:r>
              <a:rPr lang="en-US" sz="1800" dirty="0"/>
              <a:t>  Dahl</a:t>
            </a:r>
          </a:p>
          <a:p>
            <a:pPr eaLnBrk="1" hangingPunct="1">
              <a:spcBef>
                <a:spcPct val="10000"/>
              </a:spcBef>
              <a:buNone/>
              <a:tabLst>
                <a:tab pos="3030538" algn="l"/>
              </a:tabLst>
            </a:pPr>
            <a:r>
              <a:rPr lang="en-US" sz="1800" dirty="0"/>
              <a:t>  </a:t>
            </a:r>
            <a:r>
              <a:rPr lang="en-US" sz="1800" dirty="0" err="1"/>
              <a:t>Nygaard</a:t>
            </a:r>
            <a:endParaRPr lang="en-US" sz="1800" dirty="0"/>
          </a:p>
          <a:p>
            <a:pPr eaLnBrk="1" hangingPunct="1">
              <a:spcBef>
                <a:spcPct val="10000"/>
              </a:spcBef>
              <a:buNone/>
              <a:tabLst>
                <a:tab pos="3030538" algn="l"/>
              </a:tabLst>
            </a:pPr>
            <a:endParaRPr lang="en-US" sz="1800" dirty="0"/>
          </a:p>
          <a:p>
            <a:pPr eaLnBrk="1" hangingPunct="1">
              <a:spcBef>
                <a:spcPct val="10000"/>
              </a:spcBef>
              <a:buNone/>
              <a:tabLst>
                <a:tab pos="3030538" algn="l"/>
              </a:tabLst>
            </a:pPr>
            <a:r>
              <a:rPr lang="en-US" sz="1800" dirty="0"/>
              <a:t>Sorted List:</a:t>
            </a:r>
          </a:p>
          <a:p>
            <a:pPr eaLnBrk="1" hangingPunct="1">
              <a:spcBef>
                <a:spcPct val="10000"/>
              </a:spcBef>
              <a:buNone/>
              <a:tabLst>
                <a:tab pos="3030538" algn="l"/>
              </a:tabLst>
            </a:pPr>
            <a:r>
              <a:rPr lang="en-US" sz="1800" dirty="0"/>
              <a:t>  Dahl</a:t>
            </a:r>
          </a:p>
          <a:p>
            <a:pPr eaLnBrk="1" hangingPunct="1">
              <a:spcBef>
                <a:spcPct val="10000"/>
              </a:spcBef>
              <a:buNone/>
              <a:tabLst>
                <a:tab pos="3030538" algn="l"/>
              </a:tabLst>
            </a:pPr>
            <a:r>
              <a:rPr lang="en-US" sz="1800" dirty="0"/>
              <a:t>  Dykstra</a:t>
            </a:r>
          </a:p>
          <a:p>
            <a:pPr eaLnBrk="1" hangingPunct="1">
              <a:spcBef>
                <a:spcPct val="10000"/>
              </a:spcBef>
              <a:buNone/>
              <a:tabLst>
                <a:tab pos="3030538" algn="l"/>
              </a:tabLst>
            </a:pPr>
            <a:r>
              <a:rPr lang="en-US" sz="1800" dirty="0"/>
              <a:t>  </a:t>
            </a:r>
            <a:r>
              <a:rPr lang="en-US" sz="1800" dirty="0" err="1"/>
              <a:t>Nygaard</a:t>
            </a:r>
            <a:endParaRPr lang="en-US" sz="1800" dirty="0"/>
          </a:p>
          <a:p>
            <a:pPr eaLnBrk="1" hangingPunct="1">
              <a:spcBef>
                <a:spcPct val="10000"/>
              </a:spcBef>
              <a:buNone/>
              <a:tabLst>
                <a:tab pos="3030538" algn="l"/>
              </a:tabLst>
            </a:pPr>
            <a:r>
              <a:rPr lang="en-US" sz="1800" dirty="0"/>
              <a:t>  Wirth</a:t>
            </a:r>
          </a:p>
          <a:p>
            <a:pPr eaLnBrk="1" hangingPunct="1">
              <a:spcBef>
                <a:spcPct val="10000"/>
              </a:spcBef>
              <a:buNone/>
              <a:tabLst>
                <a:tab pos="3030538" algn="l"/>
              </a:tabLst>
            </a:pPr>
            <a:endParaRPr lang="en-US" sz="1800" dirty="0"/>
          </a:p>
          <a:p>
            <a:pPr eaLnBrk="1" hangingPunct="1">
              <a:spcBef>
                <a:spcPct val="10000"/>
              </a:spcBef>
              <a:buNone/>
              <a:tabLst>
                <a:tab pos="3030538" algn="l"/>
              </a:tabLst>
            </a:pPr>
            <a:r>
              <a:rPr lang="en-US" sz="1800" dirty="0"/>
              <a:t>Indexed List:</a:t>
            </a:r>
          </a:p>
          <a:p>
            <a:pPr eaLnBrk="1" hangingPunct="1">
              <a:spcBef>
                <a:spcPct val="10000"/>
              </a:spcBef>
              <a:buNone/>
              <a:tabLst>
                <a:tab pos="3030538" algn="l"/>
              </a:tabLst>
            </a:pPr>
            <a:r>
              <a:rPr lang="en-US" sz="1800" dirty="0"/>
              <a:t>[0] Dykstra</a:t>
            </a:r>
          </a:p>
          <a:p>
            <a:pPr eaLnBrk="1" hangingPunct="1">
              <a:spcBef>
                <a:spcPct val="10000"/>
              </a:spcBef>
              <a:buNone/>
              <a:tabLst>
                <a:tab pos="3030538" algn="l"/>
              </a:tabLst>
            </a:pPr>
            <a:r>
              <a:rPr lang="en-US" sz="1800" dirty="0"/>
              <a:t>[1] Wirth</a:t>
            </a:r>
          </a:p>
          <a:p>
            <a:pPr eaLnBrk="1" hangingPunct="1">
              <a:spcBef>
                <a:spcPct val="10000"/>
              </a:spcBef>
              <a:buNone/>
              <a:tabLst>
                <a:tab pos="3030538" algn="l"/>
              </a:tabLst>
            </a:pPr>
            <a:r>
              <a:rPr lang="en-US" sz="1800" dirty="0"/>
              <a:t>[2] </a:t>
            </a:r>
            <a:r>
              <a:rPr lang="en-US" sz="1800" dirty="0" err="1"/>
              <a:t>Nygaard</a:t>
            </a:r>
            <a:endParaRPr lang="en-US" sz="1800" dirty="0"/>
          </a:p>
          <a:p>
            <a:pPr eaLnBrk="1" hangingPunct="1">
              <a:spcBef>
                <a:spcPct val="10000"/>
              </a:spcBef>
              <a:buNone/>
              <a:tabLst>
                <a:tab pos="3030538" algn="l"/>
              </a:tabLst>
            </a:pPr>
            <a:r>
              <a:rPr lang="en-US" sz="1800" dirty="0"/>
              <a:t>[3] Dahl</a:t>
            </a:r>
          </a:p>
        </p:txBody>
      </p:sp>
      <p:sp>
        <p:nvSpPr>
          <p:cNvPr id="32772" name="Text Box 4"/>
          <p:cNvSpPr txBox="1">
            <a:spLocks noChangeArrowheads="1"/>
          </p:cNvSpPr>
          <p:nvPr/>
        </p:nvSpPr>
        <p:spPr bwMode="auto">
          <a:xfrm>
            <a:off x="181630" y="933450"/>
            <a:ext cx="8525809" cy="5632450"/>
          </a:xfrm>
          <a:prstGeom prst="rect">
            <a:avLst/>
          </a:prstGeom>
          <a:noFill/>
          <a:ln w="9525">
            <a:noFill/>
            <a:miter lim="800000"/>
            <a:headEnd/>
            <a:tailEnd/>
          </a:ln>
        </p:spPr>
        <p:txBody>
          <a:bodyPr wrap="square">
            <a:spAutoFit/>
          </a:bodyPr>
          <a:lstStyle/>
          <a:p>
            <a:r>
              <a:rPr lang="en-US" sz="1200" b="1" u="sng" dirty="0">
                <a:latin typeface="Courier New" pitchFamily="49" charset="0"/>
              </a:rPr>
              <a:t>Code Section</a:t>
            </a:r>
            <a:endParaRPr lang="en-US" sz="1200" dirty="0">
              <a:latin typeface="Courier New" pitchFamily="49" charset="0"/>
            </a:endParaRPr>
          </a:p>
          <a:p>
            <a:r>
              <a:rPr lang="en-US" sz="1300" dirty="0" err="1">
                <a:latin typeface="Consolas" pitchFamily="49" charset="0"/>
              </a:rPr>
              <a:t>ListInterface</a:t>
            </a:r>
            <a:r>
              <a:rPr lang="en-US" sz="1300" dirty="0">
                <a:latin typeface="Consolas" pitchFamily="49" charset="0"/>
              </a:rPr>
              <a:t>&lt;String&gt; list1 = new </a:t>
            </a:r>
            <a:r>
              <a:rPr lang="en-US" sz="1300" dirty="0" err="1">
                <a:latin typeface="Consolas" pitchFamily="49" charset="0"/>
              </a:rPr>
              <a:t>ArrayUnsortedList</a:t>
            </a:r>
            <a:r>
              <a:rPr lang="en-US" sz="1300" dirty="0">
                <a:latin typeface="Consolas" pitchFamily="49" charset="0"/>
              </a:rPr>
              <a:t>&lt;String&gt;(3);</a:t>
            </a:r>
          </a:p>
          <a:p>
            <a:r>
              <a:rPr lang="en-US" sz="1300" dirty="0">
                <a:latin typeface="Consolas" pitchFamily="49" charset="0"/>
              </a:rPr>
              <a:t>list1.add("Wirth");</a:t>
            </a:r>
          </a:p>
          <a:p>
            <a:r>
              <a:rPr lang="en-US" sz="1300" dirty="0">
                <a:latin typeface="Consolas" pitchFamily="49" charset="0"/>
              </a:rPr>
              <a:t>list1.add("Dykstra");</a:t>
            </a:r>
          </a:p>
          <a:p>
            <a:r>
              <a:rPr lang="en-US" sz="1300" dirty="0">
                <a:latin typeface="Consolas" pitchFamily="49" charset="0"/>
              </a:rPr>
              <a:t>list1.add("</a:t>
            </a:r>
            <a:r>
              <a:rPr lang="en-US" sz="1300" dirty="0" err="1">
                <a:latin typeface="Consolas" pitchFamily="49" charset="0"/>
              </a:rPr>
              <a:t>DePasquale</a:t>
            </a:r>
            <a:r>
              <a:rPr lang="en-US" sz="1300" dirty="0">
                <a:latin typeface="Consolas" pitchFamily="49" charset="0"/>
              </a:rPr>
              <a:t>");</a:t>
            </a:r>
          </a:p>
          <a:p>
            <a:r>
              <a:rPr lang="en-US" sz="1300" dirty="0">
                <a:latin typeface="Consolas" pitchFamily="49" charset="0"/>
              </a:rPr>
              <a:t>list1.add("Dahl");</a:t>
            </a:r>
          </a:p>
          <a:p>
            <a:r>
              <a:rPr lang="en-US" sz="1300" dirty="0">
                <a:latin typeface="Consolas" pitchFamily="49" charset="0"/>
              </a:rPr>
              <a:t>list1.add("</a:t>
            </a:r>
            <a:r>
              <a:rPr lang="en-US" sz="1300" dirty="0" err="1">
                <a:latin typeface="Consolas" pitchFamily="49" charset="0"/>
              </a:rPr>
              <a:t>Nygaard</a:t>
            </a:r>
            <a:r>
              <a:rPr lang="en-US" sz="1300" dirty="0">
                <a:latin typeface="Consolas" pitchFamily="49" charset="0"/>
              </a:rPr>
              <a:t>");</a:t>
            </a:r>
          </a:p>
          <a:p>
            <a:r>
              <a:rPr lang="en-US" sz="1300" dirty="0">
                <a:latin typeface="Consolas" pitchFamily="49" charset="0"/>
              </a:rPr>
              <a:t>list1.remove(“</a:t>
            </a:r>
            <a:r>
              <a:rPr lang="en-US" sz="1300" dirty="0" err="1">
                <a:latin typeface="Consolas" pitchFamily="49" charset="0"/>
              </a:rPr>
              <a:t>DePasquale</a:t>
            </a:r>
            <a:r>
              <a:rPr lang="en-US" sz="1300" dirty="0">
                <a:latin typeface="Consolas" pitchFamily="49" charset="0"/>
              </a:rPr>
              <a:t>");</a:t>
            </a:r>
          </a:p>
          <a:p>
            <a:endParaRPr lang="en-US" sz="1300" dirty="0">
              <a:latin typeface="Consolas" pitchFamily="49" charset="0"/>
            </a:endParaRPr>
          </a:p>
          <a:p>
            <a:r>
              <a:rPr lang="en-US" sz="1300" dirty="0" err="1">
                <a:latin typeface="Consolas" pitchFamily="49" charset="0"/>
              </a:rPr>
              <a:t>ListInterface</a:t>
            </a:r>
            <a:r>
              <a:rPr lang="en-US" sz="1300" dirty="0">
                <a:latin typeface="Consolas" pitchFamily="49" charset="0"/>
              </a:rPr>
              <a:t>&lt;String&gt; list2 = new </a:t>
            </a:r>
            <a:r>
              <a:rPr lang="en-US" sz="1300" dirty="0" err="1">
                <a:latin typeface="Consolas" pitchFamily="49" charset="0"/>
              </a:rPr>
              <a:t>ArraySortedList</a:t>
            </a:r>
            <a:r>
              <a:rPr lang="en-US" sz="1300" dirty="0">
                <a:latin typeface="Consolas" pitchFamily="49" charset="0"/>
              </a:rPr>
              <a:t>&lt;String&gt;(3);</a:t>
            </a:r>
          </a:p>
          <a:p>
            <a:r>
              <a:rPr lang="en-US" sz="1300" dirty="0">
                <a:latin typeface="Consolas" pitchFamily="49" charset="0"/>
              </a:rPr>
              <a:t>list2.add("Wirth");</a:t>
            </a:r>
          </a:p>
          <a:p>
            <a:r>
              <a:rPr lang="en-US" sz="1300" dirty="0">
                <a:latin typeface="Consolas" pitchFamily="49" charset="0"/>
              </a:rPr>
              <a:t>list2.add("Dykstra");</a:t>
            </a:r>
          </a:p>
          <a:p>
            <a:r>
              <a:rPr lang="en-US" sz="1300" dirty="0">
                <a:latin typeface="Consolas" pitchFamily="49" charset="0"/>
              </a:rPr>
              <a:t>list2.add("</a:t>
            </a:r>
            <a:r>
              <a:rPr lang="en-US" sz="1300" dirty="0" err="1">
                <a:latin typeface="Consolas" pitchFamily="49" charset="0"/>
              </a:rPr>
              <a:t>DePasquale</a:t>
            </a:r>
            <a:r>
              <a:rPr lang="en-US" sz="1300" dirty="0">
                <a:latin typeface="Consolas" pitchFamily="49" charset="0"/>
              </a:rPr>
              <a:t>");</a:t>
            </a:r>
          </a:p>
          <a:p>
            <a:r>
              <a:rPr lang="en-US" sz="1300" dirty="0">
                <a:latin typeface="Consolas" pitchFamily="49" charset="0"/>
              </a:rPr>
              <a:t>list2.add("Dahl");</a:t>
            </a:r>
          </a:p>
          <a:p>
            <a:r>
              <a:rPr lang="en-US" sz="1300" dirty="0">
                <a:latin typeface="Consolas" pitchFamily="49" charset="0"/>
              </a:rPr>
              <a:t>list2.add("</a:t>
            </a:r>
            <a:r>
              <a:rPr lang="en-US" sz="1300" dirty="0" err="1">
                <a:latin typeface="Consolas" pitchFamily="49" charset="0"/>
              </a:rPr>
              <a:t>Nygaard</a:t>
            </a:r>
            <a:r>
              <a:rPr lang="en-US" sz="1300" dirty="0">
                <a:latin typeface="Consolas" pitchFamily="49" charset="0"/>
              </a:rPr>
              <a:t>");</a:t>
            </a:r>
          </a:p>
          <a:p>
            <a:r>
              <a:rPr lang="en-US" sz="1300" dirty="0">
                <a:latin typeface="Consolas" pitchFamily="49" charset="0"/>
              </a:rPr>
              <a:t>list2.remove("</a:t>
            </a:r>
            <a:r>
              <a:rPr lang="en-US" sz="1300" dirty="0" err="1">
                <a:latin typeface="Consolas" pitchFamily="49" charset="0"/>
              </a:rPr>
              <a:t>DePasquale</a:t>
            </a:r>
            <a:r>
              <a:rPr lang="en-US" sz="1300" dirty="0">
                <a:latin typeface="Consolas" pitchFamily="49" charset="0"/>
              </a:rPr>
              <a:t>");</a:t>
            </a:r>
          </a:p>
          <a:p>
            <a:endParaRPr lang="en-US" sz="1300" dirty="0">
              <a:latin typeface="Consolas" pitchFamily="49" charset="0"/>
            </a:endParaRPr>
          </a:p>
          <a:p>
            <a:r>
              <a:rPr lang="en-US" sz="1300" dirty="0" err="1">
                <a:latin typeface="Consolas" pitchFamily="49" charset="0"/>
              </a:rPr>
              <a:t>IndexedListInterface</a:t>
            </a:r>
            <a:r>
              <a:rPr lang="en-US" sz="1300" dirty="0">
                <a:latin typeface="Consolas" pitchFamily="49" charset="0"/>
              </a:rPr>
              <a:t>&lt;String&gt; list3 = new </a:t>
            </a:r>
            <a:r>
              <a:rPr lang="en-US" sz="1300" dirty="0" err="1">
                <a:latin typeface="Consolas" pitchFamily="49" charset="0"/>
              </a:rPr>
              <a:t>ArrayIndexedList</a:t>
            </a:r>
            <a:r>
              <a:rPr lang="en-US" sz="1300" dirty="0">
                <a:latin typeface="Consolas" pitchFamily="49" charset="0"/>
              </a:rPr>
              <a:t>&lt;String&gt;(3);</a:t>
            </a:r>
          </a:p>
          <a:p>
            <a:r>
              <a:rPr lang="en-US" sz="1300" dirty="0">
                <a:latin typeface="Consolas" pitchFamily="49" charset="0"/>
              </a:rPr>
              <a:t>list3.add(0, "Wirth");</a:t>
            </a:r>
          </a:p>
          <a:p>
            <a:r>
              <a:rPr lang="en-US" sz="1300" dirty="0">
                <a:latin typeface="Consolas" pitchFamily="49" charset="0"/>
              </a:rPr>
              <a:t>list3.add(0, "Dykstra");</a:t>
            </a:r>
          </a:p>
          <a:p>
            <a:r>
              <a:rPr lang="en-US" sz="1300" dirty="0">
                <a:latin typeface="Consolas" pitchFamily="49" charset="0"/>
              </a:rPr>
              <a:t>list3.add(0, "</a:t>
            </a:r>
            <a:r>
              <a:rPr lang="en-US" sz="1300" dirty="0" err="1">
                <a:latin typeface="Consolas" pitchFamily="49" charset="0"/>
              </a:rPr>
              <a:t>DePasquale</a:t>
            </a:r>
            <a:r>
              <a:rPr lang="en-US" sz="1300" dirty="0">
                <a:latin typeface="Consolas" pitchFamily="49" charset="0"/>
              </a:rPr>
              <a:t>");</a:t>
            </a:r>
          </a:p>
          <a:p>
            <a:r>
              <a:rPr lang="en-US" sz="1300" dirty="0">
                <a:latin typeface="Consolas" pitchFamily="49" charset="0"/>
              </a:rPr>
              <a:t>list3.add(3, "Dahl");</a:t>
            </a:r>
          </a:p>
          <a:p>
            <a:r>
              <a:rPr lang="en-US" sz="1300" dirty="0">
                <a:latin typeface="Consolas" pitchFamily="49" charset="0"/>
              </a:rPr>
              <a:t>list3.add(2, "</a:t>
            </a:r>
            <a:r>
              <a:rPr lang="en-US" sz="1300" dirty="0" err="1">
                <a:latin typeface="Consolas" pitchFamily="49" charset="0"/>
              </a:rPr>
              <a:t>Nygaard</a:t>
            </a:r>
            <a:r>
              <a:rPr lang="en-US" sz="1300" dirty="0">
                <a:latin typeface="Consolas" pitchFamily="49" charset="0"/>
              </a:rPr>
              <a:t>");</a:t>
            </a:r>
          </a:p>
          <a:p>
            <a:r>
              <a:rPr lang="en-US" sz="1300" dirty="0">
                <a:latin typeface="Consolas" pitchFamily="49" charset="0"/>
              </a:rPr>
              <a:t>list3.remove("</a:t>
            </a:r>
            <a:r>
              <a:rPr lang="en-US" sz="1300" dirty="0" err="1">
                <a:latin typeface="Consolas" pitchFamily="49" charset="0"/>
              </a:rPr>
              <a:t>DePasquale</a:t>
            </a:r>
            <a:r>
              <a:rPr lang="en-US" sz="1300" dirty="0">
                <a:latin typeface="Consolas" pitchFamily="49" charset="0"/>
              </a:rPr>
              <a:t>");</a:t>
            </a:r>
          </a:p>
          <a:p>
            <a:endParaRPr lang="en-US" sz="1300" dirty="0">
              <a:latin typeface="Consolas" pitchFamily="49" charset="0"/>
            </a:endParaRPr>
          </a:p>
          <a:p>
            <a:r>
              <a:rPr lang="en-US" sz="1300" dirty="0" err="1">
                <a:latin typeface="Consolas" pitchFamily="49" charset="0"/>
              </a:rPr>
              <a:t>System.out.println</a:t>
            </a:r>
            <a:r>
              <a:rPr lang="en-US" sz="1300" dirty="0">
                <a:latin typeface="Consolas" pitchFamily="49" charset="0"/>
              </a:rPr>
              <a:t>("Unsorted " + list1);</a:t>
            </a:r>
          </a:p>
          <a:p>
            <a:r>
              <a:rPr lang="en-US" sz="1300" dirty="0" err="1">
                <a:latin typeface="Consolas" pitchFamily="49" charset="0"/>
              </a:rPr>
              <a:t>System.out.println</a:t>
            </a:r>
            <a:r>
              <a:rPr lang="en-US" sz="1300" dirty="0">
                <a:latin typeface="Consolas" pitchFamily="49" charset="0"/>
              </a:rPr>
              <a:t>("Sorted   " + list2);</a:t>
            </a:r>
          </a:p>
          <a:p>
            <a:r>
              <a:rPr lang="en-US" sz="1300" dirty="0" err="1">
                <a:latin typeface="Consolas" pitchFamily="49" charset="0"/>
              </a:rPr>
              <a:t>System.out.println</a:t>
            </a:r>
            <a:r>
              <a:rPr lang="en-US" sz="1300" dirty="0">
                <a:latin typeface="Consolas" pitchFamily="49" charset="0"/>
              </a:rPr>
              <a:t>("Indexed  " + list3);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3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338">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33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P spid="3277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524000" y="1"/>
            <a:ext cx="9144000" cy="701675"/>
          </a:xfrm>
        </p:spPr>
        <p:txBody>
          <a:bodyPr/>
          <a:lstStyle/>
          <a:p>
            <a:pPr eaLnBrk="1" hangingPunct="1"/>
            <a:r>
              <a:rPr lang="en-US" dirty="0" smtClean="0"/>
              <a:t>Array-Based Implementation (</a:t>
            </a:r>
            <a:r>
              <a:rPr lang="en-US" dirty="0" smtClean="0">
                <a:latin typeface="Times New Roman" pitchFamily="18" charset="0"/>
                <a:cs typeface="Times New Roman" pitchFamily="18" charset="0"/>
              </a:rPr>
              <a:t>§</a:t>
            </a:r>
            <a:r>
              <a:rPr lang="en-US" dirty="0" smtClean="0"/>
              <a:t>6.4)</a:t>
            </a:r>
          </a:p>
        </p:txBody>
      </p:sp>
      <p:sp>
        <p:nvSpPr>
          <p:cNvPr id="14338" name="Content Placeholder 2"/>
          <p:cNvSpPr>
            <a:spLocks noGrp="1"/>
          </p:cNvSpPr>
          <p:nvPr>
            <p:ph idx="1"/>
          </p:nvPr>
        </p:nvSpPr>
        <p:spPr>
          <a:xfrm>
            <a:off x="143225" y="933450"/>
            <a:ext cx="11905550" cy="5721350"/>
          </a:xfrm>
        </p:spPr>
        <p:txBody>
          <a:bodyPr/>
          <a:lstStyle/>
          <a:p>
            <a:pPr eaLnBrk="1" hangingPunct="1">
              <a:tabLst>
                <a:tab pos="3030538" algn="l"/>
              </a:tabLst>
            </a:pPr>
            <a:r>
              <a:rPr lang="en-US" dirty="0" smtClean="0"/>
              <a:t>Reference-based approach is in </a:t>
            </a:r>
            <a:r>
              <a:rPr lang="en-US" dirty="0" smtClean="0">
                <a:latin typeface="Times New Roman" pitchFamily="18" charset="0"/>
                <a:cs typeface="Times New Roman" pitchFamily="18" charset="0"/>
              </a:rPr>
              <a:t>§</a:t>
            </a:r>
            <a:r>
              <a:rPr lang="en-US" dirty="0" smtClean="0"/>
              <a:t>6.7</a:t>
            </a:r>
          </a:p>
          <a:p>
            <a:pPr eaLnBrk="1" hangingPunct="1">
              <a:tabLst>
                <a:tab pos="3030538" algn="l"/>
              </a:tabLst>
            </a:pPr>
            <a:r>
              <a:rPr lang="en-US" dirty="0" smtClean="0"/>
              <a:t>Basic Array-based Approach:</a:t>
            </a:r>
          </a:p>
          <a:p>
            <a:pPr marL="742950" lvl="1" indent="-285750" eaLnBrk="1" hangingPunct="1">
              <a:tabLst>
                <a:tab pos="3030538" algn="l"/>
              </a:tabLst>
            </a:pPr>
            <a:r>
              <a:rPr lang="en-US" dirty="0" smtClean="0"/>
              <a:t>We’re storing abbreviated South American countries:</a:t>
            </a:r>
          </a:p>
        </p:txBody>
      </p:sp>
      <p:grpSp>
        <p:nvGrpSpPr>
          <p:cNvPr id="2" name="Group 1"/>
          <p:cNvGrpSpPr/>
          <p:nvPr/>
        </p:nvGrpSpPr>
        <p:grpSpPr>
          <a:xfrm>
            <a:off x="2409825" y="2851995"/>
            <a:ext cx="7372350" cy="1882775"/>
            <a:chOff x="2409825" y="2698751"/>
            <a:chExt cx="7372350" cy="1882775"/>
          </a:xfrm>
        </p:grpSpPr>
        <p:sp>
          <p:nvSpPr>
            <p:cNvPr id="38913" name="Rectangle 5"/>
            <p:cNvSpPr>
              <a:spLocks noChangeArrowheads="1"/>
            </p:cNvSpPr>
            <p:nvPr/>
          </p:nvSpPr>
          <p:spPr bwMode="auto">
            <a:xfrm>
              <a:off x="2409825" y="2698751"/>
              <a:ext cx="7372350" cy="1882775"/>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38916" name="Picture 4" descr="37461_CH06_AIT0602"/>
            <p:cNvPicPr>
              <a:picLocks noChangeAspect="1" noChangeArrowheads="1"/>
            </p:cNvPicPr>
            <p:nvPr/>
          </p:nvPicPr>
          <p:blipFill>
            <a:blip r:embed="rId2"/>
            <a:srcRect/>
            <a:stretch>
              <a:fillRect/>
            </a:stretch>
          </p:blipFill>
          <p:spPr bwMode="auto">
            <a:xfrm>
              <a:off x="2590800" y="2819400"/>
              <a:ext cx="7010400" cy="15875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a:lstStyle/>
          <a:p>
            <a:pPr eaLnBrk="1" hangingPunct="1"/>
            <a:r>
              <a:rPr lang="en-US" smtClean="0"/>
              <a:t>Adding / Removing From the Middle</a:t>
            </a:r>
          </a:p>
        </p:txBody>
      </p:sp>
      <p:grpSp>
        <p:nvGrpSpPr>
          <p:cNvPr id="39938" name="Group 8"/>
          <p:cNvGrpSpPr>
            <a:grpSpLocks/>
          </p:cNvGrpSpPr>
          <p:nvPr/>
        </p:nvGrpSpPr>
        <p:grpSpPr bwMode="auto">
          <a:xfrm>
            <a:off x="2332039" y="1009651"/>
            <a:ext cx="7566025" cy="5453063"/>
            <a:chOff x="509" y="757"/>
            <a:chExt cx="4766" cy="3435"/>
          </a:xfrm>
        </p:grpSpPr>
        <p:sp>
          <p:nvSpPr>
            <p:cNvPr id="39939" name="Rectangle 2"/>
            <p:cNvSpPr>
              <a:spLocks noChangeArrowheads="1"/>
            </p:cNvSpPr>
            <p:nvPr/>
          </p:nvSpPr>
          <p:spPr bwMode="auto">
            <a:xfrm>
              <a:off x="509" y="757"/>
              <a:ext cx="4766" cy="3435"/>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39940" name="Picture 6" descr="37461_CH06_AIT0603"/>
            <p:cNvPicPr>
              <a:picLocks noChangeAspect="1" noChangeArrowheads="1"/>
            </p:cNvPicPr>
            <p:nvPr/>
          </p:nvPicPr>
          <p:blipFill>
            <a:blip r:embed="rId2"/>
            <a:srcRect/>
            <a:stretch>
              <a:fillRect/>
            </a:stretch>
          </p:blipFill>
          <p:spPr bwMode="auto">
            <a:xfrm>
              <a:off x="793" y="960"/>
              <a:ext cx="4176" cy="1335"/>
            </a:xfrm>
            <a:prstGeom prst="rect">
              <a:avLst/>
            </a:prstGeom>
            <a:noFill/>
            <a:ln w="9525">
              <a:noFill/>
              <a:miter lim="800000"/>
              <a:headEnd/>
              <a:tailEnd/>
            </a:ln>
          </p:spPr>
        </p:pic>
        <p:pic>
          <p:nvPicPr>
            <p:cNvPr id="39941" name="Picture 7" descr="37461_CH06_AIT0604"/>
            <p:cNvPicPr>
              <a:picLocks noChangeAspect="1" noChangeArrowheads="1"/>
            </p:cNvPicPr>
            <p:nvPr/>
          </p:nvPicPr>
          <p:blipFill>
            <a:blip r:embed="rId3"/>
            <a:srcRect/>
            <a:stretch>
              <a:fillRect/>
            </a:stretch>
          </p:blipFill>
          <p:spPr bwMode="auto">
            <a:xfrm>
              <a:off x="745" y="2736"/>
              <a:ext cx="4272" cy="128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a:lstStyle/>
          <a:p>
            <a:pPr eaLnBrk="1" hangingPunct="1"/>
            <a:r>
              <a:rPr lang="en-US" dirty="0" smtClean="0"/>
              <a:t>The </a:t>
            </a:r>
            <a:r>
              <a:rPr lang="en-US" dirty="0" err="1" smtClean="0">
                <a:solidFill>
                  <a:srgbClr val="FFC000"/>
                </a:solidFill>
                <a:latin typeface="Consolas" pitchFamily="49" charset="0"/>
                <a:cs typeface="Consolas" pitchFamily="49" charset="0"/>
              </a:rPr>
              <a:t>ArrayUnsortedList</a:t>
            </a:r>
            <a:r>
              <a:rPr lang="en-US" dirty="0" smtClean="0"/>
              <a:t> Class</a:t>
            </a:r>
          </a:p>
        </p:txBody>
      </p:sp>
      <p:sp>
        <p:nvSpPr>
          <p:cNvPr id="14338" name="Content Placeholder 2"/>
          <p:cNvSpPr>
            <a:spLocks noGrp="1"/>
          </p:cNvSpPr>
          <p:nvPr>
            <p:ph idx="1"/>
          </p:nvPr>
        </p:nvSpPr>
        <p:spPr>
          <a:xfrm>
            <a:off x="181629" y="933450"/>
            <a:ext cx="11867145" cy="3417888"/>
          </a:xfrm>
        </p:spPr>
        <p:txBody>
          <a:bodyPr/>
          <a:lstStyle/>
          <a:p>
            <a:pPr eaLnBrk="1" hangingPunct="1">
              <a:tabLst>
                <a:tab pos="3030538" algn="l"/>
              </a:tabLst>
            </a:pPr>
            <a:r>
              <a:rPr lang="en-US" dirty="0" smtClean="0"/>
              <a:t>Implements the </a:t>
            </a:r>
            <a:r>
              <a:rPr lang="en-US" dirty="0" err="1" smtClean="0">
                <a:solidFill>
                  <a:srgbClr val="FFC000"/>
                </a:solidFill>
                <a:latin typeface="Consolas" pitchFamily="49" charset="0"/>
                <a:cs typeface="Consolas" pitchFamily="49" charset="0"/>
              </a:rPr>
              <a:t>UnsortedListInterface</a:t>
            </a:r>
            <a:endParaRPr lang="en-US" dirty="0" smtClean="0">
              <a:solidFill>
                <a:srgbClr val="FFC000"/>
              </a:solidFill>
              <a:latin typeface="Consolas" pitchFamily="49" charset="0"/>
              <a:cs typeface="Consolas" pitchFamily="49" charset="0"/>
            </a:endParaRPr>
          </a:p>
          <a:p>
            <a:pPr eaLnBrk="1" hangingPunct="1">
              <a:tabLst>
                <a:tab pos="3030538" algn="l"/>
              </a:tabLst>
            </a:pPr>
            <a:r>
              <a:rPr lang="en-US" dirty="0" smtClean="0"/>
              <a:t>We can improve the </a:t>
            </a:r>
            <a:r>
              <a:rPr lang="en-US" dirty="0" smtClean="0">
                <a:solidFill>
                  <a:srgbClr val="FFC000"/>
                </a:solidFill>
                <a:latin typeface="Consolas" pitchFamily="49" charset="0"/>
                <a:cs typeface="Consolas" pitchFamily="49" charset="0"/>
              </a:rPr>
              <a:t>remove</a:t>
            </a:r>
            <a:r>
              <a:rPr lang="en-US" dirty="0" smtClean="0"/>
              <a:t> method:</a:t>
            </a:r>
          </a:p>
          <a:p>
            <a:pPr marL="742950" lvl="1" indent="-285750" eaLnBrk="1" hangingPunct="1">
              <a:tabLst>
                <a:tab pos="3030538" algn="l"/>
              </a:tabLst>
            </a:pPr>
            <a:r>
              <a:rPr lang="en-US" dirty="0" smtClean="0"/>
              <a:t>When we delete an item from the middle of the list, because the list doesn’t need to maintain any particular order, we can “fill the gap” with the last item on the list, rather than shifting the intervening items.</a:t>
            </a:r>
          </a:p>
          <a:p>
            <a:pPr eaLnBrk="1" hangingPunct="1">
              <a:tabLst>
                <a:tab pos="3030538" algn="l"/>
              </a:tabLst>
            </a:pPr>
            <a:r>
              <a:rPr lang="en-US" dirty="0" smtClean="0"/>
              <a:t>See pp. 399 – 403</a:t>
            </a:r>
          </a:p>
          <a:p>
            <a:pPr eaLnBrk="1" hangingPunct="1">
              <a:tabLst>
                <a:tab pos="3030538" algn="l"/>
              </a:tabLst>
            </a:pPr>
            <a:endParaRPr lang="en-US" sz="2000" dirty="0"/>
          </a:p>
        </p:txBody>
      </p:sp>
      <p:grpSp>
        <p:nvGrpSpPr>
          <p:cNvPr id="40963" name="Group 4"/>
          <p:cNvGrpSpPr>
            <a:grpSpLocks/>
          </p:cNvGrpSpPr>
          <p:nvPr/>
        </p:nvGrpSpPr>
        <p:grpSpPr bwMode="auto">
          <a:xfrm>
            <a:off x="2565948" y="3966670"/>
            <a:ext cx="7063312" cy="2687825"/>
            <a:chOff x="993" y="2789"/>
            <a:chExt cx="3750" cy="1427"/>
          </a:xfrm>
        </p:grpSpPr>
        <p:sp>
          <p:nvSpPr>
            <p:cNvPr id="40964" name="Rectangle 5"/>
            <p:cNvSpPr>
              <a:spLocks noChangeArrowheads="1"/>
            </p:cNvSpPr>
            <p:nvPr/>
          </p:nvSpPr>
          <p:spPr bwMode="auto">
            <a:xfrm>
              <a:off x="993" y="2789"/>
              <a:ext cx="3750" cy="1427"/>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40965" name="Picture 6" descr="37461_CH06_AIT0605"/>
            <p:cNvPicPr>
              <a:picLocks noChangeAspect="1" noChangeArrowheads="1"/>
            </p:cNvPicPr>
            <p:nvPr/>
          </p:nvPicPr>
          <p:blipFill>
            <a:blip r:embed="rId2"/>
            <a:srcRect/>
            <a:stretch>
              <a:fillRect/>
            </a:stretch>
          </p:blipFill>
          <p:spPr bwMode="auto">
            <a:xfrm>
              <a:off x="1114" y="2860"/>
              <a:ext cx="3504" cy="128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pPr eaLnBrk="1" hangingPunct="1"/>
            <a:r>
              <a:rPr lang="en-US" dirty="0" smtClean="0"/>
              <a:t>The </a:t>
            </a:r>
            <a:r>
              <a:rPr lang="en-US" dirty="0" err="1" smtClean="0">
                <a:solidFill>
                  <a:srgbClr val="FFC000"/>
                </a:solidFill>
                <a:latin typeface="Consolas" pitchFamily="49" charset="0"/>
                <a:cs typeface="Consolas" pitchFamily="49" charset="0"/>
              </a:rPr>
              <a:t>ArraySortedList</a:t>
            </a:r>
            <a:r>
              <a:rPr lang="en-US" dirty="0" smtClean="0"/>
              <a:t> Class</a:t>
            </a:r>
          </a:p>
        </p:txBody>
      </p:sp>
      <p:sp>
        <p:nvSpPr>
          <p:cNvPr id="14338" name="Content Placeholder 2"/>
          <p:cNvSpPr>
            <a:spLocks noGrp="1"/>
          </p:cNvSpPr>
          <p:nvPr>
            <p:ph idx="1"/>
          </p:nvPr>
        </p:nvSpPr>
        <p:spPr>
          <a:xfrm>
            <a:off x="143225" y="933451"/>
            <a:ext cx="11905550" cy="5683164"/>
          </a:xfrm>
        </p:spPr>
        <p:txBody>
          <a:bodyPr/>
          <a:lstStyle/>
          <a:p>
            <a:pPr eaLnBrk="1" hangingPunct="1">
              <a:spcBef>
                <a:spcPts val="1200"/>
              </a:spcBef>
              <a:tabLst>
                <a:tab pos="3030538" algn="l"/>
              </a:tabLst>
            </a:pPr>
            <a:r>
              <a:rPr lang="en-US" dirty="0" smtClean="0"/>
              <a:t>Implements the </a:t>
            </a:r>
            <a:r>
              <a:rPr lang="en-US" dirty="0" err="1">
                <a:solidFill>
                  <a:srgbClr val="FFC000"/>
                </a:solidFill>
                <a:latin typeface="Consolas" pitchFamily="49" charset="0"/>
                <a:cs typeface="Consolas" pitchFamily="49" charset="0"/>
              </a:rPr>
              <a:t>ListInterface</a:t>
            </a:r>
            <a:r>
              <a:rPr lang="en-US" dirty="0">
                <a:solidFill>
                  <a:srgbClr val="FFC000"/>
                </a:solidFill>
                <a:cs typeface="Consolas" pitchFamily="49" charset="0"/>
              </a:rPr>
              <a:t> </a:t>
            </a:r>
            <a:r>
              <a:rPr lang="en-US" dirty="0" smtClean="0"/>
              <a:t>using an array</a:t>
            </a:r>
          </a:p>
          <a:p>
            <a:pPr eaLnBrk="1" hangingPunct="1">
              <a:spcBef>
                <a:spcPts val="1200"/>
              </a:spcBef>
              <a:tabLst>
                <a:tab pos="3030538" algn="l"/>
              </a:tabLst>
            </a:pPr>
            <a:r>
              <a:rPr lang="en-US" dirty="0" smtClean="0"/>
              <a:t>Extends </a:t>
            </a:r>
            <a:r>
              <a:rPr lang="en-US" dirty="0" err="1" smtClean="0">
                <a:solidFill>
                  <a:srgbClr val="FFC000"/>
                </a:solidFill>
                <a:latin typeface="Consolas" pitchFamily="49" charset="0"/>
                <a:cs typeface="Consolas" pitchFamily="49" charset="0"/>
              </a:rPr>
              <a:t>ArrayUnsortedList</a:t>
            </a:r>
            <a:endParaRPr lang="en-US" dirty="0" smtClean="0">
              <a:solidFill>
                <a:srgbClr val="FFC000"/>
              </a:solidFill>
              <a:latin typeface="Consolas" pitchFamily="49" charset="0"/>
              <a:cs typeface="Consolas" pitchFamily="49" charset="0"/>
            </a:endParaRPr>
          </a:p>
          <a:p>
            <a:pPr eaLnBrk="1" hangingPunct="1">
              <a:spcBef>
                <a:spcPts val="1200"/>
              </a:spcBef>
              <a:tabLst>
                <a:tab pos="3030538" algn="l"/>
              </a:tabLst>
            </a:pPr>
            <a:r>
              <a:rPr lang="en-US" dirty="0" smtClean="0"/>
              <a:t>The </a:t>
            </a:r>
            <a:r>
              <a:rPr lang="en-US" dirty="0" smtClean="0">
                <a:solidFill>
                  <a:srgbClr val="FFC000"/>
                </a:solidFill>
                <a:latin typeface="Consolas" pitchFamily="49" charset="0"/>
                <a:cs typeface="Consolas" pitchFamily="49" charset="0"/>
              </a:rPr>
              <a:t>remove</a:t>
            </a:r>
            <a:r>
              <a:rPr lang="en-US" dirty="0" smtClean="0"/>
              <a:t> method maintains sorted order</a:t>
            </a:r>
          </a:p>
          <a:p>
            <a:pPr eaLnBrk="1" hangingPunct="1">
              <a:spcBef>
                <a:spcPts val="1200"/>
              </a:spcBef>
              <a:tabLst>
                <a:tab pos="3030538" algn="l"/>
              </a:tabLst>
            </a:pPr>
            <a:r>
              <a:rPr lang="en-US" dirty="0" smtClean="0"/>
              <a:t>The </a:t>
            </a:r>
            <a:r>
              <a:rPr lang="en-US" dirty="0" smtClean="0">
                <a:solidFill>
                  <a:srgbClr val="FFC000"/>
                </a:solidFill>
                <a:latin typeface="Consolas" pitchFamily="49" charset="0"/>
                <a:cs typeface="Consolas" pitchFamily="49" charset="0"/>
              </a:rPr>
              <a:t>add</a:t>
            </a:r>
            <a:r>
              <a:rPr lang="en-US" dirty="0" smtClean="0"/>
              <a:t> method:</a:t>
            </a:r>
          </a:p>
          <a:p>
            <a:pPr marL="742950" lvl="1" indent="-285750" eaLnBrk="1" hangingPunct="1">
              <a:spcBef>
                <a:spcPts val="1200"/>
              </a:spcBef>
              <a:tabLst>
                <a:tab pos="3030538" algn="l"/>
              </a:tabLst>
            </a:pPr>
            <a:r>
              <a:rPr lang="en-US" sz="2400" dirty="0"/>
              <a:t>Checks to make sure there’s room for the insertion.  If not, it calls </a:t>
            </a:r>
            <a:r>
              <a:rPr lang="en-US" sz="2400" dirty="0">
                <a:solidFill>
                  <a:srgbClr val="FFC000"/>
                </a:solidFill>
                <a:latin typeface="Consolas" pitchFamily="49" charset="0"/>
                <a:cs typeface="Consolas" pitchFamily="49" charset="0"/>
              </a:rPr>
              <a:t>enlarge()</a:t>
            </a:r>
            <a:r>
              <a:rPr lang="en-US" sz="2400" dirty="0"/>
              <a:t> to </a:t>
            </a:r>
            <a:r>
              <a:rPr lang="en-US" sz="2400" i="1" u="sng" dirty="0"/>
              <a:t>make</a:t>
            </a:r>
            <a:r>
              <a:rPr lang="en-US" sz="2400" dirty="0"/>
              <a:t> room</a:t>
            </a:r>
          </a:p>
          <a:p>
            <a:pPr marL="742950" lvl="1" indent="-285750" eaLnBrk="1" hangingPunct="1">
              <a:spcBef>
                <a:spcPts val="1200"/>
              </a:spcBef>
              <a:tabLst>
                <a:tab pos="3030538" algn="l"/>
              </a:tabLst>
            </a:pPr>
            <a:r>
              <a:rPr lang="en-US" sz="2400" dirty="0"/>
              <a:t>Finds the place where the new item belongs</a:t>
            </a:r>
          </a:p>
          <a:p>
            <a:pPr marL="742950" lvl="1" indent="-285750" eaLnBrk="1" hangingPunct="1">
              <a:spcBef>
                <a:spcPts val="1200"/>
              </a:spcBef>
              <a:tabLst>
                <a:tab pos="3030538" algn="l"/>
              </a:tabLst>
            </a:pPr>
            <a:r>
              <a:rPr lang="en-US" sz="2400" dirty="0"/>
              <a:t>Creates a space in which to store the new item (moves everything down one slot)</a:t>
            </a:r>
          </a:p>
          <a:p>
            <a:pPr marL="742950" lvl="1" indent="-285750" eaLnBrk="1" hangingPunct="1">
              <a:spcBef>
                <a:spcPts val="1200"/>
              </a:spcBef>
              <a:tabLst>
                <a:tab pos="3030538" algn="l"/>
              </a:tabLst>
            </a:pPr>
            <a:r>
              <a:rPr lang="en-US" sz="2400" dirty="0"/>
              <a:t>Puts the new item in the created opening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pPr eaLnBrk="1" hangingPunct="1"/>
            <a:r>
              <a:rPr lang="en-US" smtClean="0"/>
              <a:t>Chapter Outline</a:t>
            </a:r>
          </a:p>
        </p:txBody>
      </p:sp>
      <p:sp>
        <p:nvSpPr>
          <p:cNvPr id="16386" name="Content Placeholder 2"/>
          <p:cNvSpPr>
            <a:spLocks noGrp="1"/>
          </p:cNvSpPr>
          <p:nvPr>
            <p:ph idx="1"/>
          </p:nvPr>
        </p:nvSpPr>
        <p:spPr>
          <a:xfrm>
            <a:off x="143225" y="933450"/>
            <a:ext cx="10410475" cy="5721350"/>
          </a:xfrm>
        </p:spPr>
        <p:txBody>
          <a:bodyPr/>
          <a:lstStyle/>
          <a:p>
            <a:pPr eaLnBrk="1" hangingPunct="1">
              <a:buFont typeface="Wingdings 2" pitchFamily="18" charset="2"/>
              <a:buNone/>
            </a:pPr>
            <a:r>
              <a:rPr lang="en-US" dirty="0" smtClean="0"/>
              <a:t>6.1 – Comparing Objects Revisited</a:t>
            </a:r>
          </a:p>
          <a:p>
            <a:pPr eaLnBrk="1" hangingPunct="1">
              <a:buFont typeface="Wingdings 2" pitchFamily="18" charset="2"/>
              <a:buNone/>
            </a:pPr>
            <a:r>
              <a:rPr lang="en-US" dirty="0" smtClean="0"/>
              <a:t>6.2 – Lists</a:t>
            </a:r>
          </a:p>
          <a:p>
            <a:pPr eaLnBrk="1" hangingPunct="1">
              <a:buFont typeface="Wingdings 2" pitchFamily="18" charset="2"/>
              <a:buNone/>
            </a:pPr>
            <a:r>
              <a:rPr lang="en-US" dirty="0" smtClean="0"/>
              <a:t>6.3 – Formal Specification</a:t>
            </a:r>
          </a:p>
          <a:p>
            <a:pPr eaLnBrk="1" hangingPunct="1">
              <a:buFont typeface="Wingdings 2" pitchFamily="18" charset="2"/>
              <a:buNone/>
            </a:pPr>
            <a:r>
              <a:rPr lang="en-US" dirty="0" smtClean="0"/>
              <a:t>6.4 – Array-Based Implementation</a:t>
            </a:r>
          </a:p>
          <a:p>
            <a:pPr eaLnBrk="1" hangingPunct="1">
              <a:buFont typeface="Wingdings 2" pitchFamily="18" charset="2"/>
              <a:buNone/>
            </a:pPr>
            <a:r>
              <a:rPr lang="en-US" dirty="0" smtClean="0"/>
              <a:t>6.5 – Applications: Poker, Golf, and Music</a:t>
            </a:r>
          </a:p>
          <a:p>
            <a:pPr eaLnBrk="1" hangingPunct="1">
              <a:buFont typeface="Wingdings 2" pitchFamily="18" charset="2"/>
              <a:buNone/>
            </a:pPr>
            <a:r>
              <a:rPr lang="en-US" dirty="0" smtClean="0"/>
              <a:t>6.6 – The Binary Search Algorithm</a:t>
            </a:r>
          </a:p>
          <a:p>
            <a:pPr eaLnBrk="1" hangingPunct="1">
              <a:buFont typeface="Wingdings 2" pitchFamily="18" charset="2"/>
              <a:buNone/>
            </a:pPr>
            <a:r>
              <a:rPr lang="en-US" dirty="0" smtClean="0"/>
              <a:t>6.7 – Reference-Based Implementations</a:t>
            </a:r>
          </a:p>
          <a:p>
            <a:pPr eaLnBrk="1" hangingPunct="1">
              <a:buFont typeface="Wingdings 2" pitchFamily="18" charset="2"/>
              <a:buNone/>
            </a:pPr>
            <a:r>
              <a:rPr lang="en-US" dirty="0" smtClean="0"/>
              <a:t>6.8 – Storing Objects and Structures in Files</a:t>
            </a:r>
          </a:p>
        </p:txBody>
      </p:sp>
      <p:sp>
        <p:nvSpPr>
          <p:cNvPr id="4" name="Line 5"/>
          <p:cNvSpPr>
            <a:spLocks noChangeShapeType="1"/>
          </p:cNvSpPr>
          <p:nvPr/>
        </p:nvSpPr>
        <p:spPr bwMode="auto">
          <a:xfrm>
            <a:off x="258440" y="3160165"/>
            <a:ext cx="8372475" cy="0"/>
          </a:xfrm>
          <a:prstGeom prst="line">
            <a:avLst/>
          </a:prstGeom>
          <a:noFill/>
          <a:ln w="28575">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4375" y="779464"/>
            <a:ext cx="5683250" cy="59912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0" name="Title 1"/>
          <p:cNvSpPr>
            <a:spLocks noGrp="1"/>
          </p:cNvSpPr>
          <p:nvPr>
            <p:ph type="title"/>
          </p:nvPr>
        </p:nvSpPr>
        <p:spPr>
          <a:xfrm>
            <a:off x="1524000" y="1"/>
            <a:ext cx="9144000" cy="701675"/>
          </a:xfrm>
        </p:spPr>
        <p:txBody>
          <a:bodyPr/>
          <a:lstStyle/>
          <a:p>
            <a:pPr eaLnBrk="1" hangingPunct="1"/>
            <a:r>
              <a:rPr lang="en-US" smtClean="0"/>
              <a:t>Inserting “CHI”</a:t>
            </a:r>
          </a:p>
        </p:txBody>
      </p:sp>
      <p:pic>
        <p:nvPicPr>
          <p:cNvPr id="43011" name="Picture 4" descr="37461_CH06_FIG0604"/>
          <p:cNvPicPr>
            <a:picLocks noChangeAspect="1" noChangeArrowheads="1"/>
          </p:cNvPicPr>
          <p:nvPr/>
        </p:nvPicPr>
        <p:blipFill>
          <a:blip r:embed="rId2"/>
          <a:srcRect/>
          <a:stretch>
            <a:fillRect/>
          </a:stretch>
        </p:blipFill>
        <p:spPr bwMode="auto">
          <a:xfrm>
            <a:off x="3371851" y="882650"/>
            <a:ext cx="5451475" cy="577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pPr eaLnBrk="1" hangingPunct="1"/>
            <a:r>
              <a:rPr lang="en-US" sz="4200" dirty="0"/>
              <a:t>The </a:t>
            </a:r>
            <a:r>
              <a:rPr lang="en-US" sz="4200" dirty="0" err="1"/>
              <a:t>SortedList</a:t>
            </a:r>
            <a:r>
              <a:rPr lang="en-US" sz="4200" dirty="0"/>
              <a:t> </a:t>
            </a:r>
            <a:r>
              <a:rPr lang="en-US" sz="4200" dirty="0">
                <a:solidFill>
                  <a:srgbClr val="FFC000"/>
                </a:solidFill>
                <a:latin typeface="Consolas" pitchFamily="49" charset="0"/>
                <a:cs typeface="Consolas" pitchFamily="49" charset="0"/>
              </a:rPr>
              <a:t>add</a:t>
            </a:r>
            <a:r>
              <a:rPr lang="en-US" sz="4200" dirty="0"/>
              <a:t> Method (pp. 406-7)</a:t>
            </a:r>
          </a:p>
        </p:txBody>
      </p:sp>
      <p:sp>
        <p:nvSpPr>
          <p:cNvPr id="44034" name="Rectangle 8"/>
          <p:cNvSpPr>
            <a:spLocks noChangeArrowheads="1"/>
          </p:cNvSpPr>
          <p:nvPr/>
        </p:nvSpPr>
        <p:spPr bwMode="auto">
          <a:xfrm>
            <a:off x="143225" y="933451"/>
            <a:ext cx="11905549" cy="5688013"/>
          </a:xfrm>
          <a:prstGeom prst="rect">
            <a:avLst/>
          </a:prstGeom>
          <a:noFill/>
          <a:ln w="9525">
            <a:noFill/>
            <a:miter lim="800000"/>
            <a:headEnd/>
            <a:tailEnd/>
          </a:ln>
        </p:spPr>
        <p:txBody>
          <a:bodyPr wrap="square">
            <a:spAutoFit/>
          </a:bodyPr>
          <a:lstStyle/>
          <a:p>
            <a:pPr>
              <a:spcBef>
                <a:spcPct val="5000"/>
              </a:spcBef>
            </a:pPr>
            <a:r>
              <a:rPr lang="en-US" sz="1600" dirty="0">
                <a:solidFill>
                  <a:srgbClr val="FFC000"/>
                </a:solidFill>
                <a:latin typeface="Consolas" pitchFamily="49" charset="0"/>
              </a:rPr>
              <a:t>public void add(T element)</a:t>
            </a:r>
          </a:p>
          <a:p>
            <a:pPr>
              <a:spcBef>
                <a:spcPct val="5000"/>
              </a:spcBef>
            </a:pPr>
            <a:r>
              <a:rPr lang="en-US" sz="1600" dirty="0">
                <a:solidFill>
                  <a:srgbClr val="92D050"/>
                </a:solidFill>
                <a:latin typeface="Consolas" pitchFamily="49" charset="0"/>
              </a:rPr>
              <a:t>  // Adds element to this list.</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T </a:t>
            </a:r>
            <a:r>
              <a:rPr lang="en-US" sz="1600" dirty="0" err="1">
                <a:latin typeface="Consolas" pitchFamily="49" charset="0"/>
              </a:rPr>
              <a:t>listElement</a:t>
            </a:r>
            <a:r>
              <a:rPr lang="en-US" sz="1600" dirty="0">
                <a:latin typeface="Consolas" pitchFamily="49" charset="0"/>
              </a:rPr>
              <a:t>;      </a:t>
            </a:r>
          </a:p>
          <a:p>
            <a:pPr>
              <a:spcBef>
                <a:spcPct val="5000"/>
              </a:spcBef>
            </a:pPr>
            <a:r>
              <a:rPr lang="en-US" sz="1600" dirty="0">
                <a:latin typeface="Consolas" pitchFamily="49" charset="0"/>
              </a:rPr>
              <a:t>    </a:t>
            </a:r>
            <a:r>
              <a:rPr lang="en-US" sz="1600" dirty="0" err="1">
                <a:latin typeface="Consolas" pitchFamily="49" charset="0"/>
              </a:rPr>
              <a:t>int</a:t>
            </a:r>
            <a:r>
              <a:rPr lang="en-US" sz="1600" dirty="0">
                <a:latin typeface="Consolas" pitchFamily="49" charset="0"/>
              </a:rPr>
              <a:t> location = 0;</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if (</a:t>
            </a:r>
            <a:r>
              <a:rPr lang="en-US" sz="1600" dirty="0" err="1">
                <a:latin typeface="Consolas" pitchFamily="49" charset="0"/>
              </a:rPr>
              <a:t>numElements</a:t>
            </a:r>
            <a:r>
              <a:rPr lang="en-US" sz="1600" dirty="0">
                <a:latin typeface="Consolas" pitchFamily="49" charset="0"/>
              </a:rPr>
              <a:t> == </a:t>
            </a:r>
            <a:r>
              <a:rPr lang="en-US" sz="1600" dirty="0" err="1">
                <a:latin typeface="Consolas" pitchFamily="49" charset="0"/>
              </a:rPr>
              <a:t>list.length</a:t>
            </a:r>
            <a:r>
              <a:rPr lang="en-US" sz="1600" dirty="0">
                <a:latin typeface="Consolas" pitchFamily="49" charset="0"/>
              </a:rPr>
              <a:t>) enlarge();</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while (location &lt; </a:t>
            </a:r>
            <a:r>
              <a:rPr lang="en-US" sz="1600" dirty="0" err="1">
                <a:latin typeface="Consolas" pitchFamily="49" charset="0"/>
              </a:rPr>
              <a:t>numElements</a:t>
            </a:r>
            <a:r>
              <a:rPr lang="en-US" sz="1600" dirty="0">
                <a:latin typeface="Consolas" pitchFamily="49" charset="0"/>
              </a:rPr>
              <a:t>)</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a:t>
            </a:r>
            <a:r>
              <a:rPr lang="en-US" sz="1600" dirty="0" err="1">
                <a:latin typeface="Consolas" pitchFamily="49" charset="0"/>
              </a:rPr>
              <a:t>listElement</a:t>
            </a:r>
            <a:r>
              <a:rPr lang="en-US" sz="1600" dirty="0">
                <a:latin typeface="Consolas" pitchFamily="49" charset="0"/>
              </a:rPr>
              <a:t> = (T)list[location];</a:t>
            </a:r>
          </a:p>
          <a:p>
            <a:pPr>
              <a:spcBef>
                <a:spcPct val="5000"/>
              </a:spcBef>
            </a:pPr>
            <a:r>
              <a:rPr lang="en-US" sz="1600" dirty="0">
                <a:latin typeface="Consolas" pitchFamily="49" charset="0"/>
              </a:rPr>
              <a:t>      if (((Comparable)</a:t>
            </a:r>
            <a:r>
              <a:rPr lang="en-US" sz="1600" dirty="0" err="1">
                <a:latin typeface="Consolas" pitchFamily="49" charset="0"/>
              </a:rPr>
              <a:t>listElement</a:t>
            </a:r>
            <a:r>
              <a:rPr lang="en-US" sz="1600" dirty="0">
                <a:latin typeface="Consolas" pitchFamily="49" charset="0"/>
              </a:rPr>
              <a:t>).</a:t>
            </a:r>
            <a:r>
              <a:rPr lang="en-US" sz="1600" dirty="0" err="1">
                <a:latin typeface="Consolas" pitchFamily="49" charset="0"/>
              </a:rPr>
              <a:t>compareTo</a:t>
            </a:r>
            <a:r>
              <a:rPr lang="en-US" sz="1600" dirty="0">
                <a:latin typeface="Consolas" pitchFamily="49" charset="0"/>
              </a:rPr>
              <a:t>(element) &lt; 0) </a:t>
            </a:r>
          </a:p>
          <a:p>
            <a:pPr>
              <a:spcBef>
                <a:spcPct val="5000"/>
              </a:spcBef>
            </a:pPr>
            <a:r>
              <a:rPr lang="en-US" sz="1600" dirty="0">
                <a:latin typeface="Consolas" pitchFamily="49" charset="0"/>
              </a:rPr>
              <a:t>         location++;  </a:t>
            </a:r>
            <a:r>
              <a:rPr lang="en-US" sz="1600" dirty="0">
                <a:solidFill>
                  <a:srgbClr val="92D050"/>
                </a:solidFill>
                <a:latin typeface="Consolas" pitchFamily="49" charset="0"/>
              </a:rPr>
              <a:t>// List element &lt; Add Element</a:t>
            </a:r>
          </a:p>
          <a:p>
            <a:pPr>
              <a:spcBef>
                <a:spcPct val="5000"/>
              </a:spcBef>
            </a:pPr>
            <a:r>
              <a:rPr lang="en-US" sz="1600" dirty="0">
                <a:latin typeface="Consolas" pitchFamily="49" charset="0"/>
              </a:rPr>
              <a:t>      else</a:t>
            </a:r>
          </a:p>
          <a:p>
            <a:pPr>
              <a:spcBef>
                <a:spcPct val="5000"/>
              </a:spcBef>
            </a:pPr>
            <a:r>
              <a:rPr lang="en-US" sz="1600" dirty="0">
                <a:latin typeface="Consolas" pitchFamily="49" charset="0"/>
              </a:rPr>
              <a:t>        break;        </a:t>
            </a:r>
            <a:r>
              <a:rPr lang="en-US" sz="1600" dirty="0">
                <a:solidFill>
                  <a:srgbClr val="92D050"/>
                </a:solidFill>
                <a:latin typeface="Consolas" pitchFamily="49" charset="0"/>
              </a:rPr>
              <a:t>// List element &gt;= Add Element</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a:t>
            </a:r>
          </a:p>
          <a:p>
            <a:pPr>
              <a:spcBef>
                <a:spcPct val="5000"/>
              </a:spcBef>
            </a:pPr>
            <a:r>
              <a:rPr lang="en-US" sz="1600" dirty="0">
                <a:latin typeface="Consolas" pitchFamily="49" charset="0"/>
              </a:rPr>
              <a:t>    for (</a:t>
            </a:r>
            <a:r>
              <a:rPr lang="en-US" sz="1600" dirty="0" err="1">
                <a:latin typeface="Consolas" pitchFamily="49" charset="0"/>
              </a:rPr>
              <a:t>int</a:t>
            </a:r>
            <a:r>
              <a:rPr lang="en-US" sz="1600" dirty="0">
                <a:latin typeface="Consolas" pitchFamily="49" charset="0"/>
              </a:rPr>
              <a:t> index = </a:t>
            </a:r>
            <a:r>
              <a:rPr lang="en-US" sz="1600" dirty="0" err="1">
                <a:latin typeface="Consolas" pitchFamily="49" charset="0"/>
              </a:rPr>
              <a:t>numElements</a:t>
            </a:r>
            <a:r>
              <a:rPr lang="en-US" sz="1600" dirty="0">
                <a:latin typeface="Consolas" pitchFamily="49" charset="0"/>
              </a:rPr>
              <a:t>; index &gt; location; index--)</a:t>
            </a:r>
          </a:p>
          <a:p>
            <a:pPr>
              <a:spcBef>
                <a:spcPct val="5000"/>
              </a:spcBef>
            </a:pPr>
            <a:r>
              <a:rPr lang="en-US" sz="1600" dirty="0">
                <a:latin typeface="Consolas" pitchFamily="49" charset="0"/>
              </a:rPr>
              <a:t>      list[index] = list[index - 1]; </a:t>
            </a:r>
            <a:r>
              <a:rPr lang="en-US" sz="1600" dirty="0">
                <a:solidFill>
                  <a:srgbClr val="92D050"/>
                </a:solidFill>
                <a:latin typeface="Consolas" pitchFamily="49" charset="0"/>
              </a:rPr>
              <a:t>// Make room for new item</a:t>
            </a:r>
            <a:endParaRPr lang="en-US" sz="1600" dirty="0">
              <a:latin typeface="Consolas" pitchFamily="49" charset="0"/>
            </a:endParaRPr>
          </a:p>
          <a:p>
            <a:pPr>
              <a:spcBef>
                <a:spcPct val="5000"/>
              </a:spcBef>
            </a:pPr>
            <a:r>
              <a:rPr lang="en-US" sz="1600" dirty="0">
                <a:latin typeface="Consolas" pitchFamily="49" charset="0"/>
              </a:rPr>
              <a:t>    list[location] = element;        </a:t>
            </a:r>
            <a:r>
              <a:rPr lang="en-US" sz="1600" dirty="0">
                <a:solidFill>
                  <a:srgbClr val="92D050"/>
                </a:solidFill>
                <a:latin typeface="Consolas" pitchFamily="49" charset="0"/>
              </a:rPr>
              <a:t>// Place new item</a:t>
            </a:r>
            <a:endParaRPr lang="en-US" sz="1600" dirty="0">
              <a:latin typeface="Consolas" pitchFamily="49" charset="0"/>
            </a:endParaRPr>
          </a:p>
          <a:p>
            <a:pPr>
              <a:spcBef>
                <a:spcPct val="5000"/>
              </a:spcBef>
            </a:pPr>
            <a:r>
              <a:rPr lang="en-US" sz="1600" dirty="0">
                <a:latin typeface="Consolas" pitchFamily="49" charset="0"/>
              </a:rPr>
              <a:t>    </a:t>
            </a:r>
            <a:r>
              <a:rPr lang="en-US" sz="1600" dirty="0" err="1">
                <a:latin typeface="Consolas" pitchFamily="49" charset="0"/>
              </a:rPr>
              <a:t>numElements</a:t>
            </a:r>
            <a:r>
              <a:rPr lang="en-US" sz="1600" dirty="0">
                <a:latin typeface="Consolas" pitchFamily="49" charset="0"/>
              </a:rPr>
              <a:t>++;                   </a:t>
            </a:r>
            <a:r>
              <a:rPr lang="en-US" sz="1600" dirty="0">
                <a:solidFill>
                  <a:srgbClr val="92D050"/>
                </a:solidFill>
                <a:latin typeface="Consolas" pitchFamily="49" charset="0"/>
              </a:rPr>
              <a:t>// Now there’s one more item</a:t>
            </a:r>
            <a:endParaRPr lang="en-US" sz="1600" dirty="0">
              <a:latin typeface="Consolas" pitchFamily="49" charset="0"/>
            </a:endParaRPr>
          </a:p>
          <a:p>
            <a:pPr>
              <a:spcBef>
                <a:spcPct val="5000"/>
              </a:spcBef>
            </a:pPr>
            <a:r>
              <a:rPr lang="en-US" sz="1300" dirty="0">
                <a:latin typeface="Consolas"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1524000" y="1"/>
            <a:ext cx="9144000" cy="701675"/>
          </a:xfrm>
        </p:spPr>
        <p:txBody>
          <a:bodyPr/>
          <a:lstStyle/>
          <a:p>
            <a:pPr eaLnBrk="1" hangingPunct="1"/>
            <a:r>
              <a:rPr lang="en-US" smtClean="0"/>
              <a:t>ADTs “by Copy” or “by Reference”</a:t>
            </a:r>
          </a:p>
        </p:txBody>
      </p:sp>
      <p:sp>
        <p:nvSpPr>
          <p:cNvPr id="14338" name="Content Placeholder 2"/>
          <p:cNvSpPr>
            <a:spLocks noGrp="1"/>
          </p:cNvSpPr>
          <p:nvPr>
            <p:ph idx="4294967295"/>
          </p:nvPr>
        </p:nvSpPr>
        <p:spPr>
          <a:xfrm>
            <a:off x="143225" y="933450"/>
            <a:ext cx="11905550" cy="5721350"/>
          </a:xfrm>
        </p:spPr>
        <p:txBody>
          <a:bodyPr/>
          <a:lstStyle/>
          <a:p>
            <a:pPr eaLnBrk="1" hangingPunct="1">
              <a:spcBef>
                <a:spcPts val="1200"/>
              </a:spcBef>
              <a:tabLst>
                <a:tab pos="3030538" algn="l"/>
              </a:tabLst>
            </a:pPr>
            <a:r>
              <a:rPr lang="en-US" dirty="0" smtClean="0"/>
              <a:t>When designing an ADT we have a choice about how to handle the elements—“by copy” or “by reference.” – see pp. 407 – 411</a:t>
            </a:r>
          </a:p>
          <a:p>
            <a:pPr marL="742950" lvl="1" indent="-285750" eaLnBrk="1" hangingPunct="1">
              <a:spcBef>
                <a:spcPts val="1200"/>
              </a:spcBef>
              <a:tabLst>
                <a:tab pos="3030538" algn="l"/>
              </a:tabLst>
            </a:pPr>
            <a:r>
              <a:rPr lang="en-US" b="1" u="sng" dirty="0" smtClean="0"/>
              <a:t>By Copy</a:t>
            </a:r>
            <a:r>
              <a:rPr lang="en-US" b="1" dirty="0" smtClean="0"/>
              <a:t>: </a:t>
            </a:r>
            <a:r>
              <a:rPr lang="en-US" dirty="0" smtClean="0"/>
              <a:t>The ADT manipulates copies of the data used in the client program. Making a valid copy of an object can be a complicated process, but it does ensure that the client doesn’t inadvertently corrupt the data</a:t>
            </a:r>
          </a:p>
          <a:p>
            <a:pPr marL="742950" lvl="1" indent="-285750" eaLnBrk="1" hangingPunct="1">
              <a:spcBef>
                <a:spcPts val="1200"/>
              </a:spcBef>
              <a:tabLst>
                <a:tab pos="3030538" algn="l"/>
              </a:tabLst>
            </a:pPr>
            <a:r>
              <a:rPr lang="en-US" b="1" u="sng" dirty="0" smtClean="0"/>
              <a:t>By Reference</a:t>
            </a:r>
            <a:r>
              <a:rPr lang="en-US" b="1" dirty="0" smtClean="0"/>
              <a:t>: </a:t>
            </a:r>
            <a:r>
              <a:rPr lang="en-US" dirty="0" smtClean="0"/>
              <a:t>The ADT manipulates references to the actual elements passed to it by the client program. This is the most commonly used approach and is the approach we use throughout this textbook.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1524000" y="1"/>
            <a:ext cx="9144000" cy="701675"/>
          </a:xfrm>
        </p:spPr>
        <p:txBody>
          <a:bodyPr/>
          <a:lstStyle/>
          <a:p>
            <a:pPr eaLnBrk="1" hangingPunct="1"/>
            <a:r>
              <a:rPr lang="en-US" smtClean="0"/>
              <a:t>“By Copy” Notes</a:t>
            </a:r>
          </a:p>
        </p:txBody>
      </p:sp>
      <p:sp>
        <p:nvSpPr>
          <p:cNvPr id="14338" name="Content Placeholder 2"/>
          <p:cNvSpPr>
            <a:spLocks noGrp="1"/>
          </p:cNvSpPr>
          <p:nvPr>
            <p:ph idx="4294967295"/>
          </p:nvPr>
        </p:nvSpPr>
        <p:spPr>
          <a:xfrm>
            <a:off x="143225" y="933450"/>
            <a:ext cx="11905549" cy="5721350"/>
          </a:xfrm>
        </p:spPr>
        <p:txBody>
          <a:bodyPr/>
          <a:lstStyle/>
          <a:p>
            <a:pPr eaLnBrk="1" hangingPunct="1">
              <a:spcBef>
                <a:spcPts val="1200"/>
              </a:spcBef>
              <a:tabLst>
                <a:tab pos="3030538" algn="l"/>
              </a:tabLst>
            </a:pPr>
            <a:r>
              <a:rPr lang="en-US" dirty="0" smtClean="0"/>
              <a:t>Valid copies of an object are typically created using the object's </a:t>
            </a:r>
            <a:r>
              <a:rPr lang="en-US" dirty="0" smtClean="0">
                <a:solidFill>
                  <a:srgbClr val="FFC000"/>
                </a:solidFill>
                <a:latin typeface="Consolas" pitchFamily="49" charset="0"/>
                <a:cs typeface="Consolas" pitchFamily="49" charset="0"/>
              </a:rPr>
              <a:t>clone</a:t>
            </a:r>
            <a:r>
              <a:rPr lang="en-US" dirty="0" smtClean="0"/>
              <a:t> method. </a:t>
            </a:r>
          </a:p>
          <a:p>
            <a:pPr eaLnBrk="1" hangingPunct="1">
              <a:spcBef>
                <a:spcPts val="1200"/>
              </a:spcBef>
              <a:tabLst>
                <a:tab pos="3030538" algn="l"/>
              </a:tabLst>
            </a:pPr>
            <a:r>
              <a:rPr lang="en-US" dirty="0" smtClean="0"/>
              <a:t>Classes that provide a </a:t>
            </a:r>
            <a:r>
              <a:rPr lang="en-US" dirty="0">
                <a:solidFill>
                  <a:srgbClr val="FFC000"/>
                </a:solidFill>
                <a:latin typeface="Consolas" pitchFamily="49" charset="0"/>
                <a:cs typeface="Consolas" pitchFamily="49" charset="0"/>
              </a:rPr>
              <a:t>clone</a:t>
            </a:r>
            <a:r>
              <a:rPr lang="en-US" dirty="0" smtClean="0"/>
              <a:t> method must indicate this to the runtime system by implementing the </a:t>
            </a:r>
            <a:r>
              <a:rPr lang="en-US" dirty="0" err="1" smtClean="0">
                <a:solidFill>
                  <a:srgbClr val="FFC000"/>
                </a:solidFill>
                <a:latin typeface="Consolas" pitchFamily="49" charset="0"/>
                <a:cs typeface="Consolas" pitchFamily="49" charset="0"/>
              </a:rPr>
              <a:t>Cloneable</a:t>
            </a:r>
            <a:r>
              <a:rPr lang="en-US" dirty="0" smtClean="0"/>
              <a:t> interface.</a:t>
            </a:r>
          </a:p>
          <a:p>
            <a:pPr eaLnBrk="1" hangingPunct="1">
              <a:spcBef>
                <a:spcPts val="1200"/>
              </a:spcBef>
              <a:tabLst>
                <a:tab pos="3030538" algn="l"/>
              </a:tabLst>
            </a:pPr>
            <a:r>
              <a:rPr lang="en-US" dirty="0" smtClean="0"/>
              <a:t>Drawbacks:</a:t>
            </a:r>
          </a:p>
          <a:p>
            <a:pPr marL="742950" lvl="1" indent="-285750" eaLnBrk="1" hangingPunct="1">
              <a:spcBef>
                <a:spcPts val="1200"/>
              </a:spcBef>
              <a:tabLst>
                <a:tab pos="3030538" algn="l"/>
              </a:tabLst>
            </a:pPr>
            <a:r>
              <a:rPr lang="en-US" dirty="0" smtClean="0"/>
              <a:t>Copy of object might not reflect up-to-date status of original object</a:t>
            </a:r>
          </a:p>
          <a:p>
            <a:pPr marL="742950" lvl="1" indent="-285750" eaLnBrk="1" hangingPunct="1">
              <a:spcBef>
                <a:spcPts val="1200"/>
              </a:spcBef>
              <a:tabLst>
                <a:tab pos="3030538" algn="l"/>
              </a:tabLst>
            </a:pPr>
            <a:r>
              <a:rPr lang="en-US" dirty="0" smtClean="0"/>
              <a:t>Copying objects takes time, especially if the objects are large and require complicated deep-copying. </a:t>
            </a:r>
          </a:p>
          <a:p>
            <a:pPr marL="742950" lvl="1" indent="-285750" eaLnBrk="1" hangingPunct="1">
              <a:spcBef>
                <a:spcPts val="1200"/>
              </a:spcBef>
              <a:tabLst>
                <a:tab pos="3030538" algn="l"/>
              </a:tabLst>
            </a:pPr>
            <a:r>
              <a:rPr lang="en-US" dirty="0" smtClean="0"/>
              <a:t>Storing extra copies of objects requires extra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1524000" y="1"/>
            <a:ext cx="9144000" cy="701675"/>
          </a:xfrm>
        </p:spPr>
        <p:txBody>
          <a:bodyPr/>
          <a:lstStyle/>
          <a:p>
            <a:pPr eaLnBrk="1" hangingPunct="1"/>
            <a:r>
              <a:rPr lang="en-US" smtClean="0"/>
              <a:t>“By Reference” Notes</a:t>
            </a:r>
          </a:p>
        </p:txBody>
      </p:sp>
      <p:sp>
        <p:nvSpPr>
          <p:cNvPr id="14338" name="Content Placeholder 2"/>
          <p:cNvSpPr>
            <a:spLocks noGrp="1"/>
          </p:cNvSpPr>
          <p:nvPr>
            <p:ph idx="4294967295"/>
          </p:nvPr>
        </p:nvSpPr>
        <p:spPr>
          <a:xfrm>
            <a:off x="143225" y="933450"/>
            <a:ext cx="11905550" cy="5721350"/>
          </a:xfrm>
        </p:spPr>
        <p:txBody>
          <a:bodyPr/>
          <a:lstStyle/>
          <a:p>
            <a:pPr eaLnBrk="1" hangingPunct="1">
              <a:spcBef>
                <a:spcPts val="1200"/>
              </a:spcBef>
              <a:tabLst>
                <a:tab pos="3030538" algn="l"/>
              </a:tabLst>
            </a:pPr>
            <a:r>
              <a:rPr lang="en-US" dirty="0" smtClean="0"/>
              <a:t>Because the client program retains a reference to the element, we say we have exposed the contents of the collection ADT to the client program. </a:t>
            </a:r>
          </a:p>
          <a:p>
            <a:pPr eaLnBrk="1" hangingPunct="1">
              <a:spcBef>
                <a:spcPts val="1200"/>
              </a:spcBef>
              <a:tabLst>
                <a:tab pos="3030538" algn="l"/>
              </a:tabLst>
            </a:pPr>
            <a:r>
              <a:rPr lang="en-US" dirty="0" smtClean="0"/>
              <a:t>“By Reference” takes less memory and runs faster</a:t>
            </a:r>
          </a:p>
          <a:p>
            <a:pPr eaLnBrk="1" hangingPunct="1">
              <a:spcBef>
                <a:spcPts val="1200"/>
              </a:spcBef>
              <a:tabLst>
                <a:tab pos="3030538" algn="l"/>
              </a:tabLst>
            </a:pPr>
            <a:r>
              <a:rPr lang="en-US" dirty="0" smtClean="0"/>
              <a:t>It uses aliases, so we get all of the good and the bad that comes with aliasing references.</a:t>
            </a:r>
          </a:p>
          <a:p>
            <a:pPr eaLnBrk="1" hangingPunct="1">
              <a:spcBef>
                <a:spcPts val="1200"/>
              </a:spcBef>
              <a:tabLst>
                <a:tab pos="3030538" algn="l"/>
              </a:tabLst>
            </a:pPr>
            <a:r>
              <a:rPr lang="en-US" dirty="0" smtClean="0"/>
              <a:t>If our elements are immutable (i.e., can’t change), then there are no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1524000" y="1"/>
            <a:ext cx="9144000" cy="701675"/>
          </a:xfrm>
        </p:spPr>
        <p:txBody>
          <a:bodyPr/>
          <a:lstStyle/>
          <a:p>
            <a:pPr eaLnBrk="1" hangingPunct="1"/>
            <a:r>
              <a:rPr lang="en-US" smtClean="0"/>
              <a:t>“By Reference” Notes (2)</a:t>
            </a:r>
          </a:p>
        </p:txBody>
      </p:sp>
      <p:sp>
        <p:nvSpPr>
          <p:cNvPr id="14338" name="Content Placeholder 2"/>
          <p:cNvSpPr>
            <a:spLocks noGrp="1"/>
          </p:cNvSpPr>
          <p:nvPr>
            <p:ph idx="4294967295"/>
          </p:nvPr>
        </p:nvSpPr>
        <p:spPr>
          <a:xfrm>
            <a:off x="181631" y="933450"/>
            <a:ext cx="11867144" cy="5721350"/>
          </a:xfrm>
        </p:spPr>
        <p:txBody>
          <a:bodyPr/>
          <a:lstStyle/>
          <a:p>
            <a:pPr eaLnBrk="1" hangingPunct="1">
              <a:spcBef>
                <a:spcPts val="1200"/>
              </a:spcBef>
              <a:tabLst>
                <a:tab pos="3030538" algn="l"/>
              </a:tabLst>
            </a:pPr>
            <a:r>
              <a:rPr lang="en-US" dirty="0" smtClean="0"/>
              <a:t>The ADT allows direct access to the individual elements of the collection by the client program through the client program’s own references.</a:t>
            </a:r>
          </a:p>
          <a:p>
            <a:pPr eaLnBrk="1" hangingPunct="1">
              <a:spcBef>
                <a:spcPts val="1200"/>
              </a:spcBef>
              <a:tabLst>
                <a:tab pos="3030538" algn="l"/>
              </a:tabLst>
            </a:pPr>
            <a:r>
              <a:rPr lang="en-US" dirty="0" smtClean="0"/>
              <a:t>Drawbacks:</a:t>
            </a:r>
          </a:p>
          <a:p>
            <a:pPr marL="742950" lvl="1" indent="-285750" eaLnBrk="1" hangingPunct="1">
              <a:spcBef>
                <a:spcPts val="1200"/>
              </a:spcBef>
              <a:tabLst>
                <a:tab pos="3030538" algn="l"/>
              </a:tabLst>
            </a:pPr>
            <a:r>
              <a:rPr lang="en-US" dirty="0" smtClean="0"/>
              <a:t>We create aliases of our elements, so we must deal with the potential problems associated with aliases. </a:t>
            </a:r>
          </a:p>
          <a:p>
            <a:pPr marL="742950" lvl="1" indent="-285750" eaLnBrk="1" hangingPunct="1">
              <a:spcBef>
                <a:spcPts val="1200"/>
              </a:spcBef>
              <a:tabLst>
                <a:tab pos="3030538" algn="l"/>
              </a:tabLst>
            </a:pPr>
            <a:r>
              <a:rPr lang="en-US" dirty="0" smtClean="0"/>
              <a:t>This situation is especially dangerous if the client program can use an alias to change an attribute of an element that is used by the ADT to determine the underlying organization of the elements – for example if it changes the key value for an element stored in a sorted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1524000" y="1"/>
            <a:ext cx="9144000" cy="701675"/>
          </a:xfrm>
        </p:spPr>
        <p:txBody>
          <a:bodyPr/>
          <a:lstStyle/>
          <a:p>
            <a:pPr eaLnBrk="1" hangingPunct="1"/>
            <a:r>
              <a:rPr lang="en-US" smtClean="0"/>
              <a:t>An Example</a:t>
            </a:r>
          </a:p>
        </p:txBody>
      </p:sp>
      <p:sp>
        <p:nvSpPr>
          <p:cNvPr id="14338" name="Content Placeholder 2"/>
          <p:cNvSpPr>
            <a:spLocks noGrp="1"/>
          </p:cNvSpPr>
          <p:nvPr>
            <p:ph idx="4294967295"/>
          </p:nvPr>
        </p:nvSpPr>
        <p:spPr>
          <a:xfrm>
            <a:off x="143225" y="933450"/>
            <a:ext cx="11905549" cy="5721350"/>
          </a:xfrm>
        </p:spPr>
        <p:txBody>
          <a:bodyPr/>
          <a:lstStyle/>
          <a:p>
            <a:pPr eaLnBrk="1" hangingPunct="1">
              <a:spcBef>
                <a:spcPts val="1200"/>
              </a:spcBef>
              <a:tabLst>
                <a:tab pos="3030538" algn="l"/>
              </a:tabLst>
            </a:pPr>
            <a:r>
              <a:rPr lang="en-US" dirty="0" smtClean="0"/>
              <a:t>The next three slides show the results of a sequence of operations when each of the two approaches is used to store a sorted list:</a:t>
            </a:r>
          </a:p>
          <a:p>
            <a:pPr marL="742950" lvl="1" indent="-285750" eaLnBrk="1" hangingPunct="1">
              <a:spcBef>
                <a:spcPts val="1200"/>
              </a:spcBef>
              <a:tabLst>
                <a:tab pos="3030538" algn="l"/>
              </a:tabLst>
            </a:pPr>
            <a:r>
              <a:rPr lang="en-US" dirty="0" smtClean="0"/>
              <a:t>We have three objects that hold a person’s name and weight </a:t>
            </a:r>
            <a:br>
              <a:rPr lang="en-US" dirty="0" smtClean="0"/>
            </a:br>
            <a:r>
              <a:rPr lang="en-US" dirty="0" smtClean="0"/>
              <a:t>(next slide – Step 1) </a:t>
            </a:r>
          </a:p>
          <a:p>
            <a:pPr marL="742950" lvl="1" indent="-285750" eaLnBrk="1" hangingPunct="1">
              <a:spcBef>
                <a:spcPts val="1200"/>
              </a:spcBef>
              <a:tabLst>
                <a:tab pos="3030538" algn="l"/>
              </a:tabLst>
            </a:pPr>
            <a:r>
              <a:rPr lang="en-US" dirty="0" smtClean="0"/>
              <a:t>We add the three objects onto a list that sorts objects by the </a:t>
            </a:r>
            <a:br>
              <a:rPr lang="en-US" dirty="0" smtClean="0"/>
            </a:br>
            <a:r>
              <a:rPr lang="en-US" dirty="0" smtClean="0"/>
              <a:t>variable </a:t>
            </a:r>
            <a:r>
              <a:rPr lang="en-US" dirty="0" smtClean="0">
                <a:solidFill>
                  <a:srgbClr val="FFC000"/>
                </a:solidFill>
                <a:latin typeface="Consolas" panose="020B0609020204030204" pitchFamily="49" charset="0"/>
                <a:cs typeface="Consolas" panose="020B0609020204030204" pitchFamily="49" charset="0"/>
              </a:rPr>
              <a:t>weight</a:t>
            </a:r>
          </a:p>
          <a:p>
            <a:pPr marL="742950" lvl="1" indent="-285750" eaLnBrk="1" hangingPunct="1">
              <a:spcBef>
                <a:spcPts val="1200"/>
              </a:spcBef>
              <a:tabLst>
                <a:tab pos="3030538" algn="l"/>
              </a:tabLst>
            </a:pPr>
            <a:r>
              <a:rPr lang="en-US" dirty="0" smtClean="0"/>
              <a:t>We transform one of the original objects with a </a:t>
            </a:r>
            <a:r>
              <a:rPr lang="en-US" dirty="0" smtClean="0">
                <a:solidFill>
                  <a:srgbClr val="FFC000"/>
                </a:solidFill>
                <a:latin typeface="Consolas" pitchFamily="49" charset="0"/>
                <a:cs typeface="Consolas" pitchFamily="49" charset="0"/>
              </a:rPr>
              <a:t>diet</a:t>
            </a:r>
            <a:r>
              <a:rPr lang="en-US" dirty="0" smtClean="0"/>
              <a:t> method, which changes the weight of the object</a:t>
            </a:r>
          </a:p>
          <a:p>
            <a:pPr marL="742950" lvl="1" indent="-285750" eaLnBrk="1" hangingPunct="1">
              <a:spcBef>
                <a:spcPts val="1200"/>
              </a:spcBef>
              <a:tabLst>
                <a:tab pos="3030538" algn="l"/>
              </a:tabLst>
            </a:pPr>
            <a:r>
              <a:rPr lang="en-US" dirty="0" smtClean="0"/>
              <a:t>That can create either of two problems, as we shall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itle 1"/>
          <p:cNvSpPr>
            <a:spLocks noGrp="1"/>
          </p:cNvSpPr>
          <p:nvPr>
            <p:ph type="title" idx="4294967295"/>
          </p:nvPr>
        </p:nvSpPr>
        <p:spPr>
          <a:xfrm>
            <a:off x="1524000" y="1"/>
            <a:ext cx="9144000" cy="701675"/>
          </a:xfrm>
        </p:spPr>
        <p:txBody>
          <a:bodyPr/>
          <a:lstStyle/>
          <a:p>
            <a:pPr eaLnBrk="1" hangingPunct="1"/>
            <a:r>
              <a:rPr lang="en-US" smtClean="0"/>
              <a:t>Example – Step 1</a:t>
            </a:r>
          </a:p>
        </p:txBody>
      </p:sp>
      <p:sp>
        <p:nvSpPr>
          <p:cNvPr id="60421" name="Rectangle 4"/>
          <p:cNvSpPr>
            <a:spLocks noChangeArrowheads="1"/>
          </p:cNvSpPr>
          <p:nvPr/>
        </p:nvSpPr>
        <p:spPr bwMode="auto">
          <a:xfrm>
            <a:off x="1026566" y="1208088"/>
            <a:ext cx="9946869" cy="762000"/>
          </a:xfrm>
          <a:prstGeom prst="rect">
            <a:avLst/>
          </a:prstGeom>
          <a:noFill/>
          <a:ln w="9525">
            <a:noFill/>
            <a:miter lim="800000"/>
            <a:headEnd/>
            <a:tailEnd/>
          </a:ln>
        </p:spPr>
        <p:txBody>
          <a:bodyPr/>
          <a:lstStyle/>
          <a:p>
            <a:pPr marL="419100" indent="-382588" eaLnBrk="0" hangingPunct="0">
              <a:spcBef>
                <a:spcPct val="20000"/>
              </a:spcBef>
              <a:buClr>
                <a:schemeClr val="accent1"/>
              </a:buClr>
              <a:buSzPct val="80000"/>
            </a:pPr>
            <a:r>
              <a:rPr lang="en-US" sz="2000" dirty="0" smtClean="0"/>
              <a:t>                 </a:t>
            </a:r>
            <a:r>
              <a:rPr lang="en-US" sz="2000" dirty="0"/>
              <a:t>By Copy Approach		       </a:t>
            </a:r>
            <a:r>
              <a:rPr lang="en-US" sz="2000" dirty="0" smtClean="0"/>
              <a:t>                </a:t>
            </a:r>
            <a:r>
              <a:rPr lang="en-US" sz="2000" dirty="0"/>
              <a:t>By Reference Approach</a:t>
            </a:r>
          </a:p>
        </p:txBody>
      </p:sp>
      <p:grpSp>
        <p:nvGrpSpPr>
          <p:cNvPr id="2" name="Group 1"/>
          <p:cNvGrpSpPr/>
          <p:nvPr/>
        </p:nvGrpSpPr>
        <p:grpSpPr>
          <a:xfrm>
            <a:off x="1026566" y="1739901"/>
            <a:ext cx="4723359" cy="4477330"/>
            <a:chOff x="2062163" y="1739901"/>
            <a:chExt cx="3687762" cy="3495675"/>
          </a:xfrm>
        </p:grpSpPr>
        <p:sp>
          <p:nvSpPr>
            <p:cNvPr id="60419" name="Rectangle 7"/>
            <p:cNvSpPr>
              <a:spLocks noChangeArrowheads="1"/>
            </p:cNvSpPr>
            <p:nvPr/>
          </p:nvSpPr>
          <p:spPr bwMode="auto">
            <a:xfrm>
              <a:off x="2062163" y="1739901"/>
              <a:ext cx="3687762" cy="3495675"/>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0422" name="Picture 5" descr="imp1b"/>
            <p:cNvPicPr>
              <a:picLocks noChangeAspect="1" noChangeArrowheads="1"/>
            </p:cNvPicPr>
            <p:nvPr/>
          </p:nvPicPr>
          <p:blipFill>
            <a:blip r:embed="rId2"/>
            <a:srcRect/>
            <a:stretch>
              <a:fillRect/>
            </a:stretch>
          </p:blipFill>
          <p:spPr bwMode="auto">
            <a:xfrm>
              <a:off x="2200275" y="1827214"/>
              <a:ext cx="3429000" cy="3265487"/>
            </a:xfrm>
            <a:prstGeom prst="rect">
              <a:avLst/>
            </a:prstGeom>
            <a:noFill/>
            <a:ln w="9525">
              <a:noFill/>
              <a:miter lim="800000"/>
              <a:headEnd/>
              <a:tailEnd/>
            </a:ln>
          </p:spPr>
        </p:pic>
      </p:grpSp>
      <p:grpSp>
        <p:nvGrpSpPr>
          <p:cNvPr id="3" name="Group 2"/>
          <p:cNvGrpSpPr/>
          <p:nvPr/>
        </p:nvGrpSpPr>
        <p:grpSpPr>
          <a:xfrm>
            <a:off x="6248401" y="1738314"/>
            <a:ext cx="4725034" cy="4478917"/>
            <a:chOff x="6248401" y="1738314"/>
            <a:chExt cx="3687763" cy="3495675"/>
          </a:xfrm>
        </p:grpSpPr>
        <p:sp>
          <p:nvSpPr>
            <p:cNvPr id="60418" name="Rectangle 8"/>
            <p:cNvSpPr>
              <a:spLocks noChangeArrowheads="1"/>
            </p:cNvSpPr>
            <p:nvPr/>
          </p:nvSpPr>
          <p:spPr bwMode="auto">
            <a:xfrm>
              <a:off x="6248401" y="1738314"/>
              <a:ext cx="3687763" cy="3495675"/>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0423" name="Picture 6" descr="imp1b"/>
            <p:cNvPicPr>
              <a:picLocks noChangeAspect="1" noChangeArrowheads="1"/>
            </p:cNvPicPr>
            <p:nvPr/>
          </p:nvPicPr>
          <p:blipFill>
            <a:blip r:embed="rId2"/>
            <a:srcRect/>
            <a:stretch>
              <a:fillRect/>
            </a:stretch>
          </p:blipFill>
          <p:spPr bwMode="auto">
            <a:xfrm>
              <a:off x="6505575" y="1901826"/>
              <a:ext cx="3124200" cy="297497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itle 1"/>
          <p:cNvSpPr>
            <a:spLocks noGrp="1"/>
          </p:cNvSpPr>
          <p:nvPr>
            <p:ph type="title" idx="4294967295"/>
          </p:nvPr>
        </p:nvSpPr>
        <p:spPr>
          <a:xfrm>
            <a:off x="1524000" y="1"/>
            <a:ext cx="9144000" cy="701675"/>
          </a:xfrm>
        </p:spPr>
        <p:txBody>
          <a:bodyPr/>
          <a:lstStyle/>
          <a:p>
            <a:pPr eaLnBrk="1" hangingPunct="1"/>
            <a:r>
              <a:rPr lang="en-US" smtClean="0"/>
              <a:t>Step 2 – Add Objects to the List</a:t>
            </a:r>
          </a:p>
        </p:txBody>
      </p:sp>
      <p:grpSp>
        <p:nvGrpSpPr>
          <p:cNvPr id="2" name="Group 1"/>
          <p:cNvGrpSpPr/>
          <p:nvPr/>
        </p:nvGrpSpPr>
        <p:grpSpPr>
          <a:xfrm>
            <a:off x="1043311" y="1700212"/>
            <a:ext cx="4630414" cy="4493947"/>
            <a:chOff x="1795463" y="1700213"/>
            <a:chExt cx="3878262" cy="3763962"/>
          </a:xfrm>
        </p:grpSpPr>
        <p:sp>
          <p:nvSpPr>
            <p:cNvPr id="61443" name="Rectangle 3"/>
            <p:cNvSpPr>
              <a:spLocks noChangeArrowheads="1"/>
            </p:cNvSpPr>
            <p:nvPr/>
          </p:nvSpPr>
          <p:spPr bwMode="auto">
            <a:xfrm>
              <a:off x="1795463" y="1700213"/>
              <a:ext cx="3878262" cy="3763962"/>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1445" name="Picture 8" descr="imp2a"/>
            <p:cNvPicPr>
              <a:picLocks noChangeAspect="1" noChangeArrowheads="1"/>
            </p:cNvPicPr>
            <p:nvPr/>
          </p:nvPicPr>
          <p:blipFill>
            <a:blip r:embed="rId2"/>
            <a:srcRect/>
            <a:stretch>
              <a:fillRect/>
            </a:stretch>
          </p:blipFill>
          <p:spPr bwMode="auto">
            <a:xfrm>
              <a:off x="1982788" y="1794021"/>
              <a:ext cx="3575542" cy="3543155"/>
            </a:xfrm>
            <a:prstGeom prst="rect">
              <a:avLst/>
            </a:prstGeom>
            <a:noFill/>
            <a:ln w="9525">
              <a:noFill/>
              <a:miter lim="800000"/>
              <a:headEnd/>
              <a:tailEnd/>
            </a:ln>
          </p:spPr>
        </p:pic>
      </p:grpSp>
      <p:grpSp>
        <p:nvGrpSpPr>
          <p:cNvPr id="3" name="Group 2"/>
          <p:cNvGrpSpPr/>
          <p:nvPr/>
        </p:nvGrpSpPr>
        <p:grpSpPr>
          <a:xfrm>
            <a:off x="5942014" y="1662113"/>
            <a:ext cx="5309780" cy="4532046"/>
            <a:chOff x="5942014" y="1662113"/>
            <a:chExt cx="4454525" cy="3802062"/>
          </a:xfrm>
        </p:grpSpPr>
        <p:sp>
          <p:nvSpPr>
            <p:cNvPr id="61442" name="Rectangle 10"/>
            <p:cNvSpPr>
              <a:spLocks noChangeArrowheads="1"/>
            </p:cNvSpPr>
            <p:nvPr/>
          </p:nvSpPr>
          <p:spPr bwMode="auto">
            <a:xfrm>
              <a:off x="5942014" y="1662113"/>
              <a:ext cx="4454525" cy="3802062"/>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1446" name="Picture 13" descr="imp2b"/>
            <p:cNvPicPr>
              <a:picLocks noChangeAspect="1" noChangeArrowheads="1"/>
            </p:cNvPicPr>
            <p:nvPr/>
          </p:nvPicPr>
          <p:blipFill>
            <a:blip r:embed="rId3"/>
            <a:srcRect/>
            <a:stretch>
              <a:fillRect/>
            </a:stretch>
          </p:blipFill>
          <p:spPr bwMode="auto">
            <a:xfrm>
              <a:off x="6172200" y="1787525"/>
              <a:ext cx="3810000" cy="3606800"/>
            </a:xfrm>
            <a:prstGeom prst="rect">
              <a:avLst/>
            </a:prstGeom>
            <a:noFill/>
            <a:ln w="9525">
              <a:noFill/>
              <a:miter lim="800000"/>
              <a:headEnd/>
              <a:tailEnd/>
            </a:ln>
          </p:spPr>
        </p:pic>
      </p:grpSp>
      <p:sp>
        <p:nvSpPr>
          <p:cNvPr id="10" name="Rectangle 4"/>
          <p:cNvSpPr>
            <a:spLocks noChangeArrowheads="1"/>
          </p:cNvSpPr>
          <p:nvPr/>
        </p:nvSpPr>
        <p:spPr bwMode="auto">
          <a:xfrm>
            <a:off x="1026566" y="1208088"/>
            <a:ext cx="9946869" cy="762000"/>
          </a:xfrm>
          <a:prstGeom prst="rect">
            <a:avLst/>
          </a:prstGeom>
          <a:noFill/>
          <a:ln w="9525">
            <a:noFill/>
            <a:miter lim="800000"/>
            <a:headEnd/>
            <a:tailEnd/>
          </a:ln>
        </p:spPr>
        <p:txBody>
          <a:bodyPr/>
          <a:lstStyle/>
          <a:p>
            <a:pPr marL="419100" indent="-382588" eaLnBrk="0" hangingPunct="0">
              <a:spcBef>
                <a:spcPct val="20000"/>
              </a:spcBef>
              <a:buClr>
                <a:schemeClr val="accent1"/>
              </a:buClr>
              <a:buSzPct val="80000"/>
            </a:pPr>
            <a:r>
              <a:rPr lang="en-US" sz="2000" dirty="0" smtClean="0"/>
              <a:t>                 </a:t>
            </a:r>
            <a:r>
              <a:rPr lang="en-US" sz="2000" dirty="0"/>
              <a:t>By Copy Approach		       </a:t>
            </a:r>
            <a:r>
              <a:rPr lang="en-US" sz="2000" dirty="0" smtClean="0"/>
              <a:t>                </a:t>
            </a:r>
            <a:r>
              <a:rPr lang="en-US" sz="2000" dirty="0"/>
              <a:t>By Reference Approach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itle 1"/>
          <p:cNvSpPr>
            <a:spLocks noGrp="1"/>
          </p:cNvSpPr>
          <p:nvPr>
            <p:ph type="title" idx="4294967295"/>
          </p:nvPr>
        </p:nvSpPr>
        <p:spPr>
          <a:xfrm>
            <a:off x="0" y="1"/>
            <a:ext cx="12192000" cy="701675"/>
          </a:xfrm>
        </p:spPr>
        <p:txBody>
          <a:bodyPr/>
          <a:lstStyle/>
          <a:p>
            <a:pPr eaLnBrk="1" hangingPunct="1"/>
            <a:r>
              <a:rPr lang="en-US" dirty="0"/>
              <a:t>Step 3: Execute </a:t>
            </a:r>
            <a:r>
              <a:rPr lang="en-US" dirty="0">
                <a:solidFill>
                  <a:srgbClr val="FFC000"/>
                </a:solidFill>
                <a:latin typeface="Consolas" pitchFamily="49" charset="0"/>
                <a:cs typeface="Consolas" pitchFamily="49" charset="0"/>
              </a:rPr>
              <a:t>S1.diet(-105)</a:t>
            </a:r>
          </a:p>
        </p:txBody>
      </p:sp>
      <p:grpSp>
        <p:nvGrpSpPr>
          <p:cNvPr id="2" name="Group 1"/>
          <p:cNvGrpSpPr/>
          <p:nvPr/>
        </p:nvGrpSpPr>
        <p:grpSpPr>
          <a:xfrm>
            <a:off x="1014184" y="1662112"/>
            <a:ext cx="4621441" cy="4530640"/>
            <a:chOff x="1757363" y="1662113"/>
            <a:chExt cx="3878262" cy="3802062"/>
          </a:xfrm>
        </p:grpSpPr>
        <p:sp>
          <p:nvSpPr>
            <p:cNvPr id="62467" name="Rectangle 3"/>
            <p:cNvSpPr>
              <a:spLocks noChangeArrowheads="1"/>
            </p:cNvSpPr>
            <p:nvPr/>
          </p:nvSpPr>
          <p:spPr bwMode="auto">
            <a:xfrm>
              <a:off x="1757363" y="1662113"/>
              <a:ext cx="3878262" cy="3802062"/>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2469" name="Picture 8" descr="imp3a"/>
            <p:cNvPicPr>
              <a:picLocks noChangeAspect="1" noChangeArrowheads="1"/>
            </p:cNvPicPr>
            <p:nvPr/>
          </p:nvPicPr>
          <p:blipFill>
            <a:blip r:embed="rId2"/>
            <a:srcRect/>
            <a:stretch>
              <a:fillRect/>
            </a:stretch>
          </p:blipFill>
          <p:spPr bwMode="auto">
            <a:xfrm>
              <a:off x="1868489" y="1863726"/>
              <a:ext cx="3621087" cy="3198813"/>
            </a:xfrm>
            <a:prstGeom prst="rect">
              <a:avLst/>
            </a:prstGeom>
            <a:noFill/>
            <a:ln w="9525">
              <a:noFill/>
              <a:miter lim="800000"/>
              <a:headEnd/>
              <a:tailEnd/>
            </a:ln>
          </p:spPr>
        </p:pic>
      </p:grpSp>
      <p:grpSp>
        <p:nvGrpSpPr>
          <p:cNvPr id="3" name="Group 2"/>
          <p:cNvGrpSpPr/>
          <p:nvPr/>
        </p:nvGrpSpPr>
        <p:grpSpPr>
          <a:xfrm>
            <a:off x="5981701" y="1662112"/>
            <a:ext cx="5308131" cy="4530639"/>
            <a:chOff x="5981701" y="1662113"/>
            <a:chExt cx="4454525" cy="3802062"/>
          </a:xfrm>
        </p:grpSpPr>
        <p:sp>
          <p:nvSpPr>
            <p:cNvPr id="62466" name="Rectangle 2"/>
            <p:cNvSpPr>
              <a:spLocks noChangeArrowheads="1"/>
            </p:cNvSpPr>
            <p:nvPr/>
          </p:nvSpPr>
          <p:spPr bwMode="auto">
            <a:xfrm>
              <a:off x="5981701" y="1662113"/>
              <a:ext cx="4454525" cy="3802062"/>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62470" name="Picture 9" descr="imp3b"/>
            <p:cNvPicPr>
              <a:picLocks noChangeAspect="1" noChangeArrowheads="1"/>
            </p:cNvPicPr>
            <p:nvPr/>
          </p:nvPicPr>
          <p:blipFill>
            <a:blip r:embed="rId3"/>
            <a:srcRect/>
            <a:stretch>
              <a:fillRect/>
            </a:stretch>
          </p:blipFill>
          <p:spPr bwMode="auto">
            <a:xfrm>
              <a:off x="6129338" y="2016125"/>
              <a:ext cx="4114800" cy="3278188"/>
            </a:xfrm>
            <a:prstGeom prst="rect">
              <a:avLst/>
            </a:prstGeom>
            <a:noFill/>
            <a:ln w="9525">
              <a:noFill/>
              <a:miter lim="800000"/>
              <a:headEnd/>
              <a:tailEnd/>
            </a:ln>
          </p:spPr>
        </p:pic>
      </p:grpSp>
      <p:sp>
        <p:nvSpPr>
          <p:cNvPr id="62471" name="Rectangle 10"/>
          <p:cNvSpPr>
            <a:spLocks noChangeArrowheads="1"/>
          </p:cNvSpPr>
          <p:nvPr/>
        </p:nvSpPr>
        <p:spPr bwMode="auto">
          <a:xfrm>
            <a:off x="834516" y="6192752"/>
            <a:ext cx="10484564" cy="423863"/>
          </a:xfrm>
          <a:prstGeom prst="rect">
            <a:avLst/>
          </a:prstGeom>
          <a:noFill/>
          <a:ln w="9525">
            <a:noFill/>
            <a:miter lim="800000"/>
            <a:headEnd/>
            <a:tailEnd/>
          </a:ln>
        </p:spPr>
        <p:txBody>
          <a:bodyPr/>
          <a:lstStyle/>
          <a:p>
            <a:pPr marL="419100" indent="-382588"/>
            <a:r>
              <a:rPr lang="en-US" sz="2000" dirty="0" smtClean="0"/>
              <a:t>      Problem</a:t>
            </a:r>
            <a:r>
              <a:rPr lang="en-US" sz="2000" dirty="0"/>
              <a:t>: List copy is out of date           Problem: List is no longer sorted  </a:t>
            </a:r>
          </a:p>
        </p:txBody>
      </p:sp>
      <p:sp>
        <p:nvSpPr>
          <p:cNvPr id="9" name="Rectangle 4"/>
          <p:cNvSpPr>
            <a:spLocks noChangeArrowheads="1"/>
          </p:cNvSpPr>
          <p:nvPr/>
        </p:nvSpPr>
        <p:spPr bwMode="auto">
          <a:xfrm>
            <a:off x="1026566" y="1208088"/>
            <a:ext cx="9946869" cy="762000"/>
          </a:xfrm>
          <a:prstGeom prst="rect">
            <a:avLst/>
          </a:prstGeom>
          <a:noFill/>
          <a:ln w="9525">
            <a:noFill/>
            <a:miter lim="800000"/>
            <a:headEnd/>
            <a:tailEnd/>
          </a:ln>
        </p:spPr>
        <p:txBody>
          <a:bodyPr/>
          <a:lstStyle/>
          <a:p>
            <a:pPr marL="419100" indent="-382588" eaLnBrk="0" hangingPunct="0">
              <a:spcBef>
                <a:spcPct val="20000"/>
              </a:spcBef>
              <a:buClr>
                <a:schemeClr val="accent1"/>
              </a:buClr>
              <a:buSzPct val="80000"/>
            </a:pPr>
            <a:r>
              <a:rPr lang="en-US" sz="2000" dirty="0" smtClean="0"/>
              <a:t>                 </a:t>
            </a:r>
            <a:r>
              <a:rPr lang="en-US" sz="2000" dirty="0"/>
              <a:t>By Copy Approach		       </a:t>
            </a:r>
            <a:r>
              <a:rPr lang="en-US" sz="2000" dirty="0" smtClean="0"/>
              <a:t>                </a:t>
            </a:r>
            <a:r>
              <a:rPr lang="en-US" sz="2000" dirty="0"/>
              <a:t>By Reference Approach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a:lstStyle/>
          <a:p>
            <a:pPr eaLnBrk="1" hangingPunct="1"/>
            <a:r>
              <a:rPr lang="en-US" smtClean="0"/>
              <a:t>Comparing Objects Revisited (</a:t>
            </a:r>
            <a:r>
              <a:rPr lang="en-US" smtClean="0">
                <a:latin typeface="Arial" charset="0"/>
                <a:cs typeface="Arial" charset="0"/>
              </a:rPr>
              <a:t>§6</a:t>
            </a:r>
            <a:r>
              <a:rPr lang="en-US" smtClean="0"/>
              <a:t>.1)</a:t>
            </a:r>
          </a:p>
        </p:txBody>
      </p:sp>
      <p:sp>
        <p:nvSpPr>
          <p:cNvPr id="14338" name="Content Placeholder 2"/>
          <p:cNvSpPr>
            <a:spLocks noGrp="1"/>
          </p:cNvSpPr>
          <p:nvPr>
            <p:ph idx="1"/>
          </p:nvPr>
        </p:nvSpPr>
        <p:spPr>
          <a:xfrm>
            <a:off x="143225" y="933450"/>
            <a:ext cx="11905549" cy="5721350"/>
          </a:xfrm>
        </p:spPr>
        <p:txBody>
          <a:bodyPr/>
          <a:lstStyle/>
          <a:p>
            <a:pPr eaLnBrk="1" hangingPunct="1">
              <a:spcBef>
                <a:spcPts val="1200"/>
              </a:spcBef>
              <a:tabLst>
                <a:tab pos="3030538" algn="l"/>
              </a:tabLst>
            </a:pPr>
            <a:r>
              <a:rPr lang="en-US" dirty="0" smtClean="0"/>
              <a:t>Many list operations require us to compare the values of objects, for example:</a:t>
            </a:r>
          </a:p>
          <a:p>
            <a:pPr marL="742950" lvl="1" indent="-285750" eaLnBrk="1" hangingPunct="1">
              <a:spcBef>
                <a:spcPts val="1200"/>
              </a:spcBef>
              <a:tabLst>
                <a:tab pos="3030538" algn="l"/>
              </a:tabLst>
            </a:pPr>
            <a:r>
              <a:rPr lang="en-US" dirty="0" smtClean="0"/>
              <a:t>Check whether a given item is on our to-do list</a:t>
            </a:r>
          </a:p>
          <a:p>
            <a:pPr marL="742950" lvl="1" indent="-285750" eaLnBrk="1" hangingPunct="1">
              <a:spcBef>
                <a:spcPts val="1200"/>
              </a:spcBef>
              <a:tabLst>
                <a:tab pos="3030538" algn="l"/>
              </a:tabLst>
            </a:pPr>
            <a:r>
              <a:rPr lang="en-US" dirty="0" smtClean="0"/>
              <a:t>Insert a name into a list in alphabetical order</a:t>
            </a:r>
          </a:p>
          <a:p>
            <a:pPr marL="742950" lvl="1" indent="-285750" eaLnBrk="1" hangingPunct="1">
              <a:spcBef>
                <a:spcPts val="1200"/>
              </a:spcBef>
              <a:tabLst>
                <a:tab pos="3030538" algn="l"/>
              </a:tabLst>
            </a:pPr>
            <a:r>
              <a:rPr lang="en-US" dirty="0" smtClean="0"/>
              <a:t>Delete the entry with the matching serial number from a parts inventory list</a:t>
            </a:r>
          </a:p>
          <a:p>
            <a:pPr eaLnBrk="1" hangingPunct="1">
              <a:spcBef>
                <a:spcPts val="1200"/>
              </a:spcBef>
              <a:tabLst>
                <a:tab pos="3030538" algn="l"/>
              </a:tabLst>
            </a:pPr>
            <a:r>
              <a:rPr lang="en-US" dirty="0" smtClean="0"/>
              <a:t>Therefore we need to understand our options for such comparisons.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1524000" y="1"/>
            <a:ext cx="9144000" cy="701675"/>
          </a:xfrm>
        </p:spPr>
        <p:txBody>
          <a:bodyPr/>
          <a:lstStyle/>
          <a:p>
            <a:pPr eaLnBrk="1" hangingPunct="1"/>
            <a:r>
              <a:rPr lang="en-US" smtClean="0"/>
              <a:t>Which Approach Is Better?</a:t>
            </a:r>
          </a:p>
        </p:txBody>
      </p:sp>
      <p:sp>
        <p:nvSpPr>
          <p:cNvPr id="14338" name="Content Placeholder 2"/>
          <p:cNvSpPr>
            <a:spLocks noGrp="1"/>
          </p:cNvSpPr>
          <p:nvPr>
            <p:ph idx="4294967295"/>
          </p:nvPr>
        </p:nvSpPr>
        <p:spPr>
          <a:xfrm>
            <a:off x="143225" y="933450"/>
            <a:ext cx="11905550" cy="5721350"/>
          </a:xfrm>
        </p:spPr>
        <p:txBody>
          <a:bodyPr/>
          <a:lstStyle/>
          <a:p>
            <a:pPr eaLnBrk="1" hangingPunct="1">
              <a:lnSpc>
                <a:spcPct val="97000"/>
              </a:lnSpc>
              <a:spcBef>
                <a:spcPts val="1200"/>
              </a:spcBef>
              <a:tabLst>
                <a:tab pos="3030538" algn="l"/>
              </a:tabLst>
            </a:pPr>
            <a:r>
              <a:rPr lang="en-US" dirty="0" smtClean="0"/>
              <a:t>Like most things in life -- it depends. </a:t>
            </a:r>
          </a:p>
          <a:p>
            <a:pPr eaLnBrk="1" hangingPunct="1">
              <a:lnSpc>
                <a:spcPct val="97000"/>
              </a:lnSpc>
              <a:spcBef>
                <a:spcPts val="1200"/>
              </a:spcBef>
              <a:tabLst>
                <a:tab pos="3030538" algn="l"/>
              </a:tabLst>
            </a:pPr>
            <a:r>
              <a:rPr lang="en-US" dirty="0" smtClean="0"/>
              <a:t>If processing time and space are issues, and if we are comfortable counting on the application programs to behave properly, then the “by reference” approach is probably best. </a:t>
            </a:r>
          </a:p>
          <a:p>
            <a:pPr eaLnBrk="1" hangingPunct="1">
              <a:lnSpc>
                <a:spcPct val="97000"/>
              </a:lnSpc>
              <a:spcBef>
                <a:spcPts val="1200"/>
              </a:spcBef>
              <a:tabLst>
                <a:tab pos="3030538" algn="l"/>
              </a:tabLst>
            </a:pPr>
            <a:r>
              <a:rPr lang="en-US" dirty="0" smtClean="0"/>
              <a:t>If we’re not too concerned about time and space (maybe our list objects are not too large), but we are concerned with maintaining careful control over the access to and integrity of our lists, then the “by copy” approach is probably best. </a:t>
            </a:r>
          </a:p>
          <a:p>
            <a:pPr eaLnBrk="1" hangingPunct="1">
              <a:lnSpc>
                <a:spcPct val="97000"/>
              </a:lnSpc>
              <a:spcBef>
                <a:spcPts val="1200"/>
              </a:spcBef>
              <a:tabLst>
                <a:tab pos="3030538" algn="l"/>
              </a:tabLst>
            </a:pPr>
            <a:r>
              <a:rPr lang="en-US" dirty="0" smtClean="0"/>
              <a:t>The suitability of either approach depends on what the list is used for.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1524000" y="1"/>
            <a:ext cx="9144000" cy="701675"/>
          </a:xfrm>
        </p:spPr>
        <p:txBody>
          <a:bodyPr/>
          <a:lstStyle/>
          <a:p>
            <a:pPr eaLnBrk="1" hangingPunct="1"/>
            <a:r>
              <a:rPr lang="en-US" dirty="0" smtClean="0"/>
              <a:t>The </a:t>
            </a:r>
            <a:r>
              <a:rPr lang="en-US" dirty="0" err="1" smtClean="0">
                <a:solidFill>
                  <a:srgbClr val="FFC000"/>
                </a:solidFill>
                <a:latin typeface="Consolas" pitchFamily="49" charset="0"/>
                <a:cs typeface="Consolas" pitchFamily="49" charset="0"/>
              </a:rPr>
              <a:t>ArrayIndexedList</a:t>
            </a:r>
            <a:r>
              <a:rPr lang="en-US" dirty="0" smtClean="0"/>
              <a:t> Class</a:t>
            </a:r>
          </a:p>
        </p:txBody>
      </p:sp>
      <p:sp>
        <p:nvSpPr>
          <p:cNvPr id="14338" name="Content Placeholder 2"/>
          <p:cNvSpPr>
            <a:spLocks noGrp="1"/>
          </p:cNvSpPr>
          <p:nvPr>
            <p:ph idx="4294967295"/>
          </p:nvPr>
        </p:nvSpPr>
        <p:spPr>
          <a:xfrm>
            <a:off x="143225" y="933450"/>
            <a:ext cx="11905550" cy="5721350"/>
          </a:xfrm>
        </p:spPr>
        <p:txBody>
          <a:bodyPr/>
          <a:lstStyle/>
          <a:p>
            <a:pPr eaLnBrk="1" hangingPunct="1">
              <a:spcBef>
                <a:spcPts val="1200"/>
              </a:spcBef>
              <a:tabLst>
                <a:tab pos="3030538" algn="l"/>
              </a:tabLst>
            </a:pPr>
            <a:r>
              <a:rPr lang="en-US" dirty="0" smtClean="0"/>
              <a:t>Implements the </a:t>
            </a:r>
            <a:r>
              <a:rPr lang="en-US" dirty="0" err="1" smtClean="0">
                <a:solidFill>
                  <a:srgbClr val="FFC000"/>
                </a:solidFill>
                <a:latin typeface="Consolas" pitchFamily="49" charset="0"/>
                <a:cs typeface="Consolas" pitchFamily="49" charset="0"/>
              </a:rPr>
              <a:t>IndexedListInterface</a:t>
            </a:r>
            <a:endParaRPr lang="en-US" dirty="0" smtClean="0">
              <a:solidFill>
                <a:srgbClr val="FFC000"/>
              </a:solidFill>
              <a:latin typeface="Consolas" pitchFamily="49" charset="0"/>
              <a:cs typeface="Consolas" pitchFamily="49" charset="0"/>
            </a:endParaRPr>
          </a:p>
          <a:p>
            <a:pPr eaLnBrk="1" hangingPunct="1">
              <a:spcBef>
                <a:spcPts val="1200"/>
              </a:spcBef>
              <a:tabLst>
                <a:tab pos="3030538" algn="l"/>
              </a:tabLst>
            </a:pPr>
            <a:r>
              <a:rPr lang="en-US" dirty="0" smtClean="0"/>
              <a:t>Extends </a:t>
            </a:r>
            <a:r>
              <a:rPr lang="en-US" dirty="0" err="1" smtClean="0">
                <a:solidFill>
                  <a:srgbClr val="FFC000"/>
                </a:solidFill>
                <a:latin typeface="Consolas" pitchFamily="49" charset="0"/>
                <a:cs typeface="Consolas" pitchFamily="49" charset="0"/>
              </a:rPr>
              <a:t>ArrayUnsortedList</a:t>
            </a:r>
            <a:r>
              <a:rPr lang="en-US" dirty="0" smtClean="0"/>
              <a:t> with the required methods for creation and use of an indexed list: </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void add(</a:t>
            </a: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index, T element)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void set(</a:t>
            </a: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index, T element)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T get(</a:t>
            </a: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index)</a:t>
            </a:r>
          </a:p>
          <a:p>
            <a:pPr marL="742950" lvl="1" indent="-285750" eaLnBrk="1" hangingPunct="1">
              <a:spcBef>
                <a:spcPts val="1200"/>
              </a:spcBef>
              <a:tabLst>
                <a:tab pos="3030538" algn="l"/>
              </a:tabLst>
            </a:pP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indexOf</a:t>
            </a:r>
            <a:r>
              <a:rPr lang="en-US" dirty="0" smtClean="0">
                <a:solidFill>
                  <a:srgbClr val="FFC000"/>
                </a:solidFill>
                <a:latin typeface="Consolas" pitchFamily="49" charset="0"/>
                <a:cs typeface="Consolas" pitchFamily="49" charset="0"/>
              </a:rPr>
              <a:t>(T element)</a:t>
            </a:r>
          </a:p>
          <a:p>
            <a:pPr marL="742950" lvl="1" indent="-285750" eaLnBrk="1" hangingPunct="1">
              <a:spcBef>
                <a:spcPts val="1200"/>
              </a:spcBef>
              <a:tabLst>
                <a:tab pos="3030538" algn="l"/>
              </a:tabLst>
            </a:pPr>
            <a:r>
              <a:rPr lang="en-US" dirty="0" smtClean="0">
                <a:solidFill>
                  <a:srgbClr val="FFC000"/>
                </a:solidFill>
                <a:latin typeface="Consolas" pitchFamily="49" charset="0"/>
                <a:cs typeface="Consolas" pitchFamily="49" charset="0"/>
              </a:rPr>
              <a:t>T remove(</a:t>
            </a: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index)</a:t>
            </a:r>
          </a:p>
          <a:p>
            <a:pPr marL="742950" lvl="1" indent="-285750" eaLnBrk="1" hangingPunct="1">
              <a:spcBef>
                <a:spcPts val="1200"/>
              </a:spcBef>
              <a:buNone/>
              <a:tabLst>
                <a:tab pos="3030538" algn="l"/>
              </a:tabLst>
            </a:pPr>
            <a:r>
              <a:rPr lang="en-US" sz="3000" dirty="0"/>
              <a:t>The implementations are straightforward</a:t>
            </a:r>
          </a:p>
          <a:p>
            <a:pPr eaLnBrk="1" hangingPunct="1">
              <a:spcBef>
                <a:spcPts val="1200"/>
              </a:spcBef>
              <a:tabLst>
                <a:tab pos="3030538" algn="l"/>
              </a:tabLst>
            </a:pPr>
            <a:r>
              <a:rPr lang="en-US" dirty="0" smtClean="0"/>
              <a:t>Overrides the </a:t>
            </a:r>
            <a:r>
              <a:rPr lang="en-US" dirty="0" err="1" smtClean="0">
                <a:solidFill>
                  <a:srgbClr val="FFC000"/>
                </a:solidFill>
                <a:latin typeface="Consolas" pitchFamily="49" charset="0"/>
                <a:cs typeface="Consolas" pitchFamily="49" charset="0"/>
              </a:rPr>
              <a:t>toString</a:t>
            </a:r>
            <a:r>
              <a:rPr lang="en-US" dirty="0" smtClean="0"/>
              <a:t> method of the </a:t>
            </a:r>
            <a:r>
              <a:rPr lang="en-US" dirty="0" err="1" smtClean="0">
                <a:solidFill>
                  <a:srgbClr val="FFC000"/>
                </a:solidFill>
                <a:latin typeface="Consolas" pitchFamily="49" charset="0"/>
                <a:cs typeface="Consolas" pitchFamily="49" charset="0"/>
              </a:rPr>
              <a:t>ArrayUnsortedList</a:t>
            </a:r>
            <a:r>
              <a:rPr lang="en-US"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a:lstStyle/>
          <a:p>
            <a:pPr eaLnBrk="1" hangingPunct="1"/>
            <a:r>
              <a:rPr lang="en-US" smtClean="0"/>
              <a:t>Chapter 6 Will Continue…</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600200" y="1104900"/>
            <a:ext cx="8953500" cy="5410200"/>
          </a:xfrm>
        </p:spPr>
        <p:txBody>
          <a:bodyPr/>
          <a:lstStyle/>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algn="ctr" eaLnBrk="1" hangingPunct="1">
              <a:lnSpc>
                <a:spcPct val="95000"/>
              </a:lnSpc>
              <a:spcBef>
                <a:spcPct val="5000"/>
              </a:spcBef>
              <a:buFont typeface="Wingdings 2" pitchFamily="18" charset="2"/>
              <a:buNone/>
            </a:pPr>
            <a:r>
              <a:rPr lang="en-US" sz="900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smtClean="0"/>
              <a:t>Using the comparison (==) operator</a:t>
            </a:r>
          </a:p>
        </p:txBody>
      </p:sp>
      <p:pic>
        <p:nvPicPr>
          <p:cNvPr id="18434" name="Picture 4" descr="37461_CH06_FIG0601"/>
          <p:cNvPicPr>
            <a:picLocks noChangeAspect="1" noChangeArrowheads="1"/>
          </p:cNvPicPr>
          <p:nvPr/>
        </p:nvPicPr>
        <p:blipFill>
          <a:blip r:embed="rId2"/>
          <a:srcRect/>
          <a:stretch>
            <a:fillRect/>
          </a:stretch>
        </p:blipFill>
        <p:spPr bwMode="auto">
          <a:xfrm>
            <a:off x="2514601" y="1106488"/>
            <a:ext cx="7115175" cy="554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1675"/>
          </a:xfrm>
        </p:spPr>
        <p:txBody>
          <a:bodyPr/>
          <a:lstStyle/>
          <a:p>
            <a:pPr eaLnBrk="1" hangingPunct="1"/>
            <a:r>
              <a:rPr lang="en-US" dirty="0" smtClean="0"/>
              <a:t>Using the </a:t>
            </a:r>
            <a:r>
              <a:rPr lang="en-US" dirty="0" smtClean="0">
                <a:solidFill>
                  <a:srgbClr val="FFC000"/>
                </a:solidFill>
                <a:latin typeface="Consolas" pitchFamily="49" charset="0"/>
                <a:cs typeface="Consolas" pitchFamily="49" charset="0"/>
              </a:rPr>
              <a:t>equals</a:t>
            </a:r>
            <a:r>
              <a:rPr lang="en-US" dirty="0" smtClean="0"/>
              <a:t> Method</a:t>
            </a:r>
          </a:p>
        </p:txBody>
      </p:sp>
      <p:sp>
        <p:nvSpPr>
          <p:cNvPr id="14338" name="Content Placeholder 2"/>
          <p:cNvSpPr>
            <a:spLocks noGrp="1"/>
          </p:cNvSpPr>
          <p:nvPr>
            <p:ph idx="1"/>
          </p:nvPr>
        </p:nvSpPr>
        <p:spPr>
          <a:xfrm>
            <a:off x="143226" y="933450"/>
            <a:ext cx="11905550" cy="5683250"/>
          </a:xfrm>
        </p:spPr>
        <p:txBody>
          <a:bodyPr/>
          <a:lstStyle/>
          <a:p>
            <a:pPr eaLnBrk="1" hangingPunct="1">
              <a:spcBef>
                <a:spcPts val="1200"/>
              </a:spcBef>
            </a:pPr>
            <a:r>
              <a:rPr lang="en-US" dirty="0" smtClean="0"/>
              <a:t>Since </a:t>
            </a:r>
            <a:r>
              <a:rPr lang="en-US" dirty="0" smtClean="0">
                <a:solidFill>
                  <a:srgbClr val="FFC000"/>
                </a:solidFill>
                <a:latin typeface="Consolas" pitchFamily="49" charset="0"/>
                <a:cs typeface="Consolas" pitchFamily="49" charset="0"/>
              </a:rPr>
              <a:t>equals</a:t>
            </a:r>
            <a:r>
              <a:rPr lang="en-US" dirty="0" smtClean="0"/>
              <a:t> is exported from the </a:t>
            </a:r>
            <a:r>
              <a:rPr lang="en-US" dirty="0" smtClean="0">
                <a:solidFill>
                  <a:srgbClr val="FFC000"/>
                </a:solidFill>
                <a:latin typeface="Consolas" pitchFamily="49" charset="0"/>
                <a:cs typeface="Consolas" pitchFamily="49" charset="0"/>
              </a:rPr>
              <a:t>Object</a:t>
            </a:r>
            <a:r>
              <a:rPr lang="en-US" dirty="0" smtClean="0"/>
              <a:t> class it can be used with </a:t>
            </a:r>
            <a:r>
              <a:rPr lang="en-US" i="1" u="sng" dirty="0" smtClean="0"/>
              <a:t>any</a:t>
            </a:r>
            <a:r>
              <a:rPr lang="en-US" dirty="0" smtClean="0"/>
              <a:t> Java objects.</a:t>
            </a:r>
          </a:p>
          <a:p>
            <a:pPr eaLnBrk="1" hangingPunct="1">
              <a:spcBef>
                <a:spcPts val="1200"/>
              </a:spcBef>
            </a:pPr>
            <a:r>
              <a:rPr lang="en-US" dirty="0" smtClean="0"/>
              <a:t>For example, If </a:t>
            </a:r>
            <a:r>
              <a:rPr lang="en-US" dirty="0" smtClean="0">
                <a:solidFill>
                  <a:srgbClr val="FFC000"/>
                </a:solidFill>
                <a:latin typeface="Consolas" pitchFamily="49" charset="0"/>
                <a:cs typeface="Consolas" pitchFamily="49" charset="0"/>
              </a:rPr>
              <a:t>c1</a:t>
            </a:r>
            <a:r>
              <a:rPr lang="en-US" dirty="0" smtClean="0"/>
              <a:t> and </a:t>
            </a:r>
            <a:r>
              <a:rPr lang="en-US" dirty="0" smtClean="0">
                <a:solidFill>
                  <a:srgbClr val="FFC000"/>
                </a:solidFill>
                <a:latin typeface="Consolas" pitchFamily="49" charset="0"/>
                <a:cs typeface="Consolas" pitchFamily="49" charset="0"/>
              </a:rPr>
              <a:t>c2</a:t>
            </a:r>
            <a:r>
              <a:rPr lang="en-US" dirty="0" smtClean="0"/>
              <a:t> are objects of the class </a:t>
            </a:r>
            <a:r>
              <a:rPr lang="en-US" dirty="0" smtClean="0">
                <a:solidFill>
                  <a:srgbClr val="FFC000"/>
                </a:solidFill>
                <a:latin typeface="Consolas" pitchFamily="49" charset="0"/>
                <a:cs typeface="Consolas" pitchFamily="49" charset="0"/>
              </a:rPr>
              <a:t>Circle</a:t>
            </a:r>
            <a:r>
              <a:rPr lang="en-US" dirty="0" smtClean="0"/>
              <a:t>, then we can compare them using</a:t>
            </a:r>
          </a:p>
          <a:p>
            <a:pPr eaLnBrk="1" hangingPunct="1">
              <a:spcBef>
                <a:spcPts val="1200"/>
              </a:spcBef>
              <a:buFont typeface="Wingdings 2" pitchFamily="18" charset="2"/>
              <a:buNone/>
            </a:pPr>
            <a:r>
              <a:rPr lang="en-US" dirty="0" smtClean="0"/>
              <a:t> 		</a:t>
            </a:r>
            <a:r>
              <a:rPr lang="en-US" dirty="0" smtClean="0">
                <a:solidFill>
                  <a:srgbClr val="FFC000"/>
                </a:solidFill>
                <a:latin typeface="Consolas" pitchFamily="49" charset="0"/>
                <a:cs typeface="Consolas" pitchFamily="49" charset="0"/>
              </a:rPr>
              <a:t>c1.equals(c2)</a:t>
            </a:r>
          </a:p>
          <a:p>
            <a:pPr eaLnBrk="1" hangingPunct="1">
              <a:spcBef>
                <a:spcPts val="1200"/>
              </a:spcBef>
            </a:pPr>
            <a:r>
              <a:rPr lang="en-US" dirty="0" smtClean="0"/>
              <a:t>But this method, as defined in the </a:t>
            </a:r>
            <a:r>
              <a:rPr lang="en-US" dirty="0">
                <a:solidFill>
                  <a:srgbClr val="FFC000"/>
                </a:solidFill>
                <a:latin typeface="Consolas" pitchFamily="49" charset="0"/>
                <a:cs typeface="Consolas" pitchFamily="49" charset="0"/>
              </a:rPr>
              <a:t>Object</a:t>
            </a:r>
            <a:r>
              <a:rPr lang="en-US" dirty="0"/>
              <a:t> class</a:t>
            </a:r>
            <a:r>
              <a:rPr lang="en-US" dirty="0" smtClean="0"/>
              <a:t>, acts much the same as the comparison operator: It returns </a:t>
            </a:r>
            <a:r>
              <a:rPr lang="en-US" dirty="0" smtClean="0">
                <a:solidFill>
                  <a:srgbClr val="FFC000"/>
                </a:solidFill>
                <a:latin typeface="Consolas" pitchFamily="49" charset="0"/>
                <a:cs typeface="Consolas" pitchFamily="49" charset="0"/>
              </a:rPr>
              <a:t>true</a:t>
            </a:r>
            <a:r>
              <a:rPr lang="en-US" dirty="0" smtClean="0"/>
              <a:t> if and only if the two variables reference </a:t>
            </a:r>
            <a:r>
              <a:rPr lang="en-US" i="1" dirty="0" smtClean="0"/>
              <a:t>the same object</a:t>
            </a:r>
            <a:r>
              <a:rPr lang="en-US" dirty="0" smtClean="0"/>
              <a:t>. </a:t>
            </a:r>
          </a:p>
          <a:p>
            <a:pPr eaLnBrk="1" hangingPunct="1">
              <a:spcBef>
                <a:spcPts val="1200"/>
              </a:spcBef>
            </a:pPr>
            <a:r>
              <a:rPr lang="en-US" dirty="0" smtClean="0"/>
              <a:t>However, we can redefine (i.e., override) the </a:t>
            </a:r>
            <a:r>
              <a:rPr lang="en-US" dirty="0">
                <a:solidFill>
                  <a:srgbClr val="FFC000"/>
                </a:solidFill>
                <a:latin typeface="Consolas" pitchFamily="49" charset="0"/>
                <a:cs typeface="Consolas" pitchFamily="49" charset="0"/>
              </a:rPr>
              <a:t>equals</a:t>
            </a:r>
            <a:r>
              <a:rPr lang="en-US" dirty="0" smtClean="0"/>
              <a:t> method to fit the needs of the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1675"/>
          </a:xfrm>
        </p:spPr>
        <p:txBody>
          <a:bodyPr/>
          <a:lstStyle/>
          <a:p>
            <a:pPr eaLnBrk="1" hangingPunct="1"/>
            <a:r>
              <a:rPr lang="en-US" dirty="0" smtClean="0"/>
              <a:t>Using the </a:t>
            </a:r>
            <a:r>
              <a:rPr lang="en-US" dirty="0">
                <a:solidFill>
                  <a:srgbClr val="FFC000"/>
                </a:solidFill>
                <a:latin typeface="Consolas" pitchFamily="49" charset="0"/>
                <a:cs typeface="Consolas" pitchFamily="49" charset="0"/>
              </a:rPr>
              <a:t>equals</a:t>
            </a:r>
            <a:r>
              <a:rPr lang="en-US" dirty="0"/>
              <a:t> Method </a:t>
            </a:r>
            <a:r>
              <a:rPr lang="en-US" dirty="0" smtClean="0"/>
              <a:t>(2)</a:t>
            </a:r>
          </a:p>
        </p:txBody>
      </p:sp>
      <p:sp>
        <p:nvSpPr>
          <p:cNvPr id="14338" name="Content Placeholder 2"/>
          <p:cNvSpPr>
            <a:spLocks noGrp="1"/>
          </p:cNvSpPr>
          <p:nvPr>
            <p:ph idx="1"/>
          </p:nvPr>
        </p:nvSpPr>
        <p:spPr>
          <a:xfrm>
            <a:off x="143225" y="933450"/>
            <a:ext cx="11905549" cy="5683250"/>
          </a:xfrm>
        </p:spPr>
        <p:txBody>
          <a:bodyPr/>
          <a:lstStyle/>
          <a:p>
            <a:pPr eaLnBrk="1" hangingPunct="1"/>
            <a:r>
              <a:rPr lang="en-US" sz="2900" dirty="0"/>
              <a:t>A reasonable definition for equality of </a:t>
            </a:r>
            <a:r>
              <a:rPr lang="en-US" sz="2900" dirty="0">
                <a:solidFill>
                  <a:srgbClr val="FFC000"/>
                </a:solidFill>
                <a:latin typeface="Consolas" pitchFamily="49" charset="0"/>
                <a:cs typeface="Consolas" pitchFamily="49" charset="0"/>
              </a:rPr>
              <a:t>Circle </a:t>
            </a:r>
            <a:r>
              <a:rPr lang="en-US" sz="2900" dirty="0"/>
              <a:t>objects is that they’re equal if they have equal radii</a:t>
            </a:r>
          </a:p>
          <a:p>
            <a:pPr eaLnBrk="1" hangingPunct="1">
              <a:spcBef>
                <a:spcPts val="1800"/>
              </a:spcBef>
            </a:pPr>
            <a:r>
              <a:rPr lang="en-US" sz="2900" dirty="0"/>
              <a:t>To realize this approach we define the </a:t>
            </a:r>
            <a:r>
              <a:rPr lang="en-US" sz="2800" dirty="0">
                <a:solidFill>
                  <a:srgbClr val="FFC000"/>
                </a:solidFill>
                <a:latin typeface="Consolas" pitchFamily="49" charset="0"/>
                <a:cs typeface="Consolas" pitchFamily="49" charset="0"/>
              </a:rPr>
              <a:t>equals</a:t>
            </a:r>
            <a:r>
              <a:rPr lang="en-US" sz="2900" dirty="0"/>
              <a:t> method of our </a:t>
            </a:r>
            <a:r>
              <a:rPr lang="en-US" sz="2900" dirty="0">
                <a:solidFill>
                  <a:srgbClr val="FFC000"/>
                </a:solidFill>
                <a:latin typeface="Consolas" pitchFamily="49" charset="0"/>
                <a:cs typeface="Consolas" pitchFamily="49" charset="0"/>
              </a:rPr>
              <a:t>Circle</a:t>
            </a:r>
            <a:r>
              <a:rPr lang="en-US" sz="2900" dirty="0"/>
              <a:t> class to use the </a:t>
            </a:r>
            <a:r>
              <a:rPr lang="en-US" sz="2900" dirty="0">
                <a:solidFill>
                  <a:srgbClr val="FFC000"/>
                </a:solidFill>
                <a:latin typeface="Consolas" pitchFamily="49" charset="0"/>
                <a:cs typeface="Consolas" pitchFamily="49" charset="0"/>
              </a:rPr>
              <a:t>radius</a:t>
            </a:r>
            <a:r>
              <a:rPr lang="en-US" sz="2900" dirty="0"/>
              <a:t> attribute:</a:t>
            </a:r>
            <a:endParaRPr lang="en-US" sz="2900" dirty="0">
              <a:latin typeface="Courier New" pitchFamily="49" charset="0"/>
            </a:endParaRPr>
          </a:p>
          <a:p>
            <a:pPr eaLnBrk="1" hangingPunct="1">
              <a:lnSpc>
                <a:spcPct val="95000"/>
              </a:lnSpc>
              <a:spcBef>
                <a:spcPts val="2400"/>
              </a:spcBef>
              <a:buFont typeface="Wingdings 2" pitchFamily="18" charset="2"/>
              <a:buNone/>
            </a:pPr>
            <a:r>
              <a:rPr lang="en-US" sz="2100" dirty="0" smtClean="0">
                <a:solidFill>
                  <a:srgbClr val="FFC000"/>
                </a:solidFill>
                <a:latin typeface="Consolas" pitchFamily="49" charset="0"/>
              </a:rPr>
              <a:t>	public </a:t>
            </a:r>
            <a:r>
              <a:rPr lang="en-US" sz="2100" dirty="0" err="1">
                <a:solidFill>
                  <a:srgbClr val="FFC000"/>
                </a:solidFill>
                <a:latin typeface="Consolas" pitchFamily="49" charset="0"/>
              </a:rPr>
              <a:t>boolean</a:t>
            </a:r>
            <a:r>
              <a:rPr lang="en-US" sz="2100" dirty="0">
                <a:solidFill>
                  <a:srgbClr val="FFC000"/>
                </a:solidFill>
                <a:latin typeface="Consolas" pitchFamily="49" charset="0"/>
              </a:rPr>
              <a:t> equals(Circle circle</a:t>
            </a:r>
            <a:r>
              <a:rPr lang="en-US" sz="2100" dirty="0" smtClean="0">
                <a:solidFill>
                  <a:srgbClr val="FFC000"/>
                </a:solidFill>
                <a:latin typeface="Consolas" pitchFamily="49" charset="0"/>
              </a:rPr>
              <a:t>)</a:t>
            </a:r>
          </a:p>
          <a:p>
            <a:pPr eaLnBrk="1" hangingPunct="1">
              <a:lnSpc>
                <a:spcPct val="95000"/>
              </a:lnSpc>
              <a:spcBef>
                <a:spcPts val="0"/>
              </a:spcBef>
              <a:buNone/>
            </a:pPr>
            <a:r>
              <a:rPr lang="en-US" sz="2100" dirty="0" smtClean="0">
                <a:latin typeface="Consolas" pitchFamily="49" charset="0"/>
              </a:rPr>
              <a:t>	{</a:t>
            </a:r>
            <a:endParaRPr lang="en-US" sz="2100" dirty="0">
              <a:solidFill>
                <a:srgbClr val="FFC000"/>
              </a:solidFill>
              <a:latin typeface="Consolas" pitchFamily="49" charset="0"/>
            </a:endParaRPr>
          </a:p>
          <a:p>
            <a:pPr marL="742950" lvl="1" indent="-285750" eaLnBrk="1" hangingPunct="1">
              <a:lnSpc>
                <a:spcPct val="95000"/>
              </a:lnSpc>
              <a:spcBef>
                <a:spcPct val="0"/>
              </a:spcBef>
              <a:buNone/>
            </a:pPr>
            <a:r>
              <a:rPr lang="en-US" sz="2100" dirty="0" smtClean="0">
                <a:solidFill>
                  <a:srgbClr val="92D050"/>
                </a:solidFill>
                <a:latin typeface="Consolas" pitchFamily="49" charset="0"/>
              </a:rPr>
              <a:t>	  </a:t>
            </a:r>
            <a:r>
              <a:rPr lang="en-US" sz="2100" dirty="0">
                <a:solidFill>
                  <a:srgbClr val="92D050"/>
                </a:solidFill>
                <a:latin typeface="Consolas" pitchFamily="49" charset="0"/>
              </a:rPr>
              <a:t>// Precondition: circle != null</a:t>
            </a:r>
          </a:p>
          <a:p>
            <a:pPr marL="742950" lvl="1" indent="-285750" eaLnBrk="1" hangingPunct="1">
              <a:lnSpc>
                <a:spcPct val="95000"/>
              </a:lnSpc>
              <a:spcBef>
                <a:spcPct val="0"/>
              </a:spcBef>
              <a:buNone/>
            </a:pPr>
            <a:r>
              <a:rPr lang="en-US" sz="2100" dirty="0" smtClean="0">
                <a:solidFill>
                  <a:srgbClr val="92D050"/>
                </a:solidFill>
                <a:latin typeface="Consolas" pitchFamily="49" charset="0"/>
              </a:rPr>
              <a:t>	  </a:t>
            </a:r>
            <a:r>
              <a:rPr lang="en-US" sz="2100" dirty="0">
                <a:solidFill>
                  <a:srgbClr val="92D050"/>
                </a:solidFill>
                <a:latin typeface="Consolas" pitchFamily="49" charset="0"/>
              </a:rPr>
              <a:t>//  </a:t>
            </a:r>
          </a:p>
          <a:p>
            <a:pPr marL="742950" lvl="1" indent="-285750" eaLnBrk="1" hangingPunct="1">
              <a:lnSpc>
                <a:spcPct val="95000"/>
              </a:lnSpc>
              <a:spcBef>
                <a:spcPct val="0"/>
              </a:spcBef>
              <a:buNone/>
            </a:pPr>
            <a:r>
              <a:rPr lang="en-US" sz="2100" dirty="0" smtClean="0">
                <a:solidFill>
                  <a:srgbClr val="92D050"/>
                </a:solidFill>
                <a:latin typeface="Consolas" pitchFamily="49" charset="0"/>
              </a:rPr>
              <a:t>	  </a:t>
            </a:r>
            <a:r>
              <a:rPr lang="en-US" sz="2100" dirty="0">
                <a:solidFill>
                  <a:srgbClr val="92D050"/>
                </a:solidFill>
                <a:latin typeface="Consolas" pitchFamily="49" charset="0"/>
              </a:rPr>
              <a:t>// Returns true if the circles have the same radius,</a:t>
            </a:r>
          </a:p>
          <a:p>
            <a:pPr marL="742950" lvl="1" indent="-285750" eaLnBrk="1" hangingPunct="1">
              <a:lnSpc>
                <a:spcPct val="95000"/>
              </a:lnSpc>
              <a:spcBef>
                <a:spcPct val="0"/>
              </a:spcBef>
              <a:buNone/>
            </a:pPr>
            <a:r>
              <a:rPr lang="en-US" sz="2100" dirty="0" smtClean="0">
                <a:solidFill>
                  <a:srgbClr val="92D050"/>
                </a:solidFill>
                <a:latin typeface="Consolas" pitchFamily="49" charset="0"/>
              </a:rPr>
              <a:t>	  </a:t>
            </a:r>
            <a:r>
              <a:rPr lang="en-US" sz="2100" dirty="0">
                <a:solidFill>
                  <a:srgbClr val="92D050"/>
                </a:solidFill>
                <a:latin typeface="Consolas" pitchFamily="49" charset="0"/>
              </a:rPr>
              <a:t>// otherwise returns false.</a:t>
            </a:r>
          </a:p>
          <a:p>
            <a:pPr marL="742950" lvl="1" indent="-285750" eaLnBrk="1" hangingPunct="1">
              <a:lnSpc>
                <a:spcPct val="95000"/>
              </a:lnSpc>
              <a:spcBef>
                <a:spcPct val="0"/>
              </a:spcBef>
              <a:buNone/>
            </a:pPr>
            <a:r>
              <a:rPr lang="en-US" sz="2100" dirty="0" smtClean="0">
                <a:latin typeface="Consolas" pitchFamily="49" charset="0"/>
              </a:rPr>
              <a:t>	  if </a:t>
            </a:r>
            <a:r>
              <a:rPr lang="en-US" sz="2100" dirty="0">
                <a:latin typeface="Consolas" pitchFamily="49" charset="0"/>
              </a:rPr>
              <a:t>(</a:t>
            </a:r>
            <a:r>
              <a:rPr lang="en-US" sz="2100" dirty="0" err="1">
                <a:latin typeface="Consolas" pitchFamily="49" charset="0"/>
              </a:rPr>
              <a:t>this.radius</a:t>
            </a:r>
            <a:r>
              <a:rPr lang="en-US" sz="2100" dirty="0">
                <a:latin typeface="Consolas" pitchFamily="49" charset="0"/>
              </a:rPr>
              <a:t> == </a:t>
            </a:r>
            <a:r>
              <a:rPr lang="en-US" sz="2100" dirty="0" err="1">
                <a:latin typeface="Consolas" pitchFamily="49" charset="0"/>
              </a:rPr>
              <a:t>circle.radius</a:t>
            </a:r>
            <a:r>
              <a:rPr lang="en-US" sz="2100" dirty="0">
                <a:latin typeface="Consolas" pitchFamily="49" charset="0"/>
              </a:rPr>
              <a:t>)</a:t>
            </a:r>
          </a:p>
          <a:p>
            <a:pPr marL="742950" lvl="1" indent="-285750" eaLnBrk="1" hangingPunct="1">
              <a:lnSpc>
                <a:spcPct val="95000"/>
              </a:lnSpc>
              <a:spcBef>
                <a:spcPct val="0"/>
              </a:spcBef>
              <a:buNone/>
            </a:pPr>
            <a:r>
              <a:rPr lang="en-US" sz="2100" dirty="0" smtClean="0">
                <a:latin typeface="Consolas" pitchFamily="49" charset="0"/>
              </a:rPr>
              <a:t>	      </a:t>
            </a:r>
            <a:r>
              <a:rPr lang="en-US" sz="2100" dirty="0">
                <a:latin typeface="Consolas" pitchFamily="49" charset="0"/>
              </a:rPr>
              <a:t>return true;</a:t>
            </a:r>
          </a:p>
          <a:p>
            <a:pPr marL="742950" lvl="1" indent="-285750" eaLnBrk="1" hangingPunct="1">
              <a:lnSpc>
                <a:spcPct val="95000"/>
              </a:lnSpc>
              <a:spcBef>
                <a:spcPct val="0"/>
              </a:spcBef>
              <a:buNone/>
            </a:pPr>
            <a:r>
              <a:rPr lang="en-US" sz="2100" dirty="0" smtClean="0">
                <a:latin typeface="Consolas" pitchFamily="49" charset="0"/>
              </a:rPr>
              <a:t>	    </a:t>
            </a:r>
            <a:r>
              <a:rPr lang="en-US" sz="2100" dirty="0">
                <a:latin typeface="Consolas" pitchFamily="49" charset="0"/>
              </a:rPr>
              <a:t>else</a:t>
            </a:r>
          </a:p>
          <a:p>
            <a:pPr marL="742950" lvl="1" indent="-285750" eaLnBrk="1" hangingPunct="1">
              <a:lnSpc>
                <a:spcPct val="95000"/>
              </a:lnSpc>
              <a:spcBef>
                <a:spcPct val="0"/>
              </a:spcBef>
              <a:buNone/>
            </a:pPr>
            <a:r>
              <a:rPr lang="en-US" sz="2100" dirty="0" smtClean="0">
                <a:latin typeface="Consolas" pitchFamily="49" charset="0"/>
              </a:rPr>
              <a:t>	      </a:t>
            </a:r>
            <a:r>
              <a:rPr lang="en-US" sz="2100" dirty="0">
                <a:latin typeface="Consolas" pitchFamily="49" charset="0"/>
              </a:rPr>
              <a:t>return false</a:t>
            </a:r>
            <a:r>
              <a:rPr lang="en-US" sz="2100" dirty="0" smtClean="0">
                <a:latin typeface="Consolas" pitchFamily="49" charset="0"/>
              </a:rPr>
              <a:t>;</a:t>
            </a:r>
          </a:p>
          <a:p>
            <a:pPr marL="53975" lvl="1" indent="0" eaLnBrk="1" hangingPunct="1">
              <a:lnSpc>
                <a:spcPct val="95000"/>
              </a:lnSpc>
              <a:spcBef>
                <a:spcPct val="0"/>
              </a:spcBef>
              <a:buNone/>
            </a:pPr>
            <a:r>
              <a:rPr lang="en-US" sz="2100" dirty="0" smtClean="0">
                <a:latin typeface="Consolas" pitchFamily="49" charset="0"/>
              </a:rPr>
              <a:t>   }</a:t>
            </a:r>
            <a:endParaRPr lang="en-US" sz="21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1524000" y="1"/>
            <a:ext cx="9144000" cy="701675"/>
          </a:xfrm>
        </p:spPr>
        <p:txBody>
          <a:bodyPr/>
          <a:lstStyle/>
          <a:p>
            <a:pPr eaLnBrk="1" hangingPunct="1"/>
            <a:r>
              <a:rPr lang="en-US" dirty="0" smtClean="0"/>
              <a:t>Using the </a:t>
            </a:r>
            <a:r>
              <a:rPr lang="en-US" dirty="0">
                <a:solidFill>
                  <a:srgbClr val="FFC000"/>
                </a:solidFill>
                <a:latin typeface="Consolas" pitchFamily="49" charset="0"/>
                <a:cs typeface="Consolas" pitchFamily="49" charset="0"/>
              </a:rPr>
              <a:t>equals</a:t>
            </a:r>
            <a:r>
              <a:rPr lang="en-US" dirty="0"/>
              <a:t> Method </a:t>
            </a:r>
            <a:r>
              <a:rPr lang="en-US" dirty="0" smtClean="0"/>
              <a:t>(2)</a:t>
            </a:r>
          </a:p>
        </p:txBody>
      </p:sp>
      <p:sp>
        <p:nvSpPr>
          <p:cNvPr id="14338" name="Content Placeholder 2"/>
          <p:cNvSpPr>
            <a:spLocks noGrp="1"/>
          </p:cNvSpPr>
          <p:nvPr>
            <p:ph idx="4294967295"/>
          </p:nvPr>
        </p:nvSpPr>
        <p:spPr>
          <a:xfrm>
            <a:off x="143225" y="933450"/>
            <a:ext cx="11905550" cy="5683250"/>
          </a:xfrm>
        </p:spPr>
        <p:txBody>
          <a:bodyPr/>
          <a:lstStyle/>
          <a:p>
            <a:pPr eaLnBrk="1" hangingPunct="1"/>
            <a:r>
              <a:rPr lang="en-US" sz="2900" dirty="0"/>
              <a:t>A reasonable definition for equality of </a:t>
            </a:r>
            <a:r>
              <a:rPr lang="en-US" sz="2900" dirty="0">
                <a:solidFill>
                  <a:srgbClr val="FFC000"/>
                </a:solidFill>
                <a:latin typeface="Consolas" pitchFamily="49" charset="0"/>
                <a:cs typeface="Consolas" pitchFamily="49" charset="0"/>
              </a:rPr>
              <a:t>Circle </a:t>
            </a:r>
            <a:r>
              <a:rPr lang="en-US" sz="2900" dirty="0"/>
              <a:t>objects is that they’re equal if they have equal radii</a:t>
            </a:r>
          </a:p>
          <a:p>
            <a:pPr eaLnBrk="1" hangingPunct="1">
              <a:spcBef>
                <a:spcPts val="1800"/>
              </a:spcBef>
            </a:pPr>
            <a:r>
              <a:rPr lang="en-US" sz="2900" dirty="0"/>
              <a:t>To realize this approach we define the </a:t>
            </a:r>
            <a:r>
              <a:rPr lang="en-US" sz="2800" dirty="0">
                <a:solidFill>
                  <a:srgbClr val="FFC000"/>
                </a:solidFill>
                <a:latin typeface="Consolas" pitchFamily="49" charset="0"/>
                <a:cs typeface="Consolas" pitchFamily="49" charset="0"/>
              </a:rPr>
              <a:t>equals</a:t>
            </a:r>
            <a:r>
              <a:rPr lang="en-US" sz="2900" dirty="0"/>
              <a:t> method of our </a:t>
            </a:r>
            <a:r>
              <a:rPr lang="en-US" sz="2900" dirty="0">
                <a:solidFill>
                  <a:srgbClr val="FFC000"/>
                </a:solidFill>
                <a:latin typeface="Consolas" pitchFamily="49" charset="0"/>
                <a:cs typeface="Consolas" pitchFamily="49" charset="0"/>
              </a:rPr>
              <a:t>Circle</a:t>
            </a:r>
            <a:r>
              <a:rPr lang="en-US" sz="2900" dirty="0"/>
              <a:t> class to use the </a:t>
            </a:r>
            <a:r>
              <a:rPr lang="en-US" sz="2900" dirty="0">
                <a:solidFill>
                  <a:srgbClr val="FFC000"/>
                </a:solidFill>
                <a:latin typeface="Consolas" pitchFamily="49" charset="0"/>
                <a:cs typeface="Consolas" pitchFamily="49" charset="0"/>
              </a:rPr>
              <a:t>radius</a:t>
            </a:r>
            <a:r>
              <a:rPr lang="en-US" sz="2900" dirty="0"/>
              <a:t> attribute:</a:t>
            </a:r>
            <a:endParaRPr lang="en-US" sz="2900" dirty="0">
              <a:latin typeface="Courier New" pitchFamily="49" charset="0"/>
            </a:endParaRPr>
          </a:p>
          <a:p>
            <a:pPr marL="53975" indent="-17463" eaLnBrk="1" hangingPunct="1">
              <a:spcBef>
                <a:spcPts val="2400"/>
              </a:spcBef>
              <a:buFont typeface="Wingdings 2" pitchFamily="18" charset="2"/>
              <a:buNone/>
            </a:pPr>
            <a:r>
              <a:rPr lang="en-US" sz="2100" dirty="0" smtClean="0">
                <a:solidFill>
                  <a:srgbClr val="FFC000"/>
                </a:solidFill>
                <a:latin typeface="Consolas" pitchFamily="49" charset="0"/>
              </a:rPr>
              <a:t>		public </a:t>
            </a:r>
            <a:r>
              <a:rPr lang="en-US" sz="2100" dirty="0" err="1">
                <a:solidFill>
                  <a:srgbClr val="FFC000"/>
                </a:solidFill>
                <a:latin typeface="Consolas" pitchFamily="49" charset="0"/>
              </a:rPr>
              <a:t>boolean</a:t>
            </a:r>
            <a:r>
              <a:rPr lang="en-US" sz="2100" dirty="0">
                <a:solidFill>
                  <a:srgbClr val="FFC000"/>
                </a:solidFill>
                <a:latin typeface="Consolas" pitchFamily="49" charset="0"/>
              </a:rPr>
              <a:t> equals(Circle circle</a:t>
            </a:r>
            <a:r>
              <a:rPr lang="en-US" sz="2100" dirty="0" smtClean="0">
                <a:solidFill>
                  <a:srgbClr val="FFC000"/>
                </a:solidFill>
                <a:latin typeface="Consolas" pitchFamily="49" charset="0"/>
              </a:rPr>
              <a:t>)</a:t>
            </a:r>
          </a:p>
          <a:p>
            <a:pPr marL="53975" indent="-17463" eaLnBrk="1" hangingPunct="1">
              <a:spcBef>
                <a:spcPts val="0"/>
              </a:spcBef>
              <a:buFont typeface="Wingdings 2" pitchFamily="18" charset="2"/>
              <a:buNone/>
            </a:pPr>
            <a:r>
              <a:rPr lang="en-US" sz="2100" dirty="0" smtClean="0">
                <a:latin typeface="Consolas" pitchFamily="49" charset="0"/>
              </a:rPr>
              <a:t>		{</a:t>
            </a:r>
          </a:p>
          <a:p>
            <a:pPr marL="53975" indent="-17463" eaLnBrk="1" hangingPunct="1">
              <a:spcBef>
                <a:spcPts val="0"/>
              </a:spcBef>
              <a:buFont typeface="Wingdings 2" pitchFamily="18" charset="2"/>
              <a:buNone/>
            </a:pPr>
            <a:r>
              <a:rPr lang="en-US" sz="2100" dirty="0" smtClean="0">
                <a:solidFill>
                  <a:srgbClr val="92D050"/>
                </a:solidFill>
                <a:latin typeface="Consolas" pitchFamily="49" charset="0"/>
              </a:rPr>
              <a:t>		    // </a:t>
            </a:r>
            <a:r>
              <a:rPr lang="en-US" sz="2100" dirty="0">
                <a:solidFill>
                  <a:srgbClr val="92D050"/>
                </a:solidFill>
                <a:latin typeface="Consolas" pitchFamily="49" charset="0"/>
              </a:rPr>
              <a:t>Precondition: circle != null</a:t>
            </a:r>
          </a:p>
          <a:p>
            <a:pPr marL="53975" lvl="1" indent="-17463" eaLnBrk="1" hangingPunct="1">
              <a:spcBef>
                <a:spcPct val="0"/>
              </a:spcBef>
              <a:buNone/>
            </a:pPr>
            <a:r>
              <a:rPr lang="en-US" sz="2100" dirty="0" smtClean="0">
                <a:solidFill>
                  <a:srgbClr val="92D050"/>
                </a:solidFill>
                <a:latin typeface="Consolas" pitchFamily="49" charset="0"/>
              </a:rPr>
              <a:t>		    //  </a:t>
            </a:r>
            <a:endParaRPr lang="en-US" sz="2100" dirty="0">
              <a:solidFill>
                <a:srgbClr val="92D050"/>
              </a:solidFill>
              <a:latin typeface="Consolas" pitchFamily="49" charset="0"/>
            </a:endParaRPr>
          </a:p>
          <a:p>
            <a:pPr marL="53975" lvl="1" indent="-17463" eaLnBrk="1" hangingPunct="1">
              <a:spcBef>
                <a:spcPct val="0"/>
              </a:spcBef>
              <a:buNone/>
            </a:pPr>
            <a:r>
              <a:rPr lang="en-US" sz="2100" dirty="0" smtClean="0">
                <a:solidFill>
                  <a:srgbClr val="92D050"/>
                </a:solidFill>
                <a:latin typeface="Consolas" pitchFamily="49" charset="0"/>
              </a:rPr>
              <a:t>		    // </a:t>
            </a:r>
            <a:r>
              <a:rPr lang="en-US" sz="2100" dirty="0">
                <a:solidFill>
                  <a:srgbClr val="92D050"/>
                </a:solidFill>
                <a:latin typeface="Consolas" pitchFamily="49" charset="0"/>
              </a:rPr>
              <a:t>Returns true if the circles have the same radius,</a:t>
            </a:r>
          </a:p>
          <a:p>
            <a:pPr marL="53975" lvl="1" indent="-17463" eaLnBrk="1" hangingPunct="1">
              <a:spcBef>
                <a:spcPct val="0"/>
              </a:spcBef>
              <a:buNone/>
            </a:pPr>
            <a:r>
              <a:rPr lang="en-US" sz="2100" dirty="0" smtClean="0">
                <a:solidFill>
                  <a:srgbClr val="92D050"/>
                </a:solidFill>
                <a:latin typeface="Consolas" pitchFamily="49" charset="0"/>
              </a:rPr>
              <a:t>		    // </a:t>
            </a:r>
            <a:r>
              <a:rPr lang="en-US" sz="2100" dirty="0">
                <a:solidFill>
                  <a:srgbClr val="92D050"/>
                </a:solidFill>
                <a:latin typeface="Consolas" pitchFamily="49" charset="0"/>
              </a:rPr>
              <a:t>otherwise returns false.</a:t>
            </a:r>
          </a:p>
          <a:p>
            <a:pPr marL="53975" lvl="1" indent="-17463" eaLnBrk="1" hangingPunct="1">
              <a:spcBef>
                <a:spcPct val="0"/>
              </a:spcBef>
              <a:buNone/>
            </a:pPr>
            <a:r>
              <a:rPr lang="en-US" sz="2100" dirty="0">
                <a:latin typeface="Consolas" pitchFamily="49" charset="0"/>
              </a:rPr>
              <a:t>  </a:t>
            </a:r>
          </a:p>
          <a:p>
            <a:pPr marL="53975" lvl="1" indent="-17463" eaLnBrk="1" hangingPunct="1">
              <a:spcBef>
                <a:spcPct val="0"/>
              </a:spcBef>
              <a:buNone/>
            </a:pPr>
            <a:r>
              <a:rPr lang="en-US" sz="2100" dirty="0" smtClean="0">
                <a:latin typeface="Consolas" pitchFamily="49" charset="0"/>
              </a:rPr>
              <a:t>		 </a:t>
            </a:r>
            <a:r>
              <a:rPr lang="en-US" sz="2100" b="1" dirty="0" smtClean="0">
                <a:latin typeface="Consolas" pitchFamily="49" charset="0"/>
              </a:rPr>
              <a:t>return </a:t>
            </a:r>
            <a:r>
              <a:rPr lang="en-US" sz="2100" b="1" dirty="0">
                <a:latin typeface="Consolas" pitchFamily="49" charset="0"/>
              </a:rPr>
              <a:t>(</a:t>
            </a:r>
            <a:r>
              <a:rPr lang="en-US" sz="2100" b="1" dirty="0" err="1">
                <a:latin typeface="Consolas" pitchFamily="49" charset="0"/>
              </a:rPr>
              <a:t>this.radius</a:t>
            </a:r>
            <a:r>
              <a:rPr lang="en-US" sz="2100" b="1" dirty="0">
                <a:latin typeface="Consolas" pitchFamily="49" charset="0"/>
              </a:rPr>
              <a:t> == </a:t>
            </a:r>
            <a:r>
              <a:rPr lang="en-US" sz="2100" b="1" dirty="0" err="1">
                <a:latin typeface="Consolas" pitchFamily="49" charset="0"/>
              </a:rPr>
              <a:t>circle.radius</a:t>
            </a:r>
            <a:r>
              <a:rPr lang="en-US" sz="2100" b="1" dirty="0">
                <a:latin typeface="Consolas" pitchFamily="49" charset="0"/>
              </a:rPr>
              <a:t>);</a:t>
            </a:r>
          </a:p>
          <a:p>
            <a:pPr marL="53975" lvl="1" indent="-17463" eaLnBrk="1" hangingPunct="1">
              <a:spcBef>
                <a:spcPct val="0"/>
              </a:spcBef>
              <a:buNone/>
            </a:pPr>
            <a:r>
              <a:rPr lang="en-US" sz="2100" dirty="0" smtClean="0">
                <a:latin typeface="Consolas" panose="020B0609020204030204" pitchFamily="49" charset="0"/>
                <a:cs typeface="Consolas" panose="020B0609020204030204" pitchFamily="49" charset="0"/>
              </a:rPr>
              <a:t>		}</a:t>
            </a:r>
            <a:endParaRPr lang="en-US" sz="21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a:lstStyle/>
          <a:p>
            <a:pPr eaLnBrk="1" hangingPunct="1"/>
            <a:r>
              <a:rPr lang="en-US" smtClean="0"/>
              <a:t>Ordering Objects</a:t>
            </a:r>
            <a:endParaRPr lang="en-US" smtClean="0">
              <a:cs typeface="Courier New" pitchFamily="49" charset="0"/>
            </a:endParaRPr>
          </a:p>
        </p:txBody>
      </p:sp>
      <p:sp>
        <p:nvSpPr>
          <p:cNvPr id="14338" name="Content Placeholder 2"/>
          <p:cNvSpPr>
            <a:spLocks noGrp="1"/>
          </p:cNvSpPr>
          <p:nvPr>
            <p:ph idx="1"/>
          </p:nvPr>
        </p:nvSpPr>
        <p:spPr>
          <a:xfrm>
            <a:off x="143226" y="933450"/>
            <a:ext cx="11905550" cy="5683250"/>
          </a:xfrm>
        </p:spPr>
        <p:txBody>
          <a:bodyPr/>
          <a:lstStyle/>
          <a:p>
            <a:pPr eaLnBrk="1" hangingPunct="1">
              <a:spcBef>
                <a:spcPts val="1200"/>
              </a:spcBef>
            </a:pPr>
            <a:r>
              <a:rPr lang="en-US" dirty="0" smtClean="0"/>
              <a:t>In addition to checking objects for equality, there is another type of comparison we need. </a:t>
            </a:r>
          </a:p>
          <a:p>
            <a:pPr eaLnBrk="1" hangingPunct="1">
              <a:spcBef>
                <a:spcPts val="1200"/>
              </a:spcBef>
            </a:pPr>
            <a:r>
              <a:rPr lang="en-US" dirty="0" smtClean="0"/>
              <a:t>Stacks and queues order items based on </a:t>
            </a:r>
            <a:r>
              <a:rPr lang="en-US" i="1" dirty="0" smtClean="0"/>
              <a:t>when</a:t>
            </a:r>
            <a:r>
              <a:rPr lang="en-US" dirty="0" smtClean="0"/>
              <a:t> they arrive at the data structure (temporal order)</a:t>
            </a:r>
          </a:p>
          <a:p>
            <a:pPr eaLnBrk="1" hangingPunct="1">
              <a:spcBef>
                <a:spcPts val="1200"/>
              </a:spcBef>
            </a:pPr>
            <a:r>
              <a:rPr lang="en-US" dirty="0" smtClean="0"/>
              <a:t>Sometimes, the data itself determines the order</a:t>
            </a:r>
          </a:p>
          <a:p>
            <a:pPr eaLnBrk="1" hangingPunct="1">
              <a:spcBef>
                <a:spcPts val="1200"/>
              </a:spcBef>
            </a:pPr>
            <a:r>
              <a:rPr lang="en-US" dirty="0" smtClean="0"/>
              <a:t>To support a </a:t>
            </a:r>
            <a:r>
              <a:rPr lang="en-US" i="1" u="sng" dirty="0" smtClean="0"/>
              <a:t>sorted</a:t>
            </a:r>
            <a:r>
              <a:rPr lang="en-US" dirty="0" smtClean="0"/>
              <a:t> list we need to be able to tell when one object is less than, equal to, or greater than another object. </a:t>
            </a:r>
          </a:p>
          <a:p>
            <a:pPr eaLnBrk="1" hangingPunct="1">
              <a:spcBef>
                <a:spcPts val="1200"/>
              </a:spcBef>
            </a:pPr>
            <a:r>
              <a:rPr lang="en-US" dirty="0" smtClean="0"/>
              <a:t>The Java library provides an interface, called </a:t>
            </a:r>
            <a:r>
              <a:rPr lang="en-US" dirty="0" smtClean="0">
                <a:solidFill>
                  <a:srgbClr val="FFC000"/>
                </a:solidFill>
                <a:latin typeface="Consolas" pitchFamily="49" charset="0"/>
                <a:cs typeface="Consolas" pitchFamily="49" charset="0"/>
              </a:rPr>
              <a:t>Comparable</a:t>
            </a:r>
            <a:r>
              <a:rPr lang="en-US" dirty="0" smtClean="0"/>
              <a:t>, which can be used to ensure that a class provides this functionality.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11831</TotalTime>
  <Words>2490</Words>
  <Application>Microsoft Office PowerPoint</Application>
  <PresentationFormat>Custom</PresentationFormat>
  <Paragraphs>306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EECS</vt:lpstr>
      <vt:lpstr>EECS 2500 Linear Data Structures</vt:lpstr>
      <vt:lpstr>Welcome to EECS 2500</vt:lpstr>
      <vt:lpstr>Chapter Outline</vt:lpstr>
      <vt:lpstr>Comparing Objects Revisited (§6.1)</vt:lpstr>
      <vt:lpstr>Using the comparison (==) operator</vt:lpstr>
      <vt:lpstr>Using the equals Method</vt:lpstr>
      <vt:lpstr>Using the equals Method (2)</vt:lpstr>
      <vt:lpstr>Using the equals Method (2)</vt:lpstr>
      <vt:lpstr>Ordering Objects</vt:lpstr>
      <vt:lpstr>The Comparable Interface</vt:lpstr>
      <vt:lpstr>Using the Comparable Interface</vt:lpstr>
      <vt:lpstr>A compareTo Example</vt:lpstr>
      <vt:lpstr>A compareTo Example</vt:lpstr>
      <vt:lpstr>Lists - Definitions (§6.2)</vt:lpstr>
      <vt:lpstr>Varieties of Lists</vt:lpstr>
      <vt:lpstr>Assumptions for Our Lists</vt:lpstr>
      <vt:lpstr>Assumptions for Our Lists (2)</vt:lpstr>
      <vt:lpstr>Formal Specification (§6.3)</vt:lpstr>
      <vt:lpstr>List Iteration</vt:lpstr>
      <vt:lpstr>List Operations (1)</vt:lpstr>
      <vt:lpstr>List Operations (2)</vt:lpstr>
      <vt:lpstr>List Operations (3)</vt:lpstr>
      <vt:lpstr>List Operations (4)</vt:lpstr>
      <vt:lpstr>UML Diagram of our List Interfaces</vt:lpstr>
      <vt:lpstr>List Example</vt:lpstr>
      <vt:lpstr>Array-Based Implementation (§6.4)</vt:lpstr>
      <vt:lpstr>Adding / Removing From the Middle</vt:lpstr>
      <vt:lpstr>The ArrayUnsortedList Class</vt:lpstr>
      <vt:lpstr>The ArraySortedList Class</vt:lpstr>
      <vt:lpstr>Inserting “CHI”</vt:lpstr>
      <vt:lpstr>The SortedList add Method (pp. 406-7)</vt:lpstr>
      <vt:lpstr>ADTs “by Copy” or “by Reference”</vt:lpstr>
      <vt:lpstr>“By Copy” Notes</vt:lpstr>
      <vt:lpstr>“By Reference” Notes</vt:lpstr>
      <vt:lpstr>“By Reference” Notes (2)</vt:lpstr>
      <vt:lpstr>An Example</vt:lpstr>
      <vt:lpstr>Example – Step 1</vt:lpstr>
      <vt:lpstr>Step 2 – Add Objects to the List</vt:lpstr>
      <vt:lpstr>Step 3: Execute S1.diet(-105)</vt:lpstr>
      <vt:lpstr>Which Approach Is Better?</vt:lpstr>
      <vt:lpstr>The ArrayIndexedList Class</vt:lpstr>
      <vt:lpstr>Chapter 6 Will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2903</cp:revision>
  <dcterms:created xsi:type="dcterms:W3CDTF">2010-07-29T23:41:00Z</dcterms:created>
  <dcterms:modified xsi:type="dcterms:W3CDTF">2016-10-13T18:48:47Z</dcterms:modified>
</cp:coreProperties>
</file>