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6" r:id="rId2"/>
    <p:sldId id="257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6" r:id="rId12"/>
    <p:sldId id="551" r:id="rId13"/>
    <p:sldId id="552" r:id="rId14"/>
    <p:sldId id="553" r:id="rId15"/>
    <p:sldId id="554" r:id="rId16"/>
    <p:sldId id="555" r:id="rId17"/>
    <p:sldId id="557" r:id="rId18"/>
    <p:sldId id="515" r:id="rId19"/>
    <p:sldId id="516" r:id="rId20"/>
    <p:sldId id="517" r:id="rId21"/>
    <p:sldId id="518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42" r:id="rId35"/>
    <p:sldId id="532" r:id="rId36"/>
    <p:sldId id="533" r:id="rId37"/>
    <p:sldId id="534" r:id="rId38"/>
    <p:sldId id="535" r:id="rId39"/>
    <p:sldId id="537" r:id="rId40"/>
    <p:sldId id="538" r:id="rId41"/>
    <p:sldId id="353" r:id="rId4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33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75" autoAdjust="0"/>
    <p:restoredTop sz="94660"/>
  </p:normalViewPr>
  <p:slideViewPr>
    <p:cSldViewPr>
      <p:cViewPr varScale="1">
        <p:scale>
          <a:sx n="115" d="100"/>
          <a:sy n="115" d="100"/>
        </p:scale>
        <p:origin x="-102" y="-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2AF4AC-BACB-45A5-BD5A-2627F333180B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CACD5F-8591-48D3-A463-FC82A651E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9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CE327-AFA9-44F7-9C77-3EC04F9A17DC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17261-5EF2-4EEB-B861-93ABDBD00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DA89-125E-4909-BCDC-F9FD55DC2FA4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AA2FC-9D1A-45B3-85D1-0CCC00F08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387DC-B250-48EE-806C-5E71821AEC13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10C72-3DB3-4304-A190-120A5E256D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08720"/>
            <a:ext cx="11938000" cy="5606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B9AAE-1F6E-4A7D-941D-04E5A3485C9B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9404F-E6C5-4994-A806-8517B0887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1C1E-38E6-4815-BF7B-A234BF466EEB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6A12C-2B2C-4C81-B8AD-5BA09C99C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1659A-22C2-4D35-ADA2-F5BE92E83035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D46C-A7E7-46EF-B486-FA7F276F56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EA4E2-2748-4344-8E00-D6F7BA388D8D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3F20-E081-4AC8-8919-A20D42B76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6756-712A-4D9C-B117-722A0A888B05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D6B1C-0CE6-4B32-936B-FB33857E2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28C6-13F7-4C85-8A62-47FBE1483273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D5AA-1A7A-4D93-A5FA-6D3C44388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C316-7D60-41C4-8946-149882288671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473B-98B3-4502-A0F9-818AE6471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13FA-67B1-4A61-B71F-588EE53C6F46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7064-3983-490D-AFD0-FFDEF926F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41D47B-5BD6-4C8C-9A33-BB1224A0F856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4477B3-2038-493E-A29D-3F4423A1A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9" r:id="rId7"/>
    <p:sldLayoutId id="2147483696" r:id="rId8"/>
    <p:sldLayoutId id="2147483688" r:id="rId9"/>
    <p:sldLayoutId id="2147483687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385"/>
            <a:ext cx="12192000" cy="292091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dirty="0"/>
              <a:t>EECS 2500 </a:t>
            </a:r>
            <a:br>
              <a:rPr sz="8000" dirty="0"/>
            </a:br>
            <a:r>
              <a:rPr sz="8000" dirty="0"/>
              <a:t>Linear Data Structures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3636963"/>
            <a:ext cx="9144000" cy="14434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dirty="0"/>
              <a:t>Lecture 14</a:t>
            </a:r>
          </a:p>
          <a:p>
            <a:pPr algn="ctr" eaLnBrk="1" hangingPunct="1"/>
            <a:r>
              <a:rPr lang="en-US" sz="3200" dirty="0"/>
              <a:t>Chapter 06 – (</a:t>
            </a:r>
            <a:r>
              <a:rPr lang="en-US" sz="3200" i="1" dirty="0"/>
              <a:t>General</a:t>
            </a:r>
            <a:r>
              <a:rPr lang="en-US" sz="3200" dirty="0"/>
              <a:t>) </a:t>
            </a:r>
            <a:r>
              <a:rPr lang="en-US" sz="3200" i="1" dirty="0"/>
              <a:t>Lists</a:t>
            </a:r>
            <a:r>
              <a:rPr lang="en-US" sz="3200" dirty="0"/>
              <a:t> – Part 2</a:t>
            </a:r>
          </a:p>
          <a:p>
            <a:pPr algn="ctr" eaLnBrk="1" hangingPunct="1"/>
            <a:r>
              <a:rPr lang="en-US" sz="2400" dirty="0"/>
              <a:t>Fall </a:t>
            </a:r>
            <a:r>
              <a:rPr lang="en-US" sz="2400" dirty="0" smtClean="0"/>
              <a:t>2016</a:t>
            </a:r>
            <a:endParaRPr lang="en-US" sz="2400" dirty="0"/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Recursive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49" cy="572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protected void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recFind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(Comparable target,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fromLocation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toLocation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>
                <a:latin typeface="Consolas" pitchFamily="49" charset="0"/>
              </a:rPr>
              <a:t>if (</a:t>
            </a:r>
            <a:r>
              <a:rPr lang="en-US" sz="1500" dirty="0" err="1">
                <a:latin typeface="Consolas" pitchFamily="49" charset="0"/>
              </a:rPr>
              <a:t>fromLocation</a:t>
            </a:r>
            <a:r>
              <a:rPr lang="en-US" sz="1500" dirty="0">
                <a:latin typeface="Consolas" pitchFamily="49" charset="0"/>
              </a:rPr>
              <a:t> &gt; </a:t>
            </a:r>
            <a:r>
              <a:rPr lang="en-US" sz="1500" dirty="0" err="1">
                <a:latin typeface="Consolas" pitchFamily="49" charset="0"/>
              </a:rPr>
              <a:t>toLocation</a:t>
            </a:r>
            <a:r>
              <a:rPr lang="en-US" sz="1500" dirty="0">
                <a:latin typeface="Consolas" pitchFamily="49" charset="0"/>
              </a:rPr>
              <a:t>)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Base case 1 – No more TO search!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>
                <a:latin typeface="Consolas" pitchFamily="49" charset="0"/>
              </a:rPr>
              <a:t>found = false;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>
                <a:latin typeface="Consolas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 err="1">
                <a:latin typeface="Consolas" pitchFamily="49" charset="0"/>
              </a:rPr>
              <a:t>int</a:t>
            </a: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</a:rPr>
              <a:t>compareResult</a:t>
            </a:r>
            <a:r>
              <a:rPr lang="en-US" sz="15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>
                <a:latin typeface="Consolas" pitchFamily="49" charset="0"/>
              </a:rPr>
              <a:t>location = (</a:t>
            </a:r>
            <a:r>
              <a:rPr lang="en-US" sz="1500" dirty="0" err="1">
                <a:latin typeface="Consolas" pitchFamily="49" charset="0"/>
              </a:rPr>
              <a:t>fromLocation</a:t>
            </a:r>
            <a:r>
              <a:rPr lang="en-US" sz="1500" dirty="0">
                <a:latin typeface="Consolas" pitchFamily="49" charset="0"/>
              </a:rPr>
              <a:t> + </a:t>
            </a:r>
            <a:r>
              <a:rPr lang="en-US" sz="1500" dirty="0" err="1">
                <a:latin typeface="Consolas" pitchFamily="49" charset="0"/>
              </a:rPr>
              <a:t>toLocation</a:t>
            </a:r>
            <a:r>
              <a:rPr lang="en-US" sz="1500" dirty="0">
                <a:latin typeface="Consolas" pitchFamily="49" charset="0"/>
              </a:rPr>
              <a:t>) / 2;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 err="1">
                <a:latin typeface="Consolas" pitchFamily="49" charset="0"/>
              </a:rPr>
              <a:t>compareResult</a:t>
            </a:r>
            <a:r>
              <a:rPr lang="en-US" sz="1500" dirty="0">
                <a:latin typeface="Consolas" pitchFamily="49" charset="0"/>
              </a:rPr>
              <a:t> = </a:t>
            </a:r>
            <a:r>
              <a:rPr lang="en-US" sz="1500" dirty="0" err="1">
                <a:latin typeface="Consolas" pitchFamily="49" charset="0"/>
              </a:rPr>
              <a:t>target.compareTo</a:t>
            </a:r>
            <a:r>
              <a:rPr lang="en-US" sz="1500" dirty="0">
                <a:latin typeface="Consolas" pitchFamily="49" charset="0"/>
              </a:rPr>
              <a:t>(list[location]); // &lt;0, ==0, or &gt;0, depending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>
                <a:latin typeface="Consolas" pitchFamily="49" charset="0"/>
              </a:rPr>
              <a:t>if (</a:t>
            </a:r>
            <a:r>
              <a:rPr lang="en-US" sz="1500" dirty="0" err="1">
                <a:latin typeface="Consolas" pitchFamily="49" charset="0"/>
              </a:rPr>
              <a:t>compareResult</a:t>
            </a:r>
            <a:r>
              <a:rPr lang="en-US" sz="1500" dirty="0">
                <a:latin typeface="Consolas" pitchFamily="49" charset="0"/>
              </a:rPr>
              <a:t> == 0)    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Base case 2 – FOUND our target!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    </a:t>
            </a:r>
            <a:r>
              <a:rPr lang="en-US" sz="1500" dirty="0">
                <a:latin typeface="Consolas" pitchFamily="49" charset="0"/>
              </a:rPr>
              <a:t>found = true;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>
                <a:latin typeface="Consolas" pitchFamily="49" charset="0"/>
              </a:rPr>
              <a:t>else if (</a:t>
            </a:r>
            <a:r>
              <a:rPr lang="en-US" sz="1500" dirty="0" err="1">
                <a:latin typeface="Consolas" pitchFamily="49" charset="0"/>
              </a:rPr>
              <a:t>compareResult</a:t>
            </a:r>
            <a:r>
              <a:rPr lang="en-US" sz="1500" dirty="0">
                <a:latin typeface="Consolas" pitchFamily="49" charset="0"/>
              </a:rPr>
              <a:t> &lt; 0)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target is &lt; element at location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    </a:t>
            </a:r>
            <a:r>
              <a:rPr lang="en-US" sz="1500" dirty="0" err="1">
                <a:latin typeface="Consolas" pitchFamily="49" charset="0"/>
              </a:rPr>
              <a:t>recFind</a:t>
            </a:r>
            <a:r>
              <a:rPr lang="en-US" sz="1500" dirty="0">
                <a:latin typeface="Consolas" pitchFamily="49" charset="0"/>
              </a:rPr>
              <a:t> (target, </a:t>
            </a:r>
            <a:r>
              <a:rPr lang="en-US" sz="1500" dirty="0" err="1">
                <a:latin typeface="Consolas" pitchFamily="49" charset="0"/>
              </a:rPr>
              <a:t>fromLocation</a:t>
            </a:r>
            <a:r>
              <a:rPr lang="en-US" sz="1500" dirty="0">
                <a:latin typeface="Consolas" pitchFamily="49" charset="0"/>
              </a:rPr>
              <a:t>, location - 1);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</a:t>
            </a:r>
            <a:r>
              <a:rPr lang="en-US" sz="1500" dirty="0">
                <a:latin typeface="Consolas" pitchFamily="49" charset="0"/>
              </a:rPr>
              <a:t>else                       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target is &gt; element at location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      </a:t>
            </a:r>
            <a:r>
              <a:rPr lang="en-US" sz="1500" dirty="0" err="1">
                <a:latin typeface="Consolas" pitchFamily="49" charset="0"/>
              </a:rPr>
              <a:t>recFind</a:t>
            </a:r>
            <a:r>
              <a:rPr lang="en-US" sz="1500" dirty="0">
                <a:latin typeface="Consolas" pitchFamily="49" charset="0"/>
              </a:rPr>
              <a:t> (target, location + 1, </a:t>
            </a:r>
            <a:r>
              <a:rPr lang="en-US" sz="1500" dirty="0" err="1">
                <a:latin typeface="Consolas" pitchFamily="49" charset="0"/>
              </a:rPr>
              <a:t>toLocation</a:t>
            </a:r>
            <a:r>
              <a:rPr lang="en-US" sz="1500" dirty="0"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protected void find(Object target)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>
                <a:latin typeface="Consolas" pitchFamily="49" charset="0"/>
              </a:rPr>
              <a:t>Comparable </a:t>
            </a:r>
            <a:r>
              <a:rPr lang="en-US" sz="1500" dirty="0" err="1">
                <a:latin typeface="Consolas" pitchFamily="49" charset="0"/>
              </a:rPr>
              <a:t>targetElement</a:t>
            </a:r>
            <a:r>
              <a:rPr lang="en-US" sz="1500" dirty="0">
                <a:latin typeface="Consolas" pitchFamily="49" charset="0"/>
              </a:rPr>
              <a:t> = (Comparable)target;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>
                <a:latin typeface="Consolas" pitchFamily="49" charset="0"/>
              </a:rPr>
              <a:t>found = false;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 smtClean="0">
                <a:latin typeface="Consolas" pitchFamily="49" charset="0"/>
              </a:rPr>
              <a:t>   </a:t>
            </a:r>
            <a:r>
              <a:rPr lang="en-US" sz="1500" dirty="0" err="1">
                <a:latin typeface="Consolas" pitchFamily="49" charset="0"/>
              </a:rPr>
              <a:t>recFind</a:t>
            </a:r>
            <a:r>
              <a:rPr lang="en-US" sz="1500" dirty="0">
                <a:latin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</a:rPr>
              <a:t>targetElement</a:t>
            </a:r>
            <a:r>
              <a:rPr lang="en-US" sz="1500" dirty="0">
                <a:latin typeface="Consolas" pitchFamily="49" charset="0"/>
              </a:rPr>
              <a:t>, 0, </a:t>
            </a:r>
            <a:r>
              <a:rPr lang="en-US" sz="1500" dirty="0" err="1">
                <a:latin typeface="Consolas" pitchFamily="49" charset="0"/>
              </a:rPr>
              <a:t>numElements</a:t>
            </a:r>
            <a:r>
              <a:rPr lang="en-US" sz="1500" dirty="0">
                <a:latin typeface="Consolas" pitchFamily="49" charset="0"/>
              </a:rPr>
              <a:t> - 1);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} </a:t>
            </a:r>
            <a:br>
              <a:rPr lang="en-US" sz="1500" dirty="0">
                <a:latin typeface="Consolas" pitchFamily="49" charset="0"/>
              </a:rPr>
            </a:br>
            <a:endParaRPr lang="en-US" sz="15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Recursive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protected void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recFind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(Comparable target,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fromLocation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toLocation</a:t>
            </a: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check for recursive base case #1 – no more TO search: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if (</a:t>
            </a:r>
            <a:r>
              <a:rPr lang="en-US" sz="1500" dirty="0" err="1">
                <a:latin typeface="Consolas" pitchFamily="49" charset="0"/>
              </a:rPr>
              <a:t>fromLocation</a:t>
            </a:r>
            <a:r>
              <a:rPr lang="en-US" sz="1500" dirty="0">
                <a:latin typeface="Consolas" pitchFamily="49" charset="0"/>
              </a:rPr>
              <a:t> &gt; </a:t>
            </a:r>
            <a:r>
              <a:rPr lang="en-US" sz="1500" dirty="0" err="1">
                <a:latin typeface="Consolas" pitchFamily="49" charset="0"/>
              </a:rPr>
              <a:t>toLocation</a:t>
            </a:r>
            <a:r>
              <a:rPr lang="en-US" sz="1500" dirty="0">
                <a:latin typeface="Consolas" pitchFamily="49" charset="0"/>
              </a:rPr>
              <a:t>) {found = false; return;}</a:t>
            </a:r>
            <a:endParaRPr lang="en-US" sz="1500" dirty="0">
              <a:solidFill>
                <a:srgbClr val="92D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Otherwise, compare target against middle value and handle accordingly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location = (</a:t>
            </a:r>
            <a:r>
              <a:rPr lang="en-US" sz="1500" dirty="0" err="1">
                <a:latin typeface="Consolas" pitchFamily="49" charset="0"/>
              </a:rPr>
              <a:t>fromLocation</a:t>
            </a:r>
            <a:r>
              <a:rPr lang="en-US" sz="1500" dirty="0">
                <a:latin typeface="Consolas" pitchFamily="49" charset="0"/>
              </a:rPr>
              <a:t> + </a:t>
            </a:r>
            <a:r>
              <a:rPr lang="en-US" sz="1500" dirty="0" err="1">
                <a:latin typeface="Consolas" pitchFamily="49" charset="0"/>
              </a:rPr>
              <a:t>toLocation</a:t>
            </a:r>
            <a:r>
              <a:rPr lang="en-US" sz="1500" dirty="0">
                <a:latin typeface="Consolas" pitchFamily="49" charset="0"/>
              </a:rPr>
              <a:t>) / 2;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switch (</a:t>
            </a:r>
            <a:r>
              <a:rPr lang="en-US" sz="1500" dirty="0" err="1">
                <a:latin typeface="Consolas" pitchFamily="49" charset="0"/>
              </a:rPr>
              <a:t>Integer.signum</a:t>
            </a:r>
            <a:r>
              <a:rPr lang="en-US" sz="1500" dirty="0">
                <a:latin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</a:rPr>
              <a:t>target.compareTo</a:t>
            </a:r>
            <a:r>
              <a:rPr lang="en-US" sz="1500" dirty="0">
                <a:latin typeface="Consolas" pitchFamily="49" charset="0"/>
              </a:rPr>
              <a:t>(list[location</a:t>
            </a:r>
            <a:r>
              <a:rPr lang="en-US" sz="1500" dirty="0" smtClean="0">
                <a:latin typeface="Consolas" pitchFamily="49" charset="0"/>
              </a:rPr>
              <a:t>])))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&lt;0, ==0, or &gt;0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   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depending on the sign of the </a:t>
            </a:r>
            <a:r>
              <a:rPr lang="en-US" sz="1500" dirty="0" err="1">
                <a:solidFill>
                  <a:srgbClr val="92D050"/>
                </a:solidFill>
                <a:latin typeface="Consolas" pitchFamily="49" charset="0"/>
              </a:rPr>
              <a:t>compareTo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 result, the value is found (0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), in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the first half (-1), </a:t>
            </a:r>
            <a:endParaRPr lang="en-US" sz="15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     //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or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in the second half (+1)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dirty="0">
                <a:latin typeface="Consolas" pitchFamily="49" charset="0"/>
              </a:rPr>
              <a:t>case  0: found = true; </a:t>
            </a:r>
            <a:r>
              <a:rPr lang="en-US" sz="1500" dirty="0" smtClean="0">
                <a:latin typeface="Consolas" pitchFamily="49" charset="0"/>
              </a:rPr>
              <a:t>                                break</a:t>
            </a:r>
            <a:r>
              <a:rPr lang="en-US" sz="1500" dirty="0">
                <a:latin typeface="Consolas" pitchFamily="49" charset="0"/>
              </a:rPr>
              <a:t>;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Base case 2 – FOUND our target!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dirty="0">
                <a:latin typeface="Consolas" pitchFamily="49" charset="0"/>
              </a:rPr>
              <a:t>case -1: </a:t>
            </a:r>
            <a:r>
              <a:rPr lang="en-US" sz="1500" dirty="0" err="1">
                <a:latin typeface="Consolas" pitchFamily="49" charset="0"/>
              </a:rPr>
              <a:t>recFind</a:t>
            </a:r>
            <a:r>
              <a:rPr lang="en-US" sz="1500" dirty="0">
                <a:latin typeface="Consolas" pitchFamily="49" charset="0"/>
              </a:rPr>
              <a:t> (target, </a:t>
            </a:r>
            <a:r>
              <a:rPr lang="en-US" sz="1500" dirty="0" err="1">
                <a:latin typeface="Consolas" pitchFamily="49" charset="0"/>
              </a:rPr>
              <a:t>fromLocation</a:t>
            </a:r>
            <a:r>
              <a:rPr lang="en-US" sz="1500" dirty="0">
                <a:latin typeface="Consolas" pitchFamily="49" charset="0"/>
              </a:rPr>
              <a:t>, location - 1); break;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sz="1500" dirty="0" smtClean="0">
                <a:solidFill>
                  <a:srgbClr val="92D050"/>
                </a:solidFill>
                <a:latin typeface="Consolas" pitchFamily="49" charset="0"/>
              </a:rPr>
              <a:t>is / should be in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1st half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dirty="0">
                <a:latin typeface="Consolas" pitchFamily="49" charset="0"/>
              </a:rPr>
              <a:t>case +1: </a:t>
            </a:r>
            <a:r>
              <a:rPr lang="en-US" sz="1500" dirty="0" err="1">
                <a:latin typeface="Consolas" pitchFamily="49" charset="0"/>
              </a:rPr>
              <a:t>recFind</a:t>
            </a:r>
            <a:r>
              <a:rPr lang="en-US" sz="1500" dirty="0">
                <a:latin typeface="Consolas" pitchFamily="49" charset="0"/>
              </a:rPr>
              <a:t> (target, location + 1, </a:t>
            </a:r>
            <a:r>
              <a:rPr lang="en-US" sz="1500" dirty="0" err="1">
                <a:latin typeface="Consolas" pitchFamily="49" charset="0"/>
              </a:rPr>
              <a:t>toLocation</a:t>
            </a:r>
            <a:r>
              <a:rPr lang="en-US" sz="1500" dirty="0">
                <a:latin typeface="Consolas" pitchFamily="49" charset="0"/>
              </a:rPr>
              <a:t>  ); break;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is / should be in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2nd half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 </a:t>
            </a:r>
            <a:endParaRPr lang="en-US" sz="150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15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b="1" dirty="0">
                <a:solidFill>
                  <a:srgbClr val="FFC000"/>
                </a:solidFill>
                <a:latin typeface="Consolas" pitchFamily="49" charset="0"/>
              </a:rPr>
              <a:t>protected void find(Object target)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Comparable </a:t>
            </a:r>
            <a:r>
              <a:rPr lang="en-US" sz="1500" dirty="0" err="1">
                <a:latin typeface="Consolas" pitchFamily="49" charset="0"/>
              </a:rPr>
              <a:t>targetElement</a:t>
            </a:r>
            <a:r>
              <a:rPr lang="en-US" sz="1500" dirty="0">
                <a:latin typeface="Consolas" pitchFamily="49" charset="0"/>
              </a:rPr>
              <a:t> = (Comparable)target;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>
                <a:latin typeface="Consolas" pitchFamily="49" charset="0"/>
              </a:rPr>
              <a:t>found = false;                             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not found yet!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  </a:t>
            </a:r>
            <a:r>
              <a:rPr lang="en-US" sz="1500" dirty="0" err="1">
                <a:latin typeface="Consolas" pitchFamily="49" charset="0"/>
              </a:rPr>
              <a:t>recFind</a:t>
            </a:r>
            <a:r>
              <a:rPr lang="en-US" sz="1500" dirty="0">
                <a:latin typeface="Consolas" pitchFamily="49" charset="0"/>
              </a:rPr>
              <a:t>(</a:t>
            </a:r>
            <a:r>
              <a:rPr lang="en-US" sz="1500" dirty="0" err="1">
                <a:latin typeface="Consolas" pitchFamily="49" charset="0"/>
              </a:rPr>
              <a:t>targetElement</a:t>
            </a:r>
            <a:r>
              <a:rPr lang="en-US" sz="1500" dirty="0">
                <a:latin typeface="Consolas" pitchFamily="49" charset="0"/>
              </a:rPr>
              <a:t>, 0, </a:t>
            </a:r>
            <a:r>
              <a:rPr lang="en-US" sz="1500" dirty="0" err="1">
                <a:latin typeface="Consolas" pitchFamily="49" charset="0"/>
              </a:rPr>
              <a:t>numElements</a:t>
            </a:r>
            <a:r>
              <a:rPr lang="en-US" sz="1500" dirty="0">
                <a:latin typeface="Consolas" pitchFamily="49" charset="0"/>
              </a:rPr>
              <a:t> - 1); </a:t>
            </a:r>
            <a:r>
              <a:rPr lang="en-US" sz="1500" dirty="0">
                <a:solidFill>
                  <a:srgbClr val="92D050"/>
                </a:solidFill>
                <a:latin typeface="Consolas" pitchFamily="49" charset="0"/>
              </a:rPr>
              <a:t>// kick off recursion on whole list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500" dirty="0">
                <a:latin typeface="Consolas" pitchFamily="49" charset="0"/>
              </a:rPr>
              <a:t>} </a:t>
            </a:r>
            <a:br>
              <a:rPr lang="en-US" sz="1500" dirty="0">
                <a:latin typeface="Consolas" pitchFamily="49" charset="0"/>
              </a:rPr>
            </a:br>
            <a:endParaRPr lang="en-US" sz="15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Efficiency Analysis</a:t>
            </a:r>
          </a:p>
        </p:txBody>
      </p:sp>
      <p:graphicFrame>
        <p:nvGraphicFramePr>
          <p:cNvPr id="68662" name="Group 54"/>
          <p:cNvGraphicFramePr>
            <a:graphicFrameLocks noGrp="1"/>
          </p:cNvGraphicFramePr>
          <p:nvPr/>
        </p:nvGraphicFramePr>
        <p:xfrm>
          <a:off x="1871663" y="931863"/>
          <a:ext cx="8526462" cy="5668966"/>
        </p:xfrm>
        <a:graphic>
          <a:graphicData uri="http://schemas.openxmlformats.org/drawingml/2006/table">
            <a:tbl>
              <a:tblPr/>
              <a:tblGrid>
                <a:gridCol w="2381250"/>
                <a:gridCol w="2571750"/>
                <a:gridCol w="3573462"/>
              </a:tblGrid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 (worst-case) Iteration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z="4200"/>
              <a:t>Reference-Based Implementation (</a:t>
            </a:r>
            <a:r>
              <a:rPr lang="en-US" sz="420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sz="4200"/>
              <a:t>6.7)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In this section we develop list implementations using references (links).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We follow the same basic pattern of development here that we did when we developed list implementations using arrays. 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Our reference-based implementations fulfill the interfaces we developed in Section 6.3. 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We first implement an unsorted version, and then extend it with a sorted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Reference-Based Lists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As we did for our reference-based stacks and queues, we use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LLNode</a:t>
            </a:r>
            <a:r>
              <a:rPr lang="en-US" dirty="0" smtClean="0"/>
              <a:t> class from the book’s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support</a:t>
            </a:r>
            <a:r>
              <a:rPr lang="en-US" dirty="0" smtClean="0"/>
              <a:t> package to provide our nodes. 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information</a:t>
            </a:r>
            <a:r>
              <a:rPr lang="en-US" dirty="0" smtClean="0"/>
              <a:t> attribute of a node contains the list element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attribute contains a reference to the node holding the next list element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We maintain a variable,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/>
              <a:t>, that references the first node on the list.</a:t>
            </a:r>
          </a:p>
        </p:txBody>
      </p: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2100264" y="5387976"/>
            <a:ext cx="8143875" cy="1122363"/>
            <a:chOff x="363" y="3394"/>
            <a:chExt cx="5130" cy="707"/>
          </a:xfrm>
        </p:grpSpPr>
        <p:sp>
          <p:nvSpPr>
            <p:cNvPr id="26628" name="Rectangle 5"/>
            <p:cNvSpPr>
              <a:spLocks noChangeArrowheads="1"/>
            </p:cNvSpPr>
            <p:nvPr/>
          </p:nvSpPr>
          <p:spPr bwMode="auto">
            <a:xfrm>
              <a:off x="364" y="3394"/>
              <a:ext cx="5129" cy="70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29" name="Picture 4" descr="listsa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" y="3394"/>
              <a:ext cx="5034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Reference-Based Lists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We'll implement both unsorted and sorted lists using the linked approach.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We do not implement indexed linked lists. There is no simple way to efficiently implement 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 operations involving index arguments.</a:t>
            </a:r>
          </a:p>
          <a:p>
            <a:pPr lvl="1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Indices map well to array subscripts – they don’t work for linked list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RefUnsortedList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/>
            <a:r>
              <a:rPr lang="en-US" dirty="0" smtClean="0"/>
              <a:t>Implements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ListInterface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getNext</a:t>
            </a:r>
            <a:r>
              <a:rPr lang="en-US" dirty="0" smtClean="0"/>
              <a:t> methods are straightforward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10" y="1659061"/>
            <a:ext cx="5960816" cy="365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RefUnsortedList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/>
            <a:r>
              <a:rPr lang="en-US" dirty="0" smtClean="0"/>
              <a:t>Because the list is unsorted, and order of the elements is not important, we can just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new elements (nodes) to the front of the list</a:t>
            </a:r>
            <a:r>
              <a:rPr lang="en-US" sz="2600" dirty="0"/>
              <a:t> (</a:t>
            </a:r>
            <a:r>
              <a:rPr lang="en-US" sz="2600" dirty="0">
                <a:cs typeface="Arial" charset="0"/>
              </a:rPr>
              <a:t>á</a:t>
            </a:r>
            <a:r>
              <a:rPr lang="en-US" sz="2600" dirty="0"/>
              <a:t> la the Stack):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2000" dirty="0">
              <a:solidFill>
                <a:srgbClr val="FF993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</a:rPr>
              <a:t>   public void add(T element)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Adds element to this list.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</a:rPr>
              <a:t>LLNode</a:t>
            </a:r>
            <a:r>
              <a:rPr lang="en-US" sz="2000" dirty="0">
                <a:latin typeface="Consolas" pitchFamily="49" charset="0"/>
              </a:rPr>
              <a:t>&lt;T&gt; </a:t>
            </a:r>
            <a:r>
              <a:rPr lang="en-US" sz="2000" dirty="0" err="1">
                <a:latin typeface="Consolas" pitchFamily="49" charset="0"/>
              </a:rPr>
              <a:t>newNode</a:t>
            </a:r>
            <a:r>
              <a:rPr lang="en-US" sz="2000" dirty="0">
                <a:latin typeface="Consolas" pitchFamily="49" charset="0"/>
              </a:rPr>
              <a:t> = new </a:t>
            </a:r>
            <a:r>
              <a:rPr lang="en-US" sz="2000" dirty="0" err="1">
                <a:latin typeface="Consolas" pitchFamily="49" charset="0"/>
              </a:rPr>
              <a:t>LLNode</a:t>
            </a:r>
            <a:r>
              <a:rPr lang="en-US" sz="2000" dirty="0">
                <a:latin typeface="Consolas" pitchFamily="49" charset="0"/>
              </a:rPr>
              <a:t>&lt;T&gt;(element);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make node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</a:rPr>
              <a:t>newNode.setLink</a:t>
            </a:r>
            <a:r>
              <a:rPr lang="en-US" sz="2000" dirty="0">
                <a:latin typeface="Consolas" pitchFamily="49" charset="0"/>
              </a:rPr>
              <a:t>(list);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new node -&gt; old list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   list = </a:t>
            </a:r>
            <a:r>
              <a:rPr lang="en-US" sz="2000" dirty="0" err="1">
                <a:latin typeface="Consolas" pitchFamily="49" charset="0"/>
              </a:rPr>
              <a:t>newNode</a:t>
            </a:r>
            <a:r>
              <a:rPr lang="en-US" sz="2000" dirty="0">
                <a:latin typeface="Consolas" pitchFamily="49" charset="0"/>
              </a:rPr>
              <a:t>; 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List -&gt; new node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</a:rPr>
              <a:t>numElements</a:t>
            </a:r>
            <a:r>
              <a:rPr lang="en-US" sz="2000" dirty="0">
                <a:latin typeface="Consolas" pitchFamily="49" charset="0"/>
              </a:rPr>
              <a:t>++;  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Adjust element count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060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sz="4800" dirty="0">
                <a:solidFill>
                  <a:srgbClr val="FFC000"/>
                </a:solidFill>
                <a:latin typeface="Consolas" pitchFamily="49" charset="0"/>
              </a:rPr>
              <a:t>find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b="1" dirty="0">
                <a:solidFill>
                  <a:srgbClr val="FFC000"/>
                </a:solidFill>
                <a:latin typeface="Consolas" pitchFamily="49" charset="0"/>
              </a:rPr>
              <a:t>protected void find(T target)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</a:rPr>
              <a:t>location = list;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>
                <a:latin typeface="Consolas" pitchFamily="49" charset="0"/>
              </a:rPr>
              <a:t>found = false;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</a:rPr>
              <a:t>  while </a:t>
            </a:r>
            <a:r>
              <a:rPr lang="en-US" sz="1800" dirty="0">
                <a:latin typeface="Consolas" pitchFamily="49" charset="0"/>
              </a:rPr>
              <a:t>(location != null)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    </a:t>
            </a:r>
            <a:r>
              <a:rPr lang="en-US" sz="1800" dirty="0">
                <a:latin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</a:rPr>
              <a:t>location.getInfo</a:t>
            </a:r>
            <a:r>
              <a:rPr lang="en-US" sz="1800" dirty="0">
                <a:latin typeface="Consolas" pitchFamily="49" charset="0"/>
              </a:rPr>
              <a:t>().equals(target))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</a:rPr>
              <a:t>      </a:t>
            </a:r>
            <a:r>
              <a:rPr lang="en-US" sz="18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</a:rPr>
              <a:t>       </a:t>
            </a:r>
            <a:r>
              <a:rPr lang="en-US" sz="1800" dirty="0">
                <a:latin typeface="Consolas" pitchFamily="49" charset="0"/>
              </a:rPr>
              <a:t>found = true;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</a:rPr>
              <a:t>      </a:t>
            </a:r>
            <a:r>
              <a:rPr lang="en-US" sz="1800" dirty="0">
                <a:latin typeface="Consolas" pitchFamily="49" charset="0"/>
              </a:rPr>
              <a:t>return;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</a:rPr>
              <a:t>    }</a:t>
            </a:r>
            <a:endParaRPr lang="en-US" sz="18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dirty="0">
                <a:latin typeface="Consolas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    </a:t>
            </a:r>
            <a:r>
              <a:rPr lang="en-US" sz="18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dirty="0">
                <a:latin typeface="Consolas" pitchFamily="49" charset="0"/>
              </a:rPr>
              <a:t>previous = location; 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// previous “lags behind” location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</a:rPr>
              <a:t>         </a:t>
            </a:r>
            <a:r>
              <a:rPr lang="en-US" sz="1800" dirty="0">
                <a:latin typeface="Consolas" pitchFamily="49" charset="0"/>
              </a:rPr>
              <a:t>location = </a:t>
            </a:r>
            <a:r>
              <a:rPr lang="en-US" sz="1800" dirty="0" err="1">
                <a:latin typeface="Consolas" pitchFamily="49" charset="0"/>
              </a:rPr>
              <a:t>location.getLink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 smtClean="0">
                <a:latin typeface="Consolas" pitchFamily="49" charset="0"/>
              </a:rPr>
              <a:t>        }</a:t>
            </a:r>
            <a:endParaRPr lang="en-US" sz="18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</a:rPr>
              <a:t>  }</a:t>
            </a:r>
            <a:endParaRPr lang="en-US" sz="18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// if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</a:rPr>
              <a:t>target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 is located,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</a:rPr>
              <a:t>found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 is set to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</a:rPr>
              <a:t>true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, and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</a:rPr>
              <a:t>previous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 points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// to the target node’s predecessor; if not,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</a:rPr>
              <a:t>found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 is set to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</a:rPr>
              <a:t>false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750355" y="1201739"/>
            <a:ext cx="598449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Sets 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-US" sz="2400" dirty="0" smtClean="0"/>
              <a:t> to true / false and a </a:t>
            </a:r>
            <a:r>
              <a:rPr lang="en-US" sz="2400" dirty="0"/>
              <a:t>variable named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previous</a:t>
            </a:r>
            <a:r>
              <a:rPr lang="en-US" sz="2400" dirty="0"/>
              <a:t> </a:t>
            </a:r>
            <a:r>
              <a:rPr lang="en-US" sz="2400" dirty="0" smtClean="0"/>
              <a:t>(which is used </a:t>
            </a:r>
            <a:r>
              <a:rPr lang="en-US" sz="2400" dirty="0"/>
              <a:t>by the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dirty="0"/>
              <a:t> method</a:t>
            </a:r>
            <a:r>
              <a:rPr lang="en-US" sz="2400" dirty="0" smtClean="0"/>
              <a:t>) to where (if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750355" y="3389790"/>
            <a:ext cx="598449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Makes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400" dirty="0" smtClean="0"/>
              <a:t>straightforward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sz="2600" dirty="0"/>
              <a:t>To remove an element, we first find it using the 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</a:rPr>
              <a:t>find</a:t>
            </a:r>
            <a:r>
              <a:rPr lang="en-US" sz="2600" dirty="0"/>
              <a:t> method, which sets the </a:t>
            </a:r>
            <a:r>
              <a:rPr lang="en-US" sz="2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sz="2600" dirty="0"/>
              <a:t> variable to indicate the target element and sets the </a:t>
            </a:r>
            <a:r>
              <a:rPr lang="en-US" sz="2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previous</a:t>
            </a:r>
            <a:r>
              <a:rPr lang="en-US" sz="2600" dirty="0"/>
              <a:t> variable to a reference in the previous node. </a:t>
            </a:r>
          </a:p>
          <a:p>
            <a:pPr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sz="2600" dirty="0"/>
              <a:t>We can now change the link of the previous node to reference the node following the one being removed.</a:t>
            </a:r>
          </a:p>
          <a:p>
            <a:pPr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sz="2600" dirty="0"/>
              <a:t>Removing the first node must be treated as a special case because the main reference to the list (</a:t>
            </a:r>
            <a:r>
              <a:rPr lang="en-US" sz="2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/>
              <a:t>) must be changed.</a:t>
            </a:r>
          </a:p>
        </p:txBody>
      </p:sp>
      <p:pic>
        <p:nvPicPr>
          <p:cNvPr id="89093" name="Picture 5" descr="37461_CH06_FIG06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640" y="4119532"/>
            <a:ext cx="8628838" cy="2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15362" name="Content Placeholder 2"/>
          <p:cNvSpPr>
            <a:spLocks/>
          </p:cNvSpPr>
          <p:nvPr/>
        </p:nvSpPr>
        <p:spPr bwMode="auto">
          <a:xfrm>
            <a:off x="181629" y="933451"/>
            <a:ext cx="11867145" cy="57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ts val="725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.equals()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3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Comparable</a:t>
            </a:r>
          </a:p>
          <a:p>
            <a:pPr marL="419100" indent="-382588">
              <a:spcBef>
                <a:spcPts val="725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Implementing ADTs “By Copy” or “By Reference”</a:t>
            </a:r>
          </a:p>
          <a:p>
            <a:pPr marL="949325" lvl="1" indent="-457200">
              <a:spcBef>
                <a:spcPts val="725"/>
              </a:spcBef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sz="2600" dirty="0"/>
              <a:t>There are advantages and drawbacks to both approaches.</a:t>
            </a:r>
          </a:p>
          <a:p>
            <a:pPr marL="949325" lvl="1" indent="-457200">
              <a:spcBef>
                <a:spcPts val="725"/>
              </a:spcBef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sz="2600" dirty="0"/>
              <a:t>Which one to use depends on the circumstance</a:t>
            </a:r>
          </a:p>
          <a:p>
            <a:pPr marL="419100" indent="-382588">
              <a:spcBef>
                <a:spcPts val="725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ArrayUnsortedList</a:t>
            </a:r>
            <a:r>
              <a:rPr lang="en-US" sz="3000" dirty="0"/>
              <a:t> Code on (pp. 399 – 403)</a:t>
            </a:r>
          </a:p>
          <a:p>
            <a:pPr marL="419100" indent="-382588">
              <a:spcBef>
                <a:spcPts val="725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ArraySortedList</a:t>
            </a:r>
            <a:r>
              <a:rPr lang="en-US" sz="3000" dirty="0"/>
              <a:t> Code on (pp. 404, 406 – 407)</a:t>
            </a:r>
            <a:endParaRPr lang="en-US" sz="3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419100" indent="-382588">
              <a:spcBef>
                <a:spcPts val="725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ArrayIndexedClass</a:t>
            </a:r>
            <a:r>
              <a:rPr lang="en-US" sz="3000" dirty="0"/>
              <a:t> Code on (pp. 411 – 414)</a:t>
            </a:r>
          </a:p>
          <a:p>
            <a:pPr marL="419100" indent="-382588">
              <a:spcBef>
                <a:spcPts val="725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For each of these classes, you should  be completely familiar with the code – </a:t>
            </a:r>
            <a:r>
              <a:rPr lang="en-US" sz="3000" i="1" u="sng" dirty="0"/>
              <a:t>STUDY IT</a:t>
            </a:r>
            <a:r>
              <a:rPr lang="en-US" sz="3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public </a:t>
            </a:r>
            <a:r>
              <a:rPr lang="en-US" sz="2000" b="1" dirty="0" err="1">
                <a:solidFill>
                  <a:srgbClr val="FFC000"/>
                </a:solidFill>
                <a:latin typeface="Consolas" pitchFamily="49" charset="0"/>
              </a:rPr>
              <a:t>boolean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 remove (T element)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    // Removes an element e from this list such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</a:rPr>
              <a:t>that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</a:rPr>
              <a:t>e.equals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</a:rPr>
              <a:t>(element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) and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</a:rPr>
              <a:t>returns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</a:rPr>
              <a:t>   //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</a:rPr>
              <a:t>true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success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</a:rPr>
              <a:t>); if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no such element exists, returns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</a:rPr>
              <a:t>false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 (failure).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find(element);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searches and sets found for us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if (found)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  if (list == location)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If first node, remove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    list = </a:t>
            </a:r>
            <a:r>
              <a:rPr lang="en-US" sz="2000" dirty="0" err="1">
                <a:latin typeface="Consolas" pitchFamily="49" charset="0"/>
              </a:rPr>
              <a:t>list.getLink</a:t>
            </a:r>
            <a:r>
              <a:rPr lang="en-US" sz="2000" dirty="0">
                <a:latin typeface="Consolas" pitchFamily="49" charset="0"/>
              </a:rPr>
              <a:t>();   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  else                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remove node at location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</a:rPr>
              <a:t>previous.setLink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location.getLink</a:t>
            </a:r>
            <a:r>
              <a:rPr lang="en-US" sz="2000" dirty="0">
                <a:latin typeface="Consolas" pitchFamily="49" charset="0"/>
              </a:rPr>
              <a:t>()); 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20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</a:rPr>
              <a:t>numElements</a:t>
            </a:r>
            <a:r>
              <a:rPr lang="en-US" sz="2000" dirty="0">
                <a:latin typeface="Consolas" pitchFamily="49" charset="0"/>
              </a:rPr>
              <a:t>--;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the list now contains one fewer item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    return found;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20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RefSortedList</a:t>
            </a:r>
            <a:r>
              <a:rPr lang="en-US" dirty="0" smtClean="0"/>
              <a:t>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marL="608013" indent="-57150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Implements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ListInterface</a:t>
            </a:r>
            <a:r>
              <a:rPr lang="en-US" dirty="0" smtClean="0"/>
              <a:t> </a:t>
            </a:r>
          </a:p>
          <a:p>
            <a:pPr marL="608013" indent="-57150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Extends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RefUnsortedList</a:t>
            </a:r>
            <a:r>
              <a:rPr lang="en-US" dirty="0" smtClean="0"/>
              <a:t> with an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method</a:t>
            </a:r>
          </a:p>
          <a:p>
            <a:pPr marL="608013" indent="-57150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Adding an element to a reference-based sorted list requires three steps:</a:t>
            </a:r>
          </a:p>
          <a:p>
            <a:pPr marL="952500" lvl="1" indent="-495300" eaLnBrk="1" hangingPunct="1">
              <a:spcBef>
                <a:spcPts val="1200"/>
              </a:spcBef>
              <a:buFontTx/>
              <a:buAutoNum type="arabicPeriod"/>
              <a:tabLst>
                <a:tab pos="3030538" algn="l"/>
              </a:tabLst>
            </a:pPr>
            <a:r>
              <a:rPr lang="en-US" dirty="0" smtClean="0"/>
              <a:t>Find the location where the new element belongs</a:t>
            </a:r>
          </a:p>
          <a:p>
            <a:pPr marL="952500" lvl="1" indent="-495300" eaLnBrk="1" hangingPunct="1">
              <a:spcBef>
                <a:spcPts val="1200"/>
              </a:spcBef>
              <a:buFontTx/>
              <a:buAutoNum type="arabicPeriod"/>
              <a:tabLst>
                <a:tab pos="3030538" algn="l"/>
              </a:tabLst>
            </a:pPr>
            <a:r>
              <a:rPr lang="en-US" dirty="0" smtClean="0"/>
              <a:t>Create a node for the new element</a:t>
            </a:r>
          </a:p>
          <a:p>
            <a:pPr marL="952500" lvl="1" indent="-495300" eaLnBrk="1" hangingPunct="1">
              <a:spcBef>
                <a:spcPts val="1200"/>
              </a:spcBef>
              <a:buFontTx/>
              <a:buAutoNum type="arabicPeriod"/>
              <a:tabLst>
                <a:tab pos="3030538" algn="l"/>
              </a:tabLst>
            </a:pPr>
            <a:r>
              <a:rPr lang="en-US" dirty="0" smtClean="0"/>
              <a:t>Correctly link the new node into the identified location</a:t>
            </a:r>
          </a:p>
          <a:p>
            <a:pPr marL="608013" indent="-571500" eaLnBrk="1" hangingPunct="1">
              <a:spcBef>
                <a:spcPts val="1200"/>
              </a:spcBef>
              <a:buNone/>
              <a:tabLst>
                <a:tab pos="3030538" algn="l"/>
              </a:tabLst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z="4200"/>
              <a:t>1. Find Where the New Element Belongs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To link the new node into the identified location, we also need a reference to the previous node.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While traversing the list during the search stage, each time we update 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dirty="0" smtClean="0"/>
              <a:t> variable, we first save its value in a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prevLoc</a:t>
            </a:r>
            <a:r>
              <a:rPr lang="en-US" dirty="0" smtClean="0"/>
              <a:t> variable:</a:t>
            </a:r>
            <a:endParaRPr lang="en-US" sz="2000" dirty="0">
              <a:latin typeface="Courier New" pitchFamily="49" charset="0"/>
            </a:endParaRPr>
          </a:p>
          <a:p>
            <a:pPr marL="1143000" lvl="2" indent="-228600" eaLnBrk="1" hangingPunct="1">
              <a:buNone/>
              <a:tabLst>
                <a:tab pos="3030538" algn="l"/>
              </a:tabLst>
            </a:pPr>
            <a:r>
              <a:rPr lang="en-US" sz="2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prevLoc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location;</a:t>
            </a:r>
          </a:p>
          <a:p>
            <a:pPr marL="1143000" lvl="2" indent="-228600" eaLnBrk="1" hangingPunct="1">
              <a:buNone/>
              <a:tabLst>
                <a:tab pos="3030538" algn="l"/>
              </a:tabLst>
            </a:pP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location = </a:t>
            </a:r>
            <a:r>
              <a:rPr lang="en-US" sz="2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location.getLink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32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914400" lvl="1" indent="-457200" eaLnBrk="1" hangingPunct="1">
              <a:tabLst>
                <a:tab pos="3030538" algn="l"/>
              </a:tabLst>
            </a:pPr>
            <a:r>
              <a:rPr lang="en-US" dirty="0" smtClean="0"/>
              <a:t>Particularly in 2510, we will have algorithms that are much easier to implement when we can conveniently refer directly to a node’s </a:t>
            </a:r>
            <a:r>
              <a:rPr lang="en-US" i="1" u="sng" dirty="0" smtClean="0"/>
              <a:t>predecessor</a:t>
            </a:r>
            <a:endParaRPr lang="en-US" dirty="0" smtClean="0"/>
          </a:p>
          <a:p>
            <a:pPr marL="914400" lvl="1" indent="-457200" eaLnBrk="1" hangingPunct="1">
              <a:tabLst>
                <a:tab pos="3030538" algn="l"/>
              </a:tabLst>
            </a:pPr>
            <a:r>
              <a:rPr lang="en-US" dirty="0" smtClean="0"/>
              <a:t>Traversing with one reference “lagging” one node behind the other allows us to do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z="4200"/>
              <a:t>2. Create a Node for the New Element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Instantiate a new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LLNode</a:t>
            </a:r>
            <a:r>
              <a:rPr lang="en-US" dirty="0" smtClean="0"/>
              <a:t> object called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newNode</a:t>
            </a:r>
            <a:r>
              <a:rPr lang="en-US" dirty="0" smtClean="0"/>
              <a:t>, passing its constructor the new element for use as the information attribute of the node:</a:t>
            </a:r>
          </a:p>
          <a:p>
            <a:pPr eaLnBrk="1" hangingPunct="1">
              <a:tabLst>
                <a:tab pos="3030538" algn="l"/>
              </a:tabLst>
            </a:pPr>
            <a:endParaRPr lang="en-US" dirty="0" smtClean="0"/>
          </a:p>
          <a:p>
            <a:pPr eaLnBrk="1" hangingPunct="1">
              <a:buNone/>
              <a:tabLst>
                <a:tab pos="3030538" algn="l"/>
              </a:tabLst>
            </a:pPr>
            <a:r>
              <a:rPr lang="en-US" sz="2100" dirty="0">
                <a:latin typeface="Courier New" pitchFamily="49" charset="0"/>
              </a:rPr>
              <a:t>   </a:t>
            </a:r>
            <a:r>
              <a:rPr lang="en-US" sz="2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LLNode</a:t>
            </a:r>
            <a:r>
              <a:rPr lang="en-US" sz="2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2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newNode</a:t>
            </a:r>
            <a:r>
              <a:rPr lang="en-US" sz="2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LLNode</a:t>
            </a:r>
            <a:r>
              <a:rPr lang="en-US" sz="2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&lt;T&gt;(element);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3. Correctly Link the New Node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49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We change the link in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newNode</a:t>
            </a:r>
            <a:r>
              <a:rPr lang="en-US" dirty="0" smtClean="0"/>
              <a:t> to reference the node indicated by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dirty="0" smtClean="0"/>
              <a:t> and change the link in our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prevLoc</a:t>
            </a:r>
            <a:r>
              <a:rPr lang="en-US" dirty="0" smtClean="0"/>
              <a:t> node to reference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newNode</a:t>
            </a:r>
            <a:r>
              <a:rPr lang="en-US" dirty="0" smtClean="0"/>
              <a:t>:</a:t>
            </a:r>
          </a:p>
          <a:p>
            <a:pPr eaLnBrk="1" hangingPunct="1">
              <a:tabLst>
                <a:tab pos="3030538" algn="l"/>
              </a:tabLst>
            </a:pPr>
            <a:endParaRPr lang="en-US" dirty="0" smtClean="0"/>
          </a:p>
          <a:p>
            <a:pPr eaLnBrk="1" hangingPunct="1">
              <a:buNone/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newNode.setLink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(location);</a:t>
            </a:r>
          </a:p>
          <a:p>
            <a:pPr eaLnBrk="1" hangingPunct="1">
              <a:buNone/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prevLoc.setLink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newNode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4125" y="893764"/>
            <a:ext cx="7219950" cy="5838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Add “Cow”</a:t>
            </a:r>
          </a:p>
        </p:txBody>
      </p:sp>
      <p:pic>
        <p:nvPicPr>
          <p:cNvPr id="40963" name="Picture 4" descr="37461_CH06_FIG06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0014" y="969964"/>
            <a:ext cx="6994525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2"/>
          <p:cNvSpPr txBox="1">
            <a:spLocks noChangeArrowheads="1"/>
          </p:cNvSpPr>
          <p:nvPr/>
        </p:nvSpPr>
        <p:spPr bwMode="auto">
          <a:xfrm>
            <a:off x="7632700" y="4887914"/>
            <a:ext cx="34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5673726" y="5118100"/>
            <a:ext cx="34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Special Case – First Node of List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What if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dirty="0" smtClean="0"/>
              <a:t> tells us we’re inserting </a:t>
            </a:r>
            <a:r>
              <a:rPr lang="en-US" i="1" dirty="0" smtClean="0"/>
              <a:t>before the first node</a:t>
            </a:r>
            <a:r>
              <a:rPr lang="en-US" dirty="0" smtClean="0"/>
              <a:t> in the list?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In this case we don’t </a:t>
            </a:r>
            <a:r>
              <a:rPr lang="en-US" i="1" u="sng" dirty="0" smtClean="0"/>
              <a:t>have</a:t>
            </a:r>
            <a:r>
              <a:rPr lang="en-US" dirty="0" smtClean="0"/>
              <a:t> a previous node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We must change the main reference to the list (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/>
              <a:t>)</a:t>
            </a:r>
          </a:p>
          <a:p>
            <a:pPr eaLnBrk="1" hangingPunct="1">
              <a:tabLst>
                <a:tab pos="3030538" algn="l"/>
              </a:tabLst>
            </a:pPr>
            <a:endParaRPr lang="en-US" sz="1800" dirty="0"/>
          </a:p>
          <a:p>
            <a:pPr marL="1143000" lvl="2" indent="-228600"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dirty="0" smtClean="0">
                <a:latin typeface="Consolas" pitchFamily="49" charset="0"/>
              </a:rPr>
              <a:t>if (</a:t>
            </a:r>
            <a:r>
              <a:rPr lang="en-US" dirty="0" err="1" smtClean="0">
                <a:latin typeface="Consolas" pitchFamily="49" charset="0"/>
              </a:rPr>
              <a:t>prevLoc</a:t>
            </a:r>
            <a:r>
              <a:rPr lang="en-US" dirty="0" smtClean="0">
                <a:latin typeface="Consolas" pitchFamily="49" charset="0"/>
              </a:rPr>
              <a:t> == null)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this node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doesn’t HAVE a predecessor</a:t>
            </a:r>
            <a:endParaRPr lang="en-U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1143000" lvl="2" indent="-228600"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dirty="0" smtClean="0">
                <a:latin typeface="Consolas" pitchFamily="49" charset="0"/>
              </a:rPr>
              <a:t>{</a:t>
            </a:r>
            <a:endParaRPr lang="en-U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1143000" lvl="2" indent="-228600"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newNode.setLink</a:t>
            </a:r>
            <a:r>
              <a:rPr lang="en-US" dirty="0" smtClean="0">
                <a:latin typeface="Consolas" pitchFamily="49" charset="0"/>
              </a:rPr>
              <a:t>(list</a:t>
            </a:r>
            <a:r>
              <a:rPr lang="en-US" dirty="0" smtClean="0">
                <a:latin typeface="Consolas" pitchFamily="49" charset="0"/>
              </a:rPr>
              <a:t>);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// Insert as first node.</a:t>
            </a:r>
            <a:endParaRPr lang="en-US" dirty="0" smtClean="0">
              <a:latin typeface="Consolas" pitchFamily="49" charset="0"/>
            </a:endParaRPr>
          </a:p>
          <a:p>
            <a:pPr marL="1143000" lvl="2" indent="-228600"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dirty="0" smtClean="0">
                <a:latin typeface="Consolas" pitchFamily="49" charset="0"/>
              </a:rPr>
              <a:t>  list = </a:t>
            </a:r>
            <a:r>
              <a:rPr lang="en-US" dirty="0" err="1" smtClean="0">
                <a:latin typeface="Consolas" pitchFamily="49" charset="0"/>
              </a:rPr>
              <a:t>newNode</a:t>
            </a:r>
            <a:r>
              <a:rPr lang="en-US" dirty="0" smtClean="0">
                <a:latin typeface="Consolas" pitchFamily="49" charset="0"/>
              </a:rPr>
              <a:t>; </a:t>
            </a:r>
          </a:p>
          <a:p>
            <a:pPr marL="1143000" lvl="2" indent="-228600"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9825" y="893764"/>
            <a:ext cx="7334250" cy="5838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Special Case –Example: Add “ace”</a:t>
            </a:r>
          </a:p>
        </p:txBody>
      </p:sp>
      <p:pic>
        <p:nvPicPr>
          <p:cNvPr id="43011" name="Picture 4" descr="37461_CH06_FIG06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575" y="996950"/>
            <a:ext cx="72263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5481639" y="4849814"/>
            <a:ext cx="346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292476" y="5080000"/>
            <a:ext cx="34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The code for 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method is too long to fit on a slide.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It can be found on page 444 of the textbook.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mtClean="0"/>
              <a:t>Storing Objects in Files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smtClean="0"/>
              <a:t>6.8)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49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Many programs need to save information between program runs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Alternatively, we may want one program to save information for later use by another program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In either case, the information is stored in files, which are the mechanism for permanently storing information on computers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In this subsection we investigate approaches for saving and retrieving objects and structures using files, including Java’s </a:t>
            </a:r>
            <a:r>
              <a:rPr lang="en-US" i="1" u="sng" dirty="0" smtClean="0"/>
              <a:t>serialization</a:t>
            </a:r>
            <a:r>
              <a:rPr lang="en-US" dirty="0" smtClean="0"/>
              <a:t> facilities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z="4200"/>
              <a:t>Using Lists: Poker, Golf, &amp; Music (</a:t>
            </a:r>
            <a:r>
              <a:rPr lang="en-US" sz="420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sz="4200"/>
              <a:t>6.5)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You should be familiar with the code, how it works, and the examples for each of these applications.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 </a:t>
            </a:r>
            <a:r>
              <a:rPr lang="en-US" u="sng" dirty="0" smtClean="0"/>
              <a:t>Poker</a:t>
            </a:r>
            <a:r>
              <a:rPr lang="en-US" dirty="0" smtClean="0"/>
              <a:t> application simulates 1,000,000 7-card stud poker hands, looking to see what the likelihood of a 7-card hand having one pair is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 </a:t>
            </a:r>
            <a:r>
              <a:rPr lang="en-US" u="sng" dirty="0" smtClean="0"/>
              <a:t>Golf</a:t>
            </a:r>
            <a:r>
              <a:rPr lang="en-US" dirty="0" smtClean="0"/>
              <a:t> application uses the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dirty="0" smtClean="0"/>
              <a:t> interface </a:t>
            </a:r>
            <a:br>
              <a:rPr lang="en-US" dirty="0" smtClean="0"/>
            </a:br>
            <a:r>
              <a:rPr lang="en-US" dirty="0" smtClean="0"/>
              <a:t>to create a list of players sorted by golf score</a:t>
            </a:r>
          </a:p>
          <a:p>
            <a:pPr marL="1143000" lvl="2" indent="-22860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sz="2200" dirty="0"/>
              <a:t>Note: The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sz="2200" dirty="0"/>
              <a:t> interface requires an </a:t>
            </a:r>
            <a:r>
              <a:rPr lang="en-US" sz="2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200" dirty="0"/>
              <a:t> parameter, so we have to explicitly cast it to </a:t>
            </a:r>
            <a:r>
              <a:rPr lang="en-US" sz="2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Golfer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 </a:t>
            </a:r>
            <a:r>
              <a:rPr lang="en-US" u="sng" dirty="0" smtClean="0"/>
              <a:t>Music</a:t>
            </a:r>
            <a:r>
              <a:rPr lang="en-US" dirty="0" smtClean="0"/>
              <a:t> application uses an indexed list to build a playlist of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Song</a:t>
            </a:r>
            <a:r>
              <a:rPr lang="en-US" dirty="0" smtClean="0"/>
              <a:t>s that orders the songs as the user wishes, and keeps track of the total play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Saving Object Data in Text Files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81629" y="933450"/>
            <a:ext cx="11867145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Any information we need to save can be represented by its primitive parts.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As a very simple example, consider a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Song</a:t>
            </a:r>
            <a:r>
              <a:rPr lang="en-US" dirty="0" smtClean="0"/>
              <a:t> object, which has two instance variables:</a:t>
            </a:r>
          </a:p>
          <a:p>
            <a:pPr marL="457200" lvl="1" indent="0" eaLnBrk="1" hangingPunct="1">
              <a:spcBef>
                <a:spcPts val="1200"/>
              </a:spcBef>
              <a:buNone/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 protected String name;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title</a:t>
            </a:r>
          </a:p>
          <a:p>
            <a:pPr marL="457200" lvl="1" indent="0" eaLnBrk="1" hangingPunct="1">
              <a:spcBef>
                <a:spcPts val="1200"/>
              </a:spcBef>
              <a:buNone/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 protected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 duration;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time in seconds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 song is not a “primitive” object, but when broken into its constituent parts, its information consists of a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and an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. Both of these can be saved as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Saving Object Data in Text Files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import support.*;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public class </a:t>
            </a:r>
            <a:r>
              <a:rPr lang="en-US" sz="1800" dirty="0" err="1">
                <a:latin typeface="Consolas" pitchFamily="49" charset="0"/>
              </a:rPr>
              <a:t>SaveSong</a:t>
            </a:r>
            <a:endParaRPr lang="en-US" sz="18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private static </a:t>
            </a:r>
            <a:r>
              <a:rPr lang="en-US" sz="1800" dirty="0" err="1">
                <a:latin typeface="Consolas" pitchFamily="49" charset="0"/>
              </a:rPr>
              <a:t>PrintWriter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outFile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public static void main(String[]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Song song1 = new Song("Penny Lane", 177);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// 2:57 = 177s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18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outFile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PrintWriter</a:t>
            </a:r>
            <a:r>
              <a:rPr lang="en-US" sz="1800" dirty="0">
                <a:latin typeface="Consolas" pitchFamily="49" charset="0"/>
              </a:rPr>
              <a:t>(new </a:t>
            </a:r>
            <a:r>
              <a:rPr lang="en-US" sz="1800" dirty="0" err="1">
                <a:latin typeface="Consolas" pitchFamily="49" charset="0"/>
              </a:rPr>
              <a:t>FileWriter</a:t>
            </a:r>
            <a:r>
              <a:rPr lang="en-US" sz="1800" dirty="0">
                <a:latin typeface="Consolas" pitchFamily="49" charset="0"/>
              </a:rPr>
              <a:t>("song.txt"));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outFile.println</a:t>
            </a:r>
            <a:r>
              <a:rPr lang="en-US" sz="1800" dirty="0">
                <a:latin typeface="Consolas" pitchFamily="49" charset="0"/>
              </a:rPr>
              <a:t>(song1.getName());    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// save song title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outFile.println</a:t>
            </a:r>
            <a:r>
              <a:rPr lang="en-US" sz="1800" dirty="0">
                <a:latin typeface="Consolas" pitchFamily="49" charset="0"/>
              </a:rPr>
              <a:t>(song1.getDuration());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</a:rPr>
              <a:t>// save song length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outFile.close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8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tabLst>
                <a:tab pos="3030538" algn="l"/>
              </a:tabLst>
            </a:pPr>
            <a:endParaRPr lang="en-US" dirty="0" smtClean="0">
              <a:latin typeface="Consolas" pitchFamily="49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302250" y="5499101"/>
            <a:ext cx="24066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Penny Lane</a:t>
            </a:r>
          </a:p>
          <a:p>
            <a:r>
              <a:rPr lang="en-US" sz="2400"/>
              <a:t>177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024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Reversing The Process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81629" y="933450"/>
            <a:ext cx="11867145" cy="5721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import </a:t>
            </a:r>
            <a:r>
              <a:rPr lang="en-US" sz="1600" dirty="0" err="1">
                <a:latin typeface="Consolas" pitchFamily="49" charset="0"/>
              </a:rPr>
              <a:t>java.util</a:t>
            </a:r>
            <a:r>
              <a:rPr lang="en-US" sz="1600" dirty="0">
                <a:latin typeface="Consolas" pitchFamily="49" charset="0"/>
              </a:rPr>
              <a:t>.*;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import support.*;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public class </a:t>
            </a:r>
            <a:r>
              <a:rPr lang="en-US" sz="1600" dirty="0" err="1">
                <a:latin typeface="Consolas" pitchFamily="49" charset="0"/>
              </a:rPr>
              <a:t>GetSong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public static void main(String[] </a:t>
            </a:r>
            <a:r>
              <a:rPr lang="en-US" sz="1600" dirty="0" err="1">
                <a:latin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</a:rPr>
              <a:t>) throws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>
                <a:latin typeface="Consolas" pitchFamily="49" charset="0"/>
              </a:rPr>
              <a:t>String name;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duration;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FileReader</a:t>
            </a:r>
            <a:r>
              <a:rPr lang="en-US" sz="1600" dirty="0">
                <a:latin typeface="Consolas" pitchFamily="49" charset="0"/>
              </a:rPr>
              <a:t> fin = new </a:t>
            </a:r>
            <a:r>
              <a:rPr lang="en-US" sz="1600" dirty="0" err="1">
                <a:latin typeface="Consolas" pitchFamily="49" charset="0"/>
              </a:rPr>
              <a:t>FileReader</a:t>
            </a:r>
            <a:r>
              <a:rPr lang="en-US" sz="1600" dirty="0">
                <a:latin typeface="Consolas" pitchFamily="49" charset="0"/>
              </a:rPr>
              <a:t>("song.txt");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>
                <a:latin typeface="Consolas" pitchFamily="49" charset="0"/>
              </a:rPr>
              <a:t>Scanner </a:t>
            </a:r>
            <a:r>
              <a:rPr lang="en-US" sz="1600" dirty="0" err="1">
                <a:latin typeface="Consolas" pitchFamily="49" charset="0"/>
              </a:rPr>
              <a:t>songIn</a:t>
            </a:r>
            <a:r>
              <a:rPr lang="en-US" sz="1600" dirty="0">
                <a:latin typeface="Consolas" pitchFamily="49" charset="0"/>
              </a:rPr>
              <a:t> = new Scanner(fin);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>
                <a:latin typeface="Consolas" pitchFamily="49" charset="0"/>
              </a:rPr>
              <a:t>name = </a:t>
            </a:r>
            <a:r>
              <a:rPr lang="en-US" sz="1600" dirty="0" err="1">
                <a:latin typeface="Consolas" pitchFamily="49" charset="0"/>
              </a:rPr>
              <a:t>songIn.nextLine</a:t>
            </a:r>
            <a:r>
              <a:rPr lang="en-US" sz="1600" dirty="0">
                <a:latin typeface="Consolas" pitchFamily="49" charset="0"/>
              </a:rPr>
              <a:t>();    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get song title from input file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>
                <a:latin typeface="Consolas" pitchFamily="49" charset="0"/>
              </a:rPr>
              <a:t>duration = </a:t>
            </a:r>
            <a:r>
              <a:rPr lang="en-US" sz="1600" dirty="0" err="1">
                <a:latin typeface="Consolas" pitchFamily="49" charset="0"/>
              </a:rPr>
              <a:t>songIn.nextInt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get song length (duration) from input file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>
                <a:latin typeface="Consolas" pitchFamily="49" charset="0"/>
              </a:rPr>
              <a:t>Song song2 = new Song(name, duration);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create a song object w/data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</a:rPr>
              <a:t>("The name of the song is " + song2.getName());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</a:rPr>
              <a:t>("The song’s length is  " + song2.getDuration());</a:t>
            </a: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</a:rPr>
              <a:t>  }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Serialization of Objects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Transforming objects into strings and back again is a lot of work for the programmer.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Imagine if our “object” was “student transcript”</a:t>
            </a:r>
          </a:p>
          <a:p>
            <a:pPr lvl="1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Many semesters, courses, course names, grades</a:t>
            </a:r>
          </a:p>
          <a:p>
            <a:pPr lvl="1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There could easily be a lot of pieces to handle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Fortunately, Java provides another way to save objects. This approach is called </a:t>
            </a:r>
            <a:r>
              <a:rPr lang="en-US" i="1" dirty="0" smtClean="0"/>
              <a:t>serializing</a:t>
            </a:r>
            <a:r>
              <a:rPr lang="en-US" dirty="0" smtClean="0"/>
              <a:t> the object.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Before seeing how to serialize objects, we must learn about a new interface and two support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Support Constructs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81629" y="933450"/>
            <a:ext cx="11867145" cy="5721350"/>
          </a:xfrm>
        </p:spPr>
        <p:txBody>
          <a:bodyPr/>
          <a:lstStyle/>
          <a:p>
            <a:pPr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We can write objects using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writeObject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dirty="0" smtClean="0"/>
              <a:t> class.</a:t>
            </a:r>
            <a:r>
              <a:rPr lang="en-US" sz="3400" dirty="0"/>
              <a:t> 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To set up the output of serialized objects to the file objects.dat using the stream variable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/>
              <a:t>, we write</a:t>
            </a:r>
          </a:p>
          <a:p>
            <a:pPr marL="742950" lvl="1" indent="-285750" eaLnBrk="1" hangingPunct="1">
              <a:spcBef>
                <a:spcPts val="900"/>
              </a:spcBef>
              <a:buNone/>
              <a:tabLst>
                <a:tab pos="3030538" algn="l"/>
              </a:tabLst>
            </a:pP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out = new </a:t>
            </a:r>
            <a:r>
              <a:rPr lang="en-US" sz="2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                new </a:t>
            </a:r>
            <a:r>
              <a:rPr lang="en-US" sz="2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("objects.dat</a:t>
            </a:r>
            <a:r>
              <a:rPr lang="en-US" sz="21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n-US" sz="1700" dirty="0">
              <a:latin typeface="Consolas" pitchFamily="49" charset="0"/>
            </a:endParaRPr>
          </a:p>
          <a:p>
            <a:pPr eaLnBrk="1" hangingPunct="1">
              <a:spcBef>
                <a:spcPts val="1800"/>
              </a:spcBef>
              <a:tabLst>
                <a:tab pos="3030538" algn="l"/>
              </a:tabLst>
            </a:pPr>
            <a:r>
              <a:rPr lang="en-US" dirty="0" smtClean="0"/>
              <a:t>We can read objects using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readObject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dirty="0" smtClean="0"/>
              <a:t> class. 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To set up reading from the same file, but this time using the variable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/>
              <a:t>, we code</a:t>
            </a:r>
          </a:p>
          <a:p>
            <a:pPr marL="742950" lvl="1" indent="-285750" eaLnBrk="1" hangingPunct="1">
              <a:spcBef>
                <a:spcPts val="900"/>
              </a:spcBef>
              <a:buNone/>
              <a:tabLst>
                <a:tab pos="3030538" algn="l"/>
              </a:tabLst>
            </a:pPr>
            <a:r>
              <a:rPr lang="en-US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in = new </a:t>
            </a:r>
            <a:r>
              <a:rPr lang="en-US" sz="2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              new </a:t>
            </a:r>
            <a:r>
              <a:rPr lang="en-US" sz="2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US" sz="2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("objects.dat"));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dirty="0" smtClean="0"/>
              <a:t> interface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Any class whose objects we plan to serialize must implement the </a:t>
            </a:r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dirty="0" smtClean="0"/>
              <a:t> interface.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This interface has </a:t>
            </a:r>
            <a:r>
              <a:rPr lang="en-US" i="1" u="sng" dirty="0" smtClean="0"/>
              <a:t>no</a:t>
            </a:r>
            <a:r>
              <a:rPr lang="en-US" dirty="0" smtClean="0"/>
              <a:t> methods!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This is known as a </a:t>
            </a:r>
            <a:r>
              <a:rPr lang="en-US" i="1" u="sng" dirty="0" smtClean="0"/>
              <a:t>marker interface</a:t>
            </a:r>
            <a:r>
              <a:rPr lang="en-US" dirty="0" smtClean="0"/>
              <a:t> – it stamps whatever implements it with a particular attribute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It marks a class as potentially being serialized for I/O, so that the Java runtime engine knows to convert references as needed on output or input of class instances.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To make our objects </a:t>
            </a:r>
            <a:r>
              <a:rPr lang="en-US" dirty="0" err="1" smtClean="0"/>
              <a:t>serializable</a:t>
            </a:r>
            <a:r>
              <a:rPr lang="en-US" dirty="0" smtClean="0"/>
              <a:t>, we simply state that their class implements the interface.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SerSong.java</a:t>
            </a:r>
            <a:r>
              <a:rPr lang="en-US" dirty="0" smtClean="0"/>
              <a:t> (page 448) is a version of our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Song</a:t>
            </a:r>
            <a:r>
              <a:rPr lang="en-US" dirty="0" smtClean="0"/>
              <a:t> class that implements the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dirty="0" smtClean="0"/>
              <a:t> interface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SaveSerSong.java</a:t>
            </a:r>
            <a:r>
              <a:rPr lang="en-US" dirty="0" smtClean="0"/>
              <a:t> (page 449) is an application that creates a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SerSong</a:t>
            </a:r>
            <a:r>
              <a:rPr lang="en-US" dirty="0" smtClean="0"/>
              <a:t> object and saves it to a file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GetSerSong.java</a:t>
            </a:r>
            <a:r>
              <a:rPr lang="en-US" dirty="0" smtClean="0"/>
              <a:t> (page 449-50) is an application that retrieves that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SerSong</a:t>
            </a:r>
            <a:r>
              <a:rPr lang="en-US" dirty="0" smtClean="0"/>
              <a:t> object and uses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Serializing Structures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The power of Java’s serialization tools really becomes evident when dealing with data structures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Because everything in Java is an object (except the primitives, of course, but they’re </a:t>
            </a:r>
            <a:r>
              <a:rPr lang="en-US" dirty="0" err="1" smtClean="0"/>
              <a:t>boxable</a:t>
            </a:r>
            <a:r>
              <a:rPr lang="en-US" dirty="0" smtClean="0"/>
              <a:t>), this behavior does </a:t>
            </a:r>
            <a:r>
              <a:rPr lang="en-US" i="1" u="sng" dirty="0" smtClean="0"/>
              <a:t>not</a:t>
            </a:r>
            <a:r>
              <a:rPr lang="en-US" dirty="0" smtClean="0"/>
              <a:t> apply to C/C++</a:t>
            </a:r>
          </a:p>
          <a:p>
            <a:pPr lvl="1" eaLnBrk="1" hangingPunct="1">
              <a:tabLst>
                <a:tab pos="3030538" algn="l"/>
              </a:tabLst>
            </a:pPr>
            <a:r>
              <a:rPr lang="en-US" dirty="0" smtClean="0"/>
              <a:t>In C/C++, we have to read/write every item individually</a:t>
            </a:r>
          </a:p>
          <a:p>
            <a:pPr lvl="1" eaLnBrk="1" hangingPunct="1">
              <a:tabLst>
                <a:tab pos="3030538" algn="l"/>
              </a:tabLst>
            </a:pPr>
            <a:r>
              <a:rPr lang="en-US" dirty="0" smtClean="0"/>
              <a:t>There are benefits / drawbacks to both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Serializing Structures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49" cy="5721350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We can save or restore an entire array of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SerSong</a:t>
            </a:r>
            <a:r>
              <a:rPr lang="en-US" dirty="0" smtClean="0"/>
              <a:t> objects with a single statement</a:t>
            </a:r>
          </a:p>
          <a:p>
            <a:pPr eaLnBrk="1" hangingPunct="1">
              <a:spcBef>
                <a:spcPts val="1800"/>
              </a:spcBef>
              <a:tabLst>
                <a:tab pos="3030538" algn="l"/>
              </a:tabLst>
            </a:pPr>
            <a:r>
              <a:rPr lang="en-US" dirty="0" smtClean="0"/>
              <a:t>To save the array:</a:t>
            </a:r>
            <a:endParaRPr lang="en-US" dirty="0" smtClean="0">
              <a:latin typeface="Courier New" pitchFamily="49" charset="0"/>
            </a:endParaRPr>
          </a:p>
          <a:p>
            <a:pPr marL="1143000" lvl="2" indent="-228600" eaLnBrk="1" hangingPunct="1">
              <a:buNone/>
              <a:tabLst>
                <a:tab pos="3030538" algn="l"/>
              </a:tabLst>
            </a:pP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SerSong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[] songs = new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SerSong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1143000" lvl="2" indent="-228600" eaLnBrk="1" hangingPunct="1">
              <a:buNone/>
              <a:tabLst>
                <a:tab pos="3030538" algn="l"/>
              </a:tabLst>
            </a:pP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143000" lvl="2" indent="-228600" eaLnBrk="1" hangingPunct="1">
              <a:buNone/>
              <a:tabLst>
                <a:tab pos="3030538" algn="l"/>
              </a:tabLst>
            </a:pP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out.writeObject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(songs);</a:t>
            </a:r>
          </a:p>
          <a:p>
            <a:pPr eaLnBrk="1" hangingPunct="1">
              <a:spcBef>
                <a:spcPts val="2400"/>
              </a:spcBef>
              <a:tabLst>
                <a:tab pos="3030538" algn="l"/>
              </a:tabLst>
            </a:pPr>
            <a:r>
              <a:rPr lang="en-US" dirty="0"/>
              <a:t>Once the array is saved, we can retrieve it later, perhaps from another program</a:t>
            </a:r>
            <a:r>
              <a:rPr lang="en-US" dirty="0" smtClean="0"/>
              <a:t>:</a:t>
            </a:r>
            <a:endParaRPr lang="en-US" sz="2200" dirty="0">
              <a:latin typeface="Courier New" pitchFamily="49" charset="0"/>
            </a:endParaRPr>
          </a:p>
          <a:p>
            <a:pPr eaLnBrk="1" hangingPunct="1">
              <a:buNone/>
              <a:tabLst>
                <a:tab pos="3030538" algn="l"/>
              </a:tabLst>
            </a:pP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</a:rPr>
              <a:t>	   </a:t>
            </a:r>
            <a:r>
              <a:rPr lang="en-US" sz="2400" dirty="0" err="1" smtClean="0">
                <a:solidFill>
                  <a:srgbClr val="FFC000"/>
                </a:solidFill>
                <a:latin typeface="Consolas" pitchFamily="49" charset="0"/>
              </a:rPr>
              <a:t>SerSong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</a:rPr>
              <a:t>[] 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</a:rPr>
              <a:t>laterSongs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</a:rPr>
              <a:t> = (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</a:rPr>
              <a:t>SerSong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</a:rPr>
              <a:t>[])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</a:rPr>
              <a:t>in.readObject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</a:rPr>
              <a:t>();</a:t>
            </a:r>
            <a:endParaRPr lang="en-US" sz="2400" dirty="0">
              <a:solidFill>
                <a:srgbClr val="FFC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Serializing Structures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What is even more impressive is that Java’s serialization works for </a:t>
            </a:r>
            <a:r>
              <a:rPr lang="en-US" i="1" u="sng" dirty="0" smtClean="0"/>
              <a:t>linked structures</a:t>
            </a:r>
            <a:r>
              <a:rPr lang="en-US" dirty="0" smtClean="0"/>
              <a:t>. 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We can save an entire linked list using a single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writeObject</a:t>
            </a:r>
            <a:r>
              <a:rPr lang="en-US" dirty="0" smtClean="0"/>
              <a:t> statement, and later restore it using a single </a:t>
            </a:r>
            <a:r>
              <a:rPr lang="en-US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readObject</a:t>
            </a:r>
            <a:r>
              <a:rPr lang="en-US" dirty="0" smtClean="0"/>
              <a:t> statement.</a:t>
            </a:r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This approach works even for the non-linear reference-based structures covered in later chapters (but not this semester). </a:t>
            </a:r>
          </a:p>
          <a:p>
            <a:pPr lvl="1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dirty="0" smtClean="0"/>
              <a:t>The tree and graph structures retain both their information and their structure using serialization.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The Binary Search Algorithm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smtClean="0"/>
              <a:t>6.6)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81630" y="933450"/>
            <a:ext cx="5338108" cy="572135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tabLst>
                <a:tab pos="3030538" algn="l"/>
              </a:tabLst>
            </a:pPr>
            <a:r>
              <a:rPr lang="en-US" dirty="0" smtClean="0"/>
              <a:t>We covered this briefly in 1560, and again in Chapter 1 when we talked about algorithms and efficiency</a:t>
            </a:r>
          </a:p>
        </p:txBody>
      </p:sp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5557839" y="1009651"/>
            <a:ext cx="4916487" cy="5338763"/>
            <a:chOff x="2565" y="757"/>
            <a:chExt cx="3097" cy="3363"/>
          </a:xfrm>
        </p:grpSpPr>
        <p:sp>
          <p:nvSpPr>
            <p:cNvPr id="17412" name="Rectangle 5"/>
            <p:cNvSpPr>
              <a:spLocks noChangeArrowheads="1"/>
            </p:cNvSpPr>
            <p:nvPr/>
          </p:nvSpPr>
          <p:spPr bwMode="auto">
            <a:xfrm>
              <a:off x="2565" y="757"/>
              <a:ext cx="3097" cy="3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413" name="Picture 4" descr="37461_CH06_FIG060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69" y="830"/>
              <a:ext cx="2928" cy="3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z="4300" dirty="0"/>
              <a:t>Application: Song Lists (pp. 451 – 458)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81631" y="933450"/>
            <a:ext cx="11867144" cy="5721350"/>
          </a:xfrm>
        </p:spPr>
        <p:txBody>
          <a:bodyPr/>
          <a:lstStyle/>
          <a:p>
            <a:pPr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For an example of serialization of a structure, we create an application that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allows us to enter song titles and lengths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displays song information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saves the song information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song indexes start at 1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if the user provides an illegal index for a song, instead of throwing an exception the program inserts the song at the end of the song list</a:t>
            </a:r>
          </a:p>
          <a:p>
            <a:pPr marL="742950" lvl="1" indent="-285750"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 smtClean="0"/>
              <a:t>the user can provide a name for the list of songs</a:t>
            </a:r>
          </a:p>
          <a:p>
            <a:pPr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/>
              <a:t>Study this code, and run it for yourselves</a:t>
            </a:r>
          </a:p>
          <a:p>
            <a:pPr eaLnBrk="1" hangingPunct="1">
              <a:spcBef>
                <a:spcPts val="900"/>
              </a:spcBef>
              <a:tabLst>
                <a:tab pos="3030538" algn="l"/>
              </a:tabLst>
            </a:pPr>
            <a:r>
              <a:rPr lang="en-US" dirty="0"/>
              <a:t>Get the code from the publisher’s </a:t>
            </a:r>
            <a:r>
              <a:rPr lang="en-US" dirty="0" smtClean="0"/>
              <a:t>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End of Chapter 6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1104900"/>
            <a:ext cx="8953500" cy="5410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algn="ctr"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r>
              <a:rPr lang="en-US" sz="9000"/>
              <a:t>?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Searching in a Phone Book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81629" y="933450"/>
            <a:ext cx="11867145" cy="5721350"/>
          </a:xfrm>
        </p:spPr>
        <p:txBody>
          <a:bodyPr/>
          <a:lstStyle/>
          <a:p>
            <a:pPr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Suppose we are looking for “David” in a phone book</a:t>
            </a:r>
          </a:p>
          <a:p>
            <a:pPr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We open the phone book to the middle and see that the names there begin with M </a:t>
            </a:r>
          </a:p>
          <a:p>
            <a:pPr marL="742950" lvl="1" indent="-285750"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M is “lexicographically larger than” (comes after) D</a:t>
            </a:r>
          </a:p>
          <a:p>
            <a:pPr marL="742950" lvl="1" indent="-285750"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We can now limit our search to the section that contains A to M </a:t>
            </a:r>
          </a:p>
          <a:p>
            <a:pPr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We turn to the middle of the first half and see that the names there begin with G</a:t>
            </a:r>
          </a:p>
          <a:p>
            <a:pPr marL="742950" lvl="1" indent="-285750"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G is larger than D</a:t>
            </a:r>
          </a:p>
          <a:p>
            <a:pPr marL="742950" lvl="1" indent="-285750" eaLnBrk="1" hangingPunct="1">
              <a:spcBef>
                <a:spcPts val="725"/>
              </a:spcBef>
              <a:tabLst>
                <a:tab pos="3030538" algn="l"/>
              </a:tabLst>
            </a:pPr>
            <a:r>
              <a:rPr lang="en-US" dirty="0" smtClean="0"/>
              <a:t>We can now limit our search to the section that contains A to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Searching in a Phone Book (2)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6"/>
            <a:ext cx="11905550" cy="5722125"/>
          </a:xfrm>
        </p:spPr>
        <p:txBody>
          <a:bodyPr/>
          <a:lstStyle/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We turn to the middle page of this section, and find that the names there begin with C</a:t>
            </a:r>
          </a:p>
          <a:p>
            <a:pPr marL="742950" lvl="1" indent="-285750" eaLnBrk="1" hangingPunct="1">
              <a:tabLst>
                <a:tab pos="3030538" algn="l"/>
              </a:tabLst>
            </a:pPr>
            <a:r>
              <a:rPr lang="en-US" dirty="0" smtClean="0"/>
              <a:t>C is smaller than D</a:t>
            </a:r>
          </a:p>
          <a:p>
            <a:pPr marL="742950" lvl="1" indent="-285750" eaLnBrk="1" hangingPunct="1">
              <a:tabLst>
                <a:tab pos="3030538" algn="l"/>
              </a:tabLst>
            </a:pPr>
            <a:r>
              <a:rPr lang="en-US" dirty="0" smtClean="0"/>
              <a:t>We can now limit our search to the section that contains C to G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And so on, until we are down to the single page that contains the name “David.” 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Each iteration starts with a given range of candidate positions.  </a:t>
            </a:r>
            <a:br>
              <a:rPr lang="en-US" dirty="0" smtClean="0"/>
            </a:br>
            <a:r>
              <a:rPr lang="en-US" dirty="0" smtClean="0"/>
              <a:t>We compare the target value against the value in the middle of </a:t>
            </a:r>
            <a:br>
              <a:rPr lang="en-US" dirty="0" smtClean="0"/>
            </a:br>
            <a:r>
              <a:rPr lang="en-US" dirty="0" smtClean="0"/>
              <a:t>the range for </a:t>
            </a:r>
            <a:r>
              <a:rPr lang="en-US" i="1" u="sng" dirty="0" smtClean="0"/>
              <a:t>this</a:t>
            </a:r>
            <a:r>
              <a:rPr lang="en-US" dirty="0" smtClean="0"/>
              <a:t> iteration</a:t>
            </a:r>
          </a:p>
          <a:p>
            <a:pPr eaLnBrk="1" hangingPunct="1">
              <a:tabLst>
                <a:tab pos="3030538" algn="l"/>
              </a:tabLst>
            </a:pPr>
            <a:r>
              <a:rPr lang="en-US" dirty="0" smtClean="0"/>
              <a:t>Unless it happens to match the middle value, our target will be in either the first or second half for the </a:t>
            </a:r>
            <a:r>
              <a:rPr lang="en-US" i="1" u="sng" dirty="0" smtClean="0"/>
              <a:t>next</a:t>
            </a:r>
            <a:r>
              <a:rPr lang="en-US" dirty="0" smtClean="0"/>
              <a:t>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ChangeArrowheads="1"/>
          </p:cNvSpPr>
          <p:nvPr/>
        </p:nvSpPr>
        <p:spPr bwMode="auto">
          <a:xfrm>
            <a:off x="1755775" y="1009650"/>
            <a:ext cx="8756650" cy="5683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Searching for “bat” in a Sorted Array</a:t>
            </a:r>
          </a:p>
        </p:txBody>
      </p:sp>
      <p:pic>
        <p:nvPicPr>
          <p:cNvPr id="20483" name="Picture 4" descr="so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130300"/>
            <a:ext cx="40306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5" descr="sor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014413"/>
            <a:ext cx="434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smtClean="0"/>
              <a:t>The Revised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dirty="0" smtClean="0"/>
              <a:t> Method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protected void find(T target)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itchFamily="49" charset="0"/>
              </a:rPr>
              <a:t>   // if “target” is found, sets class-level variable found to true and location tells where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itchFamily="49" charset="0"/>
              </a:rPr>
              <a:t>   // if “target” is not found, sets found to false, and location is where the item WOULD be if on list</a:t>
            </a:r>
            <a:endParaRPr lang="en-US" sz="1600" dirty="0">
              <a:solidFill>
                <a:srgbClr val="92D050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first = 0;             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We start by considering the WHOLE list,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last = </a:t>
            </a:r>
            <a:r>
              <a:rPr lang="en-US" sz="1600" dirty="0" err="1">
                <a:latin typeface="Consolas" pitchFamily="49" charset="0"/>
              </a:rPr>
              <a:t>numElements</a:t>
            </a:r>
            <a:r>
              <a:rPr lang="en-US" sz="1600" dirty="0">
                <a:latin typeface="Consolas" pitchFamily="49" charset="0"/>
              </a:rPr>
              <a:t> - 1;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So first = 0, and last = numElements-1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compareResult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Comparable </a:t>
            </a:r>
            <a:r>
              <a:rPr lang="en-US" sz="1600" dirty="0" err="1">
                <a:latin typeface="Consolas" pitchFamily="49" charset="0"/>
              </a:rPr>
              <a:t>targetElement</a:t>
            </a:r>
            <a:r>
              <a:rPr lang="en-US" sz="1600" dirty="0">
                <a:latin typeface="Consolas" pitchFamily="49" charset="0"/>
              </a:rPr>
              <a:t> = (Comparable)target;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found =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while (first &lt;= last)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smtClean="0">
                <a:latin typeface="Consolas" pitchFamily="49" charset="0"/>
              </a:rPr>
              <a:t>location </a:t>
            </a:r>
            <a:r>
              <a:rPr lang="en-US" sz="1600" dirty="0">
                <a:latin typeface="Consolas" pitchFamily="49" charset="0"/>
              </a:rPr>
              <a:t>= (first + last) / 2;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Find the middle of the current section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</a:rPr>
              <a:t>compareResult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targetElement.compareTo</a:t>
            </a:r>
            <a:r>
              <a:rPr lang="en-US" sz="1600" dirty="0" smtClean="0">
                <a:latin typeface="Consolas" pitchFamily="49" charset="0"/>
              </a:rPr>
              <a:t>(list[location]);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>
                <a:latin typeface="Consolas" pitchFamily="49" charset="0"/>
              </a:rPr>
              <a:t>if (</a:t>
            </a:r>
            <a:r>
              <a:rPr lang="en-US" sz="1600" dirty="0" err="1">
                <a:latin typeface="Consolas" pitchFamily="49" charset="0"/>
              </a:rPr>
              <a:t>compareResult</a:t>
            </a:r>
            <a:r>
              <a:rPr lang="en-US" sz="1600" dirty="0">
                <a:latin typeface="Consolas" pitchFamily="49" charset="0"/>
              </a:rPr>
              <a:t> == 0)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target element is == element @ location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>
                <a:latin typeface="Consolas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   </a:t>
            </a:r>
            <a:r>
              <a:rPr lang="en-US" sz="1600" dirty="0">
                <a:latin typeface="Consolas" pitchFamily="49" charset="0"/>
              </a:rPr>
              <a:t>found =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   </a:t>
            </a:r>
            <a:r>
              <a:rPr lang="en-US" sz="1600" dirty="0">
                <a:latin typeface="Consolas" pitchFamily="49" charset="0"/>
              </a:rPr>
              <a:t>break;               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I prefer a return here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>
                <a:latin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>
                <a:latin typeface="Consolas" pitchFamily="49" charset="0"/>
              </a:rPr>
              <a:t>if (</a:t>
            </a:r>
            <a:r>
              <a:rPr lang="en-US" sz="1600" dirty="0" err="1">
                <a:latin typeface="Consolas" pitchFamily="49" charset="0"/>
              </a:rPr>
              <a:t>compareResult</a:t>
            </a:r>
            <a:r>
              <a:rPr lang="en-US" sz="1600" dirty="0">
                <a:latin typeface="Consolas" pitchFamily="49" charset="0"/>
              </a:rPr>
              <a:t> &lt; 0)  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target element is &lt; element @ location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    </a:t>
            </a:r>
            <a:r>
              <a:rPr lang="en-US" sz="1600" dirty="0">
                <a:latin typeface="Consolas" pitchFamily="49" charset="0"/>
              </a:rPr>
              <a:t>last = </a:t>
            </a:r>
            <a:r>
              <a:rPr lang="en-US" sz="1600" dirty="0" smtClean="0">
                <a:latin typeface="Consolas" pitchFamily="49" charset="0"/>
              </a:rPr>
              <a:t>location </a:t>
            </a:r>
            <a:r>
              <a:rPr lang="en-US" sz="1600" dirty="0">
                <a:latin typeface="Consolas" pitchFamily="49" charset="0"/>
              </a:rPr>
              <a:t>- 1;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>
                <a:latin typeface="Consolas" pitchFamily="49" charset="0"/>
              </a:rPr>
              <a:t>else                    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</a:rPr>
              <a:t>// target element is &gt; element @ location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     </a:t>
            </a:r>
            <a:r>
              <a:rPr lang="en-US" sz="1600" dirty="0">
                <a:latin typeface="Consolas" pitchFamily="49" charset="0"/>
              </a:rPr>
              <a:t>first = </a:t>
            </a:r>
            <a:r>
              <a:rPr lang="en-US" sz="1600" dirty="0" smtClean="0">
                <a:latin typeface="Consolas" pitchFamily="49" charset="0"/>
              </a:rPr>
              <a:t>location </a:t>
            </a:r>
            <a:r>
              <a:rPr lang="en-US" sz="1600" dirty="0">
                <a:latin typeface="Consolas" pitchFamily="49" charset="0"/>
              </a:rPr>
              <a:t>+ 1;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}</a:t>
            </a:r>
            <a:endParaRPr lang="en-US" sz="1600" dirty="0"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3030538" algn="l"/>
              </a:tabLst>
            </a:pPr>
            <a:endParaRPr lang="en-US" sz="13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Recursive Binary Search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3450"/>
            <a:ext cx="11905550" cy="57213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sz="2800" dirty="0"/>
              <a:t>Consider this informal description of the binary search algorithm: </a:t>
            </a:r>
            <a:endParaRPr lang="en-US" sz="2800" i="1" dirty="0"/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sz="2400" i="1" dirty="0"/>
              <a:t>To search a list, check the middle element on the list – if it's the target element, then you are done; if it's less than the target element, search the second half of the list; otherwise search the first half of the list. </a:t>
            </a:r>
            <a:endParaRPr lang="en-US" sz="2400" dirty="0"/>
          </a:p>
          <a:p>
            <a:pPr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sz="2800" dirty="0"/>
              <a:t>There is something inherently </a:t>
            </a:r>
            <a:r>
              <a:rPr lang="en-US" sz="2800" i="1" dirty="0"/>
              <a:t>recursive</a:t>
            </a:r>
            <a:r>
              <a:rPr lang="en-US" sz="2800" dirty="0"/>
              <a:t> about this description:</a:t>
            </a:r>
            <a:r>
              <a:rPr lang="en-US" dirty="0" smtClean="0"/>
              <a:t> 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sz="2400" dirty="0"/>
              <a:t>We search the list by searching half the list. </a:t>
            </a:r>
          </a:p>
          <a:p>
            <a:pPr marL="742950" lvl="1" indent="-285750" eaLnBrk="1" hangingPunct="1">
              <a:spcBef>
                <a:spcPts val="1200"/>
              </a:spcBef>
              <a:tabLst>
                <a:tab pos="3030538" algn="l"/>
              </a:tabLst>
            </a:pPr>
            <a:r>
              <a:rPr lang="en-US" sz="2400" dirty="0"/>
              <a:t>The solution is expressed in smaller versions of the original problem: if the answer isn’t found in the middle position, perform a binary search (a recursive call) to search the appropriate half of the list (a smaller problem).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11874</TotalTime>
  <Words>3059</Words>
  <Application>Microsoft Office PowerPoint</Application>
  <PresentationFormat>Custom</PresentationFormat>
  <Paragraphs>381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EECS</vt:lpstr>
      <vt:lpstr>EECS 2500  Linear Data Structures</vt:lpstr>
      <vt:lpstr>Last Time</vt:lpstr>
      <vt:lpstr>Using Lists: Poker, Golf, &amp; Music (§6.5)</vt:lpstr>
      <vt:lpstr>The Binary Search Algorithm (§6.6)</vt:lpstr>
      <vt:lpstr>Searching in a Phone Book</vt:lpstr>
      <vt:lpstr>Searching in a Phone Book (2)</vt:lpstr>
      <vt:lpstr>Searching for “bat” in a Sorted Array</vt:lpstr>
      <vt:lpstr>The Revised find Method</vt:lpstr>
      <vt:lpstr>Recursive Binary Search</vt:lpstr>
      <vt:lpstr>Recursive find Method</vt:lpstr>
      <vt:lpstr>Recursive find Method</vt:lpstr>
      <vt:lpstr>Efficiency Analysis</vt:lpstr>
      <vt:lpstr>Reference-Based Implementation (§6.7)</vt:lpstr>
      <vt:lpstr>Reference-Based Lists</vt:lpstr>
      <vt:lpstr>Reference-Based Lists</vt:lpstr>
      <vt:lpstr>The RefUnsortedList Class</vt:lpstr>
      <vt:lpstr>The RefUnsortedList Class</vt:lpstr>
      <vt:lpstr>The find Method</vt:lpstr>
      <vt:lpstr>The remove Method</vt:lpstr>
      <vt:lpstr>The remove Method</vt:lpstr>
      <vt:lpstr>The RefSortedList Class</vt:lpstr>
      <vt:lpstr>1. Find Where the New Element Belongs</vt:lpstr>
      <vt:lpstr>2. Create a Node for the New Element</vt:lpstr>
      <vt:lpstr>3. Correctly Link the New Node</vt:lpstr>
      <vt:lpstr>Add “Cow”</vt:lpstr>
      <vt:lpstr>Special Case – First Node of List</vt:lpstr>
      <vt:lpstr>Special Case –Example: Add “ace”</vt:lpstr>
      <vt:lpstr>The add method</vt:lpstr>
      <vt:lpstr>Storing Objects in Files (§6.8)</vt:lpstr>
      <vt:lpstr>Saving Object Data in Text Files</vt:lpstr>
      <vt:lpstr>Saving Object Data in Text Files</vt:lpstr>
      <vt:lpstr>Reversing The Process</vt:lpstr>
      <vt:lpstr>Serialization of Objects</vt:lpstr>
      <vt:lpstr>Support Constructs</vt:lpstr>
      <vt:lpstr>The Serializable interface</vt:lpstr>
      <vt:lpstr>Example</vt:lpstr>
      <vt:lpstr>Serializing Structures</vt:lpstr>
      <vt:lpstr>Serializing Structures</vt:lpstr>
      <vt:lpstr>Serializing Structures</vt:lpstr>
      <vt:lpstr>Application: Song Lists (pp. 451 – 458)</vt:lpstr>
      <vt:lpstr>End of Chapter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1010 – First Year Design</dc:title>
  <dc:creator>LGT</dc:creator>
  <cp:lastModifiedBy>Larry Thomas</cp:lastModifiedBy>
  <cp:revision>2948</cp:revision>
  <dcterms:created xsi:type="dcterms:W3CDTF">2010-07-29T23:41:00Z</dcterms:created>
  <dcterms:modified xsi:type="dcterms:W3CDTF">2016-10-18T18:41:52Z</dcterms:modified>
</cp:coreProperties>
</file>