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5"/>
  </p:notesMasterIdLst>
  <p:sldIdLst>
    <p:sldId id="256" r:id="rId2"/>
    <p:sldId id="257" r:id="rId3"/>
    <p:sldId id="371" r:id="rId4"/>
    <p:sldId id="258" r:id="rId5"/>
    <p:sldId id="540" r:id="rId6"/>
    <p:sldId id="541" r:id="rId7"/>
    <p:sldId id="433" r:id="rId8"/>
    <p:sldId id="481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434" r:id="rId17"/>
    <p:sldId id="550" r:id="rId18"/>
    <p:sldId id="551" r:id="rId19"/>
    <p:sldId id="552" r:id="rId20"/>
    <p:sldId id="553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67" r:id="rId35"/>
    <p:sldId id="568" r:id="rId36"/>
    <p:sldId id="569" r:id="rId37"/>
    <p:sldId id="575" r:id="rId38"/>
    <p:sldId id="570" r:id="rId39"/>
    <p:sldId id="571" r:id="rId40"/>
    <p:sldId id="572" r:id="rId41"/>
    <p:sldId id="573" r:id="rId42"/>
    <p:sldId id="574" r:id="rId43"/>
    <p:sldId id="353" r:id="rId44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33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475" autoAdjust="0"/>
    <p:restoredTop sz="94660"/>
  </p:normalViewPr>
  <p:slideViewPr>
    <p:cSldViewPr>
      <p:cViewPr varScale="1">
        <p:scale>
          <a:sx n="115" d="100"/>
          <a:sy n="115" d="100"/>
        </p:scale>
        <p:origin x="-102" y="-27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9AB94B6-186A-421B-A44E-4DF19127B671}" type="datetimeFigureOut">
              <a:rPr lang="en-US"/>
              <a:pPr>
                <a:defRPr/>
              </a:pPr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3A75B00-3784-4E05-9B23-0B549866E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97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1936" y="3337560"/>
            <a:ext cx="8637814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250" y="1544812"/>
            <a:ext cx="863781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3B518-7CEA-4E5A-A690-CAEBF32DB30C}" type="datetimeFigureOut">
              <a:rPr lang="en-US" smtClean="0"/>
              <a:pPr>
                <a:defRPr/>
              </a:pPr>
              <a:t>10/20/2016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551DD-785B-4993-AABB-739090086B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05B9B-98C1-4836-BB15-125C6969787B}" type="datetimeFigureOut">
              <a:rPr lang="en-US" smtClean="0"/>
              <a:pPr>
                <a:defRPr/>
              </a:pPr>
              <a:t>10/20/2016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896CA-9F6F-44FD-9BDE-0A8997A38A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DBAA5-7E43-400E-8053-CC0C37FEBED9}" type="datetimeFigureOut">
              <a:rPr lang="en-US" smtClean="0"/>
              <a:pPr>
                <a:defRPr/>
              </a:pPr>
              <a:t>10/20/2016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469A0-FA9B-42BB-8B3D-AE1D57E2FE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0" y="692150"/>
            <a:ext cx="12188825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74" y="908720"/>
            <a:ext cx="11934891" cy="56063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553200"/>
            <a:ext cx="2844059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839CB-D2B5-470F-8EB9-0DA4B1BC9875}" type="datetimeFigureOut">
              <a:rPr lang="en-US" smtClean="0"/>
              <a:pPr>
                <a:defRPr/>
              </a:pPr>
              <a:t>10/20/2016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591301"/>
            <a:ext cx="3859795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8369" y="6591301"/>
            <a:ext cx="1015735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C9F21-2DEA-4E1F-9E75-A583FA9AEB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3583838"/>
            <a:ext cx="8836898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2485800"/>
            <a:ext cx="8836898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1E069-0EEE-4085-AB48-93526B604CE5}" type="datetimeFigureOut">
              <a:rPr lang="en-US" smtClean="0"/>
              <a:pPr>
                <a:defRPr/>
              </a:pPr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1E2D7-BA49-43E9-AF59-08D36A100E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>
            <a:off x="-6348" y="692150"/>
            <a:ext cx="12188826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280" y="836712"/>
            <a:ext cx="5711147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836712"/>
            <a:ext cx="5807133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F0FC3-FA48-4F5D-AF5B-7307E2F3E466}" type="datetimeFigureOut">
              <a:rPr lang="en-US" smtClean="0"/>
              <a:pPr>
                <a:defRPr/>
              </a:pPr>
              <a:t>10/20/2016</a:t>
            </a:fld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9E982-3253-4E79-8D40-8B56C228B5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7"/>
          <p:cNvCxnSpPr/>
          <p:nvPr/>
        </p:nvCxnSpPr>
        <p:spPr>
          <a:xfrm>
            <a:off x="0" y="692150"/>
            <a:ext cx="12188825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3" y="5486400"/>
            <a:ext cx="5659683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5" y="5486400"/>
            <a:ext cx="5709791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35273" y="980729"/>
            <a:ext cx="5659683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980729"/>
            <a:ext cx="5709791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AB56F-E0C2-4C29-BBAA-39E8C97ADDDE}" type="datetimeFigureOut">
              <a:rPr lang="en-US" smtClean="0"/>
              <a:pPr>
                <a:defRPr/>
              </a:pPr>
              <a:t>10/20/2016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7A64B-EA8F-4E65-8B2D-3233E98C75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/>
          <p:nvPr/>
        </p:nvCxnSpPr>
        <p:spPr>
          <a:xfrm>
            <a:off x="0" y="692150"/>
            <a:ext cx="12188825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692696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94DDD-C186-45A1-B69F-C391E5A48D86}" type="datetimeFigureOut">
              <a:rPr lang="en-US" smtClean="0"/>
              <a:pPr>
                <a:defRPr/>
              </a:pPr>
              <a:t>10/20/2016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A7D68-98BC-43CE-A213-EE5E1A844D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42B1F-B669-40BC-8913-4645EBA2688B}" type="datetimeFigureOut">
              <a:rPr lang="en-US" smtClean="0"/>
              <a:pPr>
                <a:defRPr/>
              </a:pPr>
              <a:t>10/20/2016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F629C-37E9-48D2-BB5E-698CF5FC16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185528"/>
            <a:ext cx="4266089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441" y="214424"/>
            <a:ext cx="3656648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1981200"/>
            <a:ext cx="9446339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43007-C21E-4CFC-86CB-F6061AD4965B}" type="datetimeFigureOut">
              <a:rPr lang="en-US" smtClean="0"/>
              <a:pPr>
                <a:defRPr/>
              </a:pPr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2601" y="6421439"/>
            <a:ext cx="101573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AC133-1F2C-4C70-BE82-BC09BC6588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046" y="1705709"/>
            <a:ext cx="407076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467" y="1019907"/>
            <a:ext cx="5484971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7049" y="2998765"/>
            <a:ext cx="407076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AF2B5-CA16-4A40-BC9E-FE81833F96E5}" type="datetimeFigureOut">
              <a:rPr lang="en-US" smtClean="0"/>
              <a:pPr>
                <a:defRPr/>
              </a:pPr>
              <a:t>10/20/2016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99A9F-C8E6-4287-96CC-E73B8A7B24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100000">
              <a:srgbClr val="505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888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87792" y="1016001"/>
            <a:ext cx="11613242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421439"/>
            <a:ext cx="2844059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6CB271-335D-4E03-814B-D1D54FE0622F}" type="datetimeFigureOut">
              <a:rPr lang="en-US" smtClean="0"/>
              <a:pPr>
                <a:defRPr/>
              </a:pPr>
              <a:t>10/20/2016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4515" y="6421439"/>
            <a:ext cx="3859795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68369" y="6421439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F0C76B-D82C-41BA-8304-C5D109CF6C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1" fontAlgn="base" hangingPunct="1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1" fontAlgn="base" hangingPunct="1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math/BigInteger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1385"/>
            <a:ext cx="12188825" cy="292091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z="8000" dirty="0" smtClean="0"/>
              <a:t>EECS 2500 </a:t>
            </a:r>
            <a:br>
              <a:rPr sz="8000" dirty="0" smtClean="0"/>
            </a:br>
            <a:r>
              <a:rPr sz="8000" dirty="0" smtClean="0"/>
              <a:t>Linear Data Structures</a:t>
            </a:r>
            <a:endParaRPr sz="8000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0" y="3636963"/>
            <a:ext cx="12188825" cy="155866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dirty="0" smtClean="0"/>
              <a:t>Lecture 15</a:t>
            </a:r>
          </a:p>
          <a:p>
            <a:pPr algn="ctr" eaLnBrk="1" hangingPunct="1"/>
            <a:r>
              <a:rPr lang="en-US" sz="3200" dirty="0" smtClean="0"/>
              <a:t>Chapter 07 – </a:t>
            </a:r>
            <a:r>
              <a:rPr lang="en-US" sz="3200" i="1" dirty="0" smtClean="0"/>
              <a:t>More Lists</a:t>
            </a:r>
          </a:p>
          <a:p>
            <a:pPr algn="ctr" eaLnBrk="1" hangingPunct="1"/>
            <a:r>
              <a:rPr lang="en-US" sz="2400" dirty="0" smtClean="0"/>
              <a:t>Fall 2016</a:t>
            </a:r>
          </a:p>
        </p:txBody>
      </p:sp>
      <p:sp>
        <p:nvSpPr>
          <p:cNvPr id="14339" name="Subtitle 2"/>
          <p:cNvSpPr txBox="1">
            <a:spLocks/>
          </p:cNvSpPr>
          <p:nvPr/>
        </p:nvSpPr>
        <p:spPr bwMode="auto">
          <a:xfrm>
            <a:off x="507868" y="6019800"/>
            <a:ext cx="1147781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45720" bIns="0" anchor="b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/>
              <a:t>Dr. Larry G. Thomas – University of Toledo/LCCC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 smtClean="0"/>
              <a:t> Method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Returns a nicely formatted String that represents this list.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listString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= "List:\n";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if (list != null)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LLNode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&lt;T&gt;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prevNode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= list;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do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listString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listString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+ "  " +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prevNode.getLink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getInfo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 + "\n";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prevNode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prevNode.getLink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while (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prevNode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!= list);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listString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dirty="0" smtClean="0"/>
              <a:t> Method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protected void find(T target)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location = list;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found = false;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if (list != null)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do 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{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// move search to the next node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 previous = location;		  </a:t>
            </a:r>
            <a:r>
              <a:rPr lang="en-US" sz="2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save current location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 location =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location.getLink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en-US" sz="2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advance current location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check for a match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 if (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location.getInfo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().equals(target)) found = true;      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} while ((location != list) &amp;&amp; !found);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/>
          <p:cNvSpPr>
            <a:spLocks noChangeArrowheads="1"/>
          </p:cNvSpPr>
          <p:nvPr/>
        </p:nvSpPr>
        <p:spPr bwMode="auto">
          <a:xfrm>
            <a:off x="1026317" y="1009650"/>
            <a:ext cx="10749866" cy="56451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dirty="0" smtClean="0"/>
              <a:t> Method</a:t>
            </a:r>
          </a:p>
        </p:txBody>
      </p:sp>
      <p:pic>
        <p:nvPicPr>
          <p:cNvPr id="26627" name="Picture 4" descr="37461_CH07_FIG07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8417" y="1085850"/>
            <a:ext cx="6708086" cy="550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838363" y="1892301"/>
            <a:ext cx="2765762" cy="4238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838363" y="3313113"/>
            <a:ext cx="2765762" cy="4238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5939938" y="1778000"/>
            <a:ext cx="542783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previous.setLink(location.getLink();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6043626" y="3275013"/>
            <a:ext cx="5427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previous.setLink(location.getLink();</a:t>
            </a:r>
          </a:p>
        </p:txBody>
      </p:sp>
      <p:sp>
        <p:nvSpPr>
          <p:cNvPr id="26632" name="Rectangle 10"/>
          <p:cNvSpPr>
            <a:spLocks noChangeArrowheads="1"/>
          </p:cNvSpPr>
          <p:nvPr/>
        </p:nvSpPr>
        <p:spPr bwMode="auto">
          <a:xfrm>
            <a:off x="5736790" y="4119563"/>
            <a:ext cx="2765762" cy="4238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5224690" y="6040438"/>
            <a:ext cx="2765762" cy="4238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6092298" y="4273550"/>
            <a:ext cx="542783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list = null;</a:t>
            </a: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5787577" y="5618164"/>
            <a:ext cx="5427835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list = previous;</a:t>
            </a:r>
          </a:p>
          <a:p>
            <a:pPr>
              <a:spcBef>
                <a:spcPct val="20000"/>
              </a:spcBef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previous.setLink(location.getLink();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8" grpId="0"/>
      <p:bldP spid="112649" grpId="0"/>
      <p:bldP spid="112652" grpId="0"/>
      <p:bldP spid="1126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dirty="0"/>
              <a:t> Method</a:t>
            </a:r>
            <a:endParaRPr lang="en-US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remove (T element)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Removes an element e from this list such that </a:t>
            </a:r>
            <a:r>
              <a:rPr lang="en-US" sz="22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e.equals</a:t>
            </a:r>
            <a:r>
              <a:rPr lang="en-US" sz="2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(element)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and returns true; if no such element exists returns false.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find(element);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if (found)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if (list ==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list.getLink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())        </a:t>
            </a:r>
            <a:r>
              <a:rPr lang="en-US" sz="2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if single element list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list = null;    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previous.getLink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 == list)  </a:t>
            </a:r>
            <a:r>
              <a:rPr lang="en-US" sz="2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if removing last node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  list = previous;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previous.setLink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location.getLink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());  </a:t>
            </a:r>
            <a:r>
              <a:rPr lang="en-US" sz="2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remove node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numElements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--;  </a:t>
            </a:r>
            <a:r>
              <a:rPr lang="en-US" sz="2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regardless, there’s one fewer nodes now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return found;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dirty="0" smtClean="0"/>
              <a:t> Method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720"/>
              </a:spcBef>
            </a:pPr>
            <a:r>
              <a:rPr lang="en-US" dirty="0" smtClean="0"/>
              <a:t>To implement the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dirty="0" smtClean="0"/>
              <a:t> method:</a:t>
            </a:r>
          </a:p>
          <a:p>
            <a:pPr marL="742950" lvl="1" indent="-285750">
              <a:spcBef>
                <a:spcPts val="720"/>
              </a:spcBef>
            </a:pPr>
            <a:r>
              <a:rPr lang="en-US" dirty="0" smtClean="0"/>
              <a:t>Create the new (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LLNode</a:t>
            </a:r>
            <a:r>
              <a:rPr lang="en-US" dirty="0" smtClean="0"/>
              <a:t>)node</a:t>
            </a:r>
          </a:p>
          <a:p>
            <a:pPr marL="742950" lvl="1" indent="-285750">
              <a:spcBef>
                <a:spcPts val="720"/>
              </a:spcBef>
            </a:pPr>
            <a:r>
              <a:rPr lang="en-US" dirty="0" smtClean="0"/>
              <a:t>If adding to an empty list, set the list variable to reference the new element and link the new element to itself</a:t>
            </a:r>
          </a:p>
          <a:p>
            <a:pPr marL="742950" lvl="1" indent="-285750">
              <a:spcBef>
                <a:spcPts val="720"/>
              </a:spcBef>
            </a:pPr>
            <a:r>
              <a:rPr lang="en-US" dirty="0" smtClean="0"/>
              <a:t>Otherwise, add the element to the list in the most convenient place – at the location referenced by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 smtClean="0"/>
              <a:t> </a:t>
            </a:r>
          </a:p>
          <a:p>
            <a:pPr marL="742950" lvl="1" indent="-285750">
              <a:spcBef>
                <a:spcPts val="720"/>
              </a:spcBef>
            </a:pPr>
            <a:r>
              <a:rPr lang="en-US" dirty="0" smtClean="0"/>
              <a:t>Increment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numElements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5"/>
          <p:cNvSpPr>
            <a:spLocks noChangeArrowheads="1"/>
          </p:cNvSpPr>
          <p:nvPr/>
        </p:nvSpPr>
        <p:spPr bwMode="auto">
          <a:xfrm>
            <a:off x="1434726" y="1163638"/>
            <a:ext cx="9420946" cy="53768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Adding a Node</a:t>
            </a:r>
          </a:p>
        </p:txBody>
      </p:sp>
      <p:pic>
        <p:nvPicPr>
          <p:cNvPr id="29699" name="Picture 4" descr="37461_CH07_FIG07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203" y="1282701"/>
            <a:ext cx="9040045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dirty="0" smtClean="0"/>
              <a:t> Method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public void add(T element)</a:t>
            </a: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Adds element to this list.</a:t>
            </a: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LLObjectNode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newNode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LLObjectNode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(element);</a:t>
            </a: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sz="21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if (list == null) </a:t>
            </a:r>
            <a:r>
              <a:rPr lang="en-US" sz="21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add element to an empty list</a:t>
            </a: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{      </a:t>
            </a: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list =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newNode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newNode.setLink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(list);</a:t>
            </a: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newNode.setLink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list.getLink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()); </a:t>
            </a:r>
            <a:r>
              <a:rPr lang="en-US" sz="21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add to non-empty list</a:t>
            </a: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list.setLink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newNode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list =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newNode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numElements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++; </a:t>
            </a:r>
            <a:r>
              <a:rPr lang="en-US" sz="21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regardless, there’s one more node now</a:t>
            </a:r>
          </a:p>
          <a:p>
            <a:pPr>
              <a:lnSpc>
                <a:spcPct val="95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668692" y="3621089"/>
            <a:ext cx="11056704" cy="11906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Doubly-Linked Lists (</a:t>
            </a:r>
            <a:r>
              <a:rPr lang="en-US" dirty="0" smtClean="0">
                <a:latin typeface="Arial" charset="0"/>
                <a:cs typeface="Arial" charset="0"/>
              </a:rPr>
              <a:t>§7</a:t>
            </a:r>
            <a:r>
              <a:rPr lang="en-US" dirty="0" smtClean="0"/>
              <a:t>.2)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52361" y="932676"/>
            <a:ext cx="11884104" cy="57221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itchFamily="18" charset="2"/>
              <a:buNone/>
              <a:tabLst>
                <a:tab pos="3030538" algn="l"/>
              </a:tabLst>
            </a:pPr>
            <a:r>
              <a:rPr lang="en-US" b="1" dirty="0" smtClean="0"/>
              <a:t>	</a:t>
            </a:r>
            <a:r>
              <a:rPr lang="en-US" b="1" i="1" u="sng" dirty="0" smtClean="0"/>
              <a:t>Doubly linked list</a:t>
            </a:r>
            <a:r>
              <a:rPr lang="en-US" b="1" dirty="0" smtClean="0"/>
              <a:t>:  </a:t>
            </a:r>
            <a:r>
              <a:rPr lang="en-US" dirty="0" smtClean="0"/>
              <a:t>A linked list in which each node is linked to both its successor </a:t>
            </a:r>
            <a:r>
              <a:rPr lang="en-US" b="1" i="1" u="sng" dirty="0" smtClean="0"/>
              <a:t>and</a:t>
            </a:r>
            <a:r>
              <a:rPr lang="en-US" dirty="0" smtClean="0"/>
              <a:t> its predecessor</a:t>
            </a:r>
          </a:p>
          <a:p>
            <a:pPr>
              <a:spcBef>
                <a:spcPct val="0"/>
              </a:spcBef>
              <a:tabLst>
                <a:tab pos="3030538" algn="l"/>
              </a:tabLst>
            </a:pPr>
            <a:endParaRPr lang="en-US" dirty="0" smtClean="0"/>
          </a:p>
        </p:txBody>
      </p:sp>
      <p:pic>
        <p:nvPicPr>
          <p:cNvPr id="116742" name="Picture 6" descr="37461_CH07_FIG07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911" y="3886201"/>
            <a:ext cx="1056364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nimBg="1"/>
      <p:bldP spid="1433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DLLObjectNode</a:t>
            </a:r>
            <a:r>
              <a:rPr lang="en-US" dirty="0" smtClean="0"/>
              <a:t> Class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DLLNode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&lt;T&gt; </a:t>
            </a:r>
            <a:r>
              <a:rPr lang="en-US" sz="17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1700" b="1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LLNode</a:t>
            </a:r>
            <a:r>
              <a:rPr lang="en-US" sz="17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&lt;T&gt;</a:t>
            </a:r>
            <a:endParaRPr lang="en-US" sz="17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DLLNode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&lt;T&gt; back;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DLLNode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(T info)  </a:t>
            </a:r>
            <a:r>
              <a:rPr lang="en-US" sz="17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constructor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super(info);  </a:t>
            </a:r>
            <a:r>
              <a:rPr lang="en-US" sz="17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initialize the underlying node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back = null;  </a:t>
            </a:r>
            <a:r>
              <a:rPr lang="en-US" sz="17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and initialize the back pointer to null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700" b="1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setBack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DLLNode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&lt;T&gt; back)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Sets back link of this </a:t>
            </a:r>
            <a:r>
              <a:rPr lang="en-US" sz="17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DLLNode</a:t>
            </a:r>
            <a:r>
              <a:rPr lang="en-US" sz="17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this.back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= back;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DLLNode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&lt;T&gt; </a:t>
            </a:r>
            <a:r>
              <a:rPr lang="en-US" sz="1700" b="1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getBack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Returns back link of this </a:t>
            </a:r>
            <a:r>
              <a:rPr lang="en-US" sz="17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DLLNode</a:t>
            </a:r>
            <a:r>
              <a:rPr lang="en-US" sz="17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return back;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5"/>
          <p:cNvSpPr>
            <a:spLocks noChangeArrowheads="1"/>
          </p:cNvSpPr>
          <p:nvPr/>
        </p:nvSpPr>
        <p:spPr bwMode="auto">
          <a:xfrm>
            <a:off x="412644" y="1393825"/>
            <a:ext cx="11363540" cy="49926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</a:rPr>
              <a:t>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dirty="0" smtClean="0">
                <a:latin typeface="Arial" charset="0"/>
              </a:rPr>
              <a:t> Operation</a:t>
            </a:r>
          </a:p>
        </p:txBody>
      </p:sp>
      <p:pic>
        <p:nvPicPr>
          <p:cNvPr id="33795" name="Picture 4" descr="37461_CH07_FIG07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093" y="1508126"/>
            <a:ext cx="10969943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eaLnBrk="1" hangingPunct="1"/>
            <a:r>
              <a:rPr lang="en-US" dirty="0" smtClean="0"/>
              <a:t>Welcome to EECS 2500</a:t>
            </a:r>
          </a:p>
        </p:txBody>
      </p:sp>
      <p:sp>
        <p:nvSpPr>
          <p:cNvPr id="15362" name="Content Placeholder 2"/>
          <p:cNvSpPr>
            <a:spLocks/>
          </p:cNvSpPr>
          <p:nvPr/>
        </p:nvSpPr>
        <p:spPr bwMode="auto">
          <a:xfrm>
            <a:off x="152361" y="932676"/>
            <a:ext cx="11884104" cy="519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Pages of primary text in each chapter:</a:t>
            </a:r>
          </a:p>
          <a:p>
            <a:pPr marL="722313" lvl="1" indent="-273050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</a:pPr>
            <a:r>
              <a:rPr lang="en-US" sz="2400" dirty="0"/>
              <a:t>	Ch.   1: </a:t>
            </a:r>
            <a:r>
              <a:rPr lang="en-US" sz="2400" dirty="0" smtClean="0"/>
              <a:t>49 </a:t>
            </a:r>
            <a:r>
              <a:rPr lang="en-US" sz="2400" dirty="0"/>
              <a:t>pp. (Getting Organized)</a:t>
            </a:r>
          </a:p>
          <a:p>
            <a:pPr marL="722313" lvl="1" indent="-273050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</a:pPr>
            <a:r>
              <a:rPr lang="en-US" sz="2400" dirty="0"/>
              <a:t>	Ch.   2: </a:t>
            </a:r>
            <a:r>
              <a:rPr lang="en-US" sz="2400" dirty="0" smtClean="0"/>
              <a:t>83 </a:t>
            </a:r>
            <a:r>
              <a:rPr lang="en-US" sz="2400" dirty="0"/>
              <a:t>pp. (Abstract Data Types (ADTs))</a:t>
            </a:r>
          </a:p>
          <a:p>
            <a:pPr marL="722313" lvl="1" indent="-273050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</a:pPr>
            <a:r>
              <a:rPr lang="en-US" sz="2400" dirty="0"/>
              <a:t>	Ch.   3: </a:t>
            </a:r>
            <a:r>
              <a:rPr lang="en-US" sz="2400" dirty="0" smtClean="0"/>
              <a:t>80 </a:t>
            </a:r>
            <a:r>
              <a:rPr lang="en-US" sz="2400" dirty="0"/>
              <a:t>pp. (The Stack ADT)</a:t>
            </a:r>
          </a:p>
          <a:p>
            <a:pPr marL="722313" lvl="1" indent="-273050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</a:pPr>
            <a:r>
              <a:rPr lang="en-US" sz="2400" dirty="0"/>
              <a:t>	Ch.   4: </a:t>
            </a:r>
            <a:r>
              <a:rPr lang="en-US" sz="2400" dirty="0" smtClean="0"/>
              <a:t>42 </a:t>
            </a:r>
            <a:r>
              <a:rPr lang="en-US" sz="2400" dirty="0"/>
              <a:t>pp. (Recursion)</a:t>
            </a:r>
          </a:p>
          <a:p>
            <a:pPr marL="722313" lvl="1" indent="-273050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</a:pPr>
            <a:r>
              <a:rPr lang="en-US" sz="2400" dirty="0"/>
              <a:t>	Ch.   5: </a:t>
            </a:r>
            <a:r>
              <a:rPr lang="en-US" sz="2400" dirty="0" smtClean="0"/>
              <a:t>73 </a:t>
            </a:r>
            <a:r>
              <a:rPr lang="en-US" sz="2400" dirty="0"/>
              <a:t>pp. (The Queue ADT)</a:t>
            </a:r>
          </a:p>
          <a:p>
            <a:pPr marL="722313" lvl="1" indent="-273050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</a:pPr>
            <a:r>
              <a:rPr lang="en-US" sz="2400" b="1" dirty="0">
                <a:solidFill>
                  <a:srgbClr val="007FFF"/>
                </a:solidFill>
              </a:rPr>
              <a:t>	</a:t>
            </a:r>
            <a:r>
              <a:rPr lang="en-US" sz="2400" dirty="0"/>
              <a:t>Ch.   6: </a:t>
            </a:r>
            <a:r>
              <a:rPr lang="en-US" sz="2400" dirty="0" smtClean="0"/>
              <a:t>75 </a:t>
            </a:r>
            <a:r>
              <a:rPr lang="en-US" sz="2400" dirty="0"/>
              <a:t>pp. (The List ADT)</a:t>
            </a:r>
          </a:p>
          <a:p>
            <a:pPr marL="722313" lvl="1" indent="-273050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</a:pPr>
            <a:r>
              <a:rPr lang="en-US" sz="2400" b="1" dirty="0">
                <a:solidFill>
                  <a:srgbClr val="007FFF"/>
                </a:solidFill>
              </a:rPr>
              <a:t>	Ch.   7: </a:t>
            </a:r>
            <a:r>
              <a:rPr lang="en-US" sz="2400" b="1" dirty="0" smtClean="0">
                <a:solidFill>
                  <a:srgbClr val="007FFF"/>
                </a:solidFill>
              </a:rPr>
              <a:t>50 </a:t>
            </a:r>
            <a:r>
              <a:rPr lang="en-US" sz="2400" b="1" dirty="0">
                <a:solidFill>
                  <a:srgbClr val="007FFF"/>
                </a:solidFill>
              </a:rPr>
              <a:t>pp. (More Lists)</a:t>
            </a:r>
          </a:p>
          <a:p>
            <a:pPr marL="722313" lvl="1" indent="-273050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</a:pPr>
            <a:r>
              <a:rPr lang="en-US" sz="2400" dirty="0"/>
              <a:t>	Ch.   8: </a:t>
            </a:r>
            <a:r>
              <a:rPr lang="en-US" sz="2400" dirty="0" smtClean="0"/>
              <a:t>67 </a:t>
            </a:r>
            <a:r>
              <a:rPr lang="en-US" sz="2400" dirty="0"/>
              <a:t>pp. (Binary Search Trees – skip)</a:t>
            </a:r>
          </a:p>
          <a:p>
            <a:pPr marL="722313" lvl="1" indent="-273050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</a:pPr>
            <a:r>
              <a:rPr lang="en-US" sz="2400" dirty="0"/>
              <a:t>	Ch.   9: </a:t>
            </a:r>
            <a:r>
              <a:rPr lang="en-US" sz="2400" dirty="0" smtClean="0"/>
              <a:t>48 </a:t>
            </a:r>
            <a:r>
              <a:rPr lang="en-US" sz="2400" dirty="0"/>
              <a:t>pp. (Priority Queues, Heaps, and Graphs – skip)</a:t>
            </a:r>
          </a:p>
          <a:p>
            <a:pPr marL="722313" lvl="1" indent="-273050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</a:pPr>
            <a:r>
              <a:rPr lang="en-US" sz="2400" dirty="0"/>
              <a:t>	Ch. 10: 67 pp. (Searching and Sorting Algorithms – partial)</a:t>
            </a:r>
            <a:endParaRPr lang="en-US" sz="2600" dirty="0"/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821053" y="4504340"/>
            <a:ext cx="942094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821053" y="4888515"/>
            <a:ext cx="111603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ChangeArrowheads="1"/>
          </p:cNvSpPr>
          <p:nvPr/>
        </p:nvSpPr>
        <p:spPr bwMode="auto">
          <a:xfrm>
            <a:off x="412644" y="1393825"/>
            <a:ext cx="11363540" cy="49926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</a:rPr>
              <a:t>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dirty="0" smtClean="0">
                <a:latin typeface="Arial" charset="0"/>
              </a:rPr>
              <a:t> Operation</a:t>
            </a:r>
          </a:p>
        </p:txBody>
      </p:sp>
      <p:pic>
        <p:nvPicPr>
          <p:cNvPr id="34819" name="Picture 5" descr="37461_CH07_FIG07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868" y="1960564"/>
            <a:ext cx="11071516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258166" y="3621088"/>
            <a:ext cx="11672493" cy="2457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4"/>
          </a:xfrm>
        </p:spPr>
        <p:txBody>
          <a:bodyPr/>
          <a:lstStyle/>
          <a:p>
            <a:pPr algn="ctr" eaLnBrk="1" hangingPunct="1"/>
            <a:r>
              <a:rPr lang="en-US" sz="4300" dirty="0" smtClean="0"/>
              <a:t>Linked Lists w/ Headers/Trailers (</a:t>
            </a:r>
            <a:r>
              <a:rPr lang="en-US" sz="4300" dirty="0" smtClean="0">
                <a:cs typeface="Arial" charset="0"/>
              </a:rPr>
              <a:t>§7</a:t>
            </a:r>
            <a:r>
              <a:rPr lang="en-US" sz="4300" dirty="0" smtClean="0"/>
              <a:t>.3)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52361" y="932676"/>
            <a:ext cx="11884104" cy="5722125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3030538" algn="l"/>
              </a:tabLst>
            </a:pPr>
            <a:r>
              <a:rPr lang="en-US" b="1" i="1" u="sng" dirty="0" smtClean="0"/>
              <a:t>Header Node</a:t>
            </a:r>
            <a:r>
              <a:rPr lang="en-US" dirty="0" smtClean="0"/>
              <a:t>:</a:t>
            </a:r>
            <a:r>
              <a:rPr lang="en-US" b="1" dirty="0" smtClean="0"/>
              <a:t>  </a:t>
            </a:r>
            <a:r>
              <a:rPr lang="en-US" dirty="0" smtClean="0"/>
              <a:t>A placeholder node at the beginning of a list; used to simplify list processing </a:t>
            </a:r>
            <a:endParaRPr lang="en-US" b="1" dirty="0" smtClean="0"/>
          </a:p>
          <a:p>
            <a:pPr>
              <a:spcBef>
                <a:spcPts val="1200"/>
              </a:spcBef>
              <a:tabLst>
                <a:tab pos="3030538" algn="l"/>
              </a:tabLst>
            </a:pPr>
            <a:r>
              <a:rPr lang="en-US" b="1" i="1" u="sng" dirty="0" smtClean="0"/>
              <a:t>Trailer Node</a:t>
            </a:r>
            <a:r>
              <a:rPr lang="en-US" dirty="0" smtClean="0"/>
              <a:t>:</a:t>
            </a:r>
            <a:r>
              <a:rPr lang="en-US" b="1" dirty="0" smtClean="0"/>
              <a:t>  </a:t>
            </a:r>
            <a:r>
              <a:rPr lang="en-US" dirty="0" smtClean="0"/>
              <a:t>A placeholder node at the end of a list; used to simplify list processing</a:t>
            </a:r>
          </a:p>
          <a:p>
            <a:pPr>
              <a:spcBef>
                <a:spcPts val="1200"/>
              </a:spcBef>
              <a:buNone/>
              <a:tabLst>
                <a:tab pos="3030538" algn="l"/>
              </a:tabLst>
            </a:pPr>
            <a:endParaRPr lang="en-US" dirty="0" smtClean="0"/>
          </a:p>
        </p:txBody>
      </p:sp>
      <p:pic>
        <p:nvPicPr>
          <p:cNvPr id="35844" name="Picture 6" descr="37461_CH07_FIG07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520" y="3854451"/>
            <a:ext cx="1117309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nimBg="1"/>
      <p:bldP spid="1433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sz="4100" dirty="0" smtClean="0"/>
              <a:t>A Linked List as an Array of Nodes (</a:t>
            </a:r>
            <a:r>
              <a:rPr lang="en-US" sz="4100" dirty="0" smtClean="0">
                <a:latin typeface="Times New Roman" pitchFamily="18" charset="0"/>
                <a:cs typeface="Times New Roman" pitchFamily="18" charset="0"/>
              </a:rPr>
              <a:t>§</a:t>
            </a:r>
            <a:r>
              <a:rPr lang="en-US" sz="4100" dirty="0" smtClean="0"/>
              <a:t>7.4)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WHAT?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We’ve implemented lists using arrays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We’ve implemented lists using linked nodes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How can we implement a list using an array of nodes?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Isn’t the array / node question either / or?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Not necessarily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Why use an </a:t>
            </a:r>
            <a:r>
              <a:rPr lang="en-US" i="1" dirty="0" smtClean="0"/>
              <a:t>array</a:t>
            </a:r>
            <a:r>
              <a:rPr lang="en-US" dirty="0" smtClean="0"/>
              <a:t> of </a:t>
            </a:r>
            <a:r>
              <a:rPr lang="en-US" i="1" dirty="0" smtClean="0"/>
              <a:t>nodes</a:t>
            </a:r>
            <a:r>
              <a:rPr lang="en-US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Why Use an Array?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There are times when dynamic allocation of each node, one at a time, is too costly in terms of time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There are programming languages that do not support dynamic allocation or reference types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Sometimes managing the free space ourselves gives us greater flexibility</a:t>
            </a:r>
          </a:p>
          <a:p>
            <a:pPr>
              <a:spcBef>
                <a:spcPts val="1200"/>
              </a:spcBef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err="1" smtClean="0"/>
              <a:t>Boundedness</a:t>
            </a:r>
            <a:endParaRPr lang="en-US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 desire for static allocation is one of the primary motivations for the array-based linked approach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We drop our assumption that our lists are of unlimited size in this section - our lists will </a:t>
            </a:r>
            <a:r>
              <a:rPr lang="en-US" i="1" dirty="0" smtClean="0"/>
              <a:t>not</a:t>
            </a:r>
            <a:r>
              <a:rPr lang="en-US" dirty="0" smtClean="0"/>
              <a:t> grow as needed.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Applications should not add elements to a full list.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Our list will export an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isFull</a:t>
            </a:r>
            <a:r>
              <a:rPr lang="en-US" dirty="0" smtClean="0"/>
              <a:t> operation, in addition to all the other standard list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08953" y="1547814"/>
            <a:ext cx="11672493" cy="49926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How It Works: In Memory</a:t>
            </a:r>
          </a:p>
        </p:txBody>
      </p:sp>
      <p:pic>
        <p:nvPicPr>
          <p:cNvPr id="48132" name="Picture 4" descr="37461_CH07_FIG07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081" y="1676400"/>
            <a:ext cx="1127466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330766" y="1009650"/>
            <a:ext cx="5580197" cy="56451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A Sorted List</a:t>
            </a:r>
          </a:p>
        </p:txBody>
      </p:sp>
      <p:pic>
        <p:nvPicPr>
          <p:cNvPr id="49157" name="Picture 5" descr="37461_CH07_FIG07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3127" y="1123950"/>
            <a:ext cx="475279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Implementation Issues (1)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We mark the end of the list with a “null”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“null” value must be an invalid address for a real list element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we use the value –1 (array subscripts are </a:t>
            </a:r>
            <a:r>
              <a:rPr lang="en-US" dirty="0" smtClean="0">
                <a:cs typeface="Arial" charset="0"/>
              </a:rPr>
              <a:t>≥ 0)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we use the </a:t>
            </a:r>
            <a:r>
              <a:rPr lang="en-US" dirty="0" smtClean="0"/>
              <a:t>identifier (constant)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NUL</a:t>
            </a:r>
            <a:r>
              <a:rPr lang="en-US" dirty="0" smtClean="0"/>
              <a:t> and define it to be -1</a:t>
            </a:r>
          </a:p>
          <a:p>
            <a:pPr>
              <a:spcBef>
                <a:spcPts val="1200"/>
              </a:spcBef>
              <a:buFont typeface="Wingdings 2" pitchFamily="18" charset="2"/>
              <a:buNone/>
            </a:pPr>
            <a:r>
              <a:rPr lang="en-US" dirty="0" smtClean="0"/>
              <a:t>		</a:t>
            </a:r>
            <a:r>
              <a:rPr lang="en-US" sz="2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private static final </a:t>
            </a:r>
            <a:r>
              <a:rPr lang="en-US" sz="26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NUL = –1;</a:t>
            </a:r>
          </a:p>
          <a:p>
            <a:pPr>
              <a:spcBef>
                <a:spcPts val="1200"/>
              </a:spcBef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Implementation Issues (2)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If we’re declaring the array up-front at a fixed (maximum) size (static allocation), then we’ll never use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 to allocate a new node.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So how do we know what locations we can use for “new” nodes?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Remember, this is a (general) list – not a stack or queue, so we can delete items from the middle of the list – how do we manage the “gap”?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“Closing” after delete / “opening” to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4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Implementation Issues (3)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We must directly manage the free space available for new list elements.</a:t>
            </a:r>
          </a:p>
          <a:p>
            <a:pPr lvl="1">
              <a:spcBef>
                <a:spcPts val="1000"/>
              </a:spcBef>
            </a:pPr>
            <a:r>
              <a:rPr lang="en-US" dirty="0" smtClean="0"/>
              <a:t>We link the collection of unused array elements together into a (second) linked list of free nodes.</a:t>
            </a:r>
          </a:p>
          <a:p>
            <a:pPr lvl="1">
              <a:spcBef>
                <a:spcPts val="1000"/>
              </a:spcBef>
            </a:pPr>
            <a:r>
              <a:rPr lang="en-US" dirty="0" smtClean="0"/>
              <a:t>Our array actually holds TWO linked lists at the same time – one of the nodes in use; one of the free nodes!</a:t>
            </a:r>
          </a:p>
          <a:p>
            <a:pPr lvl="1">
              <a:spcBef>
                <a:spcPts val="1000"/>
              </a:spcBef>
            </a:pPr>
            <a:r>
              <a:rPr lang="en-US" dirty="0" smtClean="0"/>
              <a:t>We write our own method to allocate nodes from the free space. We call this method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getNode</a:t>
            </a:r>
            <a:r>
              <a:rPr lang="en-US" dirty="0" smtClean="0"/>
              <a:t>. We use </a:t>
            </a:r>
            <a:r>
              <a:rPr lang="en-U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getNode</a:t>
            </a:r>
            <a:r>
              <a:rPr lang="en-US" dirty="0" smtClean="0"/>
              <a:t> when we add new elements onto the list.</a:t>
            </a:r>
          </a:p>
          <a:p>
            <a:pPr lvl="1">
              <a:spcBef>
                <a:spcPts val="1000"/>
              </a:spcBef>
            </a:pPr>
            <a:r>
              <a:rPr lang="en-US" dirty="0" smtClean="0"/>
              <a:t>We write our own method,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freeNode</a:t>
            </a:r>
            <a:r>
              <a:rPr lang="en-US" dirty="0" smtClean="0"/>
              <a:t>, to put a node back into the pool of free space when it is de-allocated.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Chapter Outline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361" y="932676"/>
            <a:ext cx="11884104" cy="5722125"/>
          </a:xfrm>
        </p:spPr>
        <p:txBody>
          <a:bodyPr/>
          <a:lstStyle/>
          <a:p>
            <a:pPr>
              <a:spcBef>
                <a:spcPts val="1200"/>
              </a:spcBef>
              <a:buFont typeface="Wingdings 2" pitchFamily="18" charset="2"/>
              <a:buNone/>
            </a:pPr>
            <a:r>
              <a:rPr lang="en-US" dirty="0" smtClean="0"/>
              <a:t>7.1 – Circular Linked Lists</a:t>
            </a:r>
          </a:p>
          <a:p>
            <a:pPr>
              <a:spcBef>
                <a:spcPts val="1200"/>
              </a:spcBef>
              <a:buFont typeface="Wingdings 2" pitchFamily="18" charset="2"/>
              <a:buNone/>
            </a:pPr>
            <a:r>
              <a:rPr lang="en-US" dirty="0" smtClean="0"/>
              <a:t>7.2 – Doubly Linked Lists</a:t>
            </a:r>
          </a:p>
          <a:p>
            <a:pPr>
              <a:spcBef>
                <a:spcPts val="1200"/>
              </a:spcBef>
              <a:buFont typeface="Wingdings 2" pitchFamily="18" charset="2"/>
              <a:buNone/>
            </a:pPr>
            <a:r>
              <a:rPr lang="en-US" dirty="0" smtClean="0"/>
              <a:t>7.3 – Linked Lists with Headers and Trailers</a:t>
            </a:r>
          </a:p>
          <a:p>
            <a:pPr>
              <a:spcBef>
                <a:spcPts val="1200"/>
              </a:spcBef>
              <a:buFont typeface="Wingdings 2" pitchFamily="18" charset="2"/>
              <a:buNone/>
            </a:pPr>
            <a:r>
              <a:rPr lang="en-US" dirty="0" smtClean="0"/>
              <a:t>7.4 – A Linked List as an Array of Nodes</a:t>
            </a:r>
          </a:p>
          <a:p>
            <a:pPr>
              <a:spcBef>
                <a:spcPts val="1200"/>
              </a:spcBef>
              <a:buFont typeface="Wingdings 2" pitchFamily="18" charset="2"/>
              <a:buNone/>
            </a:pPr>
            <a:r>
              <a:rPr lang="en-US" dirty="0" smtClean="0"/>
              <a:t>7.5 – A Specialized List ADT</a:t>
            </a:r>
          </a:p>
          <a:p>
            <a:pPr>
              <a:spcBef>
                <a:spcPts val="1200"/>
              </a:spcBef>
              <a:buFont typeface="Wingdings 2" pitchFamily="18" charset="2"/>
              <a:buNone/>
            </a:pPr>
            <a:r>
              <a:rPr lang="en-US" dirty="0" smtClean="0"/>
              <a:t>7.6 – Case Study: Large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637604" y="1049338"/>
            <a:ext cx="4964407" cy="5683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Two Lists – One Used; One Free</a:t>
            </a:r>
          </a:p>
        </p:txBody>
      </p:sp>
      <p:pic>
        <p:nvPicPr>
          <p:cNvPr id="53252" name="Picture 4" descr="37461_CH07_FIG07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7604" y="1123951"/>
            <a:ext cx="4693544" cy="554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More Lists?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It’s possible to manage </a:t>
            </a:r>
            <a:r>
              <a:rPr lang="en-US" i="1" u="sng" dirty="0" smtClean="0"/>
              <a:t>several</a:t>
            </a:r>
            <a:r>
              <a:rPr lang="en-US" dirty="0" smtClean="0"/>
              <a:t> lists in an array of nodes like this.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As long as we have a variable that tells us where each list starts, we can have several “chains” we can track from node-to-node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One needs to be the “free list”, and the remainder can be whatever we want.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637604" y="1049338"/>
            <a:ext cx="4964407" cy="5683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 lIns="0" rIns="0"/>
          <a:lstStyle/>
          <a:p>
            <a:pPr algn="ctr" eaLnBrk="1" hangingPunct="1"/>
            <a:r>
              <a:rPr lang="en-US" dirty="0" smtClean="0"/>
              <a:t>Two “Data” Lists + One “Free” List</a:t>
            </a:r>
          </a:p>
        </p:txBody>
      </p:sp>
      <p:pic>
        <p:nvPicPr>
          <p:cNvPr id="55300" name="Picture 4" descr="37461_CH07_FIG07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8390" y="1047750"/>
            <a:ext cx="4712588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sz="3800" dirty="0" smtClean="0"/>
              <a:t>The </a:t>
            </a:r>
            <a:r>
              <a:rPr lang="en-US" sz="3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ArrayRefSortedStringList</a:t>
            </a:r>
            <a:r>
              <a:rPr lang="en-US" sz="3800" dirty="0" smtClean="0"/>
              <a:t> Class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code for the class is too large to fit on a slide.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 It can be found on pages 494 – 497 of the textbook.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A Specialized List ADT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§</a:t>
            </a:r>
            <a:r>
              <a:rPr lang="en-US" dirty="0" smtClean="0"/>
              <a:t>7.5)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We’ve seen general (unsorted), sorted, and indexed lists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text sets up a new, specialized version of the list ADT in Section 7.5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We need a list that holds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 data types, rather than generic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 smtClean="0"/>
              <a:t>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We don’t need 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isFull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contains()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get()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dirty="0" smtClean="0"/>
              <a:t> methods.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All we really need is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and the iterator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Our New List ADT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/>
              <a:t>We will have to be able to move forward and backwards through the list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So it needs to be doubly-linked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Not only do we need “next” iterator, we need “</a:t>
            </a:r>
            <a:r>
              <a:rPr lang="en-US" dirty="0" err="1" smtClean="0"/>
              <a:t>prev</a:t>
            </a:r>
            <a:r>
              <a:rPr lang="en-US" dirty="0" smtClean="0"/>
              <a:t>”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We build a new interface: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resetForward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resetBackward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byte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getNextElement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byte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getPriorElement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ct val="0"/>
              </a:spcBef>
            </a:pP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size()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addFront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(byte element)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addEnd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(byte element)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See the text for the code (pp. 500 – 504)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Case Study: Large Integers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§</a:t>
            </a:r>
            <a:r>
              <a:rPr lang="en-US" dirty="0" smtClean="0"/>
              <a:t>7.6)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byte</a:t>
            </a:r>
            <a:r>
              <a:rPr lang="en-US" dirty="0" smtClean="0">
                <a:latin typeface="Courier New" pitchFamily="49" charset="0"/>
              </a:rPr>
              <a:t>:</a:t>
            </a:r>
            <a:r>
              <a:rPr lang="en-US" dirty="0" smtClean="0"/>
              <a:t> -128 to +127</a:t>
            </a:r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 smtClean="0">
                <a:latin typeface="Courier New" pitchFamily="49" charset="0"/>
              </a:rPr>
              <a:t>:</a:t>
            </a:r>
            <a:r>
              <a:rPr lang="en-US" dirty="0" smtClean="0"/>
              <a:t> -32,768 to +32,767</a:t>
            </a:r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:</a:t>
            </a:r>
            <a:r>
              <a:rPr lang="en-US" dirty="0" smtClean="0"/>
              <a:t> -2,147,483,648 to +2,147,483,647</a:t>
            </a:r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long</a:t>
            </a:r>
            <a:r>
              <a:rPr lang="en-US" dirty="0" smtClean="0">
                <a:latin typeface="Courier New" pitchFamily="49" charset="0"/>
              </a:rPr>
              <a:t>:</a:t>
            </a:r>
            <a:r>
              <a:rPr lang="en-US" dirty="0" smtClean="0"/>
              <a:t> -9,223,372,036,854,775,808 to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dirty="0" smtClean="0"/>
              <a:t>+9,223,372,036,854,775,807</a:t>
            </a:r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What if we need to go larger still?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Java already has a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java.math.BigInteger</a:t>
            </a:r>
            <a:r>
              <a:rPr lang="en-US" dirty="0" smtClean="0"/>
              <a:t> class!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Case Study: Large Integers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§</a:t>
            </a:r>
            <a:r>
              <a:rPr lang="en-US" dirty="0" smtClean="0"/>
              <a:t>7.6)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i="1" u="sng" dirty="0" smtClean="0"/>
              <a:t>Why</a:t>
            </a:r>
            <a:r>
              <a:rPr lang="en-US" dirty="0" smtClean="0"/>
              <a:t> might we ever need to </a:t>
            </a:r>
            <a:r>
              <a:rPr lang="en-US" dirty="0" smtClean="0"/>
              <a:t>go larger </a:t>
            </a:r>
            <a:r>
              <a:rPr lang="en-US" dirty="0" smtClean="0"/>
              <a:t>still?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Java’s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data type can hold a 19-digit integer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What could possibly require an even larger variable?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Public-key cryptography (used to make http</a:t>
            </a:r>
            <a:r>
              <a:rPr lang="en-US" i="1" u="sng" dirty="0" smtClean="0"/>
              <a:t>s</a:t>
            </a:r>
            <a:r>
              <a:rPr lang="en-US" dirty="0" smtClean="0"/>
              <a:t>:// connections) depends on being able to generate prime numbers in the 150+ digit range, and then multiply them together for a 300-digit number!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Even Java’s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data type gets lost in the dust when we start talking about 150-digit numbers!</a:t>
            </a:r>
          </a:p>
        </p:txBody>
      </p:sp>
    </p:spTree>
    <p:extLst>
      <p:ext uri="{BB962C8B-B14F-4D97-AF65-F5344CB8AC3E}">
        <p14:creationId xmlns:p14="http://schemas.microsoft.com/office/powerpoint/2010/main" val="281389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Case Study: Large Integers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§</a:t>
            </a:r>
            <a:r>
              <a:rPr lang="en-US" dirty="0" smtClean="0"/>
              <a:t>7.6)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1100"/>
              </a:spcBef>
            </a:pPr>
            <a:r>
              <a:rPr lang="en-US" dirty="0" smtClean="0"/>
              <a:t>An integer is a list of digits, so why don’t we just build a linked list of the individual digits?</a:t>
            </a:r>
          </a:p>
          <a:p>
            <a:pPr>
              <a:spcBef>
                <a:spcPts val="1100"/>
              </a:spcBef>
            </a:pPr>
            <a:r>
              <a:rPr lang="en-US" dirty="0" smtClean="0"/>
              <a:t>Our constructor can’t initialize the data structure with a particular number directly – no numeric data type can hold a “huge” integer!</a:t>
            </a:r>
          </a:p>
          <a:p>
            <a:pPr>
              <a:spcBef>
                <a:spcPts val="1100"/>
              </a:spcBef>
            </a:pPr>
            <a:r>
              <a:rPr lang="en-US" dirty="0" smtClean="0"/>
              <a:t>So, we need an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addDigit</a:t>
            </a:r>
            <a:r>
              <a:rPr lang="en-US" dirty="0" smtClean="0"/>
              <a:t> method</a:t>
            </a:r>
          </a:p>
          <a:p>
            <a:pPr>
              <a:spcBef>
                <a:spcPts val="1100"/>
              </a:spcBef>
            </a:pPr>
            <a:r>
              <a:rPr lang="en-US" dirty="0" smtClean="0"/>
              <a:t>Since we’re setting digits one-at-a-time, we also need to be able to set the number as being positive or negative (as in a calculator’s +/- key)</a:t>
            </a:r>
          </a:p>
          <a:p>
            <a:pPr>
              <a:spcBef>
                <a:spcPts val="1100"/>
              </a:spcBef>
            </a:pPr>
            <a:r>
              <a:rPr lang="en-US" dirty="0" smtClean="0"/>
              <a:t>Our constructor </a:t>
            </a:r>
            <a:r>
              <a:rPr lang="en-US" i="1" dirty="0" smtClean="0"/>
              <a:t>can</a:t>
            </a:r>
            <a:r>
              <a:rPr lang="en-US" dirty="0" smtClean="0"/>
              <a:t> take a string, and read it one character at a time to add digits!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Large Integers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720"/>
              </a:spcBef>
            </a:pPr>
            <a:r>
              <a:rPr lang="en-US" dirty="0" smtClean="0"/>
              <a:t>Our constructor will read a string </a:t>
            </a:r>
            <a:r>
              <a:rPr lang="en-US" i="1" dirty="0" smtClean="0"/>
              <a:t>left-to-right</a:t>
            </a:r>
            <a:r>
              <a:rPr lang="en-US" dirty="0" smtClean="0"/>
              <a:t> (most-significant-digit to least-significant-digit) to initialize it</a:t>
            </a:r>
          </a:p>
          <a:p>
            <a:pPr>
              <a:spcBef>
                <a:spcPts val="720"/>
              </a:spcBef>
            </a:pPr>
            <a:r>
              <a:rPr lang="en-US" dirty="0" smtClean="0"/>
              <a:t>Addition and subtraction, however, are performed </a:t>
            </a:r>
            <a:r>
              <a:rPr lang="en-US" i="1" dirty="0" smtClean="0"/>
              <a:t>right-to-left</a:t>
            </a:r>
            <a:r>
              <a:rPr lang="en-US" dirty="0" smtClean="0"/>
              <a:t> (least- to most-significant-digit)</a:t>
            </a:r>
          </a:p>
          <a:p>
            <a:pPr>
              <a:spcBef>
                <a:spcPts val="720"/>
              </a:spcBef>
            </a:pPr>
            <a:r>
              <a:rPr lang="en-US" dirty="0" smtClean="0"/>
              <a:t>We need to be able to insert at </a:t>
            </a:r>
            <a:r>
              <a:rPr lang="en-US" i="1" u="sng" dirty="0" smtClean="0"/>
              <a:t>either end</a:t>
            </a:r>
            <a:r>
              <a:rPr lang="en-US" dirty="0" smtClean="0"/>
              <a:t> of the list</a:t>
            </a:r>
          </a:p>
          <a:p>
            <a:pPr>
              <a:spcBef>
                <a:spcPts val="72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LargeInt</a:t>
            </a:r>
            <a:r>
              <a:rPr lang="en-US" dirty="0" smtClean="0"/>
              <a:t> class is on pp. 508 – 518.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5"/>
          <p:cNvSpPr>
            <a:spLocks noChangeArrowheads="1"/>
          </p:cNvSpPr>
          <p:nvPr/>
        </p:nvSpPr>
        <p:spPr bwMode="auto">
          <a:xfrm>
            <a:off x="1077104" y="3621089"/>
            <a:ext cx="10136193" cy="11906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eaLnBrk="1" hangingPunct="1"/>
            <a:r>
              <a:rPr lang="en-US" dirty="0" smtClean="0"/>
              <a:t>Circular Linked Lists (</a:t>
            </a:r>
            <a:r>
              <a:rPr lang="en-US" dirty="0" smtClean="0">
                <a:latin typeface="Arial" charset="0"/>
                <a:cs typeface="Arial" charset="0"/>
              </a:rPr>
              <a:t>§7</a:t>
            </a:r>
            <a:r>
              <a:rPr lang="en-US" dirty="0" smtClean="0"/>
              <a:t>.1)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52361" y="932676"/>
            <a:ext cx="11884104" cy="5722125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3030538" algn="l"/>
              </a:tabLst>
            </a:pPr>
            <a:r>
              <a:rPr lang="en-US" b="1" i="1" u="sng" dirty="0" smtClean="0"/>
              <a:t>Circular Linked List</a:t>
            </a:r>
            <a:r>
              <a:rPr lang="en-US" dirty="0" smtClean="0"/>
              <a:t>:</a:t>
            </a:r>
            <a:r>
              <a:rPr lang="en-US" b="1" dirty="0" smtClean="0"/>
              <a:t>  </a:t>
            </a:r>
            <a:r>
              <a:rPr lang="en-US" dirty="0" smtClean="0"/>
              <a:t>A list in which </a:t>
            </a:r>
            <a:r>
              <a:rPr lang="en-US" i="1" u="sng" dirty="0" smtClean="0"/>
              <a:t>every</a:t>
            </a:r>
            <a:r>
              <a:rPr lang="en-US" dirty="0" smtClean="0"/>
              <a:t> node has a successor; the “last” element is succeeded by the “first” element, forming a ring</a:t>
            </a:r>
          </a:p>
          <a:p>
            <a:pPr>
              <a:spcBef>
                <a:spcPct val="0"/>
              </a:spcBef>
              <a:tabLst>
                <a:tab pos="3030538" algn="l"/>
              </a:tabLst>
            </a:pPr>
            <a:endParaRPr lang="en-US" dirty="0" smtClean="0"/>
          </a:p>
          <a:p>
            <a:pPr>
              <a:spcBef>
                <a:spcPct val="0"/>
              </a:spcBef>
              <a:tabLst>
                <a:tab pos="3030538" algn="l"/>
              </a:tabLst>
            </a:pPr>
            <a:endParaRPr lang="en-US" dirty="0" smtClean="0"/>
          </a:p>
        </p:txBody>
      </p:sp>
      <p:pic>
        <p:nvPicPr>
          <p:cNvPr id="17412" name="Picture 4" descr="37461_CH07_FIG07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8883" y="3733800"/>
            <a:ext cx="975106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Working With Large Integers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720"/>
              </a:spcBef>
            </a:pPr>
            <a:r>
              <a:rPr lang="en-US" dirty="0" smtClean="0"/>
              <a:t>General addition is straightforward – add the two numbers</a:t>
            </a:r>
          </a:p>
          <a:p>
            <a:pPr>
              <a:spcBef>
                <a:spcPts val="720"/>
              </a:spcBef>
            </a:pPr>
            <a:r>
              <a:rPr lang="en-US" dirty="0" smtClean="0"/>
              <a:t>Subtraction requires us to subtract the smaller (in magnitude) from the larger, and then sign rules tell us if the result is positive or negative</a:t>
            </a:r>
          </a:p>
          <a:p>
            <a:pPr>
              <a:spcBef>
                <a:spcPts val="720"/>
              </a:spcBef>
            </a:pPr>
            <a:r>
              <a:rPr lang="en-US" dirty="0" smtClean="0"/>
              <a:t>We need a method to compare two huge integers to tell which is larger</a:t>
            </a:r>
          </a:p>
          <a:p>
            <a:pPr>
              <a:spcBef>
                <a:spcPts val="720"/>
              </a:spcBef>
            </a:pPr>
            <a:r>
              <a:rPr lang="en-US" dirty="0" smtClean="0"/>
              <a:t>If 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LargeInt</a:t>
            </a:r>
            <a:r>
              <a:rPr lang="en-US" dirty="0" err="1" smtClean="0"/>
              <a:t>s</a:t>
            </a:r>
            <a:r>
              <a:rPr lang="en-US" dirty="0" smtClean="0"/>
              <a:t> have different numbers of digits, we can tell immediately which is larger</a:t>
            </a:r>
          </a:p>
          <a:p>
            <a:pPr>
              <a:spcBef>
                <a:spcPts val="720"/>
              </a:spcBef>
            </a:pPr>
            <a:r>
              <a:rPr lang="en-US" dirty="0" smtClean="0"/>
              <a:t>If they have the same number of digits, we look left-to-right until we get a mismatch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Working With Large Integers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To add two </a:t>
            </a:r>
            <a:r>
              <a:rPr lang="en-U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LargeInt</a:t>
            </a:r>
            <a:r>
              <a:rPr lang="en-US" dirty="0" err="1" smtClean="0"/>
              <a:t>s</a:t>
            </a:r>
            <a:r>
              <a:rPr lang="en-US" dirty="0" smtClean="0"/>
              <a:t>, we work right-to-left, adding two digits together, and perhaps generating a carry to the next digit’s position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code for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addLists</a:t>
            </a:r>
            <a:r>
              <a:rPr lang="en-US" dirty="0" smtClean="0"/>
              <a:t> is on pp. 513 – 514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This adds two positive </a:t>
            </a:r>
            <a:r>
              <a:rPr lang="en-U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LargeInt</a:t>
            </a:r>
            <a:r>
              <a:rPr lang="en-US" dirty="0" err="1" smtClean="0"/>
              <a:t>s</a:t>
            </a:r>
            <a:endParaRPr lang="en-US" dirty="0" smtClean="0"/>
          </a:p>
          <a:p>
            <a:pPr>
              <a:spcBef>
                <a:spcPts val="700"/>
              </a:spcBef>
            </a:pPr>
            <a:endParaRPr lang="en-US" sz="2200" dirty="0" smtClean="0"/>
          </a:p>
          <a:p>
            <a:pPr>
              <a:spcBef>
                <a:spcPts val="700"/>
              </a:spcBef>
            </a:pPr>
            <a:r>
              <a:rPr lang="en-US" dirty="0" smtClean="0"/>
              <a:t>To subtract, we work right-to-left, and rather than a carry, we may need to borrow.  Because we’ve already assured that we’re subtracting the smaller from the larger, there WILL be a digit to borrow from.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Addition Rules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Given two operands A and B: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both are +, add |A| and |B|; result is +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both are –, add |A| and |B|; result is –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one is + and one is –, subtract the one with the smaller absolute value from the other, and give the result the sign of the larger of the two 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The final add/subtract code is on pp. 517 – </a:t>
            </a:r>
            <a:r>
              <a:rPr lang="en-US" dirty="0" smtClean="0"/>
              <a:t>518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See the documentation on the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BigInteger</a:t>
            </a:r>
            <a:r>
              <a:rPr lang="en-US" dirty="0" smtClean="0"/>
              <a:t> class – it supports a surprisingly large number </a:t>
            </a:r>
            <a:r>
              <a:rPr lang="en-US" smtClean="0"/>
              <a:t>of operations!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End of Chapter 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1574" y="1104900"/>
            <a:ext cx="11934891" cy="5410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 2" pitchFamily="18" charset="2"/>
              <a:buNone/>
            </a:pPr>
            <a:endParaRPr lang="en-US" smtClean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 2" pitchFamily="18" charset="2"/>
              <a:buNone/>
            </a:pPr>
            <a:endParaRPr lang="en-US" smtClean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 2" pitchFamily="18" charset="2"/>
              <a:buNone/>
            </a:pPr>
            <a:endParaRPr lang="en-US" smtClean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 2" pitchFamily="18" charset="2"/>
              <a:buNone/>
            </a:pPr>
            <a:endParaRPr lang="en-US" smtClean="0"/>
          </a:p>
          <a:p>
            <a:pPr algn="ctr">
              <a:lnSpc>
                <a:spcPct val="95000"/>
              </a:lnSpc>
              <a:spcBef>
                <a:spcPct val="5000"/>
              </a:spcBef>
              <a:buFont typeface="Wingdings 2" pitchFamily="18" charset="2"/>
              <a:buNone/>
            </a:pPr>
            <a:r>
              <a:rPr lang="en-US" sz="9000" smtClean="0"/>
              <a:t>? Questions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A More Efficient Approach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52361" y="932676"/>
            <a:ext cx="11884104" cy="5722125"/>
          </a:xfrm>
        </p:spPr>
        <p:txBody>
          <a:bodyPr/>
          <a:lstStyle/>
          <a:p>
            <a:pPr>
              <a:spcBef>
                <a:spcPts val="1100"/>
              </a:spcBef>
              <a:tabLst>
                <a:tab pos="3030538" algn="l"/>
              </a:tabLst>
            </a:pPr>
            <a:r>
              <a:rPr lang="en-US" dirty="0" smtClean="0"/>
              <a:t>Adding and removing elements at the front of a list might be a common operation for some applications</a:t>
            </a:r>
            <a:r>
              <a:rPr lang="en-US" dirty="0"/>
              <a:t> </a:t>
            </a:r>
            <a:r>
              <a:rPr lang="en-US" dirty="0" smtClean="0"/>
              <a:t>(such as a queue)</a:t>
            </a:r>
          </a:p>
          <a:p>
            <a:pPr>
              <a:spcBef>
                <a:spcPts val="1100"/>
              </a:spcBef>
              <a:tabLst>
                <a:tab pos="3030538" algn="l"/>
              </a:tabLst>
            </a:pPr>
            <a:r>
              <a:rPr lang="en-US" dirty="0" smtClean="0"/>
              <a:t>Our linked list approach supports these operations very efficiently</a:t>
            </a:r>
          </a:p>
          <a:p>
            <a:pPr>
              <a:spcBef>
                <a:spcPts val="1100"/>
              </a:spcBef>
              <a:tabLst>
                <a:tab pos="3030538" algn="l"/>
              </a:tabLst>
            </a:pPr>
            <a:r>
              <a:rPr lang="en-US" dirty="0" smtClean="0"/>
              <a:t>The previous linked list approach does not (we need to access the last element also). </a:t>
            </a:r>
          </a:p>
          <a:p>
            <a:pPr>
              <a:spcBef>
                <a:spcPts val="1100"/>
              </a:spcBef>
              <a:tabLst>
                <a:tab pos="3030538" algn="l"/>
              </a:tabLst>
            </a:pPr>
            <a:r>
              <a:rPr lang="en-US" dirty="0" smtClean="0"/>
              <a:t>We can fix this problem by letting our list reference point to the last element in the list rather than the first; now we have easy access to both the first and the last elements in the list.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ChangeArrowheads="1"/>
          </p:cNvSpPr>
          <p:nvPr/>
        </p:nvSpPr>
        <p:spPr bwMode="auto">
          <a:xfrm>
            <a:off x="821054" y="1355725"/>
            <a:ext cx="10239883" cy="495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sz="4200" dirty="0" smtClean="0"/>
              <a:t>A More Efficient Approach - Illustrated</a:t>
            </a:r>
          </a:p>
        </p:txBody>
      </p:sp>
      <p:pic>
        <p:nvPicPr>
          <p:cNvPr id="19459" name="Picture 4" descr="37461_CH07_FIG07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104" y="2968625"/>
            <a:ext cx="9778569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5" descr="37461_CH07_FIG07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3825" y="1508125"/>
            <a:ext cx="975106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Line 7"/>
          <p:cNvSpPr>
            <a:spLocks noChangeShapeType="1"/>
          </p:cNvSpPr>
          <p:nvPr/>
        </p:nvSpPr>
        <p:spPr bwMode="auto">
          <a:xfrm>
            <a:off x="308954" y="2698750"/>
            <a:ext cx="1146723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CRefUnsortedList</a:t>
            </a:r>
            <a:r>
              <a:rPr lang="en-US" dirty="0" smtClean="0"/>
              <a:t> Class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CRefUnsortedList</a:t>
            </a:r>
            <a:r>
              <a:rPr lang="en-US" dirty="0" smtClean="0"/>
              <a:t> class contains the same set of methods (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dirty="0" smtClean="0"/>
              <a:t>, and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getNext</a:t>
            </a:r>
            <a:r>
              <a:rPr lang="en-US" dirty="0" smtClean="0"/>
              <a:t>) as its linear list counterpart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RefUnsortedList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dirty="0" smtClean="0"/>
              <a:t> method need not be changed.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we provide a revised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dirty="0" smtClean="0"/>
              <a:t> helper method with functionality that corresponds to the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RefUnsortedList</a:t>
            </a:r>
            <a:r>
              <a:rPr lang="en-US" dirty="0" smtClean="0"/>
              <a:t>, we can also reuse both 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dirty="0" smtClean="0"/>
              <a:t> methods.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The </a:t>
            </a:r>
            <a:r>
              <a:rPr lang="en-US" dirty="0" err="1" smtClean="0"/>
              <a:t>Iterator</a:t>
            </a:r>
            <a:r>
              <a:rPr lang="en-US" dirty="0" smtClean="0"/>
              <a:t> Methods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dirty="0" smtClean="0"/>
              <a:t> method gets (a little) more complicated and 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getNext</a:t>
            </a:r>
            <a:r>
              <a:rPr lang="en-US" dirty="0" smtClean="0"/>
              <a:t> method gets simpler: </a:t>
            </a:r>
          </a:p>
          <a:p>
            <a:pPr>
              <a:buFont typeface="Wingdings 2" pitchFamily="18" charset="2"/>
              <a:buNone/>
            </a:pPr>
            <a:endParaRPr lang="en-US" sz="20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2200" u="sng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  OLD           </a:t>
            </a:r>
            <a:r>
              <a:rPr lang="en-US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u="sng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     NEW			</a:t>
            </a: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public void reset()	 public void reset()</a:t>
            </a: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{					 {</a:t>
            </a: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currentPos</a:t>
            </a:r>
            <a:r>
              <a:rPr lang="en-US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= list;	   if (list != null)</a:t>
            </a: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}					    </a:t>
            </a:r>
            <a:r>
              <a:rPr lang="en-US" sz="22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currentPos</a:t>
            </a:r>
            <a:r>
              <a:rPr lang="en-US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list.getLink</a:t>
            </a:r>
            <a:r>
              <a:rPr lang="en-US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 typeface="Wingdings 2" pitchFamily="18" charset="2"/>
              <a:buNone/>
            </a:pPr>
            <a:r>
              <a:rPr lang="en-US" sz="2200" dirty="0" smtClean="0">
                <a:latin typeface="Courier New" pitchFamily="49" charset="0"/>
              </a:rPr>
              <a:t>                       </a:t>
            </a:r>
            <a:r>
              <a:rPr lang="en-US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Wingdings 2" pitchFamily="18" charset="2"/>
              <a:buNone/>
            </a:pPr>
            <a:endParaRPr lang="en-US" sz="22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825" cy="70224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The </a:t>
            </a:r>
            <a:r>
              <a:rPr lang="en-US" dirty="0" err="1" smtClean="0"/>
              <a:t>Iterator</a:t>
            </a:r>
            <a:r>
              <a:rPr lang="en-US" dirty="0" smtClean="0"/>
              <a:t> Methods (2)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07380" y="932676"/>
            <a:ext cx="11829085" cy="56840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dirty="0"/>
              <a:t> method gets (a little) more complicated and the </a:t>
            </a:r>
            <a:r>
              <a:rPr lang="en-U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getNext</a:t>
            </a:r>
            <a:r>
              <a:rPr lang="en-US" dirty="0"/>
              <a:t> method gets </a:t>
            </a:r>
            <a:r>
              <a:rPr lang="en-US" dirty="0" smtClean="0"/>
              <a:t>simpler (there’s no special case for a null at the “end” of the list, because now there’s no end): 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>
              <a:buFont typeface="Wingdings 2" pitchFamily="18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689225" algn="l"/>
                <a:tab pos="3200400" algn="l"/>
                <a:tab pos="3657600" algn="l"/>
                <a:tab pos="4114800" algn="l"/>
                <a:tab pos="4284663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826375" algn="l"/>
              </a:tabLst>
            </a:pPr>
            <a:r>
              <a:rPr lang="en-US" sz="2000" u="sng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			OLD					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000" u="sng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				   NEW 			</a:t>
            </a:r>
          </a:p>
          <a:p>
            <a:pPr>
              <a:buFont typeface="Wingdings 2" pitchFamily="18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689225" algn="l"/>
                <a:tab pos="3200400" algn="l"/>
                <a:tab pos="3657600" algn="l"/>
                <a:tab pos="4114800" algn="l"/>
                <a:tab pos="4284663" algn="l"/>
              </a:tabLst>
            </a:pP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public T </a:t>
            </a:r>
            <a:r>
              <a:rPr lang="en-US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getNext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		    				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getNext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Font typeface="Wingdings 2" pitchFamily="18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689225" algn="l"/>
                <a:tab pos="3200400" algn="l"/>
                <a:tab pos="3657600" algn="l"/>
                <a:tab pos="4114800" algn="l"/>
                <a:tab pos="4284663" algn="l"/>
              </a:tabLst>
            </a:pP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{					         					   {</a:t>
            </a:r>
          </a:p>
          <a:p>
            <a:pPr>
              <a:buFont typeface="Wingdings 2" pitchFamily="18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689225" algn="l"/>
                <a:tab pos="3200400" algn="l"/>
                <a:tab pos="3657600" algn="l"/>
                <a:tab pos="4114800" algn="l"/>
                <a:tab pos="4284663" algn="l"/>
              </a:tabLst>
            </a:pP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T next = </a:t>
            </a:r>
            <a:r>
              <a:rPr lang="en-US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currentPos.getInfo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();	      T next = </a:t>
            </a:r>
            <a:r>
              <a:rPr lang="en-US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currentPos.getInfo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 typeface="Wingdings 2" pitchFamily="18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689225" algn="l"/>
                <a:tab pos="3200400" algn="l"/>
                <a:tab pos="3657600" algn="l"/>
                <a:tab pos="4114800" algn="l"/>
                <a:tab pos="4284663" algn="l"/>
              </a:tabLst>
            </a:pP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currentPos.getLink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 == null)	      </a:t>
            </a:r>
            <a:r>
              <a:rPr lang="en-US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currentPos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currentPos.getLink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 typeface="Wingdings 2" pitchFamily="18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689225" algn="l"/>
                <a:tab pos="3200400" algn="l"/>
                <a:tab pos="3657600" algn="l"/>
                <a:tab pos="4114800" algn="l"/>
                <a:tab pos="4284663" algn="l"/>
              </a:tabLst>
            </a:pP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currentPos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= list;              	      return next;</a:t>
            </a:r>
          </a:p>
          <a:p>
            <a:pPr>
              <a:buFont typeface="Wingdings 2" pitchFamily="18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689225" algn="l"/>
                <a:tab pos="3200400" algn="l"/>
                <a:tab pos="3657600" algn="l"/>
                <a:tab pos="4114800" algn="l"/>
                <a:tab pos="4284663" algn="l"/>
              </a:tabLst>
            </a:pP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else                      		     	   }</a:t>
            </a:r>
          </a:p>
          <a:p>
            <a:pPr>
              <a:buFont typeface="Wingdings 2" pitchFamily="18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689225" algn="l"/>
                <a:tab pos="3200400" algn="l"/>
                <a:tab pos="3657600" algn="l"/>
                <a:tab pos="4114800" algn="l"/>
                <a:tab pos="4284663" algn="l"/>
              </a:tabLst>
            </a:pP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currentPos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currentPos.getLink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;	   </a:t>
            </a:r>
          </a:p>
          <a:p>
            <a:pPr>
              <a:buFont typeface="Wingdings 2" pitchFamily="18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689225" algn="l"/>
                <a:tab pos="3200400" algn="l"/>
                <a:tab pos="3657600" algn="l"/>
                <a:tab pos="4114800" algn="l"/>
                <a:tab pos="4284663" algn="l"/>
              </a:tabLst>
            </a:pP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return next;</a:t>
            </a:r>
          </a:p>
          <a:p>
            <a:pPr>
              <a:buFont typeface="Wingdings 2" pitchFamily="18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689225" algn="l"/>
                <a:tab pos="3200400" algn="l"/>
                <a:tab pos="3657600" algn="l"/>
                <a:tab pos="4114800" algn="l"/>
                <a:tab pos="4284663" algn="l"/>
              </a:tabLst>
            </a:pP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Wingdings 2" pitchFamily="18" charset="2"/>
              <a:buNone/>
            </a:pPr>
            <a:endParaRPr lang="en-US" sz="15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theme/theme1.xml><?xml version="1.0" encoding="utf-8"?>
<a:theme xmlns:a="http://schemas.openxmlformats.org/drawingml/2006/main" name="EECS PowerPoint 2010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EECS PowerPoint 2010 Theme</Template>
  <TotalTime>11597</TotalTime>
  <Words>2145</Words>
  <Application>Microsoft Office PowerPoint</Application>
  <PresentationFormat>Custom</PresentationFormat>
  <Paragraphs>292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EECS PowerPoint 2010 Theme</vt:lpstr>
      <vt:lpstr>EECS 2500  Linear Data Structures</vt:lpstr>
      <vt:lpstr>Welcome to EECS 2500</vt:lpstr>
      <vt:lpstr>Chapter Outline</vt:lpstr>
      <vt:lpstr>Circular Linked Lists (§7.1)</vt:lpstr>
      <vt:lpstr>A More Efficient Approach</vt:lpstr>
      <vt:lpstr>A More Efficient Approach - Illustrated</vt:lpstr>
      <vt:lpstr>The CRefUnsortedList Class</vt:lpstr>
      <vt:lpstr>The Iterator Methods</vt:lpstr>
      <vt:lpstr>The Iterator Methods (2)</vt:lpstr>
      <vt:lpstr>The toString Method</vt:lpstr>
      <vt:lpstr>The find Method</vt:lpstr>
      <vt:lpstr>The remove Method</vt:lpstr>
      <vt:lpstr>The remove Method</vt:lpstr>
      <vt:lpstr>The add Method</vt:lpstr>
      <vt:lpstr>Adding a Node</vt:lpstr>
      <vt:lpstr>The add Method</vt:lpstr>
      <vt:lpstr>Doubly-Linked Lists (§7.2)</vt:lpstr>
      <vt:lpstr>DLLObjectNode Class</vt:lpstr>
      <vt:lpstr>The add Operation</vt:lpstr>
      <vt:lpstr>The remove Operation</vt:lpstr>
      <vt:lpstr>Linked Lists w/ Headers/Trailers (§7.3)</vt:lpstr>
      <vt:lpstr>A Linked List as an Array of Nodes (§7.4)</vt:lpstr>
      <vt:lpstr>Why Use an Array?</vt:lpstr>
      <vt:lpstr>Boundedness</vt:lpstr>
      <vt:lpstr>How It Works: In Memory</vt:lpstr>
      <vt:lpstr>A Sorted List</vt:lpstr>
      <vt:lpstr>Implementation Issues (1)</vt:lpstr>
      <vt:lpstr>Implementation Issues (2)</vt:lpstr>
      <vt:lpstr>Implementation Issues (3)</vt:lpstr>
      <vt:lpstr>Two Lists – One Used; One Free</vt:lpstr>
      <vt:lpstr>More Lists?</vt:lpstr>
      <vt:lpstr>Two “Data” Lists + One “Free” List</vt:lpstr>
      <vt:lpstr>The ArrayRefSortedStringList Class</vt:lpstr>
      <vt:lpstr>A Specialized List ADT (§7.5)</vt:lpstr>
      <vt:lpstr>Our New List ADT</vt:lpstr>
      <vt:lpstr>Case Study: Large Integers (§7.6)</vt:lpstr>
      <vt:lpstr>Case Study: Large Integers (§7.6)</vt:lpstr>
      <vt:lpstr>Case Study: Large Integers (§7.6)</vt:lpstr>
      <vt:lpstr>Large Integers</vt:lpstr>
      <vt:lpstr>Working With Large Integers</vt:lpstr>
      <vt:lpstr>Working With Large Integers</vt:lpstr>
      <vt:lpstr>Addition Rules</vt:lpstr>
      <vt:lpstr>End of Chapter 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1010 – First Year Design</dc:title>
  <dc:creator>LGT</dc:creator>
  <cp:lastModifiedBy>Larry Thomas</cp:lastModifiedBy>
  <cp:revision>2911</cp:revision>
  <dcterms:created xsi:type="dcterms:W3CDTF">2010-07-29T23:41:00Z</dcterms:created>
  <dcterms:modified xsi:type="dcterms:W3CDTF">2016-10-20T13:40:28Z</dcterms:modified>
</cp:coreProperties>
</file>