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617" r:id="rId3"/>
    <p:sldId id="618" r:id="rId4"/>
    <p:sldId id="619" r:id="rId5"/>
    <p:sldId id="620" r:id="rId6"/>
    <p:sldId id="621" r:id="rId7"/>
    <p:sldId id="622" r:id="rId8"/>
    <p:sldId id="623" r:id="rId9"/>
    <p:sldId id="353" r:id="rId10"/>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FF0000"/>
    <a:srgbClr val="FF9933"/>
    <a:srgbClr val="007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27" autoAdjust="0"/>
    <p:restoredTop sz="94660"/>
  </p:normalViewPr>
  <p:slideViewPr>
    <p:cSldViewPr>
      <p:cViewPr varScale="1">
        <p:scale>
          <a:sx n="115" d="100"/>
          <a:sy n="115" d="100"/>
        </p:scale>
        <p:origin x="-102" y="-222"/>
      </p:cViewPr>
      <p:guideLst>
        <p:guide orient="horz" pos="2160"/>
        <p:guide pos="3839"/>
      </p:guideLst>
    </p:cSldViewPr>
  </p:slideViewPr>
  <p:notesTextViewPr>
    <p:cViewPr>
      <p:scale>
        <a:sx n="100" d="100"/>
        <a:sy n="100" d="100"/>
      </p:scale>
      <p:origin x="0" y="0"/>
    </p:cViewPr>
  </p:notesTextViewPr>
  <p:sorterViewPr>
    <p:cViewPr>
      <p:scale>
        <a:sx n="88" d="100"/>
        <a:sy n="88"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3B39CE5-7FFA-42E0-8CC7-0ACEC7860BB4}" type="datetimeFigureOut">
              <a:rPr lang="en-US"/>
              <a:pPr>
                <a:defRPr/>
              </a:pPr>
              <a:t>10/20/2016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6EFF0C5-CF2D-4471-9DD3-AEB7C5540B5C}" type="slidenum">
              <a:rPr lang="en-US"/>
              <a:pPr>
                <a:defRPr/>
              </a:pPr>
              <a:t>‹#›</a:t>
            </a:fld>
            <a:endParaRPr lang="en-US"/>
          </a:p>
        </p:txBody>
      </p:sp>
    </p:spTree>
    <p:extLst>
      <p:ext uri="{BB962C8B-B14F-4D97-AF65-F5344CB8AC3E}">
        <p14:creationId xmlns:p14="http://schemas.microsoft.com/office/powerpoint/2010/main" val="1242604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71936" y="3337560"/>
            <a:ext cx="863781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577250" y="1544812"/>
            <a:ext cx="863781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DF937FAF-F76F-47CE-BAC9-BADE935AA5D6}" type="datetimeFigureOut">
              <a:rPr lang="en-US"/>
              <a:pPr>
                <a:defRPr/>
              </a:pPr>
              <a:t>10/20/2016</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25E47D77-E2AE-4376-BDF6-19B935E6693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E2517C7-11B3-4E16-BE7C-2732268807FA}" type="datetimeFigureOut">
              <a:rPr lang="en-US"/>
              <a:pPr>
                <a:defRPr/>
              </a:pPr>
              <a:t>10/20/2016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ECF4B57-E40A-44A2-9309-DFDB02C9940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C12B949-C9C5-4C8B-BCF8-D1028BDEB4AB}" type="datetimeFigureOut">
              <a:rPr lang="en-US"/>
              <a:pPr>
                <a:defRPr/>
              </a:pPr>
              <a:t>10/20/2016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7D298F3-A260-48D2-88D0-31ECEAF06FC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7"/>
          <p:cNvCxnSpPr/>
          <p:nvPr/>
        </p:nvCxnSpPr>
        <p:spPr>
          <a:xfrm>
            <a:off x="0" y="692150"/>
            <a:ext cx="12188825"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88825"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101574" y="908720"/>
            <a:ext cx="11934891" cy="56063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609441" y="6553200"/>
            <a:ext cx="2844059" cy="228600"/>
          </a:xfrm>
        </p:spPr>
        <p:txBody>
          <a:bodyPr/>
          <a:lstStyle>
            <a:lvl1pPr>
              <a:defRPr/>
            </a:lvl1pPr>
          </a:lstStyle>
          <a:p>
            <a:pPr>
              <a:defRPr/>
            </a:pPr>
            <a:fld id="{E9FA8FA6-821D-43EB-90AE-E6AD641A41AB}" type="datetimeFigureOut">
              <a:rPr lang="en-US"/>
              <a:pPr>
                <a:defRPr/>
              </a:pPr>
              <a:t>10/20/2016</a:t>
            </a:fld>
            <a:endParaRPr lang="en-US"/>
          </a:p>
        </p:txBody>
      </p:sp>
      <p:sp>
        <p:nvSpPr>
          <p:cNvPr id="6" name="Footer Placeholder 4"/>
          <p:cNvSpPr>
            <a:spLocks noGrp="1"/>
          </p:cNvSpPr>
          <p:nvPr>
            <p:ph type="ftr" sz="quarter" idx="11"/>
          </p:nvPr>
        </p:nvSpPr>
        <p:spPr>
          <a:xfrm>
            <a:off x="4164515" y="6591301"/>
            <a:ext cx="3859795" cy="195263"/>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868369" y="6591301"/>
            <a:ext cx="1015735" cy="195263"/>
          </a:xfrm>
        </p:spPr>
        <p:txBody>
          <a:bodyPr/>
          <a:lstStyle>
            <a:lvl1pPr>
              <a:defRPr/>
            </a:lvl1pPr>
          </a:lstStyle>
          <a:p>
            <a:pPr>
              <a:defRPr/>
            </a:pPr>
            <a:fld id="{C4EE43D1-C591-4987-9B86-50D57492724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162" y="3583838"/>
            <a:ext cx="8836898"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914162" y="2485800"/>
            <a:ext cx="8836898"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B64C213-EF07-475B-AF22-6D7BA7CE4CBC}" type="datetimeFigureOut">
              <a:rPr lang="en-US"/>
              <a:pPr>
                <a:defRPr/>
              </a:pPr>
              <a:t>10/20/2016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3E7887-8B49-4706-99CD-383772D028A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8"/>
          <p:cNvCxnSpPr/>
          <p:nvPr/>
        </p:nvCxnSpPr>
        <p:spPr>
          <a:xfrm>
            <a:off x="-6348" y="692150"/>
            <a:ext cx="12188826"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88825"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7280" y="836712"/>
            <a:ext cx="5711147"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4412" y="836712"/>
            <a:ext cx="5807133"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9"/>
          <p:cNvSpPr>
            <a:spLocks noGrp="1"/>
          </p:cNvSpPr>
          <p:nvPr>
            <p:ph type="dt" sz="half" idx="10"/>
          </p:nvPr>
        </p:nvSpPr>
        <p:spPr/>
        <p:txBody>
          <a:bodyPr/>
          <a:lstStyle>
            <a:lvl1pPr>
              <a:defRPr/>
            </a:lvl1pPr>
          </a:lstStyle>
          <a:p>
            <a:pPr>
              <a:defRPr/>
            </a:pPr>
            <a:fld id="{08F6707E-FEC7-46D3-A6AA-E940F0642548}" type="datetimeFigureOut">
              <a:rPr lang="en-US"/>
              <a:pPr>
                <a:defRPr/>
              </a:pPr>
              <a:t>10/20/2016</a:t>
            </a:fld>
            <a:endParaRPr lang="en-US"/>
          </a:p>
        </p:txBody>
      </p:sp>
      <p:sp>
        <p:nvSpPr>
          <p:cNvPr id="7" name="Footer Placeholder 21"/>
          <p:cNvSpPr>
            <a:spLocks noGrp="1"/>
          </p:cNvSpPr>
          <p:nvPr>
            <p:ph type="ftr" sz="quarter" idx="11"/>
          </p:nvPr>
        </p:nvSpPr>
        <p:spPr/>
        <p:txBody>
          <a:bodyPr/>
          <a:lstStyle>
            <a:lvl1pPr>
              <a:defRPr/>
            </a:lvl1pPr>
          </a:lstStyle>
          <a:p>
            <a:pPr>
              <a:defRPr/>
            </a:pPr>
            <a:endParaRPr lang="en-US"/>
          </a:p>
        </p:txBody>
      </p:sp>
      <p:sp>
        <p:nvSpPr>
          <p:cNvPr id="8" name="Slide Number Placeholder 17"/>
          <p:cNvSpPr>
            <a:spLocks noGrp="1"/>
          </p:cNvSpPr>
          <p:nvPr>
            <p:ph type="sldNum" sz="quarter" idx="12"/>
          </p:nvPr>
        </p:nvSpPr>
        <p:spPr/>
        <p:txBody>
          <a:bodyPr/>
          <a:lstStyle>
            <a:lvl1pPr>
              <a:defRPr/>
            </a:lvl1pPr>
          </a:lstStyle>
          <a:p>
            <a:pPr>
              <a:defRPr/>
            </a:pPr>
            <a:fld id="{777B35CD-BF16-468E-B23A-ABD46D6D82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7"/>
          <p:cNvCxnSpPr/>
          <p:nvPr/>
        </p:nvCxnSpPr>
        <p:spPr>
          <a:xfrm>
            <a:off x="0" y="692150"/>
            <a:ext cx="12188825"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88825" cy="692696"/>
          </a:xfrm>
        </p:spPr>
        <p:txBody>
          <a:bodyPr/>
          <a:lstStyle>
            <a:lvl1pPr algn="ctr">
              <a:defRPr/>
            </a:lvl1pPr>
          </a:lstStyle>
          <a:p>
            <a:r>
              <a:rPr lang="en-US" smtClean="0"/>
              <a:t>Click to edit Master title style</a:t>
            </a:r>
            <a:endParaRPr lang="en-US" dirty="0"/>
          </a:p>
        </p:txBody>
      </p:sp>
      <p:sp>
        <p:nvSpPr>
          <p:cNvPr id="3" name="Text Placeholder 2"/>
          <p:cNvSpPr>
            <a:spLocks noGrp="1"/>
          </p:cNvSpPr>
          <p:nvPr>
            <p:ph type="body" idx="1"/>
          </p:nvPr>
        </p:nvSpPr>
        <p:spPr>
          <a:xfrm>
            <a:off x="335273" y="5486400"/>
            <a:ext cx="5659683"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1755" y="5486400"/>
            <a:ext cx="5709791"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35273" y="980729"/>
            <a:ext cx="5659683"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1755" y="980729"/>
            <a:ext cx="5709791"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4FCADB55-80E5-4508-90CA-3A09B3A2A1EC}" type="datetimeFigureOut">
              <a:rPr lang="en-US"/>
              <a:pPr>
                <a:defRPr/>
              </a:pPr>
              <a:t>10/20/2016</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991E1555-90D0-4277-B963-CE4E4B90D5D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7"/>
          <p:cNvCxnSpPr/>
          <p:nvPr/>
        </p:nvCxnSpPr>
        <p:spPr>
          <a:xfrm>
            <a:off x="0" y="692150"/>
            <a:ext cx="12188825"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88825" cy="692696"/>
          </a:xfrm>
        </p:spPr>
        <p:txBody>
          <a:bodyPr/>
          <a:lstStyle>
            <a:lvl1pPr algn="ctr">
              <a:defRPr sz="4600"/>
            </a:lvl1pPr>
          </a:lstStyle>
          <a:p>
            <a:r>
              <a:rPr lang="en-US" smtClean="0"/>
              <a:t>Click to edit Master title style</a:t>
            </a:r>
            <a:endParaRPr lang="en-US" dirty="0"/>
          </a:p>
        </p:txBody>
      </p:sp>
      <p:sp>
        <p:nvSpPr>
          <p:cNvPr id="4" name="Date Placeholder 9"/>
          <p:cNvSpPr>
            <a:spLocks noGrp="1"/>
          </p:cNvSpPr>
          <p:nvPr>
            <p:ph type="dt" sz="half" idx="10"/>
          </p:nvPr>
        </p:nvSpPr>
        <p:spPr/>
        <p:txBody>
          <a:bodyPr/>
          <a:lstStyle>
            <a:lvl1pPr>
              <a:defRPr/>
            </a:lvl1pPr>
          </a:lstStyle>
          <a:p>
            <a:pPr>
              <a:defRPr/>
            </a:pPr>
            <a:fld id="{C4B98780-6780-4303-AB58-A8AFE76D9A10}" type="datetimeFigureOut">
              <a:rPr lang="en-US"/>
              <a:pPr>
                <a:defRPr/>
              </a:pPr>
              <a:t>10/20/2016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5FB9F57-F8FF-4CC6-93C5-F9870929881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D903D03-9591-40DB-9F00-0F977BE25D7B}" type="datetimeFigureOut">
              <a:rPr lang="en-US"/>
              <a:pPr>
                <a:defRPr/>
              </a:pPr>
              <a:t>10/20/2016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9B44A3F0-6BFD-4599-A2E9-2BB1FAD4156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1185528"/>
            <a:ext cx="4266089"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09441" y="214424"/>
            <a:ext cx="3656648"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609441" y="1981200"/>
            <a:ext cx="9446339"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FD20FD1F-EA0E-464F-BEBF-92EF716FFF95}" type="datetimeFigureOut">
              <a:rPr lang="en-US"/>
              <a:pPr>
                <a:defRPr/>
              </a:pPr>
              <a:t>10/20/2016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10872601" y="6421439"/>
            <a:ext cx="1015735" cy="365125"/>
          </a:xfrm>
        </p:spPr>
        <p:txBody>
          <a:bodyPr/>
          <a:lstStyle>
            <a:lvl1pPr>
              <a:defRPr/>
            </a:lvl1pPr>
          </a:lstStyle>
          <a:p>
            <a:pPr>
              <a:defRPr/>
            </a:pPr>
            <a:fld id="{A1BAA5F6-E750-4BB5-9D1C-505CD8969644}"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7046" y="1705709"/>
            <a:ext cx="4070764"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420467" y="1019907"/>
            <a:ext cx="5484971"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407049" y="2998765"/>
            <a:ext cx="407076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pPr>
              <a:defRPr/>
            </a:pPr>
            <a:fld id="{3DFF2071-BF50-4908-A9BC-76B761EF9433}" type="datetimeFigureOut">
              <a:rPr lang="en-US"/>
              <a:pPr>
                <a:defRPr/>
              </a:pPr>
              <a:t>10/20/2016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0A959484-28FC-4251-B9D0-3845AF27CB7D}"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100000">
              <a:srgbClr val="505050"/>
            </a:gs>
          </a:gsLst>
          <a:lin ang="5400000" scaled="1"/>
        </a:grad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0" y="0"/>
            <a:ext cx="12188825" cy="6921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7" name="Text Placeholder 29"/>
          <p:cNvSpPr>
            <a:spLocks noGrp="1"/>
          </p:cNvSpPr>
          <p:nvPr>
            <p:ph type="body" idx="1"/>
          </p:nvPr>
        </p:nvSpPr>
        <p:spPr bwMode="auto">
          <a:xfrm>
            <a:off x="287792" y="1016001"/>
            <a:ext cx="11613242" cy="5110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441" y="6421439"/>
            <a:ext cx="2844059"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defRPr>
            </a:lvl1pPr>
          </a:lstStyle>
          <a:p>
            <a:pPr>
              <a:defRPr/>
            </a:pPr>
            <a:fld id="{A82EBC61-0C35-43C6-AC37-2B4F9E895D74}" type="datetimeFigureOut">
              <a:rPr lang="en-US"/>
              <a:pPr>
                <a:defRPr/>
              </a:pPr>
              <a:t>10/20/2016</a:t>
            </a:fld>
            <a:endParaRPr lang="en-US"/>
          </a:p>
        </p:txBody>
      </p:sp>
      <p:sp>
        <p:nvSpPr>
          <p:cNvPr id="22" name="Footer Placeholder 21"/>
          <p:cNvSpPr>
            <a:spLocks noGrp="1"/>
          </p:cNvSpPr>
          <p:nvPr>
            <p:ph type="ftr" sz="quarter" idx="3"/>
          </p:nvPr>
        </p:nvSpPr>
        <p:spPr>
          <a:xfrm>
            <a:off x="4164515" y="6421439"/>
            <a:ext cx="3859795"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10868369" y="6421439"/>
            <a:ext cx="1015735" cy="365125"/>
          </a:xfrm>
          <a:prstGeom prst="rect">
            <a:avLst/>
          </a:prstGeom>
        </p:spPr>
        <p:txBody>
          <a:bodyPr vert="horz" lIns="0" tIns="0" rIns="0" bIns="0" anchor="b"/>
          <a:lstStyle>
            <a:lvl1pPr algn="r" eaLnBrk="1" fontAlgn="auto" latinLnBrk="0" hangingPunct="1">
              <a:spcBef>
                <a:spcPts val="0"/>
              </a:spcBef>
              <a:spcAft>
                <a:spcPts val="0"/>
              </a:spcAft>
              <a:defRPr kumimoji="0" sz="1000">
                <a:solidFill>
                  <a:schemeClr val="tx2">
                    <a:shade val="50000"/>
                  </a:schemeClr>
                </a:solidFill>
                <a:latin typeface="+mn-lt"/>
              </a:defRPr>
            </a:lvl1pPr>
          </a:lstStyle>
          <a:p>
            <a:pPr>
              <a:defRPr/>
            </a:pPr>
            <a:fld id="{9EE3A60F-ACB8-4E1F-B67F-F7B669026E04}"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89" r:id="rId7"/>
    <p:sldLayoutId id="2147483696" r:id="rId8"/>
    <p:sldLayoutId id="2147483688" r:id="rId9"/>
    <p:sldLayoutId id="2147483687" r:id="rId10"/>
    <p:sldLayoutId id="2147483686" r:id="rId11"/>
  </p:sldLayoutIdLst>
  <p:timing>
    <p:tnLst>
      <p:par>
        <p:cTn id="1" dur="indefinite" restart="never" nodeType="tmRoot"/>
      </p:par>
    </p:tnLst>
  </p:timing>
  <p:txStyles>
    <p:titleStyle>
      <a:lvl1pPr algn="ctr" rtl="0" eaLnBrk="0" fontAlgn="base" hangingPunct="0">
        <a:spcBef>
          <a:spcPct val="0"/>
        </a:spcBef>
        <a:spcAft>
          <a:spcPct val="0"/>
        </a:spcAft>
        <a:defRPr sz="4600" kern="1200">
          <a:solidFill>
            <a:schemeClr val="tx1"/>
          </a:solidFill>
          <a:latin typeface="+mj-lt"/>
          <a:ea typeface="+mj-ea"/>
          <a:cs typeface="+mj-cs"/>
        </a:defRPr>
      </a:lvl1pPr>
      <a:lvl2pPr algn="ctr" rtl="0" eaLnBrk="0" fontAlgn="base" hangingPunct="0">
        <a:spcBef>
          <a:spcPct val="0"/>
        </a:spcBef>
        <a:spcAft>
          <a:spcPct val="0"/>
        </a:spcAft>
        <a:defRPr sz="4600">
          <a:solidFill>
            <a:schemeClr val="tx1"/>
          </a:solidFill>
          <a:latin typeface="Franklin Gothic Book" pitchFamily="34" charset="0"/>
        </a:defRPr>
      </a:lvl2pPr>
      <a:lvl3pPr algn="ctr" rtl="0" eaLnBrk="0" fontAlgn="base" hangingPunct="0">
        <a:spcBef>
          <a:spcPct val="0"/>
        </a:spcBef>
        <a:spcAft>
          <a:spcPct val="0"/>
        </a:spcAft>
        <a:defRPr sz="4600">
          <a:solidFill>
            <a:schemeClr val="tx1"/>
          </a:solidFill>
          <a:latin typeface="Franklin Gothic Book" pitchFamily="34" charset="0"/>
        </a:defRPr>
      </a:lvl3pPr>
      <a:lvl4pPr algn="ctr" rtl="0" eaLnBrk="0" fontAlgn="base" hangingPunct="0">
        <a:spcBef>
          <a:spcPct val="0"/>
        </a:spcBef>
        <a:spcAft>
          <a:spcPct val="0"/>
        </a:spcAft>
        <a:defRPr sz="4600">
          <a:solidFill>
            <a:schemeClr val="tx1"/>
          </a:solidFill>
          <a:latin typeface="Franklin Gothic Book" pitchFamily="34" charset="0"/>
        </a:defRPr>
      </a:lvl4pPr>
      <a:lvl5pPr algn="ctr" rtl="0" eaLnBrk="0" fontAlgn="base" hangingPunct="0">
        <a:spcBef>
          <a:spcPct val="0"/>
        </a:spcBef>
        <a:spcAft>
          <a:spcPct val="0"/>
        </a:spcAft>
        <a:defRPr sz="4600">
          <a:solidFill>
            <a:schemeClr val="tx1"/>
          </a:solidFill>
          <a:latin typeface="Franklin Gothic Book" pitchFamily="34" charset="0"/>
        </a:defRPr>
      </a:lvl5pPr>
      <a:lvl6pPr marL="457200" algn="l" rtl="0" eaLnBrk="1" fontAlgn="base" hangingPunct="1">
        <a:spcBef>
          <a:spcPct val="0"/>
        </a:spcBef>
        <a:spcAft>
          <a:spcPct val="0"/>
        </a:spcAft>
        <a:defRPr sz="4600">
          <a:solidFill>
            <a:schemeClr val="tx1"/>
          </a:solidFill>
          <a:latin typeface="Franklin Gothic Book" pitchFamily="34" charset="0"/>
        </a:defRPr>
      </a:lvl6pPr>
      <a:lvl7pPr marL="914400" algn="l" rtl="0" eaLnBrk="1" fontAlgn="base" hangingPunct="1">
        <a:spcBef>
          <a:spcPct val="0"/>
        </a:spcBef>
        <a:spcAft>
          <a:spcPct val="0"/>
        </a:spcAft>
        <a:defRPr sz="4600">
          <a:solidFill>
            <a:schemeClr val="tx1"/>
          </a:solidFill>
          <a:latin typeface="Franklin Gothic Book" pitchFamily="34" charset="0"/>
        </a:defRPr>
      </a:lvl7pPr>
      <a:lvl8pPr marL="1371600" algn="l" rtl="0" eaLnBrk="1" fontAlgn="base" hangingPunct="1">
        <a:spcBef>
          <a:spcPct val="0"/>
        </a:spcBef>
        <a:spcAft>
          <a:spcPct val="0"/>
        </a:spcAft>
        <a:defRPr sz="4600">
          <a:solidFill>
            <a:schemeClr val="tx1"/>
          </a:solidFill>
          <a:latin typeface="Franklin Gothic Book" pitchFamily="34" charset="0"/>
        </a:defRPr>
      </a:lvl8pPr>
      <a:lvl9pPr marL="1828800" algn="l" rtl="0" eaLnBrk="1" fontAlgn="base" hangingPunct="1">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1385"/>
            <a:ext cx="12188825" cy="2920915"/>
          </a:xfrm>
        </p:spPr>
        <p:txBody>
          <a:bodyPr>
            <a:normAutofit/>
          </a:bodyPr>
          <a:lstStyle/>
          <a:p>
            <a:pPr algn="ctr" eaLnBrk="1" fontAlgn="auto" hangingPunct="1">
              <a:spcAft>
                <a:spcPts val="0"/>
              </a:spcAft>
              <a:defRPr/>
            </a:pPr>
            <a:r>
              <a:rPr sz="8000" dirty="0" smtClean="0"/>
              <a:t>EECS 2500 </a:t>
            </a:r>
            <a:br>
              <a:rPr sz="8000" dirty="0" smtClean="0"/>
            </a:br>
            <a:r>
              <a:rPr sz="8000" dirty="0" smtClean="0"/>
              <a:t>Linear Data Structures</a:t>
            </a:r>
            <a:endParaRPr sz="8000" dirty="0"/>
          </a:p>
        </p:txBody>
      </p:sp>
      <p:sp>
        <p:nvSpPr>
          <p:cNvPr id="14338" name="Subtitle 2"/>
          <p:cNvSpPr>
            <a:spLocks noGrp="1"/>
          </p:cNvSpPr>
          <p:nvPr>
            <p:ph type="subTitle" idx="1"/>
          </p:nvPr>
        </p:nvSpPr>
        <p:spPr>
          <a:xfrm>
            <a:off x="0" y="3636962"/>
            <a:ext cx="12188825" cy="1673883"/>
          </a:xfrm>
        </p:spPr>
        <p:txBody>
          <a:bodyPr>
            <a:normAutofit/>
          </a:bodyPr>
          <a:lstStyle/>
          <a:p>
            <a:pPr algn="ctr" eaLnBrk="1" hangingPunct="1"/>
            <a:r>
              <a:rPr lang="en-US" sz="2400" dirty="0" smtClean="0"/>
              <a:t>Lecture 16</a:t>
            </a:r>
          </a:p>
          <a:p>
            <a:pPr algn="ctr" eaLnBrk="1" hangingPunct="1"/>
            <a:r>
              <a:rPr lang="en-US" sz="3200" dirty="0" smtClean="0"/>
              <a:t>Section 10.5 – Searching Lists</a:t>
            </a:r>
          </a:p>
          <a:p>
            <a:pPr algn="ctr" eaLnBrk="1" hangingPunct="1"/>
            <a:r>
              <a:rPr lang="en-US" sz="2400" dirty="0" smtClean="0"/>
              <a:t>Fall </a:t>
            </a:r>
            <a:r>
              <a:rPr lang="en-US" sz="2400" dirty="0" smtClean="0"/>
              <a:t>2016</a:t>
            </a:r>
            <a:endParaRPr lang="en-US" sz="2400" dirty="0" smtClean="0"/>
          </a:p>
        </p:txBody>
      </p:sp>
      <p:sp>
        <p:nvSpPr>
          <p:cNvPr id="14339" name="Subtitle 2"/>
          <p:cNvSpPr txBox="1">
            <a:spLocks/>
          </p:cNvSpPr>
          <p:nvPr/>
        </p:nvSpPr>
        <p:spPr bwMode="auto">
          <a:xfrm>
            <a:off x="507868" y="6019800"/>
            <a:ext cx="11477810" cy="609600"/>
          </a:xfrm>
          <a:prstGeom prst="rect">
            <a:avLst/>
          </a:prstGeom>
          <a:noFill/>
          <a:ln w="9525">
            <a:noFill/>
            <a:miter lim="800000"/>
            <a:headEnd/>
            <a:tailEnd/>
          </a:ln>
        </p:spPr>
        <p:txBody>
          <a:bodyPr tIns="0" rIns="45720" bIns="0" anchor="b"/>
          <a:lstStyle/>
          <a:p>
            <a:pPr algn="r">
              <a:spcBef>
                <a:spcPct val="20000"/>
              </a:spcBef>
              <a:buClr>
                <a:schemeClr val="accent1"/>
              </a:buClr>
              <a:buSzPct val="80000"/>
              <a:buFont typeface="Wingdings 2" pitchFamily="18" charset="2"/>
              <a:buNone/>
            </a:pPr>
            <a:r>
              <a:rPr lang="en-US"/>
              <a:t>Dr. Larry G. Thomas – University of Toledo/LCCC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0" y="1"/>
            <a:ext cx="12188825" cy="701675"/>
          </a:xfrm>
        </p:spPr>
        <p:txBody>
          <a:bodyPr lIns="0" rIns="0"/>
          <a:lstStyle/>
          <a:p>
            <a:pPr eaLnBrk="1" hangingPunct="1"/>
            <a:r>
              <a:rPr lang="en-US" dirty="0" smtClean="0"/>
              <a:t>Searching (</a:t>
            </a:r>
            <a:r>
              <a:rPr lang="en-US" dirty="0" smtClean="0">
                <a:latin typeface="Times New Roman" pitchFamily="18" charset="0"/>
                <a:cs typeface="Times New Roman" pitchFamily="18" charset="0"/>
              </a:rPr>
              <a:t>§</a:t>
            </a:r>
            <a:r>
              <a:rPr lang="en-US" dirty="0" smtClean="0"/>
              <a:t>10.5)</a:t>
            </a:r>
          </a:p>
        </p:txBody>
      </p:sp>
      <p:sp>
        <p:nvSpPr>
          <p:cNvPr id="14338" name="Content Placeholder 2"/>
          <p:cNvSpPr>
            <a:spLocks noGrp="1"/>
          </p:cNvSpPr>
          <p:nvPr>
            <p:ph idx="1"/>
          </p:nvPr>
        </p:nvSpPr>
        <p:spPr>
          <a:xfrm>
            <a:off x="207380" y="933450"/>
            <a:ext cx="11829085" cy="5683250"/>
          </a:xfrm>
        </p:spPr>
        <p:txBody>
          <a:bodyPr/>
          <a:lstStyle/>
          <a:p>
            <a:pPr eaLnBrk="1" hangingPunct="1">
              <a:spcBef>
                <a:spcPts val="1200"/>
              </a:spcBef>
            </a:pPr>
            <a:r>
              <a:rPr lang="en-US" dirty="0" smtClean="0"/>
              <a:t>We put things into lists so we can later </a:t>
            </a:r>
            <a:r>
              <a:rPr lang="en-US" i="1" dirty="0" smtClean="0"/>
              <a:t>retrieve</a:t>
            </a:r>
            <a:r>
              <a:rPr lang="en-US" dirty="0" smtClean="0"/>
              <a:t> them.  Retrieving them requires </a:t>
            </a:r>
            <a:r>
              <a:rPr lang="en-US" i="1" dirty="0" smtClean="0"/>
              <a:t>finding</a:t>
            </a:r>
            <a:r>
              <a:rPr lang="en-US" dirty="0" smtClean="0"/>
              <a:t> them</a:t>
            </a:r>
          </a:p>
          <a:p>
            <a:pPr marL="742950" lvl="1" indent="-285750" eaLnBrk="1" hangingPunct="1">
              <a:spcBef>
                <a:spcPts val="1200"/>
              </a:spcBef>
            </a:pPr>
            <a:r>
              <a:rPr lang="en-US" dirty="0" smtClean="0"/>
              <a:t>In the case of a stack or a queue, we find them “when we’re supposed to” based on arrival time (FIFO/LIFO)</a:t>
            </a:r>
          </a:p>
          <a:p>
            <a:pPr eaLnBrk="1" hangingPunct="1">
              <a:spcBef>
                <a:spcPts val="1200"/>
              </a:spcBef>
            </a:pPr>
            <a:r>
              <a:rPr lang="en-US" dirty="0" smtClean="0"/>
              <a:t>In this section we look at some of the basic “search by value” techniques for lists. </a:t>
            </a:r>
          </a:p>
          <a:p>
            <a:pPr eaLnBrk="1" hangingPunct="1">
              <a:spcBef>
                <a:spcPts val="1200"/>
              </a:spcBef>
            </a:pPr>
            <a:r>
              <a:rPr lang="en-US" dirty="0" smtClean="0"/>
              <a:t>We’ve already seen some of these techniques: linear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and binary search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lg</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p>
          <a:p>
            <a:pPr eaLnBrk="1" hangingPunct="1">
              <a:spcBef>
                <a:spcPts val="1200"/>
              </a:spcBef>
            </a:pPr>
            <a:r>
              <a:rPr lang="en-US" dirty="0" smtClean="0"/>
              <a:t>In </a:t>
            </a:r>
            <a:r>
              <a:rPr lang="en-US" dirty="0" smtClean="0">
                <a:latin typeface="Times New Roman" pitchFamily="18" charset="0"/>
                <a:cs typeface="Times New Roman" pitchFamily="18" charset="0"/>
              </a:rPr>
              <a:t>§</a:t>
            </a:r>
            <a:r>
              <a:rPr lang="en-US" dirty="0" smtClean="0"/>
              <a:t>10.6 we look at an advanced technique, called </a:t>
            </a:r>
            <a:r>
              <a:rPr lang="en-US" i="1" u="sng" dirty="0" smtClean="0"/>
              <a:t>hashing</a:t>
            </a:r>
            <a:r>
              <a:rPr lang="en-US" dirty="0" smtClean="0"/>
              <a:t>, that can often provide </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(1)</a:t>
            </a:r>
            <a:r>
              <a:rPr lang="en-US" dirty="0" smtClean="0"/>
              <a:t> searches by value.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0" y="1"/>
            <a:ext cx="12188825" cy="701675"/>
          </a:xfrm>
        </p:spPr>
        <p:txBody>
          <a:bodyPr lIns="0" rIns="0"/>
          <a:lstStyle/>
          <a:p>
            <a:pPr eaLnBrk="1" hangingPunct="1"/>
            <a:r>
              <a:rPr lang="en-US" smtClean="0"/>
              <a:t>Linear Searching</a:t>
            </a:r>
          </a:p>
        </p:txBody>
      </p:sp>
      <p:sp>
        <p:nvSpPr>
          <p:cNvPr id="14338" name="Content Placeholder 2"/>
          <p:cNvSpPr>
            <a:spLocks noGrp="1"/>
          </p:cNvSpPr>
          <p:nvPr>
            <p:ph idx="1"/>
          </p:nvPr>
        </p:nvSpPr>
        <p:spPr>
          <a:xfrm>
            <a:off x="207380" y="933450"/>
            <a:ext cx="11829085" cy="5683250"/>
          </a:xfrm>
        </p:spPr>
        <p:txBody>
          <a:bodyPr/>
          <a:lstStyle/>
          <a:p>
            <a:pPr eaLnBrk="1" hangingPunct="1">
              <a:spcBef>
                <a:spcPts val="1200"/>
              </a:spcBef>
            </a:pPr>
            <a:r>
              <a:rPr lang="en-US" dirty="0" smtClean="0"/>
              <a:t>If we want to </a:t>
            </a:r>
            <a:r>
              <a:rPr lang="en-US" u="sng" dirty="0" smtClean="0"/>
              <a:t>add</a:t>
            </a:r>
            <a:r>
              <a:rPr lang="en-US" dirty="0" smtClean="0"/>
              <a:t> elements as quickly as possible to a list, and we are not as concerned about how long it takes to </a:t>
            </a:r>
            <a:r>
              <a:rPr lang="en-US" u="sng" dirty="0" smtClean="0"/>
              <a:t>find</a:t>
            </a:r>
            <a:r>
              <a:rPr lang="en-US" dirty="0" smtClean="0"/>
              <a:t> them we would put the element: </a:t>
            </a:r>
          </a:p>
          <a:p>
            <a:pPr marL="742950" lvl="1" indent="-285750" eaLnBrk="1" hangingPunct="1">
              <a:spcBef>
                <a:spcPts val="1200"/>
              </a:spcBef>
            </a:pPr>
            <a:r>
              <a:rPr lang="en-US" dirty="0" smtClean="0"/>
              <a:t>into the last slot in an array-based list </a:t>
            </a:r>
          </a:p>
          <a:p>
            <a:pPr marL="742950" lvl="1" indent="-285750" eaLnBrk="1" hangingPunct="1">
              <a:spcBef>
                <a:spcPts val="1200"/>
              </a:spcBef>
            </a:pPr>
            <a:r>
              <a:rPr lang="en-US" dirty="0" smtClean="0"/>
              <a:t>into the first slot in a linked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0" y="1"/>
            <a:ext cx="12188825" cy="701675"/>
          </a:xfrm>
        </p:spPr>
        <p:txBody>
          <a:bodyPr lIns="0" rIns="0"/>
          <a:lstStyle/>
          <a:p>
            <a:pPr eaLnBrk="1" hangingPunct="1"/>
            <a:r>
              <a:rPr lang="en-US" smtClean="0"/>
              <a:t>Linear Searching (2)</a:t>
            </a:r>
          </a:p>
        </p:txBody>
      </p:sp>
      <p:sp>
        <p:nvSpPr>
          <p:cNvPr id="14338" name="Content Placeholder 2"/>
          <p:cNvSpPr>
            <a:spLocks noGrp="1"/>
          </p:cNvSpPr>
          <p:nvPr>
            <p:ph idx="1"/>
          </p:nvPr>
        </p:nvSpPr>
        <p:spPr>
          <a:xfrm>
            <a:off x="207380" y="933450"/>
            <a:ext cx="11829085" cy="5683250"/>
          </a:xfrm>
        </p:spPr>
        <p:txBody>
          <a:bodyPr/>
          <a:lstStyle/>
          <a:p>
            <a:pPr eaLnBrk="1" hangingPunct="1">
              <a:spcBef>
                <a:spcPts val="1200"/>
              </a:spcBef>
            </a:pPr>
            <a:r>
              <a:rPr lang="en-US" dirty="0" smtClean="0"/>
              <a:t>To search this list for the element with a given key, we must use a simple </a:t>
            </a:r>
            <a:r>
              <a:rPr lang="en-US" i="1" dirty="0" smtClean="0"/>
              <a:t>linear</a:t>
            </a:r>
            <a:r>
              <a:rPr lang="en-US" dirty="0" smtClean="0"/>
              <a:t> (or </a:t>
            </a:r>
            <a:r>
              <a:rPr lang="en-US" i="1" dirty="0" smtClean="0"/>
              <a:t>sequential</a:t>
            </a:r>
            <a:r>
              <a:rPr lang="en-US" dirty="0" smtClean="0"/>
              <a:t>) </a:t>
            </a:r>
            <a:r>
              <a:rPr lang="en-US" i="1" dirty="0" smtClean="0"/>
              <a:t>search</a:t>
            </a:r>
          </a:p>
          <a:p>
            <a:pPr marL="742950" lvl="1" indent="-285750" eaLnBrk="1" hangingPunct="1">
              <a:spcBef>
                <a:spcPts val="1200"/>
              </a:spcBef>
            </a:pPr>
            <a:r>
              <a:rPr lang="en-US" dirty="0" smtClean="0"/>
              <a:t>Beginning with the first element in the list, we search for the desired element by examining each subsequent element’s key until either the search is successful or the list is exhausted.</a:t>
            </a:r>
          </a:p>
          <a:p>
            <a:pPr marL="742950" lvl="1" indent="-285750" eaLnBrk="1" hangingPunct="1">
              <a:spcBef>
                <a:spcPts val="1200"/>
              </a:spcBef>
            </a:pPr>
            <a:r>
              <a:rPr lang="en-US" dirty="0" smtClean="0"/>
              <a:t>The number of comparisons in this search is </a:t>
            </a:r>
            <a:r>
              <a:rPr lang="en-US" i="1" dirty="0" smtClean="0">
                <a:latin typeface="Times New Roman" pitchFamily="18" charset="0"/>
              </a:rPr>
              <a:t>O</a:t>
            </a:r>
            <a:r>
              <a:rPr lang="en-US" dirty="0" smtClean="0">
                <a:latin typeface="Times New Roman" pitchFamily="18" charset="0"/>
              </a:rPr>
              <a:t>(</a:t>
            </a:r>
            <a:r>
              <a:rPr lang="en-US" i="1" dirty="0" smtClean="0">
                <a:latin typeface="Times New Roman" pitchFamily="18" charset="0"/>
              </a:rPr>
              <a:t>N</a:t>
            </a:r>
            <a:r>
              <a:rPr lang="en-US" dirty="0" smtClean="0">
                <a:latin typeface="Times New Roman" pitchFamily="18" charset="0"/>
              </a:rPr>
              <a:t>)</a:t>
            </a:r>
          </a:p>
          <a:p>
            <a:pPr marL="742950" lvl="1" indent="-285750" eaLnBrk="1" hangingPunct="1">
              <a:spcBef>
                <a:spcPts val="1200"/>
              </a:spcBef>
            </a:pPr>
            <a:r>
              <a:rPr lang="en-US" i="1" u="sng" dirty="0" smtClean="0"/>
              <a:t>Worst</a:t>
            </a:r>
            <a:r>
              <a:rPr lang="en-US" dirty="0" smtClean="0"/>
              <a:t> case: we have to make </a:t>
            </a:r>
            <a:r>
              <a:rPr lang="en-US" i="1" dirty="0" smtClean="0">
                <a:latin typeface="Times New Roman" pitchFamily="18" charset="0"/>
              </a:rPr>
              <a:t>N</a:t>
            </a:r>
            <a:r>
              <a:rPr lang="en-US" dirty="0" smtClean="0"/>
              <a:t> key comparisons. </a:t>
            </a:r>
          </a:p>
          <a:p>
            <a:pPr marL="742950" lvl="1" indent="-285750" eaLnBrk="1" hangingPunct="1">
              <a:spcBef>
                <a:spcPts val="1200"/>
              </a:spcBef>
            </a:pPr>
            <a:r>
              <a:rPr lang="en-US" dirty="0" smtClean="0"/>
              <a:t>On the </a:t>
            </a:r>
            <a:r>
              <a:rPr lang="en-US" i="1" u="sng" dirty="0" smtClean="0"/>
              <a:t>average</a:t>
            </a:r>
            <a:r>
              <a:rPr lang="en-US" dirty="0" smtClean="0"/>
              <a:t>, assuming that there is an equal probability of searching for any element in the list, we make </a:t>
            </a:r>
            <a:r>
              <a:rPr lang="en-US" i="1" dirty="0" smtClean="0">
                <a:latin typeface="Times New Roman" pitchFamily="18" charset="0"/>
              </a:rPr>
              <a:t>N</a:t>
            </a:r>
            <a:r>
              <a:rPr lang="en-US" dirty="0" smtClean="0">
                <a:latin typeface="Times New Roman" pitchFamily="18" charset="0"/>
              </a:rPr>
              <a:t>/2</a:t>
            </a:r>
            <a:r>
              <a:rPr lang="en-US" dirty="0" smtClean="0"/>
              <a:t> comparisons for a successful 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
            <a:ext cx="12188825" cy="701675"/>
          </a:xfrm>
        </p:spPr>
        <p:txBody>
          <a:bodyPr lIns="0" rIns="0"/>
          <a:lstStyle/>
          <a:p>
            <a:pPr eaLnBrk="1" hangingPunct="1"/>
            <a:r>
              <a:rPr lang="en-US" smtClean="0"/>
              <a:t>High-Probability Ordering (1)</a:t>
            </a:r>
          </a:p>
        </p:txBody>
      </p:sp>
      <p:sp>
        <p:nvSpPr>
          <p:cNvPr id="14338" name="Content Placeholder 2"/>
          <p:cNvSpPr>
            <a:spLocks noGrp="1"/>
          </p:cNvSpPr>
          <p:nvPr>
            <p:ph idx="1"/>
          </p:nvPr>
        </p:nvSpPr>
        <p:spPr>
          <a:xfrm>
            <a:off x="207380" y="933450"/>
            <a:ext cx="11829085" cy="5683250"/>
          </a:xfrm>
        </p:spPr>
        <p:txBody>
          <a:bodyPr/>
          <a:lstStyle/>
          <a:p>
            <a:pPr eaLnBrk="1" hangingPunct="1">
              <a:spcBef>
                <a:spcPts val="1200"/>
              </a:spcBef>
            </a:pPr>
            <a:r>
              <a:rPr lang="en-US" dirty="0" smtClean="0"/>
              <a:t>Sometimes certain list elements are in much greater demand than others. We can then improve the search: </a:t>
            </a:r>
          </a:p>
          <a:p>
            <a:pPr marL="742950" lvl="1" indent="-285750" eaLnBrk="1" hangingPunct="1">
              <a:spcBef>
                <a:spcPts val="1200"/>
              </a:spcBef>
            </a:pPr>
            <a:r>
              <a:rPr lang="en-US" dirty="0" smtClean="0"/>
              <a:t>Put the most-often-desired elements at the beginning of the list</a:t>
            </a:r>
          </a:p>
          <a:p>
            <a:pPr marL="742950" lvl="1" indent="-285750" eaLnBrk="1" hangingPunct="1">
              <a:spcBef>
                <a:spcPts val="1200"/>
              </a:spcBef>
            </a:pPr>
            <a:r>
              <a:rPr lang="en-US" dirty="0" smtClean="0"/>
              <a:t>Using this scheme, we are more likely to make a hit in the first few tries, and rarely do we have to search the whole list.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0" y="1"/>
            <a:ext cx="12188825" cy="701675"/>
          </a:xfrm>
        </p:spPr>
        <p:txBody>
          <a:bodyPr lIns="0" rIns="0"/>
          <a:lstStyle/>
          <a:p>
            <a:pPr eaLnBrk="1" hangingPunct="1"/>
            <a:r>
              <a:rPr lang="en-US" dirty="0" smtClean="0"/>
              <a:t>High-Probability Ordering (2)</a:t>
            </a:r>
          </a:p>
        </p:txBody>
      </p:sp>
      <p:sp>
        <p:nvSpPr>
          <p:cNvPr id="14338" name="Content Placeholder 2"/>
          <p:cNvSpPr>
            <a:spLocks noGrp="1"/>
          </p:cNvSpPr>
          <p:nvPr>
            <p:ph idx="1"/>
          </p:nvPr>
        </p:nvSpPr>
        <p:spPr>
          <a:xfrm>
            <a:off x="207380" y="933450"/>
            <a:ext cx="11829085" cy="5683250"/>
          </a:xfrm>
        </p:spPr>
        <p:txBody>
          <a:bodyPr/>
          <a:lstStyle/>
          <a:p>
            <a:pPr eaLnBrk="1" hangingPunct="1">
              <a:spcBef>
                <a:spcPts val="1200"/>
              </a:spcBef>
            </a:pPr>
            <a:r>
              <a:rPr lang="en-US" dirty="0" smtClean="0"/>
              <a:t>If the elements in the list are not static or if we cannot predict their relative demand, we can:</a:t>
            </a:r>
          </a:p>
          <a:p>
            <a:pPr marL="742950" lvl="1" indent="-285750" eaLnBrk="1" hangingPunct="1">
              <a:spcBef>
                <a:spcPts val="1200"/>
              </a:spcBef>
            </a:pPr>
            <a:r>
              <a:rPr lang="en-US" dirty="0" smtClean="0"/>
              <a:t>move each element accessed to the front of the list or</a:t>
            </a:r>
          </a:p>
          <a:p>
            <a:pPr marL="742950" lvl="1" indent="-285750" eaLnBrk="1" hangingPunct="1">
              <a:spcBef>
                <a:spcPts val="1200"/>
              </a:spcBef>
            </a:pPr>
            <a:r>
              <a:rPr lang="en-US" dirty="0" smtClean="0"/>
              <a:t>as an element is found, it is swapped with the element that precedes it (increment its importance or “</a:t>
            </a:r>
            <a:r>
              <a:rPr lang="en-US" dirty="0" err="1" smtClean="0"/>
              <a:t>firstness</a:t>
            </a:r>
            <a:r>
              <a:rPr lang="en-US" dirty="0" smtClean="0"/>
              <a:t>”)</a:t>
            </a:r>
          </a:p>
          <a:p>
            <a:pPr eaLnBrk="1" hangingPunct="1">
              <a:spcBef>
                <a:spcPts val="1200"/>
              </a:spcBef>
            </a:pPr>
            <a:r>
              <a:rPr lang="en-US" dirty="0" smtClean="0"/>
              <a:t>Lists in which the relative positions of the elements are changed in an attempt to improve search efficiency are called </a:t>
            </a:r>
            <a:r>
              <a:rPr lang="en-US" i="1" dirty="0" smtClean="0"/>
              <a:t>self-organizing</a:t>
            </a:r>
            <a:r>
              <a:rPr lang="en-US" dirty="0" smtClean="0"/>
              <a:t> or </a:t>
            </a:r>
            <a:r>
              <a:rPr lang="en-US" i="1" dirty="0" smtClean="0"/>
              <a:t>self-adjusting</a:t>
            </a:r>
            <a:r>
              <a:rPr lang="en-US" dirty="0" smtClean="0"/>
              <a:t>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0" y="1"/>
            <a:ext cx="12188825" cy="701675"/>
          </a:xfrm>
        </p:spPr>
        <p:txBody>
          <a:bodyPr lIns="0" rIns="0"/>
          <a:lstStyle/>
          <a:p>
            <a:pPr eaLnBrk="1" hangingPunct="1"/>
            <a:r>
              <a:rPr lang="en-US" smtClean="0"/>
              <a:t>Sorted Lists</a:t>
            </a:r>
          </a:p>
        </p:txBody>
      </p:sp>
      <p:sp>
        <p:nvSpPr>
          <p:cNvPr id="14338" name="Content Placeholder 2"/>
          <p:cNvSpPr>
            <a:spLocks noGrp="1"/>
          </p:cNvSpPr>
          <p:nvPr>
            <p:ph idx="1"/>
          </p:nvPr>
        </p:nvSpPr>
        <p:spPr>
          <a:xfrm>
            <a:off x="207380" y="933450"/>
            <a:ext cx="11829085" cy="5683250"/>
          </a:xfrm>
        </p:spPr>
        <p:txBody>
          <a:bodyPr/>
          <a:lstStyle/>
          <a:p>
            <a:pPr eaLnBrk="1" hangingPunct="1"/>
            <a:r>
              <a:rPr lang="en-US" dirty="0" smtClean="0"/>
              <a:t>If the list is </a:t>
            </a:r>
            <a:r>
              <a:rPr lang="en-US" i="1" u="sng" dirty="0" smtClean="0"/>
              <a:t>sorted</a:t>
            </a:r>
            <a:r>
              <a:rPr lang="en-US" dirty="0" smtClean="0"/>
              <a:t>, a sequential search no longer needs to search the </a:t>
            </a:r>
            <a:r>
              <a:rPr lang="en-US" i="1" u="sng" dirty="0" smtClean="0"/>
              <a:t>whole</a:t>
            </a:r>
            <a:r>
              <a:rPr lang="en-US" dirty="0" smtClean="0"/>
              <a:t> list to discover that an element does </a:t>
            </a:r>
            <a:r>
              <a:rPr lang="en-US" i="1" dirty="0" smtClean="0"/>
              <a:t>not</a:t>
            </a:r>
            <a:r>
              <a:rPr lang="en-US" dirty="0" smtClean="0"/>
              <a:t> exist. It only needs to search until it has passed the element’s logical place in the list – a that is, until an element with a larger key value is encountered. </a:t>
            </a:r>
          </a:p>
          <a:p>
            <a:pPr eaLnBrk="1" hangingPunct="1"/>
            <a:r>
              <a:rPr lang="en-US" dirty="0" smtClean="0"/>
              <a:t>Another advantage of linear searching is its simplicity. </a:t>
            </a:r>
          </a:p>
          <a:p>
            <a:pPr eaLnBrk="1" hangingPunct="1"/>
            <a:r>
              <a:rPr lang="en-US" dirty="0" smtClean="0"/>
              <a:t>The binary search is usually faster; however, it is not guaranteed to be faster for searching very small lists, and can’t be used at all on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0" y="1"/>
            <a:ext cx="12188825" cy="701675"/>
          </a:xfrm>
        </p:spPr>
        <p:txBody>
          <a:bodyPr lIns="0" rIns="0"/>
          <a:lstStyle/>
          <a:p>
            <a:pPr eaLnBrk="1" hangingPunct="1"/>
            <a:r>
              <a:rPr lang="en-US" smtClean="0"/>
              <a:t>Sorted Lists (2)</a:t>
            </a:r>
          </a:p>
        </p:txBody>
      </p:sp>
      <p:sp>
        <p:nvSpPr>
          <p:cNvPr id="14338" name="Content Placeholder 2"/>
          <p:cNvSpPr>
            <a:spLocks noGrp="1"/>
          </p:cNvSpPr>
          <p:nvPr>
            <p:ph idx="1"/>
          </p:nvPr>
        </p:nvSpPr>
        <p:spPr>
          <a:xfrm>
            <a:off x="207380" y="933450"/>
            <a:ext cx="11829085" cy="5683250"/>
          </a:xfrm>
        </p:spPr>
        <p:txBody>
          <a:bodyPr/>
          <a:lstStyle/>
          <a:p>
            <a:pPr eaLnBrk="1" hangingPunct="1"/>
            <a:r>
              <a:rPr lang="en-US" dirty="0" smtClean="0"/>
              <a:t>As the number of elements increases, however, the disparity between the linear search and the binary search grows very quickly.</a:t>
            </a:r>
          </a:p>
          <a:p>
            <a:pPr eaLnBrk="1" hangingPunct="1"/>
            <a:r>
              <a:rPr lang="en-US" dirty="0" smtClean="0"/>
              <a:t>The binary search is appropriate only for list elements stored in a sequential array-based representation. </a:t>
            </a:r>
          </a:p>
          <a:p>
            <a:pPr eaLnBrk="1" hangingPunct="1"/>
            <a:r>
              <a:rPr lang="en-US" dirty="0" smtClean="0"/>
              <a:t>However, a binary search </a:t>
            </a:r>
            <a:r>
              <a:rPr lang="en-US" i="1" u="sng" dirty="0" smtClean="0"/>
              <a:t>tree</a:t>
            </a:r>
            <a:r>
              <a:rPr lang="en-US" dirty="0" smtClean="0"/>
              <a:t> (EECS 2510) allows us to perform a binary search on a linked data representation</a:t>
            </a:r>
          </a:p>
          <a:p>
            <a:pPr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0" y="1"/>
            <a:ext cx="12188825" cy="701675"/>
          </a:xfrm>
        </p:spPr>
        <p:txBody>
          <a:bodyPr/>
          <a:lstStyle/>
          <a:p>
            <a:pPr eaLnBrk="1" hangingPunct="1"/>
            <a:r>
              <a:rPr lang="en-US" dirty="0" smtClean="0"/>
              <a:t>Chapter 10 Will Continue…</a:t>
            </a:r>
            <a:endParaRPr lang="en-US" dirty="0" smtClean="0">
              <a:latin typeface="Courier New" pitchFamily="49" charset="0"/>
              <a:cs typeface="Courier New" pitchFamily="49" charset="0"/>
            </a:endParaRPr>
          </a:p>
        </p:txBody>
      </p:sp>
      <p:sp>
        <p:nvSpPr>
          <p:cNvPr id="4" name="Content Placeholder 3"/>
          <p:cNvSpPr>
            <a:spLocks noGrp="1"/>
          </p:cNvSpPr>
          <p:nvPr>
            <p:ph idx="1"/>
          </p:nvPr>
        </p:nvSpPr>
        <p:spPr>
          <a:xfrm>
            <a:off x="101574" y="1104900"/>
            <a:ext cx="11934891" cy="5410200"/>
          </a:xfrm>
        </p:spPr>
        <p:txBody>
          <a:bodyPr/>
          <a:lstStyle/>
          <a:p>
            <a:pPr eaLnBrk="1" hangingPunct="1">
              <a:lnSpc>
                <a:spcPct val="95000"/>
              </a:lnSpc>
              <a:spcBef>
                <a:spcPct val="5000"/>
              </a:spcBef>
              <a:buFont typeface="Wingdings 2" pitchFamily="18" charset="2"/>
              <a:buNone/>
            </a:pPr>
            <a:endParaRPr lang="en-US" smtClean="0"/>
          </a:p>
          <a:p>
            <a:pPr eaLnBrk="1" hangingPunct="1">
              <a:lnSpc>
                <a:spcPct val="95000"/>
              </a:lnSpc>
              <a:spcBef>
                <a:spcPct val="5000"/>
              </a:spcBef>
              <a:buFont typeface="Wingdings 2" pitchFamily="18" charset="2"/>
              <a:buNone/>
            </a:pPr>
            <a:endParaRPr lang="en-US" smtClean="0"/>
          </a:p>
          <a:p>
            <a:pPr eaLnBrk="1" hangingPunct="1">
              <a:lnSpc>
                <a:spcPct val="95000"/>
              </a:lnSpc>
              <a:spcBef>
                <a:spcPct val="5000"/>
              </a:spcBef>
              <a:buFont typeface="Wingdings 2" pitchFamily="18" charset="2"/>
              <a:buNone/>
            </a:pPr>
            <a:endParaRPr lang="en-US" smtClean="0"/>
          </a:p>
          <a:p>
            <a:pPr eaLnBrk="1" hangingPunct="1">
              <a:lnSpc>
                <a:spcPct val="95000"/>
              </a:lnSpc>
              <a:spcBef>
                <a:spcPct val="5000"/>
              </a:spcBef>
              <a:buFont typeface="Wingdings 2" pitchFamily="18" charset="2"/>
              <a:buNone/>
            </a:pPr>
            <a:endParaRPr lang="en-US" smtClean="0"/>
          </a:p>
          <a:p>
            <a:pPr algn="ctr" eaLnBrk="1" hangingPunct="1">
              <a:lnSpc>
                <a:spcPct val="95000"/>
              </a:lnSpc>
              <a:spcBef>
                <a:spcPct val="5000"/>
              </a:spcBef>
              <a:buFont typeface="Wingdings 2" pitchFamily="18" charset="2"/>
              <a:buNone/>
            </a:pPr>
            <a:r>
              <a:rPr lang="en-US" sz="9000" smtClean="0"/>
              <a:t>? Questions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EECS PowerPoint 2010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EECS PowerPoint 2010 Theme</Template>
  <TotalTime>12213</TotalTime>
  <Words>613</Words>
  <Application>Microsoft Office PowerPoint</Application>
  <PresentationFormat>Custom</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EECS PowerPoint 2010 Theme</vt:lpstr>
      <vt:lpstr>EECS 2500  Linear Data Structures</vt:lpstr>
      <vt:lpstr>Searching (§10.5)</vt:lpstr>
      <vt:lpstr>Linear Searching</vt:lpstr>
      <vt:lpstr>Linear Searching (2)</vt:lpstr>
      <vt:lpstr>High-Probability Ordering (1)</vt:lpstr>
      <vt:lpstr>High-Probability Ordering (2)</vt:lpstr>
      <vt:lpstr>Sorted Lists</vt:lpstr>
      <vt:lpstr>Sorted Lists (2)</vt:lpstr>
      <vt:lpstr>Chapter 10 Will Continue…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1010 – First Year Design</dc:title>
  <dc:creator>LGT</dc:creator>
  <cp:lastModifiedBy>Larry Thomas</cp:lastModifiedBy>
  <cp:revision>2951</cp:revision>
  <dcterms:created xsi:type="dcterms:W3CDTF">2010-07-29T23:41:00Z</dcterms:created>
  <dcterms:modified xsi:type="dcterms:W3CDTF">2016-10-20T13:44:33Z</dcterms:modified>
</cp:coreProperties>
</file>