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61"/>
  </p:notesMasterIdLst>
  <p:sldIdLst>
    <p:sldId id="256" r:id="rId2"/>
    <p:sldId id="257" r:id="rId3"/>
    <p:sldId id="371" r:id="rId4"/>
    <p:sldId id="258" r:id="rId5"/>
    <p:sldId id="540" r:id="rId6"/>
    <p:sldId id="575" r:id="rId7"/>
    <p:sldId id="433" r:id="rId8"/>
    <p:sldId id="481" r:id="rId9"/>
    <p:sldId id="543" r:id="rId10"/>
    <p:sldId id="576" r:id="rId11"/>
    <p:sldId id="544" r:id="rId12"/>
    <p:sldId id="545" r:id="rId13"/>
    <p:sldId id="547" r:id="rId14"/>
    <p:sldId id="549" r:id="rId15"/>
    <p:sldId id="548" r:id="rId16"/>
    <p:sldId id="434" r:id="rId17"/>
    <p:sldId id="550" r:id="rId18"/>
    <p:sldId id="551" r:id="rId19"/>
    <p:sldId id="577" r:id="rId20"/>
    <p:sldId id="606" r:id="rId21"/>
    <p:sldId id="435" r:id="rId22"/>
    <p:sldId id="578" r:id="rId23"/>
    <p:sldId id="555" r:id="rId24"/>
    <p:sldId id="579" r:id="rId25"/>
    <p:sldId id="580" r:id="rId26"/>
    <p:sldId id="556" r:id="rId27"/>
    <p:sldId id="605" r:id="rId28"/>
    <p:sldId id="557" r:id="rId29"/>
    <p:sldId id="581" r:id="rId30"/>
    <p:sldId id="560" r:id="rId31"/>
    <p:sldId id="561" r:id="rId32"/>
    <p:sldId id="562" r:id="rId33"/>
    <p:sldId id="563" r:id="rId34"/>
    <p:sldId id="564" r:id="rId35"/>
    <p:sldId id="566" r:id="rId36"/>
    <p:sldId id="582" r:id="rId37"/>
    <p:sldId id="583" r:id="rId38"/>
    <p:sldId id="584" r:id="rId39"/>
    <p:sldId id="585" r:id="rId40"/>
    <p:sldId id="586" r:id="rId41"/>
    <p:sldId id="587" r:id="rId42"/>
    <p:sldId id="588" r:id="rId43"/>
    <p:sldId id="589" r:id="rId44"/>
    <p:sldId id="590" r:id="rId45"/>
    <p:sldId id="591" r:id="rId46"/>
    <p:sldId id="592" r:id="rId47"/>
    <p:sldId id="593" r:id="rId48"/>
    <p:sldId id="594" r:id="rId49"/>
    <p:sldId id="595" r:id="rId50"/>
    <p:sldId id="596" r:id="rId51"/>
    <p:sldId id="597" r:id="rId52"/>
    <p:sldId id="598" r:id="rId53"/>
    <p:sldId id="599" r:id="rId54"/>
    <p:sldId id="600" r:id="rId55"/>
    <p:sldId id="601" r:id="rId56"/>
    <p:sldId id="602" r:id="rId57"/>
    <p:sldId id="603" r:id="rId58"/>
    <p:sldId id="604" r:id="rId59"/>
    <p:sldId id="353" r:id="rId60"/>
  </p:sldIdLst>
  <p:sldSz cx="12188825"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FF0000"/>
    <a:srgbClr val="FF9933"/>
    <a:srgbClr val="007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9475" autoAdjust="0"/>
    <p:restoredTop sz="94660"/>
  </p:normalViewPr>
  <p:slideViewPr>
    <p:cSldViewPr>
      <p:cViewPr varScale="1">
        <p:scale>
          <a:sx n="57" d="100"/>
          <a:sy n="57" d="100"/>
        </p:scale>
        <p:origin x="-115" y="-533"/>
      </p:cViewPr>
      <p:guideLst>
        <p:guide orient="horz" pos="2160"/>
        <p:guide pos="2880"/>
        <p:guide pos="3839"/>
      </p:guideLst>
    </p:cSldViewPr>
  </p:slideViewPr>
  <p:notesTextViewPr>
    <p:cViewPr>
      <p:scale>
        <a:sx n="100" d="100"/>
        <a:sy n="100" d="100"/>
      </p:scale>
      <p:origin x="0" y="0"/>
    </p:cViewPr>
  </p:notesTextViewPr>
  <p:sorterViewPr>
    <p:cViewPr>
      <p:scale>
        <a:sx n="88" d="100"/>
        <a:sy n="88" d="100"/>
      </p:scale>
      <p:origin x="0" y="0"/>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FBDEC64-C214-4437-90DC-900FECB46471}" type="datetimeFigureOut">
              <a:rPr lang="en-US"/>
              <a:pPr>
                <a:defRPr/>
              </a:pPr>
              <a:t>11/3/2016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147C84C-FF2D-43AD-8935-70780E25DA3E}" type="slidenum">
              <a:rPr lang="en-US"/>
              <a:pPr>
                <a:defRPr/>
              </a:pPr>
              <a:t>‹#›</a:t>
            </a:fld>
            <a:endParaRPr lang="en-US"/>
          </a:p>
        </p:txBody>
      </p:sp>
    </p:spTree>
    <p:extLst>
      <p:ext uri="{BB962C8B-B14F-4D97-AF65-F5344CB8AC3E}">
        <p14:creationId xmlns:p14="http://schemas.microsoft.com/office/powerpoint/2010/main" val="5637053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71936" y="3337560"/>
            <a:ext cx="8637814"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577250" y="1544812"/>
            <a:ext cx="863781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E1C83238-A90B-4AF7-BABC-388347D2A5EA}" type="datetimeFigureOut">
              <a:rPr lang="en-US" smtClean="0"/>
              <a:pPr>
                <a:defRPr/>
              </a:pPr>
              <a:t>11/3/2016</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AE731A6B-70EE-4826-BF5B-B0897197248D}"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F41FE8E-A10E-4EFB-962C-4E0F66D814C4}" type="datetimeFigureOut">
              <a:rPr lang="en-US" smtClean="0"/>
              <a:pPr>
                <a:defRPr/>
              </a:pPr>
              <a:t>11/3/2016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96FC82A-11D4-4AEE-A7D1-AAE7C15FC64A}"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F29F17A-247E-4410-B693-88D10E6FD514}" type="datetimeFigureOut">
              <a:rPr lang="en-US" smtClean="0"/>
              <a:pPr>
                <a:defRPr/>
              </a:pPr>
              <a:t>11/3/2016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3D1EBF6-2E44-4AF5-995D-B6ADDB33113A}"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7"/>
          <p:cNvCxnSpPr/>
          <p:nvPr/>
        </p:nvCxnSpPr>
        <p:spPr>
          <a:xfrm>
            <a:off x="0" y="692150"/>
            <a:ext cx="12188825"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88825" cy="692696"/>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a:xfrm>
            <a:off x="101574" y="908720"/>
            <a:ext cx="11934891" cy="56063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a:xfrm>
            <a:off x="609441" y="6553200"/>
            <a:ext cx="2844059" cy="228600"/>
          </a:xfrm>
        </p:spPr>
        <p:txBody>
          <a:bodyPr/>
          <a:lstStyle>
            <a:lvl1pPr>
              <a:defRPr/>
            </a:lvl1pPr>
          </a:lstStyle>
          <a:p>
            <a:pPr>
              <a:defRPr/>
            </a:pPr>
            <a:fld id="{7878F0F2-7E49-4AC8-AE8F-6B005B010817}" type="datetimeFigureOut">
              <a:rPr lang="en-US" smtClean="0"/>
              <a:pPr>
                <a:defRPr/>
              </a:pPr>
              <a:t>11/3/2016</a:t>
            </a:fld>
            <a:endParaRPr lang="en-US"/>
          </a:p>
        </p:txBody>
      </p:sp>
      <p:sp>
        <p:nvSpPr>
          <p:cNvPr id="6" name="Footer Placeholder 4"/>
          <p:cNvSpPr>
            <a:spLocks noGrp="1"/>
          </p:cNvSpPr>
          <p:nvPr>
            <p:ph type="ftr" sz="quarter" idx="11"/>
          </p:nvPr>
        </p:nvSpPr>
        <p:spPr>
          <a:xfrm>
            <a:off x="4164515" y="6591301"/>
            <a:ext cx="3859795" cy="195263"/>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10868369" y="6591301"/>
            <a:ext cx="1015735" cy="195263"/>
          </a:xfrm>
        </p:spPr>
        <p:txBody>
          <a:bodyPr/>
          <a:lstStyle>
            <a:lvl1pPr>
              <a:defRPr/>
            </a:lvl1pPr>
          </a:lstStyle>
          <a:p>
            <a:pPr>
              <a:defRPr/>
            </a:pPr>
            <a:fld id="{C6ADF7CE-5383-4438-B0D2-FC94551231B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162" y="3583838"/>
            <a:ext cx="8836898"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914162" y="2485800"/>
            <a:ext cx="8836898"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DE6BC61-1814-45E1-BE74-6EB71F751F56}" type="datetimeFigureOut">
              <a:rPr lang="en-US" smtClean="0"/>
              <a:pPr>
                <a:defRPr/>
              </a:pPr>
              <a:t>11/3/2016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AF645D-CFDF-4790-8105-82CA67D28F8C}"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8"/>
          <p:cNvCxnSpPr/>
          <p:nvPr/>
        </p:nvCxnSpPr>
        <p:spPr>
          <a:xfrm>
            <a:off x="-6348" y="692150"/>
            <a:ext cx="12188826"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88825" cy="692696"/>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7280" y="836712"/>
            <a:ext cx="5711147" cy="5289451"/>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4412" y="836712"/>
            <a:ext cx="5807133" cy="5289451"/>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9"/>
          <p:cNvSpPr>
            <a:spLocks noGrp="1"/>
          </p:cNvSpPr>
          <p:nvPr>
            <p:ph type="dt" sz="half" idx="10"/>
          </p:nvPr>
        </p:nvSpPr>
        <p:spPr/>
        <p:txBody>
          <a:bodyPr/>
          <a:lstStyle>
            <a:lvl1pPr>
              <a:defRPr/>
            </a:lvl1pPr>
          </a:lstStyle>
          <a:p>
            <a:pPr>
              <a:defRPr/>
            </a:pPr>
            <a:fld id="{8275B441-09FD-4AB2-BC54-CE2DC545E0AD}" type="datetimeFigureOut">
              <a:rPr lang="en-US" smtClean="0"/>
              <a:pPr>
                <a:defRPr/>
              </a:pPr>
              <a:t>11/3/2016</a:t>
            </a:fld>
            <a:endParaRPr lang="en-US"/>
          </a:p>
        </p:txBody>
      </p:sp>
      <p:sp>
        <p:nvSpPr>
          <p:cNvPr id="7" name="Footer Placeholder 21"/>
          <p:cNvSpPr>
            <a:spLocks noGrp="1"/>
          </p:cNvSpPr>
          <p:nvPr>
            <p:ph type="ftr" sz="quarter" idx="11"/>
          </p:nvPr>
        </p:nvSpPr>
        <p:spPr/>
        <p:txBody>
          <a:bodyPr/>
          <a:lstStyle>
            <a:lvl1pPr>
              <a:defRPr/>
            </a:lvl1pPr>
          </a:lstStyle>
          <a:p>
            <a:pPr>
              <a:defRPr/>
            </a:pPr>
            <a:endParaRPr lang="en-US"/>
          </a:p>
        </p:txBody>
      </p:sp>
      <p:sp>
        <p:nvSpPr>
          <p:cNvPr id="8" name="Slide Number Placeholder 17"/>
          <p:cNvSpPr>
            <a:spLocks noGrp="1"/>
          </p:cNvSpPr>
          <p:nvPr>
            <p:ph type="sldNum" sz="quarter" idx="12"/>
          </p:nvPr>
        </p:nvSpPr>
        <p:spPr/>
        <p:txBody>
          <a:bodyPr/>
          <a:lstStyle>
            <a:lvl1pPr>
              <a:defRPr/>
            </a:lvl1pPr>
          </a:lstStyle>
          <a:p>
            <a:pPr>
              <a:defRPr/>
            </a:pPr>
            <a:fld id="{E3188884-1354-4B57-ABCB-8E1FD6A9E68C}"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7"/>
          <p:cNvCxnSpPr/>
          <p:nvPr/>
        </p:nvCxnSpPr>
        <p:spPr>
          <a:xfrm>
            <a:off x="0" y="692150"/>
            <a:ext cx="12188825"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88825" cy="692696"/>
          </a:xfrm>
        </p:spPr>
        <p:txBody>
          <a:bodyPr/>
          <a:lstStyle>
            <a:lvl1pPr algn="ctr">
              <a:defRPr/>
            </a:lvl1pPr>
          </a:lstStyle>
          <a:p>
            <a:r>
              <a:rPr lang="en-US" smtClean="0"/>
              <a:t>Click to edit Master title style</a:t>
            </a:r>
            <a:endParaRPr lang="en-US" dirty="0"/>
          </a:p>
        </p:txBody>
      </p:sp>
      <p:sp>
        <p:nvSpPr>
          <p:cNvPr id="3" name="Text Placeholder 2"/>
          <p:cNvSpPr>
            <a:spLocks noGrp="1"/>
          </p:cNvSpPr>
          <p:nvPr>
            <p:ph type="body" idx="1"/>
          </p:nvPr>
        </p:nvSpPr>
        <p:spPr>
          <a:xfrm>
            <a:off x="335273" y="5486400"/>
            <a:ext cx="5659683"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191755" y="5486400"/>
            <a:ext cx="5709791"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335273" y="980729"/>
            <a:ext cx="5659683" cy="4477947"/>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191755" y="980729"/>
            <a:ext cx="5709791" cy="4477947"/>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pPr>
              <a:defRPr/>
            </a:pPr>
            <a:fld id="{AFDC95AB-5F5A-4C9A-AC0C-104C8327390A}" type="datetimeFigureOut">
              <a:rPr lang="en-US" smtClean="0"/>
              <a:pPr>
                <a:defRPr/>
              </a:pPr>
              <a:t>11/3/2016</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EFFDFDEB-2EC9-4186-82B5-4E1D1059D20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7"/>
          <p:cNvCxnSpPr/>
          <p:nvPr/>
        </p:nvCxnSpPr>
        <p:spPr>
          <a:xfrm>
            <a:off x="0" y="692150"/>
            <a:ext cx="12188825"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88825" cy="692696"/>
          </a:xfrm>
        </p:spPr>
        <p:txBody>
          <a:bodyPr/>
          <a:lstStyle>
            <a:lvl1pPr algn="ctr">
              <a:defRPr sz="4600"/>
            </a:lvl1pPr>
          </a:lstStyle>
          <a:p>
            <a:r>
              <a:rPr lang="en-US" smtClean="0"/>
              <a:t>Click to edit Master title style</a:t>
            </a:r>
            <a:endParaRPr lang="en-US" dirty="0"/>
          </a:p>
        </p:txBody>
      </p:sp>
      <p:sp>
        <p:nvSpPr>
          <p:cNvPr id="4" name="Date Placeholder 9"/>
          <p:cNvSpPr>
            <a:spLocks noGrp="1"/>
          </p:cNvSpPr>
          <p:nvPr>
            <p:ph type="dt" sz="half" idx="10"/>
          </p:nvPr>
        </p:nvSpPr>
        <p:spPr/>
        <p:txBody>
          <a:bodyPr/>
          <a:lstStyle>
            <a:lvl1pPr>
              <a:defRPr/>
            </a:lvl1pPr>
          </a:lstStyle>
          <a:p>
            <a:pPr>
              <a:defRPr/>
            </a:pPr>
            <a:fld id="{2BC8BD52-8B81-4DA8-8B3E-891265C8890F}" type="datetimeFigureOut">
              <a:rPr lang="en-US" smtClean="0"/>
              <a:pPr>
                <a:defRPr/>
              </a:pPr>
              <a:t>11/3/2016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02A035AC-F7D6-4AE4-9313-4D699C914421}"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4E34E7E-4E13-4991-AC12-2B187E713C0D}" type="datetimeFigureOut">
              <a:rPr lang="en-US" smtClean="0"/>
              <a:pPr>
                <a:defRPr/>
              </a:pPr>
              <a:t>11/3/2016</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7322392E-D66D-44BD-9E4D-CC5E854ECAEB}"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1185528"/>
            <a:ext cx="4266089"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609441" y="214424"/>
            <a:ext cx="3656648"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609441" y="1981200"/>
            <a:ext cx="9446339"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F9762E1E-1ED5-4102-A6E2-0C42E5B984FD}" type="datetimeFigureOut">
              <a:rPr lang="en-US" smtClean="0"/>
              <a:pPr>
                <a:defRPr/>
              </a:pPr>
              <a:t>11/3/2016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10872601" y="6421439"/>
            <a:ext cx="1015735" cy="365125"/>
          </a:xfrm>
        </p:spPr>
        <p:txBody>
          <a:bodyPr/>
          <a:lstStyle>
            <a:lvl1pPr>
              <a:defRPr/>
            </a:lvl1pPr>
          </a:lstStyle>
          <a:p>
            <a:pPr>
              <a:defRPr/>
            </a:pPr>
            <a:fld id="{4E213A61-C170-4482-BC34-E6F4FD29C360}"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7046" y="1705709"/>
            <a:ext cx="4070764"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420467" y="1019907"/>
            <a:ext cx="5484971"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7407049" y="2998765"/>
            <a:ext cx="407076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9"/>
          <p:cNvSpPr>
            <a:spLocks noGrp="1"/>
          </p:cNvSpPr>
          <p:nvPr>
            <p:ph type="dt" sz="half" idx="10"/>
          </p:nvPr>
        </p:nvSpPr>
        <p:spPr/>
        <p:txBody>
          <a:bodyPr/>
          <a:lstStyle>
            <a:lvl1pPr>
              <a:defRPr/>
            </a:lvl1pPr>
          </a:lstStyle>
          <a:p>
            <a:pPr>
              <a:defRPr/>
            </a:pPr>
            <a:fld id="{7C0B049B-DFC8-4E2D-9A97-F84F4CADB7A8}" type="datetimeFigureOut">
              <a:rPr lang="en-US" smtClean="0"/>
              <a:pPr>
                <a:defRPr/>
              </a:pPr>
              <a:t>11/3/2016</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9802D166-5AE0-4CF6-BF45-ECAFAFD59AF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0000"/>
            </a:gs>
            <a:gs pos="100000">
              <a:srgbClr val="505050"/>
            </a:gs>
          </a:gsLst>
          <a:lin ang="5400000" scaled="1"/>
        </a:grad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0" y="0"/>
            <a:ext cx="12188825" cy="69215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1027" name="Text Placeholder 29"/>
          <p:cNvSpPr>
            <a:spLocks noGrp="1"/>
          </p:cNvSpPr>
          <p:nvPr>
            <p:ph type="body" idx="1"/>
          </p:nvPr>
        </p:nvSpPr>
        <p:spPr bwMode="auto">
          <a:xfrm>
            <a:off x="287792" y="1016001"/>
            <a:ext cx="11613242" cy="5110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09441" y="6421439"/>
            <a:ext cx="2844059" cy="365125"/>
          </a:xfrm>
          <a:prstGeom prst="rect">
            <a:avLst/>
          </a:prstGeom>
        </p:spPr>
        <p:txBody>
          <a:bodyPr vert="horz" bIns="0" anchor="b"/>
          <a:lstStyle>
            <a:lvl1pPr algn="l" eaLnBrk="1" fontAlgn="auto" latinLnBrk="0" hangingPunct="1">
              <a:spcBef>
                <a:spcPts val="0"/>
              </a:spcBef>
              <a:spcAft>
                <a:spcPts val="0"/>
              </a:spcAft>
              <a:defRPr kumimoji="0" sz="1000">
                <a:solidFill>
                  <a:schemeClr val="tx2">
                    <a:shade val="50000"/>
                  </a:schemeClr>
                </a:solidFill>
                <a:latin typeface="+mn-lt"/>
              </a:defRPr>
            </a:lvl1pPr>
          </a:lstStyle>
          <a:p>
            <a:pPr>
              <a:defRPr/>
            </a:pPr>
            <a:fld id="{66044C1D-2AB7-4AA2-B9A7-CF696621E340}" type="datetimeFigureOut">
              <a:rPr lang="en-US" smtClean="0"/>
              <a:pPr>
                <a:defRPr/>
              </a:pPr>
              <a:t>11/3/2016</a:t>
            </a:fld>
            <a:endParaRPr lang="en-US"/>
          </a:p>
        </p:txBody>
      </p:sp>
      <p:sp>
        <p:nvSpPr>
          <p:cNvPr id="22" name="Footer Placeholder 21"/>
          <p:cNvSpPr>
            <a:spLocks noGrp="1"/>
          </p:cNvSpPr>
          <p:nvPr>
            <p:ph type="ftr" sz="quarter" idx="3"/>
          </p:nvPr>
        </p:nvSpPr>
        <p:spPr>
          <a:xfrm>
            <a:off x="4164515" y="6421439"/>
            <a:ext cx="3859795"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10868369" y="6421439"/>
            <a:ext cx="1015735" cy="365125"/>
          </a:xfrm>
          <a:prstGeom prst="rect">
            <a:avLst/>
          </a:prstGeom>
        </p:spPr>
        <p:txBody>
          <a:bodyPr vert="horz" lIns="0" tIns="0" rIns="0" bIns="0" anchor="b"/>
          <a:lstStyle>
            <a:lvl1pPr algn="r" eaLnBrk="1" fontAlgn="auto" latinLnBrk="0" hangingPunct="1">
              <a:spcBef>
                <a:spcPts val="0"/>
              </a:spcBef>
              <a:spcAft>
                <a:spcPts val="0"/>
              </a:spcAft>
              <a:defRPr kumimoji="0" sz="1000">
                <a:solidFill>
                  <a:schemeClr val="tx2">
                    <a:shade val="50000"/>
                  </a:schemeClr>
                </a:solidFill>
                <a:latin typeface="+mn-lt"/>
              </a:defRPr>
            </a:lvl1pPr>
          </a:lstStyle>
          <a:p>
            <a:pPr>
              <a:defRPr/>
            </a:pPr>
            <a:fld id="{F5E5D513-90E9-4479-BD53-086CB4531D75}"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iming>
    <p:tnLst>
      <p:par>
        <p:cTn id="1" dur="indefinite" restart="never" nodeType="tmRoot"/>
      </p:par>
    </p:tnLst>
  </p:timing>
  <p:txStyles>
    <p:titleStyle>
      <a:lvl1pPr algn="ctr" rtl="0" eaLnBrk="1" fontAlgn="base" hangingPunct="1">
        <a:spcBef>
          <a:spcPct val="0"/>
        </a:spcBef>
        <a:spcAft>
          <a:spcPct val="0"/>
        </a:spcAft>
        <a:defRPr sz="4600" kern="1200">
          <a:solidFill>
            <a:schemeClr val="tx1"/>
          </a:solidFill>
          <a:latin typeface="+mj-lt"/>
          <a:ea typeface="+mj-ea"/>
          <a:cs typeface="+mj-cs"/>
        </a:defRPr>
      </a:lvl1pPr>
      <a:lvl2pPr algn="ctr" rtl="0" eaLnBrk="1" fontAlgn="base" hangingPunct="1">
        <a:spcBef>
          <a:spcPct val="0"/>
        </a:spcBef>
        <a:spcAft>
          <a:spcPct val="0"/>
        </a:spcAft>
        <a:defRPr sz="4600">
          <a:solidFill>
            <a:schemeClr val="tx1"/>
          </a:solidFill>
          <a:latin typeface="Franklin Gothic Book" pitchFamily="34" charset="0"/>
        </a:defRPr>
      </a:lvl2pPr>
      <a:lvl3pPr algn="ctr" rtl="0" eaLnBrk="1" fontAlgn="base" hangingPunct="1">
        <a:spcBef>
          <a:spcPct val="0"/>
        </a:spcBef>
        <a:spcAft>
          <a:spcPct val="0"/>
        </a:spcAft>
        <a:defRPr sz="4600">
          <a:solidFill>
            <a:schemeClr val="tx1"/>
          </a:solidFill>
          <a:latin typeface="Franklin Gothic Book" pitchFamily="34" charset="0"/>
        </a:defRPr>
      </a:lvl3pPr>
      <a:lvl4pPr algn="ctr" rtl="0" eaLnBrk="1" fontAlgn="base" hangingPunct="1">
        <a:spcBef>
          <a:spcPct val="0"/>
        </a:spcBef>
        <a:spcAft>
          <a:spcPct val="0"/>
        </a:spcAft>
        <a:defRPr sz="4600">
          <a:solidFill>
            <a:schemeClr val="tx1"/>
          </a:solidFill>
          <a:latin typeface="Franklin Gothic Book" pitchFamily="34" charset="0"/>
        </a:defRPr>
      </a:lvl4pPr>
      <a:lvl5pPr algn="ctr" rtl="0" eaLnBrk="1" fontAlgn="base" hangingPunct="1">
        <a:spcBef>
          <a:spcPct val="0"/>
        </a:spcBef>
        <a:spcAft>
          <a:spcPct val="0"/>
        </a:spcAft>
        <a:defRPr sz="4600">
          <a:solidFill>
            <a:schemeClr val="tx1"/>
          </a:solidFill>
          <a:latin typeface="Franklin Gothic Book" pitchFamily="34" charset="0"/>
        </a:defRPr>
      </a:lvl5pPr>
      <a:lvl6pPr marL="457200" algn="l" rtl="0" eaLnBrk="1" fontAlgn="base" hangingPunct="1">
        <a:spcBef>
          <a:spcPct val="0"/>
        </a:spcBef>
        <a:spcAft>
          <a:spcPct val="0"/>
        </a:spcAft>
        <a:defRPr sz="4600">
          <a:solidFill>
            <a:schemeClr val="tx1"/>
          </a:solidFill>
          <a:latin typeface="Franklin Gothic Book" pitchFamily="34" charset="0"/>
        </a:defRPr>
      </a:lvl6pPr>
      <a:lvl7pPr marL="914400" algn="l" rtl="0" eaLnBrk="1" fontAlgn="base" hangingPunct="1">
        <a:spcBef>
          <a:spcPct val="0"/>
        </a:spcBef>
        <a:spcAft>
          <a:spcPct val="0"/>
        </a:spcAft>
        <a:defRPr sz="4600">
          <a:solidFill>
            <a:schemeClr val="tx1"/>
          </a:solidFill>
          <a:latin typeface="Franklin Gothic Book" pitchFamily="34" charset="0"/>
        </a:defRPr>
      </a:lvl7pPr>
      <a:lvl8pPr marL="1371600" algn="l" rtl="0" eaLnBrk="1" fontAlgn="base" hangingPunct="1">
        <a:spcBef>
          <a:spcPct val="0"/>
        </a:spcBef>
        <a:spcAft>
          <a:spcPct val="0"/>
        </a:spcAft>
        <a:defRPr sz="4600">
          <a:solidFill>
            <a:schemeClr val="tx1"/>
          </a:solidFill>
          <a:latin typeface="Franklin Gothic Book" pitchFamily="34" charset="0"/>
        </a:defRPr>
      </a:lvl8pPr>
      <a:lvl9pPr marL="1828800" algn="l" rtl="0" eaLnBrk="1" fontAlgn="base" hangingPunct="1">
        <a:spcBef>
          <a:spcPct val="0"/>
        </a:spcBef>
        <a:spcAft>
          <a:spcPct val="0"/>
        </a:spcAft>
        <a:defRPr sz="4600">
          <a:solidFill>
            <a:schemeClr val="tx1"/>
          </a:solidFill>
          <a:latin typeface="Franklin Gothic Book" pitchFamily="34" charset="0"/>
        </a:defRPr>
      </a:lvl9pPr>
    </p:titleStyle>
    <p:bodyStyle>
      <a:lvl1pPr marL="419100" indent="-382588" algn="l" rtl="0" eaLnBrk="1" fontAlgn="base" hangingPunct="1">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1" fontAlgn="base" hangingPunct="1">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1" fontAlgn="base" hangingPunct="1">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eaLnBrk="1" fontAlgn="base" hangingPunct="1">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1" fontAlgn="base" hangingPunct="1">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1385"/>
            <a:ext cx="12188825" cy="2920915"/>
          </a:xfrm>
        </p:spPr>
        <p:txBody>
          <a:bodyPr>
            <a:noAutofit/>
          </a:bodyPr>
          <a:lstStyle/>
          <a:p>
            <a:pPr algn="ctr" eaLnBrk="1" fontAlgn="auto" hangingPunct="1">
              <a:spcAft>
                <a:spcPts val="0"/>
              </a:spcAft>
              <a:defRPr/>
            </a:pPr>
            <a:r>
              <a:rPr sz="8000" dirty="0" smtClean="0"/>
              <a:t>EECS 2500 </a:t>
            </a:r>
            <a:br>
              <a:rPr sz="8000" dirty="0" smtClean="0"/>
            </a:br>
            <a:r>
              <a:rPr sz="8000" dirty="0" smtClean="0"/>
              <a:t>Linear Data Structures</a:t>
            </a:r>
            <a:endParaRPr sz="8000" dirty="0"/>
          </a:p>
        </p:txBody>
      </p:sp>
      <p:sp>
        <p:nvSpPr>
          <p:cNvPr id="14338" name="Subtitle 2"/>
          <p:cNvSpPr>
            <a:spLocks noGrp="1"/>
          </p:cNvSpPr>
          <p:nvPr>
            <p:ph type="subTitle" idx="1"/>
          </p:nvPr>
        </p:nvSpPr>
        <p:spPr>
          <a:xfrm>
            <a:off x="0" y="3636963"/>
            <a:ext cx="12188825" cy="1289832"/>
          </a:xfrm>
        </p:spPr>
        <p:txBody>
          <a:bodyPr>
            <a:normAutofit fontScale="92500" lnSpcReduction="10000"/>
          </a:bodyPr>
          <a:lstStyle/>
          <a:p>
            <a:pPr algn="ctr" eaLnBrk="1" hangingPunct="1"/>
            <a:r>
              <a:rPr lang="en-US" sz="2600" dirty="0" smtClean="0"/>
              <a:t>Lecture 16</a:t>
            </a:r>
          </a:p>
          <a:p>
            <a:pPr algn="ctr" eaLnBrk="1" hangingPunct="1"/>
            <a:r>
              <a:rPr lang="en-US" sz="3000" dirty="0" smtClean="0"/>
              <a:t>Chapter 10 – Searching and Sorting – Part 1</a:t>
            </a:r>
          </a:p>
          <a:p>
            <a:pPr algn="ctr" eaLnBrk="1" hangingPunct="1"/>
            <a:r>
              <a:rPr lang="en-US" sz="2600" dirty="0" smtClean="0"/>
              <a:t>Fall 2016</a:t>
            </a:r>
          </a:p>
        </p:txBody>
      </p:sp>
      <p:sp>
        <p:nvSpPr>
          <p:cNvPr id="14339" name="Subtitle 2"/>
          <p:cNvSpPr txBox="1">
            <a:spLocks/>
          </p:cNvSpPr>
          <p:nvPr/>
        </p:nvSpPr>
        <p:spPr bwMode="auto">
          <a:xfrm>
            <a:off x="507868" y="6019800"/>
            <a:ext cx="11477810" cy="609600"/>
          </a:xfrm>
          <a:prstGeom prst="rect">
            <a:avLst/>
          </a:prstGeom>
          <a:noFill/>
          <a:ln w="9525">
            <a:noFill/>
            <a:miter lim="800000"/>
            <a:headEnd/>
            <a:tailEnd/>
          </a:ln>
        </p:spPr>
        <p:txBody>
          <a:bodyPr tIns="0" rIns="45720" bIns="0" anchor="b"/>
          <a:lstStyle/>
          <a:p>
            <a:pPr algn="r">
              <a:spcBef>
                <a:spcPct val="20000"/>
              </a:spcBef>
              <a:buClr>
                <a:schemeClr val="accent1"/>
              </a:buClr>
              <a:buSzPct val="80000"/>
              <a:buFont typeface="Wingdings 2" pitchFamily="18" charset="2"/>
              <a:buNone/>
            </a:pPr>
            <a:r>
              <a:rPr lang="en-US"/>
              <a:t>Dr. Larry G. Thomas – University of Toledo/LCCC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0" y="1"/>
            <a:ext cx="12188825" cy="702245"/>
          </a:xfrm>
        </p:spPr>
        <p:txBody>
          <a:bodyPr/>
          <a:lstStyle/>
          <a:p>
            <a:pPr algn="ctr" eaLnBrk="1" hangingPunct="1"/>
            <a:r>
              <a:rPr lang="en-US" dirty="0" smtClean="0"/>
              <a:t>Selection Sort</a:t>
            </a:r>
          </a:p>
        </p:txBody>
      </p:sp>
      <p:grpSp>
        <p:nvGrpSpPr>
          <p:cNvPr id="2" name="Group 1"/>
          <p:cNvGrpSpPr/>
          <p:nvPr/>
        </p:nvGrpSpPr>
        <p:grpSpPr>
          <a:xfrm>
            <a:off x="616726" y="1124701"/>
            <a:ext cx="11008033" cy="5299889"/>
            <a:chOff x="616726" y="1124701"/>
            <a:chExt cx="11008033" cy="4224337"/>
          </a:xfrm>
        </p:grpSpPr>
        <p:sp>
          <p:nvSpPr>
            <p:cNvPr id="23553" name="Rectangle 5"/>
            <p:cNvSpPr>
              <a:spLocks noChangeArrowheads="1"/>
            </p:cNvSpPr>
            <p:nvPr/>
          </p:nvSpPr>
          <p:spPr bwMode="auto">
            <a:xfrm>
              <a:off x="616726" y="1124701"/>
              <a:ext cx="11008033" cy="4224337"/>
            </a:xfrm>
            <a:prstGeom prst="rect">
              <a:avLst/>
            </a:prstGeom>
            <a:solidFill>
              <a:schemeClr val="tx1"/>
            </a:solidFill>
            <a:ln w="9525">
              <a:solidFill>
                <a:schemeClr val="tx1"/>
              </a:solidFill>
              <a:miter lim="800000"/>
              <a:headEnd/>
              <a:tailEnd/>
            </a:ln>
          </p:spPr>
          <p:txBody>
            <a:bodyPr wrap="none" anchor="ctr"/>
            <a:lstStyle/>
            <a:p>
              <a:endParaRPr lang="en-US"/>
            </a:p>
          </p:txBody>
        </p:sp>
        <p:pic>
          <p:nvPicPr>
            <p:cNvPr id="23555" name="Picture 4" descr="37461_CH01_AIT1001"/>
            <p:cNvPicPr>
              <a:picLocks noChangeAspect="1" noChangeArrowheads="1"/>
            </p:cNvPicPr>
            <p:nvPr/>
          </p:nvPicPr>
          <p:blipFill>
            <a:blip r:embed="rId2" cstate="print"/>
            <a:srcRect/>
            <a:stretch>
              <a:fillRect/>
            </a:stretch>
          </p:blipFill>
          <p:spPr bwMode="auto">
            <a:xfrm>
              <a:off x="912982" y="1290918"/>
              <a:ext cx="10462075" cy="389572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0" y="1"/>
            <a:ext cx="12188825" cy="702245"/>
          </a:xfrm>
        </p:spPr>
        <p:txBody>
          <a:bodyPr/>
          <a:lstStyle/>
          <a:p>
            <a:pPr algn="ctr" eaLnBrk="1" hangingPunct="1"/>
            <a:r>
              <a:rPr lang="en-US" dirty="0" smtClean="0"/>
              <a:t>An Improvement</a:t>
            </a:r>
          </a:p>
        </p:txBody>
      </p:sp>
      <p:sp>
        <p:nvSpPr>
          <p:cNvPr id="14338" name="Content Placeholder 2"/>
          <p:cNvSpPr>
            <a:spLocks noGrp="1"/>
          </p:cNvSpPr>
          <p:nvPr>
            <p:ph idx="1"/>
          </p:nvPr>
        </p:nvSpPr>
        <p:spPr>
          <a:xfrm>
            <a:off x="207380" y="932676"/>
            <a:ext cx="11829085" cy="5684025"/>
          </a:xfrm>
        </p:spPr>
        <p:txBody>
          <a:bodyPr/>
          <a:lstStyle/>
          <a:p>
            <a:pPr>
              <a:spcBef>
                <a:spcPts val="1200"/>
              </a:spcBef>
            </a:pPr>
            <a:r>
              <a:rPr lang="en-US" dirty="0" smtClean="0"/>
              <a:t>Our algorithm is simple but it has one drawback: It requires space to store two complete lists</a:t>
            </a:r>
            <a:r>
              <a:rPr lang="en-US" dirty="0"/>
              <a:t> </a:t>
            </a:r>
            <a:r>
              <a:rPr lang="en-US" dirty="0" smtClean="0"/>
              <a:t>(a separate sheet of paper on which to build the sorted list)</a:t>
            </a:r>
          </a:p>
          <a:p>
            <a:pPr>
              <a:spcBef>
                <a:spcPts val="1200"/>
              </a:spcBef>
            </a:pPr>
            <a:r>
              <a:rPr lang="en-US" dirty="0" smtClean="0"/>
              <a:t>Instead of writing the “first” name onto a separate sheet of paper, we can exchange it with the name in the first location on the original sheet. And so on.</a:t>
            </a:r>
          </a:p>
          <a:p>
            <a:pPr>
              <a:spcBef>
                <a:spcPts val="1200"/>
              </a:spcBef>
            </a:pPr>
            <a:r>
              <a:rPr lang="en-US" dirty="0" smtClean="0"/>
              <a:t>Using the pencil-and-paper analogy, all of the erasing and re-writing is inefficient, but that becomes a moot point when we’re reading and writing memory locations.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5"/>
          <p:cNvSpPr>
            <a:spLocks noChangeArrowheads="1"/>
          </p:cNvSpPr>
          <p:nvPr/>
        </p:nvSpPr>
        <p:spPr bwMode="auto">
          <a:xfrm>
            <a:off x="2613266" y="971080"/>
            <a:ext cx="7012807" cy="560705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5602" name="Title 1"/>
          <p:cNvSpPr>
            <a:spLocks noGrp="1"/>
          </p:cNvSpPr>
          <p:nvPr>
            <p:ph type="title"/>
          </p:nvPr>
        </p:nvSpPr>
        <p:spPr>
          <a:xfrm>
            <a:off x="0" y="1"/>
            <a:ext cx="12188825" cy="702245"/>
          </a:xfrm>
        </p:spPr>
        <p:txBody>
          <a:bodyPr/>
          <a:lstStyle/>
          <a:p>
            <a:pPr algn="ctr" eaLnBrk="1" hangingPunct="1"/>
            <a:r>
              <a:rPr lang="en-US" dirty="0" smtClean="0"/>
              <a:t>An Improvement</a:t>
            </a:r>
          </a:p>
        </p:txBody>
      </p:sp>
      <p:pic>
        <p:nvPicPr>
          <p:cNvPr id="25603" name="Picture 4" descr="37461_CH01_AIT1002"/>
          <p:cNvPicPr>
            <a:picLocks noChangeAspect="1" noChangeArrowheads="1"/>
          </p:cNvPicPr>
          <p:nvPr/>
        </p:nvPicPr>
        <p:blipFill>
          <a:blip r:embed="rId2" cstate="print"/>
          <a:srcRect/>
          <a:stretch>
            <a:fillRect/>
          </a:stretch>
        </p:blipFill>
        <p:spPr bwMode="auto">
          <a:xfrm>
            <a:off x="2841807" y="1123480"/>
            <a:ext cx="6551493" cy="5351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0" y="1"/>
            <a:ext cx="12188825" cy="702245"/>
          </a:xfrm>
        </p:spPr>
        <p:txBody>
          <a:bodyPr/>
          <a:lstStyle/>
          <a:p>
            <a:pPr algn="ctr" eaLnBrk="1" hangingPunct="1"/>
            <a:r>
              <a:rPr lang="en-US" sz="4200" dirty="0" err="1" smtClean="0"/>
              <a:t>SelectionSort</a:t>
            </a:r>
            <a:r>
              <a:rPr lang="en-US" sz="4200" dirty="0" smtClean="0"/>
              <a:t> Algorithm - </a:t>
            </a:r>
            <a:r>
              <a:rPr lang="en-US" sz="4200" dirty="0" err="1" smtClean="0"/>
              <a:t>Pseudocode</a:t>
            </a:r>
            <a:endParaRPr lang="en-US" sz="4200" dirty="0" smtClean="0"/>
          </a:p>
        </p:txBody>
      </p:sp>
      <p:sp>
        <p:nvSpPr>
          <p:cNvPr id="14338" name="Content Placeholder 2"/>
          <p:cNvSpPr>
            <a:spLocks noGrp="1"/>
          </p:cNvSpPr>
          <p:nvPr>
            <p:ph idx="1"/>
          </p:nvPr>
        </p:nvSpPr>
        <p:spPr>
          <a:xfrm>
            <a:off x="207380" y="932676"/>
            <a:ext cx="11829085" cy="5684025"/>
          </a:xfrm>
        </p:spPr>
        <p:txBody>
          <a:bodyPr/>
          <a:lstStyle/>
          <a:p>
            <a:pPr>
              <a:buFont typeface="Wingdings 2" pitchFamily="18" charset="2"/>
              <a:buNone/>
            </a:pPr>
            <a:r>
              <a:rPr lang="en-US" b="1" i="1" dirty="0" err="1" smtClean="0"/>
              <a:t>SelectionSort</a:t>
            </a:r>
            <a:endParaRPr lang="en-US" dirty="0" smtClean="0"/>
          </a:p>
          <a:p>
            <a:pPr>
              <a:buFont typeface="Wingdings 2" pitchFamily="18" charset="2"/>
              <a:buNone/>
            </a:pPr>
            <a:r>
              <a:rPr lang="en-US" dirty="0" smtClean="0"/>
              <a:t>for </a:t>
            </a:r>
            <a:r>
              <a:rPr lang="en-US" dirty="0" smtClean="0">
                <a:solidFill>
                  <a:srgbClr val="FFC000"/>
                </a:solidFill>
                <a:latin typeface="Consolas" pitchFamily="49" charset="0"/>
                <a:cs typeface="Consolas" pitchFamily="49" charset="0"/>
              </a:rPr>
              <a:t>current</a:t>
            </a:r>
            <a:r>
              <a:rPr lang="en-US" dirty="0" smtClean="0"/>
              <a:t> going from </a:t>
            </a:r>
            <a:r>
              <a:rPr lang="en-US" dirty="0" smtClean="0">
                <a:solidFill>
                  <a:srgbClr val="FFC000"/>
                </a:solidFill>
                <a:latin typeface="Consolas" pitchFamily="49" charset="0"/>
                <a:cs typeface="Consolas" pitchFamily="49" charset="0"/>
              </a:rPr>
              <a:t>0</a:t>
            </a:r>
            <a:r>
              <a:rPr lang="en-US" dirty="0" smtClean="0"/>
              <a:t> to </a:t>
            </a:r>
            <a:r>
              <a:rPr lang="en-US" dirty="0" smtClean="0">
                <a:solidFill>
                  <a:srgbClr val="FFC000"/>
                </a:solidFill>
                <a:latin typeface="Consolas" pitchFamily="49" charset="0"/>
                <a:cs typeface="Consolas" pitchFamily="49" charset="0"/>
              </a:rPr>
              <a:t>SIZE - 2</a:t>
            </a:r>
          </a:p>
          <a:p>
            <a:pPr>
              <a:buFont typeface="Wingdings 2" pitchFamily="18" charset="2"/>
              <a:buNone/>
            </a:pPr>
            <a:r>
              <a:rPr lang="en-US" dirty="0" smtClean="0"/>
              <a:t>    Find the index in the array of the smallest unsorted element</a:t>
            </a:r>
          </a:p>
          <a:p>
            <a:pPr>
              <a:buNone/>
            </a:pPr>
            <a:r>
              <a:rPr lang="en-US" dirty="0" smtClean="0"/>
              <a:t>    Swap the </a:t>
            </a:r>
            <a:r>
              <a:rPr lang="en-US" dirty="0">
                <a:solidFill>
                  <a:srgbClr val="FFC000"/>
                </a:solidFill>
                <a:latin typeface="Consolas" pitchFamily="49" charset="0"/>
                <a:cs typeface="Consolas" pitchFamily="49" charset="0"/>
              </a:rPr>
              <a:t>current</a:t>
            </a:r>
            <a:r>
              <a:rPr lang="en-US" dirty="0" smtClean="0"/>
              <a:t> element with the smallest unsorted one</a:t>
            </a:r>
          </a:p>
          <a:p>
            <a:endParaRPr lang="en-US" dirty="0" smtClean="0"/>
          </a:p>
          <a:p>
            <a:pPr>
              <a:buFont typeface="Wingdings 2" pitchFamily="18" charset="2"/>
              <a:buNone/>
            </a:pPr>
            <a:r>
              <a:rPr lang="en-US" dirty="0" smtClean="0"/>
              <a:t>An example is depicted on the following slide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5"/>
          <p:cNvSpPr>
            <a:spLocks noChangeArrowheads="1"/>
          </p:cNvSpPr>
          <p:nvPr/>
        </p:nvSpPr>
        <p:spPr bwMode="auto">
          <a:xfrm>
            <a:off x="2101303" y="932675"/>
            <a:ext cx="8343843" cy="556895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7650" name="Title 1"/>
          <p:cNvSpPr>
            <a:spLocks noGrp="1"/>
          </p:cNvSpPr>
          <p:nvPr>
            <p:ph type="title"/>
          </p:nvPr>
        </p:nvSpPr>
        <p:spPr>
          <a:xfrm>
            <a:off x="0" y="1"/>
            <a:ext cx="12188825" cy="702245"/>
          </a:xfrm>
        </p:spPr>
        <p:txBody>
          <a:bodyPr/>
          <a:lstStyle/>
          <a:p>
            <a:pPr algn="ctr" eaLnBrk="1" hangingPunct="1"/>
            <a:r>
              <a:rPr lang="en-US" dirty="0" smtClean="0"/>
              <a:t>Selection Sort Algorithm - Example</a:t>
            </a:r>
          </a:p>
        </p:txBody>
      </p:sp>
      <p:pic>
        <p:nvPicPr>
          <p:cNvPr id="27651" name="Picture 5" descr="37461_CH10_FIG1001"/>
          <p:cNvPicPr>
            <a:picLocks noChangeAspect="1" noChangeArrowheads="1"/>
          </p:cNvPicPr>
          <p:nvPr/>
        </p:nvPicPr>
        <p:blipFill>
          <a:blip r:embed="rId2" cstate="print"/>
          <a:srcRect/>
          <a:stretch>
            <a:fillRect/>
          </a:stretch>
        </p:blipFill>
        <p:spPr bwMode="auto">
          <a:xfrm>
            <a:off x="2497017" y="1008876"/>
            <a:ext cx="7488933" cy="537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5"/>
          <p:cNvSpPr>
            <a:spLocks noChangeArrowheads="1"/>
          </p:cNvSpPr>
          <p:nvPr/>
        </p:nvSpPr>
        <p:spPr bwMode="auto">
          <a:xfrm>
            <a:off x="411216" y="971080"/>
            <a:ext cx="11365657" cy="5453062"/>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8674" name="Title 1"/>
          <p:cNvSpPr>
            <a:spLocks noGrp="1"/>
          </p:cNvSpPr>
          <p:nvPr>
            <p:ph type="title"/>
          </p:nvPr>
        </p:nvSpPr>
        <p:spPr>
          <a:xfrm>
            <a:off x="0" y="1"/>
            <a:ext cx="12188825" cy="702245"/>
          </a:xfrm>
        </p:spPr>
        <p:txBody>
          <a:bodyPr/>
          <a:lstStyle/>
          <a:p>
            <a:pPr algn="ctr" eaLnBrk="1" hangingPunct="1"/>
            <a:r>
              <a:rPr lang="en-US" dirty="0" smtClean="0"/>
              <a:t>Selection Sort Snapshot</a:t>
            </a:r>
          </a:p>
        </p:txBody>
      </p:sp>
      <p:pic>
        <p:nvPicPr>
          <p:cNvPr id="28675" name="Picture 4" descr="37461_CH10_FIG1002"/>
          <p:cNvPicPr>
            <a:picLocks noChangeAspect="1" noChangeArrowheads="1"/>
          </p:cNvPicPr>
          <p:nvPr/>
        </p:nvPicPr>
        <p:blipFill>
          <a:blip r:embed="rId2" cstate="print"/>
          <a:srcRect/>
          <a:stretch>
            <a:fillRect/>
          </a:stretch>
        </p:blipFill>
        <p:spPr bwMode="auto">
          <a:xfrm>
            <a:off x="565693" y="1204443"/>
            <a:ext cx="11005916" cy="4835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0" y="1"/>
            <a:ext cx="12188825" cy="702245"/>
          </a:xfrm>
        </p:spPr>
        <p:txBody>
          <a:bodyPr/>
          <a:lstStyle/>
          <a:p>
            <a:pPr algn="ctr" eaLnBrk="1" hangingPunct="1"/>
            <a:r>
              <a:rPr lang="en-US" dirty="0" smtClean="0"/>
              <a:t>Selection Sort Code</a:t>
            </a:r>
          </a:p>
        </p:txBody>
      </p:sp>
      <p:sp>
        <p:nvSpPr>
          <p:cNvPr id="14338" name="Content Placeholder 2"/>
          <p:cNvSpPr>
            <a:spLocks noGrp="1"/>
          </p:cNvSpPr>
          <p:nvPr>
            <p:ph idx="1"/>
          </p:nvPr>
        </p:nvSpPr>
        <p:spPr>
          <a:xfrm>
            <a:off x="207380" y="932676"/>
            <a:ext cx="11829085" cy="5684025"/>
          </a:xfrm>
        </p:spPr>
        <p:txBody>
          <a:bodyPr/>
          <a:lstStyle/>
          <a:p>
            <a:pPr>
              <a:spcBef>
                <a:spcPct val="0"/>
              </a:spcBef>
              <a:buFont typeface="Wingdings 2" pitchFamily="18" charset="2"/>
              <a:buNone/>
            </a:pPr>
            <a:r>
              <a:rPr lang="en-US" sz="2100" dirty="0" smtClean="0">
                <a:latin typeface="Consolas" pitchFamily="49" charset="0"/>
                <a:cs typeface="Consolas" pitchFamily="49" charset="0"/>
              </a:rPr>
              <a:t>static </a:t>
            </a:r>
            <a:r>
              <a:rPr lang="en-US" sz="2100" dirty="0" err="1" smtClean="0">
                <a:latin typeface="Consolas" pitchFamily="49" charset="0"/>
                <a:cs typeface="Consolas" pitchFamily="49" charset="0"/>
              </a:rPr>
              <a:t>int</a:t>
            </a:r>
            <a:r>
              <a:rPr lang="en-US" sz="2100" dirty="0" smtClean="0">
                <a:latin typeface="Consolas" pitchFamily="49" charset="0"/>
                <a:cs typeface="Consolas" pitchFamily="49" charset="0"/>
              </a:rPr>
              <a:t> </a:t>
            </a:r>
            <a:r>
              <a:rPr lang="en-US" sz="2100" dirty="0" err="1" smtClean="0">
                <a:latin typeface="Consolas" pitchFamily="49" charset="0"/>
                <a:cs typeface="Consolas" pitchFamily="49" charset="0"/>
              </a:rPr>
              <a:t>minIndex</a:t>
            </a:r>
            <a:r>
              <a:rPr lang="en-US" sz="2100" dirty="0" smtClean="0">
                <a:latin typeface="Consolas" pitchFamily="49" charset="0"/>
                <a:cs typeface="Consolas" pitchFamily="49" charset="0"/>
              </a:rPr>
              <a:t>(</a:t>
            </a:r>
            <a:r>
              <a:rPr lang="en-US" sz="2100" dirty="0" err="1" smtClean="0">
                <a:latin typeface="Consolas" pitchFamily="49" charset="0"/>
                <a:cs typeface="Consolas" pitchFamily="49" charset="0"/>
              </a:rPr>
              <a:t>int</a:t>
            </a:r>
            <a:r>
              <a:rPr lang="en-US" sz="2100" dirty="0" smtClean="0">
                <a:latin typeface="Consolas" pitchFamily="49" charset="0"/>
                <a:cs typeface="Consolas" pitchFamily="49" charset="0"/>
              </a:rPr>
              <a:t> </a:t>
            </a:r>
            <a:r>
              <a:rPr lang="en-US" sz="2100" dirty="0" err="1" smtClean="0">
                <a:latin typeface="Consolas" pitchFamily="49" charset="0"/>
                <a:cs typeface="Consolas" pitchFamily="49" charset="0"/>
              </a:rPr>
              <a:t>startIndex</a:t>
            </a:r>
            <a:r>
              <a:rPr lang="en-US" sz="2100" dirty="0" smtClean="0">
                <a:latin typeface="Consolas" pitchFamily="49" charset="0"/>
                <a:cs typeface="Consolas" pitchFamily="49" charset="0"/>
              </a:rPr>
              <a:t>, </a:t>
            </a:r>
            <a:r>
              <a:rPr lang="en-US" sz="2100" dirty="0" err="1" smtClean="0">
                <a:latin typeface="Consolas" pitchFamily="49" charset="0"/>
                <a:cs typeface="Consolas" pitchFamily="49" charset="0"/>
              </a:rPr>
              <a:t>int</a:t>
            </a:r>
            <a:r>
              <a:rPr lang="en-US" sz="2100" dirty="0" smtClean="0">
                <a:latin typeface="Consolas" pitchFamily="49" charset="0"/>
                <a:cs typeface="Consolas" pitchFamily="49" charset="0"/>
              </a:rPr>
              <a:t> </a:t>
            </a:r>
            <a:r>
              <a:rPr lang="en-US" sz="2100" dirty="0" err="1" smtClean="0">
                <a:latin typeface="Consolas" pitchFamily="49" charset="0"/>
                <a:cs typeface="Consolas" pitchFamily="49" charset="0"/>
              </a:rPr>
              <a:t>endIndex</a:t>
            </a:r>
            <a:r>
              <a:rPr lang="en-US" sz="2100" dirty="0" smtClean="0">
                <a:latin typeface="Consolas" pitchFamily="49" charset="0"/>
                <a:cs typeface="Consolas" pitchFamily="49" charset="0"/>
              </a:rPr>
              <a:t>)</a:t>
            </a:r>
          </a:p>
          <a:p>
            <a:pPr>
              <a:spcBef>
                <a:spcPct val="0"/>
              </a:spcBef>
              <a:buFont typeface="Wingdings 2" pitchFamily="18" charset="2"/>
              <a:buNone/>
            </a:pPr>
            <a:r>
              <a:rPr lang="en-US" sz="2100" dirty="0" smtClean="0">
                <a:solidFill>
                  <a:srgbClr val="92D050"/>
                </a:solidFill>
                <a:latin typeface="Consolas" pitchFamily="49" charset="0"/>
                <a:cs typeface="Consolas" pitchFamily="49" charset="0"/>
              </a:rPr>
              <a:t>// Returns index of the smallest value in values[</a:t>
            </a:r>
            <a:r>
              <a:rPr lang="en-US" sz="2100" dirty="0" err="1" smtClean="0">
                <a:solidFill>
                  <a:srgbClr val="92D050"/>
                </a:solidFill>
                <a:latin typeface="Consolas" pitchFamily="49" charset="0"/>
                <a:cs typeface="Consolas" pitchFamily="49" charset="0"/>
              </a:rPr>
              <a:t>startIndex</a:t>
            </a:r>
            <a:r>
              <a:rPr lang="en-US" sz="2100" dirty="0" smtClean="0">
                <a:solidFill>
                  <a:srgbClr val="92D050"/>
                </a:solidFill>
                <a:latin typeface="Consolas" pitchFamily="49" charset="0"/>
                <a:cs typeface="Consolas" pitchFamily="49" charset="0"/>
              </a:rPr>
              <a:t>]..values[</a:t>
            </a:r>
            <a:r>
              <a:rPr lang="en-US" sz="2100" dirty="0" err="1" smtClean="0">
                <a:solidFill>
                  <a:srgbClr val="92D050"/>
                </a:solidFill>
                <a:latin typeface="Consolas" pitchFamily="49" charset="0"/>
                <a:cs typeface="Consolas" pitchFamily="49" charset="0"/>
              </a:rPr>
              <a:t>endIndex</a:t>
            </a:r>
            <a:r>
              <a:rPr lang="en-US" sz="2100" dirty="0" smtClean="0">
                <a:solidFill>
                  <a:srgbClr val="92D050"/>
                </a:solidFill>
                <a:latin typeface="Consolas" pitchFamily="49" charset="0"/>
                <a:cs typeface="Consolas" pitchFamily="49" charset="0"/>
              </a:rPr>
              <a:t>]</a:t>
            </a:r>
          </a:p>
          <a:p>
            <a:pPr>
              <a:spcBef>
                <a:spcPct val="0"/>
              </a:spcBef>
              <a:buFont typeface="Wingdings 2" pitchFamily="18" charset="2"/>
              <a:buNone/>
            </a:pPr>
            <a:r>
              <a:rPr lang="en-US" sz="2100" dirty="0" smtClean="0">
                <a:latin typeface="Consolas" pitchFamily="49" charset="0"/>
                <a:cs typeface="Consolas" pitchFamily="49" charset="0"/>
              </a:rPr>
              <a:t>{</a:t>
            </a:r>
          </a:p>
          <a:p>
            <a:pPr>
              <a:spcBef>
                <a:spcPct val="0"/>
              </a:spcBef>
              <a:buFont typeface="Wingdings 2" pitchFamily="18" charset="2"/>
              <a:buNone/>
            </a:pPr>
            <a:r>
              <a:rPr lang="en-US" sz="2100" dirty="0" smtClean="0">
                <a:latin typeface="Consolas" pitchFamily="49" charset="0"/>
                <a:cs typeface="Consolas" pitchFamily="49" charset="0"/>
              </a:rPr>
              <a:t>  </a:t>
            </a:r>
            <a:r>
              <a:rPr lang="en-US" sz="2100" dirty="0" err="1" smtClean="0">
                <a:latin typeface="Consolas" pitchFamily="49" charset="0"/>
                <a:cs typeface="Consolas" pitchFamily="49" charset="0"/>
              </a:rPr>
              <a:t>int</a:t>
            </a:r>
            <a:r>
              <a:rPr lang="en-US" sz="2100" dirty="0" smtClean="0">
                <a:latin typeface="Consolas" pitchFamily="49" charset="0"/>
                <a:cs typeface="Consolas" pitchFamily="49" charset="0"/>
              </a:rPr>
              <a:t> </a:t>
            </a:r>
            <a:r>
              <a:rPr lang="en-US" sz="2100" dirty="0" err="1" smtClean="0">
                <a:latin typeface="Consolas" pitchFamily="49" charset="0"/>
                <a:cs typeface="Consolas" pitchFamily="49" charset="0"/>
              </a:rPr>
              <a:t>indexOfMin</a:t>
            </a:r>
            <a:r>
              <a:rPr lang="en-US" sz="2100" dirty="0" smtClean="0">
                <a:latin typeface="Consolas" pitchFamily="49" charset="0"/>
                <a:cs typeface="Consolas" pitchFamily="49" charset="0"/>
              </a:rPr>
              <a:t> = </a:t>
            </a:r>
            <a:r>
              <a:rPr lang="en-US" sz="2100" dirty="0" err="1" smtClean="0">
                <a:latin typeface="Consolas" pitchFamily="49" charset="0"/>
                <a:cs typeface="Consolas" pitchFamily="49" charset="0"/>
              </a:rPr>
              <a:t>startIndex</a:t>
            </a:r>
            <a:r>
              <a:rPr lang="en-US" sz="2100" dirty="0" smtClean="0">
                <a:latin typeface="Consolas" pitchFamily="49" charset="0"/>
                <a:cs typeface="Consolas" pitchFamily="49" charset="0"/>
              </a:rPr>
              <a:t>; </a:t>
            </a:r>
            <a:r>
              <a:rPr lang="en-US" sz="2100" dirty="0" smtClean="0">
                <a:solidFill>
                  <a:srgbClr val="92D050"/>
                </a:solidFill>
                <a:latin typeface="Consolas" pitchFamily="49" charset="0"/>
                <a:cs typeface="Consolas" pitchFamily="49" charset="0"/>
              </a:rPr>
              <a:t>// Start w/assumption that first item is min</a:t>
            </a:r>
          </a:p>
          <a:p>
            <a:pPr>
              <a:spcBef>
                <a:spcPct val="0"/>
              </a:spcBef>
              <a:buFont typeface="Wingdings 2" pitchFamily="18" charset="2"/>
              <a:buNone/>
            </a:pPr>
            <a:r>
              <a:rPr lang="en-US" sz="2100" dirty="0" smtClean="0">
                <a:latin typeface="Consolas" pitchFamily="49" charset="0"/>
                <a:cs typeface="Consolas" pitchFamily="49" charset="0"/>
              </a:rPr>
              <a:t>  for (</a:t>
            </a:r>
            <a:r>
              <a:rPr lang="en-US" sz="2100" dirty="0" err="1" smtClean="0">
                <a:latin typeface="Consolas" pitchFamily="49" charset="0"/>
                <a:cs typeface="Consolas" pitchFamily="49" charset="0"/>
              </a:rPr>
              <a:t>int</a:t>
            </a:r>
            <a:r>
              <a:rPr lang="en-US" sz="2100" dirty="0" smtClean="0">
                <a:latin typeface="Consolas" pitchFamily="49" charset="0"/>
                <a:cs typeface="Consolas" pitchFamily="49" charset="0"/>
              </a:rPr>
              <a:t> index = startIndex+1; index &lt;= </a:t>
            </a:r>
            <a:r>
              <a:rPr lang="en-US" sz="2100" dirty="0" err="1" smtClean="0">
                <a:latin typeface="Consolas" pitchFamily="49" charset="0"/>
                <a:cs typeface="Consolas" pitchFamily="49" charset="0"/>
              </a:rPr>
              <a:t>endIndex</a:t>
            </a:r>
            <a:r>
              <a:rPr lang="en-US" sz="2100" dirty="0" smtClean="0">
                <a:latin typeface="Consolas" pitchFamily="49" charset="0"/>
                <a:cs typeface="Consolas" pitchFamily="49" charset="0"/>
              </a:rPr>
              <a:t>; index++)</a:t>
            </a:r>
          </a:p>
          <a:p>
            <a:pPr>
              <a:spcBef>
                <a:spcPct val="0"/>
              </a:spcBef>
              <a:buFont typeface="Wingdings 2" pitchFamily="18" charset="2"/>
              <a:buNone/>
            </a:pPr>
            <a:r>
              <a:rPr lang="en-US" sz="2100" dirty="0" smtClean="0">
                <a:latin typeface="Consolas" pitchFamily="49" charset="0"/>
                <a:cs typeface="Consolas" pitchFamily="49" charset="0"/>
              </a:rPr>
              <a:t>    if (values[index] &lt; values[</a:t>
            </a:r>
            <a:r>
              <a:rPr lang="en-US" sz="2100" dirty="0" err="1" smtClean="0">
                <a:latin typeface="Consolas" pitchFamily="49" charset="0"/>
                <a:cs typeface="Consolas" pitchFamily="49" charset="0"/>
              </a:rPr>
              <a:t>indexOfMin</a:t>
            </a:r>
            <a:r>
              <a:rPr lang="en-US" sz="2100" dirty="0" smtClean="0">
                <a:latin typeface="Consolas" pitchFamily="49" charset="0"/>
                <a:cs typeface="Consolas" pitchFamily="49" charset="0"/>
              </a:rPr>
              <a:t>])  </a:t>
            </a:r>
            <a:r>
              <a:rPr lang="en-US" sz="2100" dirty="0" smtClean="0">
                <a:solidFill>
                  <a:srgbClr val="92D050"/>
                </a:solidFill>
                <a:latin typeface="Consolas" pitchFamily="49" charset="0"/>
                <a:cs typeface="Consolas" pitchFamily="49" charset="0"/>
              </a:rPr>
              <a:t>// If we find a value smaller than</a:t>
            </a:r>
          </a:p>
          <a:p>
            <a:pPr>
              <a:spcBef>
                <a:spcPct val="0"/>
              </a:spcBef>
              <a:buFont typeface="Wingdings 2" pitchFamily="18" charset="2"/>
              <a:buNone/>
            </a:pPr>
            <a:r>
              <a:rPr lang="en-US" sz="2100" dirty="0" smtClean="0">
                <a:latin typeface="Consolas" pitchFamily="49" charset="0"/>
                <a:cs typeface="Consolas" pitchFamily="49" charset="0"/>
              </a:rPr>
              <a:t>      </a:t>
            </a:r>
            <a:r>
              <a:rPr lang="en-US" sz="2100" dirty="0" err="1" smtClean="0">
                <a:latin typeface="Consolas" pitchFamily="49" charset="0"/>
                <a:cs typeface="Consolas" pitchFamily="49" charset="0"/>
              </a:rPr>
              <a:t>indexOfMin</a:t>
            </a:r>
            <a:r>
              <a:rPr lang="en-US" sz="2100" dirty="0" smtClean="0">
                <a:latin typeface="Consolas" pitchFamily="49" charset="0"/>
                <a:cs typeface="Consolas" pitchFamily="49" charset="0"/>
              </a:rPr>
              <a:t> = index;                    </a:t>
            </a:r>
            <a:r>
              <a:rPr lang="en-US" sz="2100" dirty="0" smtClean="0">
                <a:solidFill>
                  <a:srgbClr val="92D050"/>
                </a:solidFill>
                <a:latin typeface="Consolas" pitchFamily="49" charset="0"/>
                <a:cs typeface="Consolas" pitchFamily="49" charset="0"/>
              </a:rPr>
              <a:t>// what we’ve seen, remember where</a:t>
            </a:r>
          </a:p>
          <a:p>
            <a:pPr>
              <a:spcBef>
                <a:spcPct val="0"/>
              </a:spcBef>
              <a:buFont typeface="Wingdings 2" pitchFamily="18" charset="2"/>
              <a:buNone/>
            </a:pPr>
            <a:r>
              <a:rPr lang="en-US" sz="2100" dirty="0" smtClean="0">
                <a:latin typeface="Consolas" pitchFamily="49" charset="0"/>
                <a:cs typeface="Consolas" pitchFamily="49" charset="0"/>
              </a:rPr>
              <a:t>  return </a:t>
            </a:r>
            <a:r>
              <a:rPr lang="en-US" sz="2100" dirty="0" err="1" smtClean="0">
                <a:latin typeface="Consolas" pitchFamily="49" charset="0"/>
                <a:cs typeface="Consolas" pitchFamily="49" charset="0"/>
              </a:rPr>
              <a:t>indexOfMin</a:t>
            </a:r>
            <a:r>
              <a:rPr lang="en-US" sz="2100" dirty="0" smtClean="0">
                <a:latin typeface="Consolas" pitchFamily="49" charset="0"/>
                <a:cs typeface="Consolas" pitchFamily="49" charset="0"/>
              </a:rPr>
              <a:t>;</a:t>
            </a:r>
          </a:p>
          <a:p>
            <a:pPr>
              <a:spcBef>
                <a:spcPct val="0"/>
              </a:spcBef>
              <a:buFont typeface="Wingdings 2" pitchFamily="18" charset="2"/>
              <a:buNone/>
            </a:pPr>
            <a:r>
              <a:rPr lang="en-US" sz="2100" dirty="0" smtClean="0">
                <a:latin typeface="Consolas" pitchFamily="49" charset="0"/>
                <a:cs typeface="Consolas" pitchFamily="49" charset="0"/>
              </a:rPr>
              <a:t>}</a:t>
            </a:r>
          </a:p>
          <a:p>
            <a:pPr>
              <a:spcBef>
                <a:spcPct val="0"/>
              </a:spcBef>
              <a:buFont typeface="Wingdings 2" pitchFamily="18" charset="2"/>
              <a:buNone/>
            </a:pPr>
            <a:r>
              <a:rPr lang="en-US" sz="2100" dirty="0" smtClean="0">
                <a:latin typeface="Consolas" pitchFamily="49" charset="0"/>
                <a:cs typeface="Consolas" pitchFamily="49" charset="0"/>
              </a:rPr>
              <a:t> </a:t>
            </a:r>
          </a:p>
          <a:p>
            <a:pPr>
              <a:spcBef>
                <a:spcPct val="0"/>
              </a:spcBef>
              <a:buFont typeface="Wingdings 2" pitchFamily="18" charset="2"/>
              <a:buNone/>
            </a:pPr>
            <a:r>
              <a:rPr lang="en-US" sz="2100" dirty="0" smtClean="0">
                <a:latin typeface="Consolas" pitchFamily="49" charset="0"/>
                <a:cs typeface="Consolas" pitchFamily="49" charset="0"/>
              </a:rPr>
              <a:t>static void </a:t>
            </a:r>
            <a:r>
              <a:rPr lang="en-US" sz="2100" dirty="0" err="1" smtClean="0">
                <a:latin typeface="Consolas" pitchFamily="49" charset="0"/>
                <a:cs typeface="Consolas" pitchFamily="49" charset="0"/>
              </a:rPr>
              <a:t>selectionSort</a:t>
            </a:r>
            <a:r>
              <a:rPr lang="en-US" sz="2100" dirty="0" smtClean="0">
                <a:latin typeface="Consolas" pitchFamily="49" charset="0"/>
                <a:cs typeface="Consolas" pitchFamily="49" charset="0"/>
              </a:rPr>
              <a:t>()</a:t>
            </a:r>
          </a:p>
          <a:p>
            <a:pPr>
              <a:spcBef>
                <a:spcPct val="0"/>
              </a:spcBef>
              <a:buFont typeface="Wingdings 2" pitchFamily="18" charset="2"/>
              <a:buNone/>
            </a:pPr>
            <a:r>
              <a:rPr lang="en-US" sz="2100" dirty="0" smtClean="0">
                <a:solidFill>
                  <a:srgbClr val="92D050"/>
                </a:solidFill>
                <a:latin typeface="Consolas" pitchFamily="49" charset="0"/>
                <a:cs typeface="Consolas" pitchFamily="49" charset="0"/>
              </a:rPr>
              <a:t>// Sorts the values array using the selection sort algorithm. </a:t>
            </a:r>
          </a:p>
          <a:p>
            <a:pPr>
              <a:spcBef>
                <a:spcPct val="0"/>
              </a:spcBef>
              <a:buFont typeface="Wingdings 2" pitchFamily="18" charset="2"/>
              <a:buNone/>
            </a:pPr>
            <a:r>
              <a:rPr lang="en-US" sz="2100" dirty="0" smtClean="0">
                <a:latin typeface="Consolas" pitchFamily="49" charset="0"/>
                <a:cs typeface="Consolas" pitchFamily="49" charset="0"/>
              </a:rPr>
              <a:t>{</a:t>
            </a:r>
          </a:p>
          <a:p>
            <a:pPr>
              <a:spcBef>
                <a:spcPct val="0"/>
              </a:spcBef>
              <a:buFont typeface="Wingdings 2" pitchFamily="18" charset="2"/>
              <a:buNone/>
            </a:pPr>
            <a:r>
              <a:rPr lang="en-US" sz="2100" dirty="0" smtClean="0">
                <a:latin typeface="Consolas" pitchFamily="49" charset="0"/>
                <a:cs typeface="Consolas" pitchFamily="49" charset="0"/>
              </a:rPr>
              <a:t>  </a:t>
            </a:r>
            <a:r>
              <a:rPr lang="en-US" sz="2100" dirty="0" err="1" smtClean="0">
                <a:latin typeface="Consolas" pitchFamily="49" charset="0"/>
                <a:cs typeface="Consolas" pitchFamily="49" charset="0"/>
              </a:rPr>
              <a:t>int</a:t>
            </a:r>
            <a:r>
              <a:rPr lang="en-US" sz="2100" dirty="0" smtClean="0">
                <a:latin typeface="Consolas" pitchFamily="49" charset="0"/>
                <a:cs typeface="Consolas" pitchFamily="49" charset="0"/>
              </a:rPr>
              <a:t> </a:t>
            </a:r>
            <a:r>
              <a:rPr lang="en-US" sz="2100" dirty="0" err="1" smtClean="0">
                <a:latin typeface="Consolas" pitchFamily="49" charset="0"/>
                <a:cs typeface="Consolas" pitchFamily="49" charset="0"/>
              </a:rPr>
              <a:t>endIndex</a:t>
            </a:r>
            <a:r>
              <a:rPr lang="en-US" sz="2100" dirty="0" smtClean="0">
                <a:latin typeface="Consolas" pitchFamily="49" charset="0"/>
                <a:cs typeface="Consolas" pitchFamily="49" charset="0"/>
              </a:rPr>
              <a:t> = SIZE – 1;</a:t>
            </a:r>
          </a:p>
          <a:p>
            <a:pPr>
              <a:spcBef>
                <a:spcPct val="0"/>
              </a:spcBef>
              <a:buFont typeface="Wingdings 2" pitchFamily="18" charset="2"/>
              <a:buNone/>
            </a:pPr>
            <a:r>
              <a:rPr lang="en-US" sz="2100" dirty="0" smtClean="0">
                <a:latin typeface="Consolas" pitchFamily="49" charset="0"/>
                <a:cs typeface="Consolas" pitchFamily="49" charset="0"/>
              </a:rPr>
              <a:t>  for (</a:t>
            </a:r>
            <a:r>
              <a:rPr lang="en-US" sz="2100" dirty="0" err="1" smtClean="0">
                <a:latin typeface="Consolas" pitchFamily="49" charset="0"/>
                <a:cs typeface="Consolas" pitchFamily="49" charset="0"/>
              </a:rPr>
              <a:t>int</a:t>
            </a:r>
            <a:r>
              <a:rPr lang="en-US" sz="2100" dirty="0" smtClean="0">
                <a:latin typeface="Consolas" pitchFamily="49" charset="0"/>
                <a:cs typeface="Consolas" pitchFamily="49" charset="0"/>
              </a:rPr>
              <a:t> current = 0; current &lt; </a:t>
            </a:r>
            <a:r>
              <a:rPr lang="en-US" sz="2100" dirty="0" err="1" smtClean="0">
                <a:latin typeface="Consolas" pitchFamily="49" charset="0"/>
                <a:cs typeface="Consolas" pitchFamily="49" charset="0"/>
              </a:rPr>
              <a:t>endIndex</a:t>
            </a:r>
            <a:r>
              <a:rPr lang="en-US" sz="2100" dirty="0" smtClean="0">
                <a:latin typeface="Consolas" pitchFamily="49" charset="0"/>
                <a:cs typeface="Consolas" pitchFamily="49" charset="0"/>
              </a:rPr>
              <a:t>; current++)</a:t>
            </a:r>
          </a:p>
          <a:p>
            <a:pPr>
              <a:spcBef>
                <a:spcPct val="0"/>
              </a:spcBef>
              <a:buFont typeface="Wingdings 2" pitchFamily="18" charset="2"/>
              <a:buNone/>
            </a:pPr>
            <a:r>
              <a:rPr lang="en-US" sz="2100" dirty="0" smtClean="0">
                <a:latin typeface="Consolas" pitchFamily="49" charset="0"/>
                <a:cs typeface="Consolas" pitchFamily="49" charset="0"/>
              </a:rPr>
              <a:t>    swap(current, </a:t>
            </a:r>
            <a:r>
              <a:rPr lang="en-US" sz="2100" dirty="0" err="1" smtClean="0">
                <a:latin typeface="Consolas" pitchFamily="49" charset="0"/>
                <a:cs typeface="Consolas" pitchFamily="49" charset="0"/>
              </a:rPr>
              <a:t>minIndex</a:t>
            </a:r>
            <a:r>
              <a:rPr lang="en-US" sz="2100" dirty="0" smtClean="0">
                <a:latin typeface="Consolas" pitchFamily="49" charset="0"/>
                <a:cs typeface="Consolas" pitchFamily="49" charset="0"/>
              </a:rPr>
              <a:t>(current, </a:t>
            </a:r>
            <a:r>
              <a:rPr lang="en-US" sz="2100" dirty="0" err="1" smtClean="0">
                <a:latin typeface="Consolas" pitchFamily="49" charset="0"/>
                <a:cs typeface="Consolas" pitchFamily="49" charset="0"/>
              </a:rPr>
              <a:t>endIndex</a:t>
            </a:r>
            <a:r>
              <a:rPr lang="en-US" sz="2100" dirty="0" smtClean="0">
                <a:latin typeface="Consolas" pitchFamily="49" charset="0"/>
                <a:cs typeface="Consolas" pitchFamily="49" charset="0"/>
              </a:rPr>
              <a:t>));</a:t>
            </a:r>
          </a:p>
          <a:p>
            <a:pPr>
              <a:spcBef>
                <a:spcPct val="0"/>
              </a:spcBef>
              <a:buFont typeface="Wingdings 2" pitchFamily="18" charset="2"/>
              <a:buNone/>
            </a:pPr>
            <a:r>
              <a:rPr lang="en-US" sz="2100" dirty="0" smtClean="0">
                <a:latin typeface="Consolas" pitchFamily="49" charset="0"/>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8">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38">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38">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0" y="1"/>
            <a:ext cx="12188825" cy="702245"/>
          </a:xfrm>
        </p:spPr>
        <p:txBody>
          <a:bodyPr/>
          <a:lstStyle/>
          <a:p>
            <a:pPr algn="ctr" eaLnBrk="1" hangingPunct="1"/>
            <a:r>
              <a:rPr lang="en-US" dirty="0" smtClean="0"/>
              <a:t>Testing Selection Sort</a:t>
            </a:r>
          </a:p>
        </p:txBody>
      </p:sp>
      <p:sp>
        <p:nvSpPr>
          <p:cNvPr id="30722" name="Text Box 6"/>
          <p:cNvSpPr txBox="1">
            <a:spLocks noChangeArrowheads="1"/>
          </p:cNvSpPr>
          <p:nvPr/>
        </p:nvSpPr>
        <p:spPr bwMode="auto">
          <a:xfrm>
            <a:off x="203148" y="1239915"/>
            <a:ext cx="7276351" cy="4124206"/>
          </a:xfrm>
          <a:prstGeom prst="rect">
            <a:avLst/>
          </a:prstGeom>
          <a:noFill/>
          <a:ln w="9525">
            <a:noFill/>
            <a:miter lim="800000"/>
            <a:headEnd/>
            <a:tailEnd/>
          </a:ln>
        </p:spPr>
        <p:txBody>
          <a:bodyPr wrap="none">
            <a:spAutoFit/>
          </a:bodyPr>
          <a:lstStyle/>
          <a:p>
            <a:r>
              <a:rPr lang="en-US" sz="3200" dirty="0"/>
              <a:t>The test </a:t>
            </a:r>
            <a:r>
              <a:rPr lang="en-US" sz="3200" dirty="0" smtClean="0"/>
              <a:t>framework:</a:t>
            </a:r>
            <a:endParaRPr lang="en-US" sz="3200" dirty="0"/>
          </a:p>
          <a:p>
            <a:endParaRPr lang="en-US" sz="3200" dirty="0"/>
          </a:p>
          <a:p>
            <a:r>
              <a:rPr lang="en-US" dirty="0" err="1">
                <a:latin typeface="Consolas" pitchFamily="49" charset="0"/>
                <a:cs typeface="Consolas" pitchFamily="49" charset="0"/>
              </a:rPr>
              <a:t>initValues</a:t>
            </a:r>
            <a:r>
              <a:rPr lang="en-US" dirty="0">
                <a:latin typeface="Consolas" pitchFamily="49" charset="0"/>
                <a:cs typeface="Consolas" pitchFamily="49" charset="0"/>
              </a:rPr>
              <a:t>();</a:t>
            </a:r>
          </a:p>
          <a:p>
            <a:r>
              <a:rPr lang="en-US" dirty="0" err="1">
                <a:latin typeface="Consolas" pitchFamily="49" charset="0"/>
                <a:cs typeface="Consolas" pitchFamily="49" charset="0"/>
              </a:rPr>
              <a:t>printValues</a:t>
            </a:r>
            <a:r>
              <a:rPr lang="en-US" dirty="0">
                <a:latin typeface="Consolas" pitchFamily="49" charset="0"/>
                <a:cs typeface="Consolas" pitchFamily="49" charset="0"/>
              </a:rPr>
              <a:t>();</a:t>
            </a:r>
          </a:p>
          <a:p>
            <a:r>
              <a:rPr lang="en-US" dirty="0" err="1">
                <a:latin typeface="Consolas" pitchFamily="49" charset="0"/>
                <a:cs typeface="Consolas" pitchFamily="49" charset="0"/>
              </a:rPr>
              <a:t>System.out.println</a:t>
            </a:r>
            <a:r>
              <a:rPr lang="en-US" dirty="0">
                <a:latin typeface="Consolas" pitchFamily="49" charset="0"/>
                <a:cs typeface="Consolas" pitchFamily="49" charset="0"/>
              </a:rPr>
              <a:t>("values is sorted: </a:t>
            </a:r>
            <a:r>
              <a:rPr lang="en-US" dirty="0" smtClean="0">
                <a:latin typeface="Consolas" pitchFamily="49" charset="0"/>
                <a:cs typeface="Consolas" pitchFamily="49" charset="0"/>
              </a:rPr>
              <a:t>" + </a:t>
            </a:r>
            <a:r>
              <a:rPr lang="en-US" dirty="0" err="1">
                <a:latin typeface="Consolas" pitchFamily="49" charset="0"/>
                <a:cs typeface="Consolas" pitchFamily="49" charset="0"/>
              </a:rPr>
              <a:t>isSorted</a:t>
            </a:r>
            <a:r>
              <a:rPr lang="en-US" dirty="0">
                <a:latin typeface="Consolas" pitchFamily="49" charset="0"/>
                <a:cs typeface="Consolas" pitchFamily="49" charset="0"/>
              </a:rPr>
              <a:t>());</a:t>
            </a:r>
          </a:p>
          <a:p>
            <a:r>
              <a:rPr lang="en-US" dirty="0" err="1">
                <a:latin typeface="Consolas" pitchFamily="49" charset="0"/>
                <a:cs typeface="Consolas" pitchFamily="49" charset="0"/>
              </a:rPr>
              <a:t>System.out.println</a:t>
            </a:r>
            <a:r>
              <a:rPr lang="en-US" dirty="0">
                <a:latin typeface="Consolas" pitchFamily="49" charset="0"/>
                <a:cs typeface="Consolas" pitchFamily="49" charset="0"/>
              </a:rPr>
              <a:t>();</a:t>
            </a:r>
          </a:p>
          <a:p>
            <a:r>
              <a:rPr lang="en-US" dirty="0">
                <a:latin typeface="Consolas" pitchFamily="49" charset="0"/>
                <a:cs typeface="Consolas" pitchFamily="49" charset="0"/>
              </a:rPr>
              <a:t> </a:t>
            </a:r>
          </a:p>
          <a:p>
            <a:r>
              <a:rPr lang="en-US" b="1" dirty="0" err="1">
                <a:solidFill>
                  <a:srgbClr val="FF9933"/>
                </a:solidFill>
                <a:latin typeface="Consolas" pitchFamily="49" charset="0"/>
                <a:cs typeface="Consolas" pitchFamily="49" charset="0"/>
              </a:rPr>
              <a:t>selectionSort</a:t>
            </a:r>
            <a:r>
              <a:rPr lang="en-US" b="1" dirty="0">
                <a:solidFill>
                  <a:srgbClr val="FF9933"/>
                </a:solidFill>
                <a:latin typeface="Consolas" pitchFamily="49" charset="0"/>
                <a:cs typeface="Consolas" pitchFamily="49" charset="0"/>
              </a:rPr>
              <a:t>();</a:t>
            </a:r>
          </a:p>
          <a:p>
            <a:endParaRPr lang="en-US" b="1" dirty="0">
              <a:solidFill>
                <a:srgbClr val="FF9933"/>
              </a:solidFill>
              <a:latin typeface="Consolas" pitchFamily="49" charset="0"/>
              <a:cs typeface="Consolas" pitchFamily="49" charset="0"/>
            </a:endParaRPr>
          </a:p>
          <a:p>
            <a:r>
              <a:rPr lang="en-US" dirty="0" err="1">
                <a:latin typeface="Consolas" pitchFamily="49" charset="0"/>
                <a:cs typeface="Consolas" pitchFamily="49" charset="0"/>
              </a:rPr>
              <a:t>System.out.println</a:t>
            </a:r>
            <a:r>
              <a:rPr lang="en-US" dirty="0">
                <a:latin typeface="Consolas" pitchFamily="49" charset="0"/>
                <a:cs typeface="Consolas" pitchFamily="49" charset="0"/>
              </a:rPr>
              <a:t>("Selection Sort called\n");</a:t>
            </a:r>
          </a:p>
          <a:p>
            <a:r>
              <a:rPr lang="en-US" dirty="0" err="1">
                <a:latin typeface="Consolas" pitchFamily="49" charset="0"/>
                <a:cs typeface="Consolas" pitchFamily="49" charset="0"/>
              </a:rPr>
              <a:t>printValues</a:t>
            </a:r>
            <a:r>
              <a:rPr lang="en-US" dirty="0">
                <a:latin typeface="Consolas" pitchFamily="49" charset="0"/>
                <a:cs typeface="Consolas" pitchFamily="49" charset="0"/>
              </a:rPr>
              <a:t>();</a:t>
            </a:r>
          </a:p>
          <a:p>
            <a:r>
              <a:rPr lang="en-US" dirty="0" err="1">
                <a:latin typeface="Consolas" pitchFamily="49" charset="0"/>
                <a:cs typeface="Consolas" pitchFamily="49" charset="0"/>
              </a:rPr>
              <a:t>System.out.println</a:t>
            </a:r>
            <a:r>
              <a:rPr lang="en-US" dirty="0">
                <a:latin typeface="Consolas" pitchFamily="49" charset="0"/>
                <a:cs typeface="Consolas" pitchFamily="49" charset="0"/>
              </a:rPr>
              <a:t>("values is sorted: " </a:t>
            </a:r>
            <a:r>
              <a:rPr lang="en-US" dirty="0" smtClean="0">
                <a:latin typeface="Consolas" pitchFamily="49" charset="0"/>
                <a:cs typeface="Consolas" pitchFamily="49" charset="0"/>
              </a:rPr>
              <a:t>+ </a:t>
            </a:r>
            <a:r>
              <a:rPr lang="en-US" dirty="0" err="1">
                <a:latin typeface="Consolas" pitchFamily="49" charset="0"/>
                <a:cs typeface="Consolas" pitchFamily="49" charset="0"/>
              </a:rPr>
              <a:t>isSorted</a:t>
            </a:r>
            <a:r>
              <a:rPr lang="en-US" dirty="0">
                <a:latin typeface="Consolas" pitchFamily="49" charset="0"/>
                <a:cs typeface="Consolas" pitchFamily="49" charset="0"/>
              </a:rPr>
              <a:t>());</a:t>
            </a:r>
          </a:p>
          <a:p>
            <a:r>
              <a:rPr lang="en-US" dirty="0" err="1">
                <a:latin typeface="Consolas" pitchFamily="49" charset="0"/>
                <a:cs typeface="Consolas" pitchFamily="49" charset="0"/>
              </a:rPr>
              <a:t>System.out.println</a:t>
            </a:r>
            <a:r>
              <a:rPr lang="en-US" dirty="0">
                <a:latin typeface="Consolas" pitchFamily="49" charset="0"/>
                <a:cs typeface="Consolas" pitchFamily="49" charset="0"/>
              </a:rPr>
              <a:t>();</a:t>
            </a:r>
          </a:p>
        </p:txBody>
      </p:sp>
      <p:sp>
        <p:nvSpPr>
          <p:cNvPr id="30723" name="Text Box 7"/>
          <p:cNvSpPr txBox="1">
            <a:spLocks noChangeArrowheads="1"/>
          </p:cNvSpPr>
          <p:nvPr/>
        </p:nvSpPr>
        <p:spPr bwMode="auto">
          <a:xfrm>
            <a:off x="7882801" y="932675"/>
            <a:ext cx="3857146" cy="5693866"/>
          </a:xfrm>
          <a:prstGeom prst="rect">
            <a:avLst/>
          </a:prstGeom>
          <a:noFill/>
          <a:ln w="9525">
            <a:noFill/>
            <a:miter lim="800000"/>
            <a:headEnd/>
            <a:tailEnd/>
          </a:ln>
        </p:spPr>
        <p:txBody>
          <a:bodyPr wrap="none">
            <a:spAutoFit/>
          </a:bodyPr>
          <a:lstStyle/>
          <a:p>
            <a:r>
              <a:rPr lang="en-US" sz="2000" dirty="0"/>
              <a:t>The </a:t>
            </a:r>
            <a:r>
              <a:rPr lang="en-US" sz="2000" dirty="0" smtClean="0"/>
              <a:t>resulting </a:t>
            </a:r>
            <a:r>
              <a:rPr lang="en-US" sz="2000" dirty="0"/>
              <a:t>output:</a:t>
            </a:r>
          </a:p>
          <a:p>
            <a:endParaRPr lang="en-US" sz="2000" dirty="0"/>
          </a:p>
          <a:p>
            <a:r>
              <a:rPr lang="en-US" dirty="0">
                <a:latin typeface="Consolas" pitchFamily="49" charset="0"/>
                <a:cs typeface="Consolas" pitchFamily="49" charset="0"/>
              </a:rPr>
              <a:t>the values array is:</a:t>
            </a:r>
          </a:p>
          <a:p>
            <a:r>
              <a:rPr lang="en-US" dirty="0">
                <a:latin typeface="Consolas" pitchFamily="49" charset="0"/>
                <a:cs typeface="Consolas" pitchFamily="49" charset="0"/>
              </a:rPr>
              <a:t>92 66 38 17 21 78 10 43 69 19</a:t>
            </a:r>
          </a:p>
          <a:p>
            <a:r>
              <a:rPr lang="en-US" dirty="0">
                <a:latin typeface="Consolas" pitchFamily="49" charset="0"/>
                <a:cs typeface="Consolas" pitchFamily="49" charset="0"/>
              </a:rPr>
              <a:t>17 96 29 19 77 24 47 01 97 91</a:t>
            </a:r>
          </a:p>
          <a:p>
            <a:r>
              <a:rPr lang="en-US" dirty="0">
                <a:latin typeface="Consolas" pitchFamily="49" charset="0"/>
                <a:cs typeface="Consolas" pitchFamily="49" charset="0"/>
              </a:rPr>
              <a:t>13 33 84 93 49 85 09 54 13 06</a:t>
            </a:r>
          </a:p>
          <a:p>
            <a:r>
              <a:rPr lang="en-US" dirty="0">
                <a:latin typeface="Consolas" pitchFamily="49" charset="0"/>
                <a:cs typeface="Consolas" pitchFamily="49" charset="0"/>
              </a:rPr>
              <a:t>21 21 93 49 67 42 25 29 05 74</a:t>
            </a:r>
          </a:p>
          <a:p>
            <a:r>
              <a:rPr lang="en-US" dirty="0">
                <a:latin typeface="Consolas" pitchFamily="49" charset="0"/>
                <a:cs typeface="Consolas" pitchFamily="49" charset="0"/>
              </a:rPr>
              <a:t>96 82 26 25 11 74 03 76 29 10</a:t>
            </a:r>
          </a:p>
          <a:p>
            <a:r>
              <a:rPr lang="en-US" dirty="0">
                <a:latin typeface="Consolas" pitchFamily="49" charset="0"/>
                <a:cs typeface="Consolas" pitchFamily="49" charset="0"/>
              </a:rPr>
              <a:t> </a:t>
            </a:r>
          </a:p>
          <a:p>
            <a:r>
              <a:rPr lang="en-US" dirty="0">
                <a:latin typeface="Consolas" pitchFamily="49" charset="0"/>
                <a:cs typeface="Consolas" pitchFamily="49" charset="0"/>
              </a:rPr>
              <a:t>values is sorted: false</a:t>
            </a:r>
          </a:p>
          <a:p>
            <a:r>
              <a:rPr lang="en-US" dirty="0">
                <a:latin typeface="Consolas" pitchFamily="49" charset="0"/>
                <a:cs typeface="Consolas" pitchFamily="49" charset="0"/>
              </a:rPr>
              <a:t> </a:t>
            </a:r>
          </a:p>
          <a:p>
            <a:r>
              <a:rPr lang="en-US" dirty="0">
                <a:latin typeface="Consolas" pitchFamily="49" charset="0"/>
                <a:cs typeface="Consolas" pitchFamily="49" charset="0"/>
              </a:rPr>
              <a:t>Selection Sort called</a:t>
            </a:r>
          </a:p>
          <a:p>
            <a:r>
              <a:rPr lang="en-US" dirty="0">
                <a:latin typeface="Consolas" pitchFamily="49" charset="0"/>
                <a:cs typeface="Consolas" pitchFamily="49" charset="0"/>
              </a:rPr>
              <a:t>the values array is:</a:t>
            </a:r>
          </a:p>
          <a:p>
            <a:r>
              <a:rPr lang="en-US" dirty="0">
                <a:latin typeface="Consolas" pitchFamily="49" charset="0"/>
                <a:cs typeface="Consolas" pitchFamily="49" charset="0"/>
              </a:rPr>
              <a:t>01 03 05 06 09 10 10 11 13 13</a:t>
            </a:r>
          </a:p>
          <a:p>
            <a:r>
              <a:rPr lang="en-US" dirty="0">
                <a:latin typeface="Consolas" pitchFamily="49" charset="0"/>
                <a:cs typeface="Consolas" pitchFamily="49" charset="0"/>
              </a:rPr>
              <a:t>17 17 19 19 21 21 21 24 25 25</a:t>
            </a:r>
          </a:p>
          <a:p>
            <a:r>
              <a:rPr lang="en-US" dirty="0">
                <a:latin typeface="Consolas" pitchFamily="49" charset="0"/>
                <a:cs typeface="Consolas" pitchFamily="49" charset="0"/>
              </a:rPr>
              <a:t>26 29 29 29 33 38 42 43 47 49</a:t>
            </a:r>
          </a:p>
          <a:p>
            <a:r>
              <a:rPr lang="en-US" dirty="0">
                <a:latin typeface="Consolas" pitchFamily="49" charset="0"/>
                <a:cs typeface="Consolas" pitchFamily="49" charset="0"/>
              </a:rPr>
              <a:t>49 54 66 67 69 74 74 76 77 78</a:t>
            </a:r>
          </a:p>
          <a:p>
            <a:r>
              <a:rPr lang="en-US" dirty="0">
                <a:latin typeface="Consolas" pitchFamily="49" charset="0"/>
                <a:cs typeface="Consolas" pitchFamily="49" charset="0"/>
              </a:rPr>
              <a:t>82 84 85 91 92 93 93 96 96 97</a:t>
            </a:r>
          </a:p>
          <a:p>
            <a:r>
              <a:rPr lang="en-US" dirty="0">
                <a:latin typeface="Consolas" pitchFamily="49" charset="0"/>
                <a:cs typeface="Consolas" pitchFamily="49" charset="0"/>
              </a:rPr>
              <a:t> </a:t>
            </a:r>
          </a:p>
          <a:p>
            <a:r>
              <a:rPr lang="en-US" dirty="0">
                <a:latin typeface="Consolas" pitchFamily="49" charset="0"/>
                <a:cs typeface="Consolas" pitchFamily="49" charset="0"/>
              </a:rPr>
              <a:t>values is sorted: true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0" y="1"/>
            <a:ext cx="12188825" cy="702245"/>
          </a:xfrm>
        </p:spPr>
        <p:txBody>
          <a:bodyPr/>
          <a:lstStyle/>
          <a:p>
            <a:pPr algn="ctr" eaLnBrk="1" hangingPunct="1"/>
            <a:r>
              <a:rPr lang="en-US" dirty="0" smtClean="0"/>
              <a:t>Selection Sort Analysis</a:t>
            </a:r>
          </a:p>
        </p:txBody>
      </p:sp>
      <p:sp>
        <p:nvSpPr>
          <p:cNvPr id="14338" name="Content Placeholder 2"/>
          <p:cNvSpPr>
            <a:spLocks noGrp="1"/>
          </p:cNvSpPr>
          <p:nvPr>
            <p:ph idx="1"/>
          </p:nvPr>
        </p:nvSpPr>
        <p:spPr>
          <a:xfrm>
            <a:off x="207380" y="932676"/>
            <a:ext cx="11829085" cy="5683939"/>
          </a:xfrm>
        </p:spPr>
        <p:txBody>
          <a:bodyPr/>
          <a:lstStyle/>
          <a:p>
            <a:pPr>
              <a:spcBef>
                <a:spcPts val="720"/>
              </a:spcBef>
            </a:pPr>
            <a:r>
              <a:rPr lang="en-US" dirty="0" smtClean="0"/>
              <a:t>We describe the number of comparisons as a function of the number of elements in the array, i.e., </a:t>
            </a:r>
            <a:r>
              <a:rPr lang="en-US" dirty="0" smtClean="0">
                <a:solidFill>
                  <a:srgbClr val="FFC000"/>
                </a:solidFill>
                <a:latin typeface="Consolas" pitchFamily="49" charset="0"/>
                <a:cs typeface="Consolas" pitchFamily="49" charset="0"/>
              </a:rPr>
              <a:t>SIZE</a:t>
            </a:r>
            <a:r>
              <a:rPr lang="en-US" dirty="0" smtClean="0"/>
              <a:t>. To be concise, in this discussion we refer to </a:t>
            </a:r>
            <a:r>
              <a:rPr lang="en-US" dirty="0">
                <a:solidFill>
                  <a:srgbClr val="FFC000"/>
                </a:solidFill>
                <a:latin typeface="Consolas" pitchFamily="49" charset="0"/>
                <a:cs typeface="Consolas" pitchFamily="49" charset="0"/>
              </a:rPr>
              <a:t>SIZE</a:t>
            </a:r>
            <a:r>
              <a:rPr lang="en-US" dirty="0" smtClean="0"/>
              <a:t> as </a:t>
            </a:r>
            <a:r>
              <a:rPr lang="en-US" i="1" dirty="0" smtClean="0">
                <a:latin typeface="Times New Roman" pitchFamily="18" charset="0"/>
              </a:rPr>
              <a:t>N</a:t>
            </a:r>
            <a:endParaRPr lang="en-US" dirty="0" smtClean="0">
              <a:latin typeface="Times New Roman" pitchFamily="18" charset="0"/>
            </a:endParaRPr>
          </a:p>
          <a:p>
            <a:pPr>
              <a:spcBef>
                <a:spcPts val="720"/>
              </a:spcBef>
            </a:pPr>
            <a:r>
              <a:rPr lang="en-US" dirty="0" smtClean="0"/>
              <a:t>The </a:t>
            </a:r>
            <a:r>
              <a:rPr lang="en-US" dirty="0" err="1" smtClean="0">
                <a:solidFill>
                  <a:srgbClr val="FFC000"/>
                </a:solidFill>
                <a:latin typeface="Consolas" pitchFamily="49" charset="0"/>
                <a:cs typeface="Consolas" pitchFamily="49" charset="0"/>
              </a:rPr>
              <a:t>minIndex</a:t>
            </a:r>
            <a:r>
              <a:rPr lang="en-US" dirty="0" smtClean="0"/>
              <a:t> method is called </a:t>
            </a:r>
            <a:r>
              <a:rPr lang="en-US" i="1" dirty="0" smtClean="0">
                <a:latin typeface="Times New Roman" pitchFamily="18" charset="0"/>
              </a:rPr>
              <a:t>N</a:t>
            </a:r>
            <a:r>
              <a:rPr lang="en-US" dirty="0" smtClean="0">
                <a:latin typeface="Times New Roman" pitchFamily="18" charset="0"/>
              </a:rPr>
              <a:t> – 1</a:t>
            </a:r>
            <a:r>
              <a:rPr lang="en-US" dirty="0" smtClean="0"/>
              <a:t> times</a:t>
            </a:r>
          </a:p>
          <a:p>
            <a:pPr>
              <a:spcBef>
                <a:spcPts val="720"/>
              </a:spcBef>
            </a:pPr>
            <a:r>
              <a:rPr lang="en-US" dirty="0" smtClean="0"/>
              <a:t>Within </a:t>
            </a:r>
            <a:r>
              <a:rPr lang="en-US" dirty="0" err="1" smtClean="0">
                <a:solidFill>
                  <a:srgbClr val="FFC000"/>
                </a:solidFill>
                <a:latin typeface="Consolas" pitchFamily="49" charset="0"/>
                <a:cs typeface="Consolas" pitchFamily="49" charset="0"/>
              </a:rPr>
              <a:t>minIndex</a:t>
            </a:r>
            <a:r>
              <a:rPr lang="en-US" dirty="0" smtClean="0"/>
              <a:t>, the number of comparisons varies:</a:t>
            </a:r>
          </a:p>
          <a:p>
            <a:pPr marL="742950" lvl="1" indent="-285750">
              <a:spcBef>
                <a:spcPts val="720"/>
              </a:spcBef>
            </a:pPr>
            <a:r>
              <a:rPr lang="en-US" dirty="0" smtClean="0"/>
              <a:t>in the first call there are </a:t>
            </a:r>
            <a:r>
              <a:rPr lang="en-US" i="1" dirty="0" smtClean="0">
                <a:latin typeface="Times New Roman" pitchFamily="18" charset="0"/>
              </a:rPr>
              <a:t>N</a:t>
            </a:r>
            <a:r>
              <a:rPr lang="en-US" dirty="0" smtClean="0">
                <a:latin typeface="Times New Roman" pitchFamily="18" charset="0"/>
              </a:rPr>
              <a:t> – 1</a:t>
            </a:r>
            <a:r>
              <a:rPr lang="en-US" dirty="0" smtClean="0"/>
              <a:t> comparisons</a:t>
            </a:r>
          </a:p>
          <a:p>
            <a:pPr marL="742950" lvl="1" indent="-285750">
              <a:spcBef>
                <a:spcPts val="720"/>
              </a:spcBef>
            </a:pPr>
            <a:r>
              <a:rPr lang="en-US" dirty="0" smtClean="0"/>
              <a:t>in the next call there are </a:t>
            </a:r>
            <a:r>
              <a:rPr lang="en-US" i="1" dirty="0" smtClean="0">
                <a:latin typeface="Times New Roman" pitchFamily="18" charset="0"/>
              </a:rPr>
              <a:t>N</a:t>
            </a:r>
            <a:r>
              <a:rPr lang="en-US" dirty="0" smtClean="0">
                <a:latin typeface="Times New Roman" pitchFamily="18" charset="0"/>
              </a:rPr>
              <a:t> – 2</a:t>
            </a:r>
            <a:r>
              <a:rPr lang="en-US" dirty="0" smtClean="0"/>
              <a:t> comparisons</a:t>
            </a:r>
          </a:p>
          <a:p>
            <a:pPr marL="742950" lvl="1" indent="-285750">
              <a:spcBef>
                <a:spcPts val="720"/>
              </a:spcBef>
            </a:pPr>
            <a:r>
              <a:rPr lang="en-US" dirty="0" smtClean="0"/>
              <a:t>and so on, until in the last call, when there is only 1 comparison </a:t>
            </a:r>
          </a:p>
          <a:p>
            <a:pPr>
              <a:spcBef>
                <a:spcPts val="720"/>
              </a:spcBef>
            </a:pPr>
            <a:r>
              <a:rPr lang="en-US" sz="2600" dirty="0" smtClean="0"/>
              <a:t>The total number of comparisons is </a:t>
            </a:r>
            <a:r>
              <a:rPr lang="en-US" sz="2600" dirty="0" smtClean="0">
                <a:latin typeface="Times New Roman" pitchFamily="18" charset="0"/>
              </a:rPr>
              <a:t>(</a:t>
            </a:r>
            <a:r>
              <a:rPr lang="en-US" sz="2600" i="1" dirty="0" smtClean="0">
                <a:latin typeface="Times New Roman" pitchFamily="18" charset="0"/>
              </a:rPr>
              <a:t>N</a:t>
            </a:r>
            <a:r>
              <a:rPr lang="en-US" sz="2600" dirty="0" smtClean="0">
                <a:latin typeface="Times New Roman" pitchFamily="18" charset="0"/>
              </a:rPr>
              <a:t> – 1) + (</a:t>
            </a:r>
            <a:r>
              <a:rPr lang="en-US" sz="2600" i="1" dirty="0" smtClean="0">
                <a:latin typeface="Times New Roman" pitchFamily="18" charset="0"/>
              </a:rPr>
              <a:t>N</a:t>
            </a:r>
            <a:r>
              <a:rPr lang="en-US" sz="2600" dirty="0" smtClean="0">
                <a:latin typeface="Times New Roman" pitchFamily="18" charset="0"/>
              </a:rPr>
              <a:t> – 2) + (</a:t>
            </a:r>
            <a:r>
              <a:rPr lang="en-US" sz="2600" i="1" dirty="0" smtClean="0">
                <a:latin typeface="Times New Roman" pitchFamily="18" charset="0"/>
              </a:rPr>
              <a:t>N</a:t>
            </a:r>
            <a:r>
              <a:rPr lang="en-US" sz="2600" dirty="0" smtClean="0">
                <a:latin typeface="Times New Roman" pitchFamily="18" charset="0"/>
              </a:rPr>
              <a:t> – 3) + ...  + 1 </a:t>
            </a:r>
          </a:p>
          <a:p>
            <a:pPr>
              <a:spcBef>
                <a:spcPts val="720"/>
              </a:spcBef>
              <a:buFont typeface="Wingdings 2" pitchFamily="18" charset="2"/>
              <a:buNone/>
            </a:pPr>
            <a:r>
              <a:rPr lang="en-US" sz="2600" dirty="0" smtClean="0">
                <a:latin typeface="Times New Roman" pitchFamily="18" charset="0"/>
              </a:rPr>
              <a:t>						          = </a:t>
            </a:r>
            <a:r>
              <a:rPr lang="en-US" sz="2600" i="1" dirty="0" smtClean="0">
                <a:latin typeface="Times New Roman" pitchFamily="18" charset="0"/>
              </a:rPr>
              <a:t>N</a:t>
            </a:r>
            <a:r>
              <a:rPr lang="en-US" sz="2600" dirty="0" smtClean="0">
                <a:latin typeface="Times New Roman" pitchFamily="18" charset="0"/>
              </a:rPr>
              <a:t>(</a:t>
            </a:r>
            <a:r>
              <a:rPr lang="en-US" sz="2600" i="1" dirty="0" smtClean="0">
                <a:latin typeface="Times New Roman" pitchFamily="18" charset="0"/>
              </a:rPr>
              <a:t>N</a:t>
            </a:r>
            <a:r>
              <a:rPr lang="en-US" sz="2600" dirty="0" smtClean="0">
                <a:latin typeface="Times New Roman" pitchFamily="18" charset="0"/>
              </a:rPr>
              <a:t> – 1)/2 = ½(</a:t>
            </a:r>
            <a:r>
              <a:rPr lang="en-US" sz="2600" i="1" dirty="0" smtClean="0">
                <a:latin typeface="Times New Roman" pitchFamily="18" charset="0"/>
              </a:rPr>
              <a:t>N</a:t>
            </a:r>
            <a:r>
              <a:rPr lang="en-US" sz="2600" baseline="30000" dirty="0" smtClean="0">
                <a:latin typeface="Times New Roman" pitchFamily="18" charset="0"/>
              </a:rPr>
              <a:t>2</a:t>
            </a:r>
            <a:r>
              <a:rPr lang="en-US" sz="2600" dirty="0" smtClean="0">
                <a:latin typeface="Times New Roman" pitchFamily="18" charset="0"/>
              </a:rPr>
              <a:t> – </a:t>
            </a:r>
            <a:r>
              <a:rPr lang="en-US" sz="2600" i="1" dirty="0" smtClean="0">
                <a:latin typeface="Times New Roman" pitchFamily="18" charset="0"/>
              </a:rPr>
              <a:t>N</a:t>
            </a:r>
            <a:r>
              <a:rPr lang="en-US" sz="2600" dirty="0" smtClean="0">
                <a:latin typeface="Times New Roman" pitchFamily="18" charset="0"/>
              </a:rPr>
              <a:t>)</a:t>
            </a:r>
          </a:p>
          <a:p>
            <a:pPr>
              <a:spcBef>
                <a:spcPts val="720"/>
              </a:spcBef>
            </a:pPr>
            <a:r>
              <a:rPr lang="en-US" sz="2600" dirty="0" smtClean="0"/>
              <a:t>Selection Sort performs </a:t>
            </a:r>
            <a:r>
              <a:rPr lang="en-US" sz="2600" i="1" dirty="0">
                <a:latin typeface="Times New Roman" pitchFamily="18" charset="0"/>
              </a:rPr>
              <a:t>O</a:t>
            </a:r>
            <a:r>
              <a:rPr lang="en-US" sz="2600" dirty="0">
                <a:latin typeface="Times New Roman" pitchFamily="18" charset="0"/>
              </a:rPr>
              <a:t>(</a:t>
            </a:r>
            <a:r>
              <a:rPr lang="en-US" sz="2600" i="1" dirty="0">
                <a:latin typeface="Times New Roman" pitchFamily="18" charset="0"/>
              </a:rPr>
              <a:t>N</a:t>
            </a:r>
            <a:r>
              <a:rPr lang="en-US" sz="2600" baseline="30000" dirty="0">
                <a:latin typeface="Times New Roman" pitchFamily="18" charset="0"/>
              </a:rPr>
              <a:t>2</a:t>
            </a:r>
            <a:r>
              <a:rPr lang="en-US" sz="2600" dirty="0">
                <a:latin typeface="Times New Roman" pitchFamily="18" charset="0"/>
              </a:rPr>
              <a:t>) </a:t>
            </a:r>
            <a:r>
              <a:rPr lang="en-US" sz="2600" dirty="0" smtClean="0"/>
              <a:t>operations, so its time complexity is </a:t>
            </a:r>
            <a:r>
              <a:rPr lang="en-US" sz="2600" i="1" dirty="0" smtClean="0">
                <a:latin typeface="Times New Roman" pitchFamily="18" charset="0"/>
              </a:rPr>
              <a:t>O</a:t>
            </a:r>
            <a:r>
              <a:rPr lang="en-US" sz="2600" dirty="0" smtClean="0">
                <a:latin typeface="Times New Roman" pitchFamily="18" charset="0"/>
              </a:rPr>
              <a:t>(</a:t>
            </a:r>
            <a:r>
              <a:rPr lang="en-US" sz="2600" i="1" dirty="0" smtClean="0">
                <a:latin typeface="Times New Roman" pitchFamily="18" charset="0"/>
              </a:rPr>
              <a:t>N</a:t>
            </a:r>
            <a:r>
              <a:rPr lang="en-US" sz="2600" baseline="30000" dirty="0" smtClean="0">
                <a:latin typeface="Times New Roman" pitchFamily="18" charset="0"/>
              </a:rPr>
              <a:t>2</a:t>
            </a:r>
            <a:r>
              <a:rPr lang="en-US" sz="2600" dirty="0" smtClean="0">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0" y="1"/>
            <a:ext cx="12188825" cy="702245"/>
          </a:xfrm>
        </p:spPr>
        <p:txBody>
          <a:bodyPr/>
          <a:lstStyle/>
          <a:p>
            <a:pPr algn="ctr" eaLnBrk="1" hangingPunct="1"/>
            <a:r>
              <a:rPr lang="en-US" dirty="0" smtClean="0"/>
              <a:t>Selection Sort Analysis</a:t>
            </a:r>
          </a:p>
        </p:txBody>
      </p:sp>
      <p:sp>
        <p:nvSpPr>
          <p:cNvPr id="14338" name="Content Placeholder 2"/>
          <p:cNvSpPr>
            <a:spLocks noGrp="1"/>
          </p:cNvSpPr>
          <p:nvPr>
            <p:ph idx="1"/>
          </p:nvPr>
        </p:nvSpPr>
        <p:spPr>
          <a:xfrm>
            <a:off x="207380" y="932676"/>
            <a:ext cx="11829085" cy="5684025"/>
          </a:xfrm>
        </p:spPr>
        <p:txBody>
          <a:bodyPr/>
          <a:lstStyle/>
          <a:p>
            <a:r>
              <a:rPr lang="en-US" dirty="0" smtClean="0"/>
              <a:t>Number of </a:t>
            </a:r>
            <a:r>
              <a:rPr lang="en-US" i="1" dirty="0" smtClean="0"/>
              <a:t>Comparisons</a:t>
            </a:r>
            <a:r>
              <a:rPr lang="en-US" dirty="0" smtClean="0"/>
              <a:t> required to sort arrays of different sizes using Selection Sort: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number of swaps (exchanges) is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 1</a:t>
            </a:r>
            <a:r>
              <a:rPr lang="en-US" dirty="0" smtClean="0"/>
              <a:t> (each pass results in finding the smallest item and swapping it [once])</a:t>
            </a:r>
          </a:p>
          <a:p>
            <a:endParaRPr lang="en-US" dirty="0" smtClean="0"/>
          </a:p>
        </p:txBody>
      </p:sp>
      <p:sp>
        <p:nvSpPr>
          <p:cNvPr id="32771" name="Text Box 4"/>
          <p:cNvSpPr txBox="1">
            <a:spLocks noChangeArrowheads="1"/>
          </p:cNvSpPr>
          <p:nvPr/>
        </p:nvSpPr>
        <p:spPr bwMode="auto">
          <a:xfrm>
            <a:off x="448878" y="2200040"/>
            <a:ext cx="10734794" cy="2677656"/>
          </a:xfrm>
          <a:prstGeom prst="rect">
            <a:avLst/>
          </a:prstGeom>
          <a:noFill/>
          <a:ln w="9525">
            <a:noFill/>
            <a:miter lim="800000"/>
            <a:headEnd/>
            <a:tailEnd/>
          </a:ln>
        </p:spPr>
        <p:txBody>
          <a:bodyPr wrap="square">
            <a:spAutoFit/>
          </a:bodyPr>
          <a:lstStyle/>
          <a:p>
            <a:r>
              <a:rPr lang="en-US" sz="2400" b="1" dirty="0"/>
              <a:t> </a:t>
            </a:r>
            <a:r>
              <a:rPr lang="en-US" sz="2400" b="1" dirty="0" smtClean="0"/>
              <a:t>      Number </a:t>
            </a:r>
            <a:r>
              <a:rPr lang="en-US" sz="2400" b="1" dirty="0"/>
              <a:t>of </a:t>
            </a:r>
            <a:r>
              <a:rPr lang="en-US" sz="2400" b="1" dirty="0" smtClean="0"/>
              <a:t>			Number of </a:t>
            </a:r>
            <a:br>
              <a:rPr lang="en-US" sz="2400" b="1" dirty="0" smtClean="0"/>
            </a:br>
            <a:r>
              <a:rPr lang="en-US" sz="2400" b="1" dirty="0" smtClean="0"/>
              <a:t>       Elements </a:t>
            </a:r>
            <a:r>
              <a:rPr lang="en-US" sz="2400" b="1"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N</a:t>
            </a:r>
            <a:r>
              <a:rPr lang="en-US" sz="2400" b="1" dirty="0" smtClean="0">
                <a:latin typeface="Times New Roman" panose="02020603050405020304" pitchFamily="18" charset="0"/>
                <a:cs typeface="Times New Roman" panose="02020603050405020304" pitchFamily="18" charset="0"/>
              </a:rPr>
              <a:t>)</a:t>
            </a:r>
            <a:r>
              <a:rPr lang="en-US" sz="2400" b="1" dirty="0"/>
              <a:t>	</a:t>
            </a:r>
            <a:r>
              <a:rPr lang="en-US" sz="2400" b="1" dirty="0" smtClean="0"/>
              <a:t>	Comparisons (</a:t>
            </a:r>
            <a:r>
              <a:rPr lang="en-US" sz="2400" i="1" dirty="0" smtClean="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N </a:t>
            </a:r>
            <a:r>
              <a:rPr lang="en-US" sz="2400" dirty="0" smtClean="0">
                <a:latin typeface="Times New Roman" panose="02020603050405020304" pitchFamily="18" charset="0"/>
                <a:cs typeface="Times New Roman" panose="02020603050405020304" pitchFamily="18" charset="0"/>
              </a:rPr>
              <a:t>– 1)/2</a:t>
            </a:r>
            <a:r>
              <a:rPr lang="en-US" sz="2400" b="1" dirty="0" smtClean="0"/>
              <a:t>)</a:t>
            </a:r>
            <a:endParaRPr lang="en-US" sz="2400" dirty="0"/>
          </a:p>
          <a:p>
            <a:r>
              <a:rPr lang="en-US" sz="2400" dirty="0" smtClean="0"/>
              <a:t>  	       10</a:t>
            </a:r>
            <a:r>
              <a:rPr lang="en-US" sz="2400" dirty="0"/>
              <a:t>			</a:t>
            </a:r>
            <a:r>
              <a:rPr lang="en-US" sz="2400" dirty="0" smtClean="0"/>
              <a:t>              45</a:t>
            </a:r>
            <a:endParaRPr lang="en-US" sz="2400" dirty="0"/>
          </a:p>
          <a:p>
            <a:r>
              <a:rPr lang="en-US" sz="2400" dirty="0" smtClean="0"/>
              <a:t>	       20</a:t>
            </a:r>
            <a:r>
              <a:rPr lang="en-US" sz="2400" dirty="0"/>
              <a:t>		</a:t>
            </a:r>
            <a:r>
              <a:rPr lang="en-US" sz="2400" dirty="0" smtClean="0"/>
              <a:t> </a:t>
            </a:r>
            <a:r>
              <a:rPr lang="en-US" sz="2400" dirty="0"/>
              <a:t>	</a:t>
            </a:r>
            <a:r>
              <a:rPr lang="en-US" sz="2400" dirty="0" smtClean="0"/>
              <a:t>            190</a:t>
            </a:r>
            <a:endParaRPr lang="en-US" sz="2400" dirty="0"/>
          </a:p>
          <a:p>
            <a:r>
              <a:rPr lang="en-US" sz="2400" dirty="0" smtClean="0"/>
              <a:t>	     100</a:t>
            </a:r>
            <a:r>
              <a:rPr lang="en-US" sz="2400" dirty="0"/>
              <a:t>			</a:t>
            </a:r>
            <a:r>
              <a:rPr lang="en-US" sz="2400" dirty="0" smtClean="0"/>
              <a:t>         4,950</a:t>
            </a:r>
            <a:endParaRPr lang="en-US" sz="2400" dirty="0"/>
          </a:p>
          <a:p>
            <a:r>
              <a:rPr lang="en-US" sz="2400" dirty="0" smtClean="0"/>
              <a:t>	  1,000</a:t>
            </a:r>
            <a:r>
              <a:rPr lang="en-US" sz="2400" dirty="0"/>
              <a:t>			</a:t>
            </a:r>
            <a:r>
              <a:rPr lang="en-US" sz="2400" dirty="0" smtClean="0"/>
              <a:t>     499,500</a:t>
            </a:r>
            <a:endParaRPr lang="en-US" sz="2400" dirty="0"/>
          </a:p>
          <a:p>
            <a:r>
              <a:rPr lang="en-US" sz="2400" dirty="0" smtClean="0"/>
              <a:t>	10,000</a:t>
            </a:r>
            <a:r>
              <a:rPr lang="en-US" sz="2400" dirty="0"/>
              <a:t>		</a:t>
            </a:r>
            <a:r>
              <a:rPr lang="en-US" sz="2400" dirty="0" smtClean="0"/>
              <a:t>      	49,995,000</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0" y="1"/>
            <a:ext cx="12188825" cy="702245"/>
          </a:xfrm>
        </p:spPr>
        <p:txBody>
          <a:bodyPr/>
          <a:lstStyle/>
          <a:p>
            <a:pPr eaLnBrk="1" hangingPunct="1"/>
            <a:r>
              <a:rPr lang="en-US" dirty="0" smtClean="0"/>
              <a:t>Welcome to EECS 2500</a:t>
            </a:r>
          </a:p>
        </p:txBody>
      </p:sp>
      <p:sp>
        <p:nvSpPr>
          <p:cNvPr id="15362" name="Content Placeholder 2"/>
          <p:cNvSpPr>
            <a:spLocks/>
          </p:cNvSpPr>
          <p:nvPr/>
        </p:nvSpPr>
        <p:spPr bwMode="auto">
          <a:xfrm>
            <a:off x="152361" y="932676"/>
            <a:ext cx="11884104" cy="5193488"/>
          </a:xfrm>
          <a:prstGeom prst="rect">
            <a:avLst/>
          </a:prstGeom>
          <a:noFill/>
          <a:ln w="9525">
            <a:noFill/>
            <a:miter lim="800000"/>
            <a:headEnd/>
            <a:tailEnd/>
          </a:ln>
        </p:spPr>
        <p:txBody>
          <a:bodyPr/>
          <a:lstStyle/>
          <a:p>
            <a:pPr marL="419100" indent="-382588">
              <a:spcBef>
                <a:spcPct val="20000"/>
              </a:spcBef>
              <a:buClr>
                <a:schemeClr val="accent1"/>
              </a:buClr>
              <a:buSzPct val="80000"/>
              <a:buFont typeface="Wingdings 2" pitchFamily="18" charset="2"/>
              <a:buChar char=""/>
            </a:pPr>
            <a:r>
              <a:rPr lang="en-US" sz="3000" dirty="0"/>
              <a:t>Pages of primary text in each chapter:</a:t>
            </a:r>
          </a:p>
          <a:p>
            <a:pPr marL="722313" lvl="1" indent="-273050">
              <a:spcBef>
                <a:spcPts val="300"/>
              </a:spcBef>
              <a:buClr>
                <a:schemeClr val="accent1"/>
              </a:buClr>
              <a:buSzPct val="90000"/>
              <a:buFont typeface="Wingdings 2" pitchFamily="18" charset="2"/>
              <a:buNone/>
            </a:pPr>
            <a:r>
              <a:rPr lang="en-US" sz="2400" dirty="0"/>
              <a:t>	Ch.   1: 49 pp. (Getting Organized)</a:t>
            </a:r>
          </a:p>
          <a:p>
            <a:pPr marL="722313" lvl="1" indent="-273050">
              <a:spcBef>
                <a:spcPts val="300"/>
              </a:spcBef>
              <a:buClr>
                <a:schemeClr val="accent1"/>
              </a:buClr>
              <a:buSzPct val="90000"/>
              <a:buFont typeface="Wingdings 2" pitchFamily="18" charset="2"/>
              <a:buNone/>
            </a:pPr>
            <a:r>
              <a:rPr lang="en-US" sz="2400" dirty="0"/>
              <a:t>	Ch.   2: 83 pp. (Abstract Data Types (ADTs))</a:t>
            </a:r>
          </a:p>
          <a:p>
            <a:pPr marL="722313" lvl="1" indent="-273050">
              <a:spcBef>
                <a:spcPts val="300"/>
              </a:spcBef>
              <a:buClr>
                <a:schemeClr val="accent1"/>
              </a:buClr>
              <a:buSzPct val="90000"/>
              <a:buFont typeface="Wingdings 2" pitchFamily="18" charset="2"/>
              <a:buNone/>
            </a:pPr>
            <a:r>
              <a:rPr lang="en-US" sz="2400" dirty="0"/>
              <a:t>	Ch.   3: 80 pp. (The Stack ADT)</a:t>
            </a:r>
          </a:p>
          <a:p>
            <a:pPr marL="722313" lvl="1" indent="-273050">
              <a:spcBef>
                <a:spcPts val="300"/>
              </a:spcBef>
              <a:buClr>
                <a:schemeClr val="accent1"/>
              </a:buClr>
              <a:buSzPct val="90000"/>
              <a:buFont typeface="Wingdings 2" pitchFamily="18" charset="2"/>
              <a:buNone/>
            </a:pPr>
            <a:r>
              <a:rPr lang="en-US" sz="2400" dirty="0"/>
              <a:t>	Ch.   4: 42 pp. (Recursion)</a:t>
            </a:r>
          </a:p>
          <a:p>
            <a:pPr marL="722313" lvl="1" indent="-273050">
              <a:spcBef>
                <a:spcPts val="300"/>
              </a:spcBef>
              <a:buClr>
                <a:schemeClr val="accent1"/>
              </a:buClr>
              <a:buSzPct val="90000"/>
              <a:buFont typeface="Wingdings 2" pitchFamily="18" charset="2"/>
              <a:buNone/>
            </a:pPr>
            <a:r>
              <a:rPr lang="en-US" sz="2400" dirty="0"/>
              <a:t>	Ch.   5: 73 pp. (The Queue ADT)</a:t>
            </a:r>
          </a:p>
          <a:p>
            <a:pPr marL="722313" lvl="1" indent="-273050">
              <a:spcBef>
                <a:spcPts val="300"/>
              </a:spcBef>
              <a:buClr>
                <a:schemeClr val="accent1"/>
              </a:buClr>
              <a:buSzPct val="90000"/>
              <a:buFont typeface="Wingdings 2" pitchFamily="18" charset="2"/>
              <a:buNone/>
            </a:pPr>
            <a:r>
              <a:rPr lang="en-US" sz="2400" b="1" dirty="0">
                <a:solidFill>
                  <a:srgbClr val="007FFF"/>
                </a:solidFill>
              </a:rPr>
              <a:t>	</a:t>
            </a:r>
            <a:r>
              <a:rPr lang="en-US" sz="2400" dirty="0"/>
              <a:t>Ch.   6: 75 pp. (The List ADT)</a:t>
            </a:r>
          </a:p>
          <a:p>
            <a:pPr marL="722313" lvl="1" indent="-273050">
              <a:spcBef>
                <a:spcPts val="300"/>
              </a:spcBef>
              <a:buClr>
                <a:schemeClr val="accent1"/>
              </a:buClr>
              <a:buSzPct val="90000"/>
              <a:buFont typeface="Wingdings 2" pitchFamily="18" charset="2"/>
              <a:buNone/>
            </a:pPr>
            <a:r>
              <a:rPr lang="en-US" sz="2400" b="1" dirty="0">
                <a:solidFill>
                  <a:srgbClr val="007FFF"/>
                </a:solidFill>
              </a:rPr>
              <a:t>	</a:t>
            </a:r>
            <a:r>
              <a:rPr lang="en-US" sz="2400" dirty="0"/>
              <a:t>Ch.   7: 50 pp. (More Lists)</a:t>
            </a:r>
          </a:p>
          <a:p>
            <a:pPr marL="722313" lvl="1" indent="-273050">
              <a:spcBef>
                <a:spcPts val="300"/>
              </a:spcBef>
              <a:buClr>
                <a:schemeClr val="accent1"/>
              </a:buClr>
              <a:buSzPct val="90000"/>
              <a:buFont typeface="Wingdings 2" pitchFamily="18" charset="2"/>
              <a:buNone/>
            </a:pPr>
            <a:r>
              <a:rPr lang="en-US" sz="2400" dirty="0"/>
              <a:t>	Ch.   8: 67 pp. (Binary Search Trees – skip)</a:t>
            </a:r>
          </a:p>
          <a:p>
            <a:pPr marL="722313" lvl="1" indent="-273050">
              <a:spcBef>
                <a:spcPts val="300"/>
              </a:spcBef>
              <a:buClr>
                <a:schemeClr val="accent1"/>
              </a:buClr>
              <a:buSzPct val="90000"/>
              <a:buFont typeface="Wingdings 2" pitchFamily="18" charset="2"/>
              <a:buNone/>
            </a:pPr>
            <a:r>
              <a:rPr lang="en-US" sz="2400" dirty="0"/>
              <a:t>	Ch.   9: 48 pp. (Priority Queues, Heaps, and Graphs – skip)</a:t>
            </a:r>
          </a:p>
          <a:p>
            <a:pPr marL="722313" lvl="1" indent="-273050">
              <a:spcBef>
                <a:spcPts val="300"/>
              </a:spcBef>
              <a:buClr>
                <a:schemeClr val="accent1"/>
              </a:buClr>
              <a:buSzPct val="90000"/>
              <a:buFont typeface="Wingdings 2" pitchFamily="18" charset="2"/>
              <a:buNone/>
            </a:pPr>
            <a:r>
              <a:rPr lang="en-US" sz="2400" dirty="0">
                <a:solidFill>
                  <a:srgbClr val="007FFF"/>
                </a:solidFill>
              </a:rPr>
              <a:t>	</a:t>
            </a:r>
            <a:r>
              <a:rPr lang="en-US" sz="2400" b="1" dirty="0">
                <a:solidFill>
                  <a:srgbClr val="007FFF"/>
                </a:solidFill>
              </a:rPr>
              <a:t>Ch. 10: 67 pp. (Searching / Sorting Algorithms – partial)</a:t>
            </a:r>
            <a:endParaRPr lang="en-US" sz="2600" b="1" dirty="0">
              <a:solidFill>
                <a:srgbClr val="007FFF"/>
              </a:solidFill>
            </a:endParaRPr>
          </a:p>
        </p:txBody>
      </p:sp>
      <p:sp>
        <p:nvSpPr>
          <p:cNvPr id="15363" name="Line 4"/>
          <p:cNvSpPr>
            <a:spLocks noChangeShapeType="1"/>
          </p:cNvSpPr>
          <p:nvPr/>
        </p:nvSpPr>
        <p:spPr bwMode="auto">
          <a:xfrm>
            <a:off x="821053" y="4504340"/>
            <a:ext cx="9420946" cy="0"/>
          </a:xfrm>
          <a:prstGeom prst="line">
            <a:avLst/>
          </a:prstGeom>
          <a:noFill/>
          <a:ln w="28575">
            <a:solidFill>
              <a:srgbClr val="FF0000"/>
            </a:solidFill>
            <a:round/>
            <a:headEnd/>
            <a:tailEnd/>
          </a:ln>
        </p:spPr>
        <p:txBody>
          <a:bodyPr/>
          <a:lstStyle/>
          <a:p>
            <a:endParaRPr lang="en-US"/>
          </a:p>
        </p:txBody>
      </p:sp>
      <p:sp>
        <p:nvSpPr>
          <p:cNvPr id="15364" name="Line 5"/>
          <p:cNvSpPr>
            <a:spLocks noChangeShapeType="1"/>
          </p:cNvSpPr>
          <p:nvPr/>
        </p:nvSpPr>
        <p:spPr bwMode="auto">
          <a:xfrm>
            <a:off x="821053" y="4888515"/>
            <a:ext cx="11160393" cy="0"/>
          </a:xfrm>
          <a:prstGeom prst="line">
            <a:avLst/>
          </a:prstGeom>
          <a:noFill/>
          <a:ln w="28575">
            <a:solidFill>
              <a:srgbClr val="FF0000"/>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0" y="1"/>
            <a:ext cx="12188825" cy="702245"/>
          </a:xfrm>
        </p:spPr>
        <p:txBody>
          <a:bodyPr/>
          <a:lstStyle/>
          <a:p>
            <a:pPr algn="ctr" eaLnBrk="1" hangingPunct="1"/>
            <a:r>
              <a:rPr lang="en-US" dirty="0" smtClean="0"/>
              <a:t>Selection Sort Analysis</a:t>
            </a:r>
          </a:p>
        </p:txBody>
      </p:sp>
      <p:sp>
        <p:nvSpPr>
          <p:cNvPr id="14338" name="Content Placeholder 2"/>
          <p:cNvSpPr>
            <a:spLocks noGrp="1"/>
          </p:cNvSpPr>
          <p:nvPr>
            <p:ph idx="1"/>
          </p:nvPr>
        </p:nvSpPr>
        <p:spPr>
          <a:xfrm>
            <a:off x="207380" y="932676"/>
            <a:ext cx="11829085" cy="5684025"/>
          </a:xfrm>
        </p:spPr>
        <p:txBody>
          <a:bodyPr/>
          <a:lstStyle/>
          <a:p>
            <a:r>
              <a:rPr lang="en-US" dirty="0" smtClean="0"/>
              <a:t>Number of </a:t>
            </a:r>
            <a:r>
              <a:rPr lang="en-US" i="1" dirty="0" smtClean="0"/>
              <a:t>Comparisons</a:t>
            </a:r>
            <a:r>
              <a:rPr lang="en-US" dirty="0" smtClean="0"/>
              <a:t> required to sort arrays of different sizes using Selection Sort: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number of swaps (exchanges) is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 1</a:t>
            </a:r>
            <a:r>
              <a:rPr lang="en-US" dirty="0" smtClean="0"/>
              <a:t> (each pass results in finding the smallest item and swapping it [once])</a:t>
            </a:r>
          </a:p>
          <a:p>
            <a:endParaRPr lang="en-US" dirty="0" smtClean="0"/>
          </a:p>
        </p:txBody>
      </p:sp>
      <p:sp>
        <p:nvSpPr>
          <p:cNvPr id="32771" name="Text Box 4"/>
          <p:cNvSpPr txBox="1">
            <a:spLocks noChangeArrowheads="1"/>
          </p:cNvSpPr>
          <p:nvPr/>
        </p:nvSpPr>
        <p:spPr bwMode="auto">
          <a:xfrm>
            <a:off x="448878" y="2200040"/>
            <a:ext cx="10734794" cy="2677656"/>
          </a:xfrm>
          <a:prstGeom prst="rect">
            <a:avLst/>
          </a:prstGeom>
          <a:noFill/>
          <a:ln w="9525">
            <a:noFill/>
            <a:miter lim="800000"/>
            <a:headEnd/>
            <a:tailEnd/>
          </a:ln>
        </p:spPr>
        <p:txBody>
          <a:bodyPr wrap="square">
            <a:spAutoFit/>
          </a:bodyPr>
          <a:lstStyle/>
          <a:p>
            <a:r>
              <a:rPr lang="en-US" sz="2400" b="1" dirty="0"/>
              <a:t> </a:t>
            </a:r>
            <a:r>
              <a:rPr lang="en-US" sz="2400" b="1" dirty="0" smtClean="0"/>
              <a:t>      Number </a:t>
            </a:r>
            <a:r>
              <a:rPr lang="en-US" sz="2400" b="1" dirty="0"/>
              <a:t>of </a:t>
            </a:r>
            <a:r>
              <a:rPr lang="en-US" sz="2400" b="1" dirty="0" smtClean="0"/>
              <a:t>			Number of 			Max Number of</a:t>
            </a:r>
            <a:br>
              <a:rPr lang="en-US" sz="2400" b="1" dirty="0" smtClean="0"/>
            </a:br>
            <a:r>
              <a:rPr lang="en-US" sz="2400" b="1" dirty="0" smtClean="0"/>
              <a:t>       Elements </a:t>
            </a:r>
            <a:r>
              <a:rPr lang="en-US" sz="2400" b="1"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N</a:t>
            </a:r>
            <a:r>
              <a:rPr lang="en-US" sz="2400" b="1" dirty="0" smtClean="0">
                <a:latin typeface="Times New Roman" panose="02020603050405020304" pitchFamily="18" charset="0"/>
                <a:cs typeface="Times New Roman" panose="02020603050405020304" pitchFamily="18" charset="0"/>
              </a:rPr>
              <a:t>)</a:t>
            </a:r>
            <a:r>
              <a:rPr lang="en-US" sz="2400" b="1" dirty="0"/>
              <a:t>	</a:t>
            </a:r>
            <a:r>
              <a:rPr lang="en-US" sz="2400" b="1" dirty="0" smtClean="0"/>
              <a:t>	Comparisons (</a:t>
            </a:r>
            <a:r>
              <a:rPr lang="en-US" sz="2400" i="1" dirty="0" smtClean="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N </a:t>
            </a:r>
            <a:r>
              <a:rPr lang="en-US" sz="2400" dirty="0" smtClean="0">
                <a:latin typeface="Times New Roman" panose="02020603050405020304" pitchFamily="18" charset="0"/>
                <a:cs typeface="Times New Roman" panose="02020603050405020304" pitchFamily="18" charset="0"/>
              </a:rPr>
              <a:t>– 1)/2</a:t>
            </a:r>
            <a:r>
              <a:rPr lang="en-US" sz="2400" b="1" dirty="0" smtClean="0"/>
              <a:t>)		Swaps (</a:t>
            </a:r>
            <a:r>
              <a:rPr lang="en-US" sz="2400" i="1"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 1</a:t>
            </a:r>
            <a:r>
              <a:rPr lang="en-US" sz="2400" b="1" dirty="0" smtClean="0"/>
              <a:t>)</a:t>
            </a:r>
            <a:endParaRPr lang="en-US" sz="2400" dirty="0"/>
          </a:p>
          <a:p>
            <a:r>
              <a:rPr lang="en-US" sz="2400" dirty="0" smtClean="0"/>
              <a:t>  	       10</a:t>
            </a:r>
            <a:r>
              <a:rPr lang="en-US" sz="2400" dirty="0"/>
              <a:t>			</a:t>
            </a:r>
            <a:r>
              <a:rPr lang="en-US" sz="2400" dirty="0" smtClean="0"/>
              <a:t>              45				      9</a:t>
            </a:r>
            <a:endParaRPr lang="en-US" sz="2400" dirty="0"/>
          </a:p>
          <a:p>
            <a:r>
              <a:rPr lang="en-US" sz="2400" dirty="0" smtClean="0"/>
              <a:t>	       20</a:t>
            </a:r>
            <a:r>
              <a:rPr lang="en-US" sz="2400" dirty="0"/>
              <a:t>		</a:t>
            </a:r>
            <a:r>
              <a:rPr lang="en-US" sz="2400" dirty="0" smtClean="0"/>
              <a:t> </a:t>
            </a:r>
            <a:r>
              <a:rPr lang="en-US" sz="2400" dirty="0"/>
              <a:t>	</a:t>
            </a:r>
            <a:r>
              <a:rPr lang="en-US" sz="2400" dirty="0" smtClean="0"/>
              <a:t>            190				    19</a:t>
            </a:r>
            <a:endParaRPr lang="en-US" sz="2400" dirty="0"/>
          </a:p>
          <a:p>
            <a:r>
              <a:rPr lang="en-US" sz="2400" dirty="0" smtClean="0"/>
              <a:t>	     100</a:t>
            </a:r>
            <a:r>
              <a:rPr lang="en-US" sz="2400" dirty="0"/>
              <a:t>			</a:t>
            </a:r>
            <a:r>
              <a:rPr lang="en-US" sz="2400" dirty="0" smtClean="0"/>
              <a:t>         4,950				    99</a:t>
            </a:r>
            <a:endParaRPr lang="en-US" sz="2400" dirty="0"/>
          </a:p>
          <a:p>
            <a:r>
              <a:rPr lang="en-US" sz="2400" dirty="0" smtClean="0"/>
              <a:t>	  1,000</a:t>
            </a:r>
            <a:r>
              <a:rPr lang="en-US" sz="2400" dirty="0"/>
              <a:t>			</a:t>
            </a:r>
            <a:r>
              <a:rPr lang="en-US" sz="2400" dirty="0" smtClean="0"/>
              <a:t>     499,500				  999</a:t>
            </a:r>
            <a:endParaRPr lang="en-US" sz="2400" dirty="0"/>
          </a:p>
          <a:p>
            <a:r>
              <a:rPr lang="en-US" sz="2400" dirty="0" smtClean="0"/>
              <a:t>	10,000</a:t>
            </a:r>
            <a:r>
              <a:rPr lang="en-US" sz="2400" dirty="0"/>
              <a:t>		</a:t>
            </a:r>
            <a:r>
              <a:rPr lang="en-US" sz="2400" dirty="0" smtClean="0"/>
              <a:t>      	49,995,000				9999</a:t>
            </a:r>
            <a:endParaRPr lang="en-US" sz="2400" dirty="0"/>
          </a:p>
        </p:txBody>
      </p:sp>
    </p:spTree>
    <p:extLst>
      <p:ext uri="{BB962C8B-B14F-4D97-AF65-F5344CB8AC3E}">
        <p14:creationId xmlns:p14="http://schemas.microsoft.com/office/powerpoint/2010/main" val="102719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0" y="1"/>
            <a:ext cx="12188825" cy="702245"/>
          </a:xfrm>
        </p:spPr>
        <p:txBody>
          <a:bodyPr/>
          <a:lstStyle/>
          <a:p>
            <a:pPr algn="ctr" eaLnBrk="1" hangingPunct="1"/>
            <a:r>
              <a:rPr lang="en-US" dirty="0" smtClean="0"/>
              <a:t>Bubble Sort</a:t>
            </a:r>
          </a:p>
        </p:txBody>
      </p:sp>
      <p:sp>
        <p:nvSpPr>
          <p:cNvPr id="14338" name="Content Placeholder 2"/>
          <p:cNvSpPr>
            <a:spLocks noGrp="1"/>
          </p:cNvSpPr>
          <p:nvPr>
            <p:ph idx="1"/>
          </p:nvPr>
        </p:nvSpPr>
        <p:spPr>
          <a:xfrm>
            <a:off x="207380" y="932676"/>
            <a:ext cx="11829085" cy="5684025"/>
          </a:xfrm>
        </p:spPr>
        <p:txBody>
          <a:bodyPr/>
          <a:lstStyle/>
          <a:p>
            <a:pPr>
              <a:spcBef>
                <a:spcPts val="1200"/>
              </a:spcBef>
            </a:pPr>
            <a:r>
              <a:rPr lang="en-US" dirty="0" smtClean="0"/>
              <a:t>With this approach the smaller data values “bubble up” to the front of the array …</a:t>
            </a:r>
          </a:p>
          <a:p>
            <a:pPr>
              <a:spcBef>
                <a:spcPts val="1200"/>
              </a:spcBef>
            </a:pPr>
            <a:r>
              <a:rPr lang="en-US" dirty="0" smtClean="0"/>
              <a:t>Each iteration puts the smallest unsorted element into its correct place, and may also make changes in the locations of some (or all) of the other elements in the array</a:t>
            </a:r>
            <a:r>
              <a:rPr lang="en-US" dirty="0"/>
              <a:t> </a:t>
            </a:r>
            <a:r>
              <a:rPr lang="en-US" dirty="0" smtClean="0"/>
              <a:t>as it goes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0" y="1"/>
            <a:ext cx="12188825" cy="702245"/>
          </a:xfrm>
        </p:spPr>
        <p:txBody>
          <a:bodyPr/>
          <a:lstStyle/>
          <a:p>
            <a:pPr algn="ctr" eaLnBrk="1" hangingPunct="1"/>
            <a:r>
              <a:rPr lang="en-US" dirty="0" smtClean="0"/>
              <a:t>Bubble Sort</a:t>
            </a:r>
          </a:p>
        </p:txBody>
      </p:sp>
      <p:sp>
        <p:nvSpPr>
          <p:cNvPr id="14338" name="Content Placeholder 2"/>
          <p:cNvSpPr>
            <a:spLocks noGrp="1"/>
          </p:cNvSpPr>
          <p:nvPr>
            <p:ph idx="1"/>
          </p:nvPr>
        </p:nvSpPr>
        <p:spPr>
          <a:xfrm>
            <a:off x="207380" y="932676"/>
            <a:ext cx="11829085" cy="5684025"/>
          </a:xfrm>
        </p:spPr>
        <p:txBody>
          <a:bodyPr/>
          <a:lstStyle/>
          <a:p>
            <a:pPr>
              <a:spcBef>
                <a:spcPts val="1200"/>
              </a:spcBef>
            </a:pPr>
            <a:r>
              <a:rPr lang="en-US" dirty="0" smtClean="0"/>
              <a:t>The first iteration puts the smallest element in the array into the first array position:</a:t>
            </a:r>
          </a:p>
          <a:p>
            <a:pPr lvl="1">
              <a:spcBef>
                <a:spcPts val="1200"/>
              </a:spcBef>
            </a:pPr>
            <a:r>
              <a:rPr lang="en-US" dirty="0" smtClean="0"/>
              <a:t>Starting with the last array element, compare successive pairs of elements, swapping whenever the bottom element is smaller than the one above it</a:t>
            </a:r>
          </a:p>
          <a:p>
            <a:pPr lvl="1">
              <a:spcBef>
                <a:spcPts val="1200"/>
              </a:spcBef>
            </a:pPr>
            <a:r>
              <a:rPr lang="en-US" dirty="0" smtClean="0"/>
              <a:t>In this way the smallest element “bubbles up” to the top of the array.</a:t>
            </a:r>
          </a:p>
          <a:p>
            <a:pPr>
              <a:spcBef>
                <a:spcPts val="1200"/>
              </a:spcBef>
            </a:pPr>
            <a:r>
              <a:rPr lang="en-US" dirty="0" smtClean="0"/>
              <a:t>The next iteration puts the smallest element in the unsorted part of the array into the second array position, using the same technique</a:t>
            </a:r>
          </a:p>
          <a:p>
            <a:pPr>
              <a:spcBef>
                <a:spcPts val="1200"/>
              </a:spcBef>
            </a:pPr>
            <a:r>
              <a:rPr lang="en-US" dirty="0" smtClean="0"/>
              <a:t>The rest of the sorting process continues in the same way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0" y="1"/>
            <a:ext cx="12188825" cy="702245"/>
          </a:xfrm>
        </p:spPr>
        <p:txBody>
          <a:bodyPr/>
          <a:lstStyle/>
          <a:p>
            <a:pPr algn="ctr" eaLnBrk="1" hangingPunct="1"/>
            <a:r>
              <a:rPr lang="en-US" dirty="0" err="1" smtClean="0"/>
              <a:t>BubbleSort</a:t>
            </a:r>
            <a:r>
              <a:rPr lang="en-US" dirty="0" smtClean="0"/>
              <a:t> Algorithm - </a:t>
            </a:r>
            <a:r>
              <a:rPr lang="en-US" dirty="0" err="1" smtClean="0"/>
              <a:t>Pseudocode</a:t>
            </a:r>
            <a:endParaRPr lang="en-US" dirty="0" smtClean="0"/>
          </a:p>
        </p:txBody>
      </p:sp>
      <p:sp>
        <p:nvSpPr>
          <p:cNvPr id="14338" name="Content Placeholder 2"/>
          <p:cNvSpPr>
            <a:spLocks noGrp="1"/>
          </p:cNvSpPr>
          <p:nvPr>
            <p:ph idx="1"/>
          </p:nvPr>
        </p:nvSpPr>
        <p:spPr>
          <a:xfrm>
            <a:off x="207380" y="932676"/>
            <a:ext cx="11829085" cy="5684025"/>
          </a:xfrm>
        </p:spPr>
        <p:txBody>
          <a:bodyPr/>
          <a:lstStyle/>
          <a:p>
            <a:pPr>
              <a:buFont typeface="Wingdings 2" pitchFamily="18" charset="2"/>
              <a:buNone/>
            </a:pPr>
            <a:r>
              <a:rPr lang="en-US" sz="2200" b="1" i="1" dirty="0" err="1" smtClean="0"/>
              <a:t>BubbleSort</a:t>
            </a:r>
            <a:endParaRPr lang="en-US" sz="2200" dirty="0" smtClean="0"/>
          </a:p>
          <a:p>
            <a:pPr>
              <a:buFont typeface="Wingdings 2" pitchFamily="18" charset="2"/>
              <a:buNone/>
            </a:pPr>
            <a:r>
              <a:rPr lang="en-US" sz="2200" dirty="0" smtClean="0"/>
              <a:t>Set </a:t>
            </a:r>
            <a:r>
              <a:rPr lang="en-US" sz="2200" dirty="0" smtClean="0">
                <a:solidFill>
                  <a:srgbClr val="FFC000"/>
                </a:solidFill>
                <a:latin typeface="Consolas" pitchFamily="49" charset="0"/>
                <a:cs typeface="Consolas" pitchFamily="49" charset="0"/>
              </a:rPr>
              <a:t>current</a:t>
            </a:r>
            <a:r>
              <a:rPr lang="en-US" sz="2200" dirty="0" smtClean="0"/>
              <a:t> to the index of first element in the array</a:t>
            </a:r>
          </a:p>
          <a:p>
            <a:pPr>
              <a:buFont typeface="Wingdings 2" pitchFamily="18" charset="2"/>
              <a:buNone/>
            </a:pPr>
            <a:r>
              <a:rPr lang="en-US" sz="2200" dirty="0" smtClean="0"/>
              <a:t>while there are more elements in the unsorted part of array</a:t>
            </a:r>
          </a:p>
          <a:p>
            <a:pPr>
              <a:buFont typeface="Wingdings 2" pitchFamily="18" charset="2"/>
              <a:buNone/>
            </a:pPr>
            <a:r>
              <a:rPr lang="en-US" sz="2200" dirty="0" smtClean="0"/>
              <a:t>    “Bubble up” the smallest element in the unsorted part, </a:t>
            </a:r>
          </a:p>
          <a:p>
            <a:pPr>
              <a:buFont typeface="Wingdings 2" pitchFamily="18" charset="2"/>
              <a:buNone/>
            </a:pPr>
            <a:r>
              <a:rPr lang="en-US" sz="2200" dirty="0" smtClean="0"/>
              <a:t>           causing intermediate swaps as needed</a:t>
            </a:r>
          </a:p>
          <a:p>
            <a:pPr>
              <a:buNone/>
            </a:pPr>
            <a:r>
              <a:rPr lang="en-US" sz="2200" dirty="0" smtClean="0"/>
              <a:t>  Shrink the unsorted part of the array by incrementing </a:t>
            </a:r>
            <a:r>
              <a:rPr lang="en-US" sz="2200" dirty="0">
                <a:solidFill>
                  <a:srgbClr val="FFC000"/>
                </a:solidFill>
                <a:latin typeface="Consolas" pitchFamily="49" charset="0"/>
                <a:cs typeface="Consolas" pitchFamily="49" charset="0"/>
              </a:rPr>
              <a:t>current</a:t>
            </a:r>
            <a:r>
              <a:rPr lang="en-US" sz="2200" dirty="0" smtClean="0"/>
              <a:t> </a:t>
            </a:r>
          </a:p>
          <a:p>
            <a:pPr>
              <a:buFont typeface="Wingdings 2" pitchFamily="18" charset="2"/>
              <a:buNone/>
            </a:pPr>
            <a:endParaRPr lang="en-US" sz="2200" dirty="0" smtClean="0"/>
          </a:p>
          <a:p>
            <a:pPr>
              <a:buFont typeface="Wingdings 2" pitchFamily="18" charset="2"/>
              <a:buNone/>
            </a:pPr>
            <a:r>
              <a:rPr lang="en-US" sz="2200" b="1" i="1" dirty="0" err="1" smtClean="0"/>
              <a:t>bubbleUp</a:t>
            </a:r>
            <a:r>
              <a:rPr lang="en-US" sz="2200" b="1" i="1" dirty="0" smtClean="0"/>
              <a:t>(</a:t>
            </a:r>
            <a:r>
              <a:rPr lang="en-US" sz="2200" b="1" i="1" dirty="0" err="1" smtClean="0"/>
              <a:t>startIndex</a:t>
            </a:r>
            <a:r>
              <a:rPr lang="en-US" sz="2200" b="1" i="1" dirty="0" smtClean="0"/>
              <a:t>, </a:t>
            </a:r>
            <a:r>
              <a:rPr lang="en-US" sz="2200" b="1" i="1" dirty="0" err="1" smtClean="0"/>
              <a:t>endIndex</a:t>
            </a:r>
            <a:r>
              <a:rPr lang="en-US" sz="2200" b="1" i="1" dirty="0" smtClean="0"/>
              <a:t>)</a:t>
            </a:r>
            <a:endParaRPr lang="en-US" sz="2200" dirty="0" smtClean="0"/>
          </a:p>
          <a:p>
            <a:pPr>
              <a:buFont typeface="Wingdings 2" pitchFamily="18" charset="2"/>
              <a:buNone/>
            </a:pPr>
            <a:r>
              <a:rPr lang="en-US" sz="2200" dirty="0" smtClean="0"/>
              <a:t>for </a:t>
            </a:r>
            <a:r>
              <a:rPr lang="en-US" sz="2200" dirty="0" smtClean="0">
                <a:solidFill>
                  <a:srgbClr val="FFC000"/>
                </a:solidFill>
                <a:latin typeface="Consolas" pitchFamily="49" charset="0"/>
                <a:cs typeface="Consolas" pitchFamily="49" charset="0"/>
              </a:rPr>
              <a:t>index</a:t>
            </a:r>
            <a:r>
              <a:rPr lang="en-US" sz="2200" dirty="0" smtClean="0"/>
              <a:t> going from </a:t>
            </a:r>
            <a:r>
              <a:rPr lang="en-US" sz="2200" dirty="0" err="1" smtClean="0">
                <a:solidFill>
                  <a:srgbClr val="FFC000"/>
                </a:solidFill>
                <a:latin typeface="Consolas" pitchFamily="49" charset="0"/>
                <a:cs typeface="Consolas" pitchFamily="49" charset="0"/>
              </a:rPr>
              <a:t>endIndex</a:t>
            </a:r>
            <a:r>
              <a:rPr lang="en-US" sz="2200" dirty="0" smtClean="0"/>
              <a:t> DOWNTO </a:t>
            </a:r>
            <a:r>
              <a:rPr lang="en-US" sz="2200" dirty="0" err="1" smtClean="0">
                <a:solidFill>
                  <a:srgbClr val="FFC000"/>
                </a:solidFill>
                <a:latin typeface="Consolas" pitchFamily="49" charset="0"/>
                <a:cs typeface="Consolas" pitchFamily="49" charset="0"/>
              </a:rPr>
              <a:t>startIndex</a:t>
            </a:r>
            <a:r>
              <a:rPr lang="en-US" sz="2200" dirty="0" smtClean="0">
                <a:solidFill>
                  <a:srgbClr val="FFC000"/>
                </a:solidFill>
                <a:latin typeface="Consolas" pitchFamily="49" charset="0"/>
                <a:cs typeface="Consolas" pitchFamily="49" charset="0"/>
              </a:rPr>
              <a:t> +1</a:t>
            </a:r>
          </a:p>
          <a:p>
            <a:pPr>
              <a:buFont typeface="Wingdings 2" pitchFamily="18" charset="2"/>
              <a:buNone/>
            </a:pPr>
            <a:r>
              <a:rPr lang="en-US" sz="2200" dirty="0" smtClean="0"/>
              <a:t>    if </a:t>
            </a:r>
            <a:r>
              <a:rPr lang="en-US" sz="2200" dirty="0" smtClean="0">
                <a:solidFill>
                  <a:srgbClr val="FFC000"/>
                </a:solidFill>
                <a:latin typeface="Consolas" pitchFamily="49" charset="0"/>
                <a:cs typeface="Consolas" pitchFamily="49" charset="0"/>
              </a:rPr>
              <a:t>values[index] &lt; values[index - 1]</a:t>
            </a:r>
          </a:p>
          <a:p>
            <a:pPr>
              <a:buNone/>
            </a:pPr>
            <a:r>
              <a:rPr lang="en-US" sz="2200" dirty="0" smtClean="0"/>
              <a:t>        Swap the value at </a:t>
            </a:r>
            <a:r>
              <a:rPr lang="en-US" sz="2200" dirty="0">
                <a:solidFill>
                  <a:srgbClr val="FFC000"/>
                </a:solidFill>
                <a:latin typeface="Consolas" pitchFamily="49" charset="0"/>
                <a:cs typeface="Consolas" pitchFamily="49" charset="0"/>
              </a:rPr>
              <a:t>index</a:t>
            </a:r>
            <a:r>
              <a:rPr lang="en-US" sz="2200" dirty="0" smtClean="0"/>
              <a:t> with the value at </a:t>
            </a:r>
            <a:r>
              <a:rPr lang="en-US" sz="2200" dirty="0" smtClean="0">
                <a:solidFill>
                  <a:srgbClr val="FFC000"/>
                </a:solidFill>
                <a:latin typeface="Consolas" pitchFamily="49" charset="0"/>
                <a:cs typeface="Consolas" pitchFamily="49" charset="0"/>
              </a:rPr>
              <a:t>index - 1</a:t>
            </a:r>
            <a:r>
              <a:rPr lang="en-US" sz="2200" dirty="0" smtClean="0"/>
              <a:t> </a:t>
            </a:r>
          </a:p>
          <a:p>
            <a:pPr>
              <a:buFont typeface="Wingdings 2" pitchFamily="18" charset="2"/>
              <a:buNone/>
            </a:pPr>
            <a:endParaRPr lang="en-US" sz="2200" dirty="0" smtClean="0"/>
          </a:p>
          <a:p>
            <a:pPr>
              <a:buFont typeface="Wingdings 2" pitchFamily="18" charset="2"/>
              <a:buNone/>
            </a:pPr>
            <a:r>
              <a:rPr lang="en-US" sz="2200" dirty="0" smtClean="0"/>
              <a:t>An example is depicted on the following slide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5"/>
          <p:cNvSpPr>
            <a:spLocks noChangeArrowheads="1"/>
          </p:cNvSpPr>
          <p:nvPr/>
        </p:nvSpPr>
        <p:spPr bwMode="auto">
          <a:xfrm>
            <a:off x="871840" y="855865"/>
            <a:ext cx="10392244" cy="581025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6866" name="Title 1"/>
          <p:cNvSpPr>
            <a:spLocks noGrp="1"/>
          </p:cNvSpPr>
          <p:nvPr>
            <p:ph type="title"/>
          </p:nvPr>
        </p:nvSpPr>
        <p:spPr>
          <a:xfrm>
            <a:off x="0" y="1"/>
            <a:ext cx="12188825" cy="702245"/>
          </a:xfrm>
        </p:spPr>
        <p:txBody>
          <a:bodyPr/>
          <a:lstStyle/>
          <a:p>
            <a:pPr algn="ctr" eaLnBrk="1" hangingPunct="1"/>
            <a:r>
              <a:rPr lang="en-US" dirty="0" smtClean="0"/>
              <a:t>Bubble Sort Algorithm - Example</a:t>
            </a:r>
          </a:p>
        </p:txBody>
      </p:sp>
      <p:pic>
        <p:nvPicPr>
          <p:cNvPr id="36867" name="Picture 4" descr="37461_CH10_FIG1003"/>
          <p:cNvPicPr>
            <a:picLocks noChangeAspect="1" noChangeArrowheads="1"/>
          </p:cNvPicPr>
          <p:nvPr/>
        </p:nvPicPr>
        <p:blipFill>
          <a:blip r:embed="rId2" cstate="print"/>
          <a:srcRect/>
          <a:stretch>
            <a:fillRect/>
          </a:stretch>
        </p:blipFill>
        <p:spPr bwMode="auto">
          <a:xfrm>
            <a:off x="1077103" y="957465"/>
            <a:ext cx="9988065" cy="5583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ChangeArrowheads="1"/>
          </p:cNvSpPr>
          <p:nvPr/>
        </p:nvSpPr>
        <p:spPr bwMode="auto">
          <a:xfrm>
            <a:off x="719479" y="855865"/>
            <a:ext cx="10853557" cy="581025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7890" name="Title 1"/>
          <p:cNvSpPr>
            <a:spLocks noGrp="1"/>
          </p:cNvSpPr>
          <p:nvPr>
            <p:ph type="title"/>
          </p:nvPr>
        </p:nvSpPr>
        <p:spPr>
          <a:xfrm>
            <a:off x="0" y="1"/>
            <a:ext cx="12188825" cy="702245"/>
          </a:xfrm>
        </p:spPr>
        <p:txBody>
          <a:bodyPr/>
          <a:lstStyle/>
          <a:p>
            <a:pPr algn="ctr" eaLnBrk="1" hangingPunct="1"/>
            <a:r>
              <a:rPr lang="en-US" dirty="0" smtClean="0"/>
              <a:t>Bubble Sort Snapshot</a:t>
            </a:r>
          </a:p>
        </p:txBody>
      </p:sp>
      <p:pic>
        <p:nvPicPr>
          <p:cNvPr id="37891" name="Picture 6" descr="37461_CH10_FIG1004"/>
          <p:cNvPicPr>
            <a:picLocks noChangeAspect="1" noChangeArrowheads="1"/>
          </p:cNvPicPr>
          <p:nvPr/>
        </p:nvPicPr>
        <p:blipFill>
          <a:blip r:embed="rId2" cstate="print"/>
          <a:srcRect/>
          <a:stretch>
            <a:fillRect/>
          </a:stretch>
        </p:blipFill>
        <p:spPr bwMode="auto">
          <a:xfrm>
            <a:off x="852795" y="933654"/>
            <a:ext cx="10360501" cy="5583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0" y="1"/>
            <a:ext cx="12188825" cy="702245"/>
          </a:xfrm>
        </p:spPr>
        <p:txBody>
          <a:bodyPr/>
          <a:lstStyle/>
          <a:p>
            <a:pPr algn="ctr" eaLnBrk="1" hangingPunct="1"/>
            <a:r>
              <a:rPr lang="en-US" dirty="0" smtClean="0"/>
              <a:t>Bubble Sort Code</a:t>
            </a:r>
          </a:p>
        </p:txBody>
      </p:sp>
      <p:sp>
        <p:nvSpPr>
          <p:cNvPr id="14338" name="Content Placeholder 2"/>
          <p:cNvSpPr>
            <a:spLocks noGrp="1"/>
          </p:cNvSpPr>
          <p:nvPr>
            <p:ph idx="1"/>
          </p:nvPr>
        </p:nvSpPr>
        <p:spPr>
          <a:xfrm>
            <a:off x="207380" y="932676"/>
            <a:ext cx="11829085" cy="5684025"/>
          </a:xfrm>
        </p:spPr>
        <p:txBody>
          <a:bodyPr/>
          <a:lstStyle/>
          <a:p>
            <a:pPr>
              <a:lnSpc>
                <a:spcPct val="92000"/>
              </a:lnSpc>
              <a:spcBef>
                <a:spcPct val="0"/>
              </a:spcBef>
              <a:buFont typeface="Wingdings 2" pitchFamily="18" charset="2"/>
              <a:buNone/>
            </a:pPr>
            <a:r>
              <a:rPr lang="en-US" sz="2000" dirty="0" smtClean="0">
                <a:latin typeface="Consolas" pitchFamily="49" charset="0"/>
                <a:cs typeface="Consolas" pitchFamily="49" charset="0"/>
              </a:rPr>
              <a:t>static void </a:t>
            </a:r>
            <a:r>
              <a:rPr lang="en-US" sz="2000" dirty="0" err="1" smtClean="0">
                <a:latin typeface="Consolas" pitchFamily="49" charset="0"/>
                <a:cs typeface="Consolas" pitchFamily="49" charset="0"/>
              </a:rPr>
              <a:t>bubbleUp</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startIndex</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endIndex</a:t>
            </a:r>
            <a:r>
              <a:rPr lang="en-US" sz="2000" dirty="0" smtClean="0">
                <a:latin typeface="Consolas" pitchFamily="49" charset="0"/>
                <a:cs typeface="Consolas" pitchFamily="49" charset="0"/>
              </a:rPr>
              <a:t>)</a:t>
            </a:r>
          </a:p>
          <a:p>
            <a:pPr>
              <a:lnSpc>
                <a:spcPct val="92000"/>
              </a:lnSpc>
              <a:spcBef>
                <a:spcPct val="0"/>
              </a:spcBef>
              <a:buFont typeface="Wingdings 2" pitchFamily="18" charset="2"/>
              <a:buNone/>
            </a:pPr>
            <a:r>
              <a:rPr lang="en-US" sz="2000" dirty="0" smtClean="0">
                <a:latin typeface="Consolas" pitchFamily="49" charset="0"/>
                <a:cs typeface="Consolas" pitchFamily="49" charset="0"/>
              </a:rPr>
              <a:t>{</a:t>
            </a:r>
            <a:endParaRPr lang="en-US" sz="2000" dirty="0" smtClean="0">
              <a:solidFill>
                <a:srgbClr val="92D050"/>
              </a:solidFill>
              <a:latin typeface="Consolas" pitchFamily="49" charset="0"/>
              <a:cs typeface="Consolas" pitchFamily="49" charset="0"/>
            </a:endParaRPr>
          </a:p>
          <a:p>
            <a:pPr>
              <a:lnSpc>
                <a:spcPct val="92000"/>
              </a:lnSpc>
              <a:spcBef>
                <a:spcPct val="0"/>
              </a:spcBef>
              <a:buFont typeface="Wingdings 2" pitchFamily="18" charset="2"/>
              <a:buNone/>
            </a:pPr>
            <a:r>
              <a:rPr lang="en-US" sz="2000" dirty="0" smtClean="0">
                <a:solidFill>
                  <a:srgbClr val="92D050"/>
                </a:solidFill>
                <a:latin typeface="Consolas" pitchFamily="49" charset="0"/>
                <a:cs typeface="Consolas" pitchFamily="49" charset="0"/>
              </a:rPr>
              <a:t>  // Switches adjacent pairs that are out of order between </a:t>
            </a:r>
          </a:p>
          <a:p>
            <a:pPr>
              <a:lnSpc>
                <a:spcPct val="92000"/>
              </a:lnSpc>
              <a:spcBef>
                <a:spcPct val="0"/>
              </a:spcBef>
              <a:buFont typeface="Wingdings 2" pitchFamily="18" charset="2"/>
              <a:buNone/>
            </a:pPr>
            <a:r>
              <a:rPr lang="en-US" sz="2000" dirty="0" smtClean="0">
                <a:solidFill>
                  <a:srgbClr val="92D050"/>
                </a:solidFill>
                <a:latin typeface="Consolas" pitchFamily="49" charset="0"/>
                <a:cs typeface="Consolas" pitchFamily="49" charset="0"/>
              </a:rPr>
              <a:t>  // values[</a:t>
            </a:r>
            <a:r>
              <a:rPr lang="en-US" sz="2000" dirty="0" err="1" smtClean="0">
                <a:solidFill>
                  <a:srgbClr val="92D050"/>
                </a:solidFill>
                <a:latin typeface="Consolas" pitchFamily="49" charset="0"/>
                <a:cs typeface="Consolas" pitchFamily="49" charset="0"/>
              </a:rPr>
              <a:t>startIndex</a:t>
            </a:r>
            <a:r>
              <a:rPr lang="en-US" sz="2000" dirty="0" smtClean="0">
                <a:solidFill>
                  <a:srgbClr val="92D050"/>
                </a:solidFill>
                <a:latin typeface="Consolas" pitchFamily="49" charset="0"/>
                <a:cs typeface="Consolas" pitchFamily="49" charset="0"/>
              </a:rPr>
              <a:t>]..values[</a:t>
            </a:r>
            <a:r>
              <a:rPr lang="en-US" sz="2000" dirty="0" err="1" smtClean="0">
                <a:solidFill>
                  <a:srgbClr val="92D050"/>
                </a:solidFill>
                <a:latin typeface="Consolas" pitchFamily="49" charset="0"/>
                <a:cs typeface="Consolas" pitchFamily="49" charset="0"/>
              </a:rPr>
              <a:t>endIndex</a:t>
            </a:r>
            <a:r>
              <a:rPr lang="en-US" sz="2000" dirty="0" smtClean="0">
                <a:solidFill>
                  <a:srgbClr val="92D050"/>
                </a:solidFill>
                <a:latin typeface="Consolas" pitchFamily="49" charset="0"/>
                <a:cs typeface="Consolas" pitchFamily="49" charset="0"/>
              </a:rPr>
              <a:t>], beginning at values[</a:t>
            </a:r>
            <a:r>
              <a:rPr lang="en-US" sz="2000" dirty="0" err="1" smtClean="0">
                <a:solidFill>
                  <a:srgbClr val="92D050"/>
                </a:solidFill>
                <a:latin typeface="Consolas" pitchFamily="49" charset="0"/>
                <a:cs typeface="Consolas" pitchFamily="49" charset="0"/>
              </a:rPr>
              <a:t>endIndex</a:t>
            </a:r>
            <a:r>
              <a:rPr lang="en-US" sz="2000" dirty="0" smtClean="0">
                <a:solidFill>
                  <a:srgbClr val="92D050"/>
                </a:solidFill>
                <a:latin typeface="Consolas" pitchFamily="49" charset="0"/>
                <a:cs typeface="Consolas" pitchFamily="49" charset="0"/>
              </a:rPr>
              <a:t>].</a:t>
            </a:r>
          </a:p>
          <a:p>
            <a:pPr>
              <a:lnSpc>
                <a:spcPct val="92000"/>
              </a:lnSpc>
              <a:spcBef>
                <a:spcPct val="0"/>
              </a:spcBef>
              <a:buFont typeface="Wingdings 2" pitchFamily="18" charset="2"/>
              <a:buNone/>
            </a:pPr>
            <a:r>
              <a:rPr lang="en-US" sz="2000" dirty="0" smtClean="0">
                <a:latin typeface="Consolas" pitchFamily="49" charset="0"/>
                <a:cs typeface="Consolas" pitchFamily="49" charset="0"/>
              </a:rPr>
              <a:t>  </a:t>
            </a:r>
          </a:p>
          <a:p>
            <a:pPr>
              <a:lnSpc>
                <a:spcPct val="92000"/>
              </a:lnSpc>
              <a:spcBef>
                <a:spcPct val="0"/>
              </a:spcBef>
              <a:buFont typeface="Wingdings 2" pitchFamily="18" charset="2"/>
              <a:buNone/>
            </a:pPr>
            <a:r>
              <a:rPr lang="en-US" sz="2000" dirty="0" smtClean="0">
                <a:latin typeface="Consolas" pitchFamily="49" charset="0"/>
                <a:cs typeface="Consolas" pitchFamily="49" charset="0"/>
              </a:rPr>
              <a:t>  for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index = </a:t>
            </a:r>
            <a:r>
              <a:rPr lang="en-US" sz="2000" dirty="0" err="1" smtClean="0">
                <a:latin typeface="Consolas" pitchFamily="49" charset="0"/>
                <a:cs typeface="Consolas" pitchFamily="49" charset="0"/>
              </a:rPr>
              <a:t>endIndex</a:t>
            </a:r>
            <a:r>
              <a:rPr lang="en-US" sz="2000" dirty="0" smtClean="0">
                <a:latin typeface="Consolas" pitchFamily="49" charset="0"/>
                <a:cs typeface="Consolas" pitchFamily="49" charset="0"/>
              </a:rPr>
              <a:t>; index &gt; </a:t>
            </a:r>
            <a:r>
              <a:rPr lang="en-US" sz="2000" dirty="0" err="1" smtClean="0">
                <a:latin typeface="Consolas" pitchFamily="49" charset="0"/>
                <a:cs typeface="Consolas" pitchFamily="49" charset="0"/>
              </a:rPr>
              <a:t>startIndex</a:t>
            </a:r>
            <a:r>
              <a:rPr lang="en-US" sz="2000" dirty="0" smtClean="0">
                <a:latin typeface="Consolas" pitchFamily="49" charset="0"/>
                <a:cs typeface="Consolas" pitchFamily="49" charset="0"/>
              </a:rPr>
              <a:t>; index--)</a:t>
            </a:r>
          </a:p>
          <a:p>
            <a:pPr>
              <a:lnSpc>
                <a:spcPct val="92000"/>
              </a:lnSpc>
              <a:spcBef>
                <a:spcPct val="0"/>
              </a:spcBef>
              <a:buFont typeface="Wingdings 2" pitchFamily="18" charset="2"/>
              <a:buNone/>
            </a:pPr>
            <a:r>
              <a:rPr lang="en-US" sz="2000" dirty="0" smtClean="0">
                <a:latin typeface="Consolas" pitchFamily="49" charset="0"/>
                <a:cs typeface="Consolas" pitchFamily="49" charset="0"/>
              </a:rPr>
              <a:t>     if (values[index] &lt; values[index – 1]) </a:t>
            </a:r>
            <a:r>
              <a:rPr lang="en-US" sz="2000" dirty="0" smtClean="0">
                <a:solidFill>
                  <a:srgbClr val="92D050"/>
                </a:solidFill>
                <a:latin typeface="Consolas" pitchFamily="49" charset="0"/>
                <a:cs typeface="Consolas" pitchFamily="49" charset="0"/>
              </a:rPr>
              <a:t>// If the latter of the two should be</a:t>
            </a:r>
          </a:p>
          <a:p>
            <a:pPr>
              <a:lnSpc>
                <a:spcPct val="92000"/>
              </a:lnSpc>
              <a:spcBef>
                <a:spcPct val="0"/>
              </a:spcBef>
              <a:buFont typeface="Wingdings 2" pitchFamily="18" charset="2"/>
              <a:buNone/>
            </a:pPr>
            <a:r>
              <a:rPr lang="en-US" sz="2000" dirty="0" smtClean="0">
                <a:latin typeface="Consolas" pitchFamily="49" charset="0"/>
                <a:cs typeface="Consolas" pitchFamily="49" charset="0"/>
              </a:rPr>
              <a:t>        swap(index, index – 1);              </a:t>
            </a:r>
            <a:r>
              <a:rPr lang="en-US" sz="2000" dirty="0" smtClean="0">
                <a:solidFill>
                  <a:srgbClr val="92D050"/>
                </a:solidFill>
                <a:latin typeface="Consolas" pitchFamily="49" charset="0"/>
                <a:cs typeface="Consolas" pitchFamily="49" charset="0"/>
              </a:rPr>
              <a:t>// the first of the two, swap them.</a:t>
            </a:r>
          </a:p>
          <a:p>
            <a:pPr>
              <a:lnSpc>
                <a:spcPct val="92000"/>
              </a:lnSpc>
              <a:spcBef>
                <a:spcPct val="0"/>
              </a:spcBef>
              <a:buFont typeface="Wingdings 2" pitchFamily="18" charset="2"/>
              <a:buNone/>
            </a:pPr>
            <a:r>
              <a:rPr lang="en-US" sz="2000" dirty="0" smtClean="0">
                <a:latin typeface="Consolas" pitchFamily="49" charset="0"/>
                <a:cs typeface="Consolas" pitchFamily="49" charset="0"/>
              </a:rPr>
              <a:t>}</a:t>
            </a:r>
          </a:p>
          <a:p>
            <a:pPr>
              <a:lnSpc>
                <a:spcPct val="92000"/>
              </a:lnSpc>
              <a:spcBef>
                <a:spcPct val="0"/>
              </a:spcBef>
              <a:buFont typeface="Wingdings 2" pitchFamily="18" charset="2"/>
              <a:buNone/>
            </a:pPr>
            <a:r>
              <a:rPr lang="en-US" sz="2000" dirty="0" smtClean="0">
                <a:latin typeface="Consolas" pitchFamily="49" charset="0"/>
                <a:cs typeface="Consolas" pitchFamily="49" charset="0"/>
              </a:rPr>
              <a:t> </a:t>
            </a:r>
          </a:p>
          <a:p>
            <a:pPr>
              <a:lnSpc>
                <a:spcPct val="92000"/>
              </a:lnSpc>
              <a:spcBef>
                <a:spcPct val="0"/>
              </a:spcBef>
              <a:buFont typeface="Wingdings 2" pitchFamily="18" charset="2"/>
              <a:buNone/>
            </a:pPr>
            <a:r>
              <a:rPr lang="en-US" sz="2000" dirty="0" smtClean="0">
                <a:latin typeface="Consolas" pitchFamily="49" charset="0"/>
                <a:cs typeface="Consolas" pitchFamily="49" charset="0"/>
              </a:rPr>
              <a:t>static void </a:t>
            </a:r>
            <a:r>
              <a:rPr lang="en-US" sz="2000" dirty="0" err="1" smtClean="0">
                <a:latin typeface="Consolas" pitchFamily="49" charset="0"/>
                <a:cs typeface="Consolas" pitchFamily="49" charset="0"/>
              </a:rPr>
              <a:t>bubbleSort</a:t>
            </a:r>
            <a:r>
              <a:rPr lang="en-US" sz="2000" dirty="0" smtClean="0">
                <a:latin typeface="Consolas" pitchFamily="49" charset="0"/>
                <a:cs typeface="Consolas" pitchFamily="49" charset="0"/>
              </a:rPr>
              <a:t>()</a:t>
            </a:r>
          </a:p>
          <a:p>
            <a:pPr>
              <a:lnSpc>
                <a:spcPct val="92000"/>
              </a:lnSpc>
              <a:spcBef>
                <a:spcPct val="0"/>
              </a:spcBef>
              <a:buFont typeface="Wingdings 2" pitchFamily="18" charset="2"/>
              <a:buNone/>
            </a:pPr>
            <a:r>
              <a:rPr lang="en-US" sz="2000" dirty="0">
                <a:latin typeface="Consolas" pitchFamily="49" charset="0"/>
                <a:cs typeface="Consolas" pitchFamily="49" charset="0"/>
              </a:rPr>
              <a:t>{</a:t>
            </a:r>
            <a:endParaRPr lang="en-US" sz="2000" dirty="0" smtClean="0">
              <a:latin typeface="Consolas" pitchFamily="49" charset="0"/>
              <a:cs typeface="Consolas" pitchFamily="49" charset="0"/>
            </a:endParaRPr>
          </a:p>
          <a:p>
            <a:pPr>
              <a:lnSpc>
                <a:spcPct val="92000"/>
              </a:lnSpc>
              <a:spcBef>
                <a:spcPct val="0"/>
              </a:spcBef>
              <a:buFont typeface="Wingdings 2" pitchFamily="18" charset="2"/>
              <a:buNone/>
            </a:pPr>
            <a:r>
              <a:rPr lang="en-US" sz="2000" dirty="0" smtClean="0">
                <a:solidFill>
                  <a:srgbClr val="92D050"/>
                </a:solidFill>
                <a:latin typeface="Consolas" pitchFamily="49" charset="0"/>
                <a:cs typeface="Consolas" pitchFamily="49" charset="0"/>
              </a:rPr>
              <a:t>  // Sorts the values array using the bubble sort algorithm.</a:t>
            </a:r>
            <a:endParaRPr lang="en-US" sz="2000" dirty="0" smtClean="0">
              <a:latin typeface="Consolas" pitchFamily="49" charset="0"/>
              <a:cs typeface="Consolas" pitchFamily="49" charset="0"/>
            </a:endParaRPr>
          </a:p>
          <a:p>
            <a:pPr>
              <a:lnSpc>
                <a:spcPct val="92000"/>
              </a:lnSpc>
              <a:spcBef>
                <a:spcPct val="0"/>
              </a:spcBef>
              <a:buFont typeface="Wingdings 2" pitchFamily="18" charset="2"/>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current = 0;</a:t>
            </a:r>
          </a:p>
          <a:p>
            <a:pPr>
              <a:lnSpc>
                <a:spcPct val="92000"/>
              </a:lnSpc>
              <a:spcBef>
                <a:spcPct val="0"/>
              </a:spcBef>
              <a:buFont typeface="Wingdings 2" pitchFamily="18" charset="2"/>
              <a:buNone/>
            </a:pPr>
            <a:r>
              <a:rPr lang="en-US" sz="2000" dirty="0" smtClean="0">
                <a:latin typeface="Consolas" pitchFamily="49" charset="0"/>
                <a:cs typeface="Consolas" pitchFamily="49" charset="0"/>
              </a:rPr>
              <a:t>  while (current &lt; SIZE – 1)</a:t>
            </a:r>
          </a:p>
          <a:p>
            <a:pPr>
              <a:lnSpc>
                <a:spcPct val="92000"/>
              </a:lnSpc>
              <a:spcBef>
                <a:spcPct val="0"/>
              </a:spcBef>
              <a:buFont typeface="Wingdings 2" pitchFamily="18" charset="2"/>
              <a:buNone/>
            </a:pPr>
            <a:r>
              <a:rPr lang="en-US" sz="2000" dirty="0" smtClean="0">
                <a:latin typeface="Consolas" pitchFamily="49" charset="0"/>
                <a:cs typeface="Consolas" pitchFamily="49" charset="0"/>
              </a:rPr>
              <a:t>  {</a:t>
            </a:r>
          </a:p>
          <a:p>
            <a:pPr>
              <a:lnSpc>
                <a:spcPct val="92000"/>
              </a:lnSpc>
              <a:spcBef>
                <a:spcPct val="0"/>
              </a:spcBef>
              <a:buFont typeface="Wingdings 2" pitchFamily="18" charset="2"/>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bubbleUp</a:t>
            </a:r>
            <a:r>
              <a:rPr lang="en-US" sz="2000" dirty="0" smtClean="0">
                <a:latin typeface="Consolas" pitchFamily="49" charset="0"/>
                <a:cs typeface="Consolas" pitchFamily="49" charset="0"/>
              </a:rPr>
              <a:t>(current, SIZE – 1);</a:t>
            </a:r>
          </a:p>
          <a:p>
            <a:pPr>
              <a:lnSpc>
                <a:spcPct val="92000"/>
              </a:lnSpc>
              <a:spcBef>
                <a:spcPct val="0"/>
              </a:spcBef>
              <a:buFont typeface="Wingdings 2" pitchFamily="18" charset="2"/>
              <a:buNone/>
            </a:pPr>
            <a:r>
              <a:rPr lang="en-US" sz="2000" dirty="0" smtClean="0">
                <a:latin typeface="Consolas" pitchFamily="49" charset="0"/>
                <a:cs typeface="Consolas" pitchFamily="49" charset="0"/>
              </a:rPr>
              <a:t>      current++;</a:t>
            </a:r>
          </a:p>
          <a:p>
            <a:pPr>
              <a:lnSpc>
                <a:spcPct val="92000"/>
              </a:lnSpc>
              <a:spcBef>
                <a:spcPct val="0"/>
              </a:spcBef>
              <a:buFont typeface="Wingdings 2" pitchFamily="18" charset="2"/>
              <a:buNone/>
            </a:pPr>
            <a:r>
              <a:rPr lang="en-US" sz="2000" dirty="0" smtClean="0">
                <a:latin typeface="Consolas" pitchFamily="49" charset="0"/>
                <a:cs typeface="Consolas" pitchFamily="49" charset="0"/>
              </a:rPr>
              <a:t>  }</a:t>
            </a:r>
          </a:p>
          <a:p>
            <a:pPr>
              <a:lnSpc>
                <a:spcPct val="92000"/>
              </a:lnSpc>
              <a:spcBef>
                <a:spcPct val="0"/>
              </a:spcBef>
              <a:buFont typeface="Wingdings 2" pitchFamily="18" charset="2"/>
              <a:buNone/>
            </a:pPr>
            <a:r>
              <a:rPr lang="en-US" sz="2000" dirty="0" smtClean="0">
                <a:latin typeface="Consolas" pitchFamily="49" charset="0"/>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338">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8">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38">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38">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38">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338">
                                            <p:txEl>
                                              <p:pRg st="16" end="1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338">
                                            <p:txEl>
                                              <p:pRg st="17" end="1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338">
                                            <p:txEl>
                                              <p:pRg st="18" end="1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338">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0" y="1"/>
            <a:ext cx="12188825" cy="702245"/>
          </a:xfrm>
        </p:spPr>
        <p:txBody>
          <a:bodyPr/>
          <a:lstStyle/>
          <a:p>
            <a:pPr algn="ctr" eaLnBrk="1" hangingPunct="1"/>
            <a:r>
              <a:rPr lang="en-US" dirty="0" smtClean="0"/>
              <a:t>Bubble Sort Code</a:t>
            </a:r>
          </a:p>
        </p:txBody>
      </p:sp>
      <p:sp>
        <p:nvSpPr>
          <p:cNvPr id="14338" name="Content Placeholder 2"/>
          <p:cNvSpPr>
            <a:spLocks noGrp="1"/>
          </p:cNvSpPr>
          <p:nvPr>
            <p:ph idx="1"/>
          </p:nvPr>
        </p:nvSpPr>
        <p:spPr>
          <a:xfrm>
            <a:off x="207380" y="932676"/>
            <a:ext cx="11829085" cy="5684025"/>
          </a:xfrm>
        </p:spPr>
        <p:txBody>
          <a:bodyPr/>
          <a:lstStyle/>
          <a:p>
            <a:pPr>
              <a:lnSpc>
                <a:spcPct val="92000"/>
              </a:lnSpc>
              <a:spcBef>
                <a:spcPct val="0"/>
              </a:spcBef>
              <a:buFont typeface="Wingdings 2" pitchFamily="18" charset="2"/>
              <a:buNone/>
            </a:pPr>
            <a:r>
              <a:rPr lang="en-US" sz="2000" dirty="0" smtClean="0">
                <a:latin typeface="Consolas" pitchFamily="49" charset="0"/>
                <a:cs typeface="Consolas" pitchFamily="49" charset="0"/>
              </a:rPr>
              <a:t>static void </a:t>
            </a:r>
            <a:r>
              <a:rPr lang="en-US" sz="2000" dirty="0" err="1" smtClean="0">
                <a:latin typeface="Consolas" pitchFamily="49" charset="0"/>
                <a:cs typeface="Consolas" pitchFamily="49" charset="0"/>
              </a:rPr>
              <a:t>bubbleUp</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startIndex</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endIndex</a:t>
            </a:r>
            <a:r>
              <a:rPr lang="en-US" sz="2000" dirty="0" smtClean="0">
                <a:latin typeface="Consolas" pitchFamily="49" charset="0"/>
                <a:cs typeface="Consolas" pitchFamily="49" charset="0"/>
              </a:rPr>
              <a:t>)</a:t>
            </a:r>
          </a:p>
          <a:p>
            <a:pPr>
              <a:lnSpc>
                <a:spcPct val="92000"/>
              </a:lnSpc>
              <a:spcBef>
                <a:spcPct val="0"/>
              </a:spcBef>
              <a:buFont typeface="Wingdings 2" pitchFamily="18" charset="2"/>
              <a:buNone/>
            </a:pPr>
            <a:r>
              <a:rPr lang="en-US" sz="2000" dirty="0" smtClean="0">
                <a:latin typeface="Consolas" pitchFamily="49" charset="0"/>
                <a:cs typeface="Consolas" pitchFamily="49" charset="0"/>
              </a:rPr>
              <a:t>{</a:t>
            </a:r>
            <a:endParaRPr lang="en-US" sz="2000" dirty="0" smtClean="0">
              <a:solidFill>
                <a:srgbClr val="92D050"/>
              </a:solidFill>
              <a:latin typeface="Consolas" pitchFamily="49" charset="0"/>
              <a:cs typeface="Consolas" pitchFamily="49" charset="0"/>
            </a:endParaRPr>
          </a:p>
          <a:p>
            <a:pPr>
              <a:lnSpc>
                <a:spcPct val="92000"/>
              </a:lnSpc>
              <a:spcBef>
                <a:spcPct val="0"/>
              </a:spcBef>
              <a:buFont typeface="Wingdings 2" pitchFamily="18" charset="2"/>
              <a:buNone/>
            </a:pPr>
            <a:r>
              <a:rPr lang="en-US" sz="2000" dirty="0" smtClean="0">
                <a:solidFill>
                  <a:srgbClr val="92D050"/>
                </a:solidFill>
                <a:latin typeface="Consolas" pitchFamily="49" charset="0"/>
                <a:cs typeface="Consolas" pitchFamily="49" charset="0"/>
              </a:rPr>
              <a:t>  // Switches adjacent pairs that are out of order between </a:t>
            </a:r>
          </a:p>
          <a:p>
            <a:pPr>
              <a:lnSpc>
                <a:spcPct val="92000"/>
              </a:lnSpc>
              <a:spcBef>
                <a:spcPct val="0"/>
              </a:spcBef>
              <a:buFont typeface="Wingdings 2" pitchFamily="18" charset="2"/>
              <a:buNone/>
            </a:pPr>
            <a:r>
              <a:rPr lang="en-US" sz="2000" dirty="0" smtClean="0">
                <a:solidFill>
                  <a:srgbClr val="92D050"/>
                </a:solidFill>
                <a:latin typeface="Consolas" pitchFamily="49" charset="0"/>
                <a:cs typeface="Consolas" pitchFamily="49" charset="0"/>
              </a:rPr>
              <a:t>  // values[</a:t>
            </a:r>
            <a:r>
              <a:rPr lang="en-US" sz="2000" dirty="0" err="1" smtClean="0">
                <a:solidFill>
                  <a:srgbClr val="92D050"/>
                </a:solidFill>
                <a:latin typeface="Consolas" pitchFamily="49" charset="0"/>
                <a:cs typeface="Consolas" pitchFamily="49" charset="0"/>
              </a:rPr>
              <a:t>startIndex</a:t>
            </a:r>
            <a:r>
              <a:rPr lang="en-US" sz="2000" dirty="0" smtClean="0">
                <a:solidFill>
                  <a:srgbClr val="92D050"/>
                </a:solidFill>
                <a:latin typeface="Consolas" pitchFamily="49" charset="0"/>
                <a:cs typeface="Consolas" pitchFamily="49" charset="0"/>
              </a:rPr>
              <a:t>]..values[</a:t>
            </a:r>
            <a:r>
              <a:rPr lang="en-US" sz="2000" dirty="0" err="1" smtClean="0">
                <a:solidFill>
                  <a:srgbClr val="92D050"/>
                </a:solidFill>
                <a:latin typeface="Consolas" pitchFamily="49" charset="0"/>
                <a:cs typeface="Consolas" pitchFamily="49" charset="0"/>
              </a:rPr>
              <a:t>endIndex</a:t>
            </a:r>
            <a:r>
              <a:rPr lang="en-US" sz="2000" dirty="0" smtClean="0">
                <a:solidFill>
                  <a:srgbClr val="92D050"/>
                </a:solidFill>
                <a:latin typeface="Consolas" pitchFamily="49" charset="0"/>
                <a:cs typeface="Consolas" pitchFamily="49" charset="0"/>
              </a:rPr>
              <a:t>], beginning at values[</a:t>
            </a:r>
            <a:r>
              <a:rPr lang="en-US" sz="2000" dirty="0" err="1" smtClean="0">
                <a:solidFill>
                  <a:srgbClr val="92D050"/>
                </a:solidFill>
                <a:latin typeface="Consolas" pitchFamily="49" charset="0"/>
                <a:cs typeface="Consolas" pitchFamily="49" charset="0"/>
              </a:rPr>
              <a:t>endIndex</a:t>
            </a:r>
            <a:r>
              <a:rPr lang="en-US" sz="2000" dirty="0" smtClean="0">
                <a:solidFill>
                  <a:srgbClr val="92D050"/>
                </a:solidFill>
                <a:latin typeface="Consolas" pitchFamily="49" charset="0"/>
                <a:cs typeface="Consolas" pitchFamily="49" charset="0"/>
              </a:rPr>
              <a:t>].</a:t>
            </a:r>
          </a:p>
          <a:p>
            <a:pPr>
              <a:lnSpc>
                <a:spcPct val="92000"/>
              </a:lnSpc>
              <a:spcBef>
                <a:spcPct val="0"/>
              </a:spcBef>
              <a:buFont typeface="Wingdings 2" pitchFamily="18" charset="2"/>
              <a:buNone/>
            </a:pPr>
            <a:r>
              <a:rPr lang="en-US" sz="2000" dirty="0" smtClean="0">
                <a:latin typeface="Consolas" pitchFamily="49" charset="0"/>
                <a:cs typeface="Consolas" pitchFamily="49" charset="0"/>
              </a:rPr>
              <a:t>  </a:t>
            </a:r>
          </a:p>
          <a:p>
            <a:pPr>
              <a:lnSpc>
                <a:spcPct val="92000"/>
              </a:lnSpc>
              <a:spcBef>
                <a:spcPct val="0"/>
              </a:spcBef>
              <a:buFont typeface="Wingdings 2" pitchFamily="18" charset="2"/>
              <a:buNone/>
            </a:pPr>
            <a:r>
              <a:rPr lang="en-US" sz="2000" dirty="0" smtClean="0">
                <a:latin typeface="Consolas" pitchFamily="49" charset="0"/>
                <a:cs typeface="Consolas" pitchFamily="49" charset="0"/>
              </a:rPr>
              <a:t>  for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index = </a:t>
            </a:r>
            <a:r>
              <a:rPr lang="en-US" sz="2000" dirty="0" err="1" smtClean="0">
                <a:latin typeface="Consolas" pitchFamily="49" charset="0"/>
                <a:cs typeface="Consolas" pitchFamily="49" charset="0"/>
              </a:rPr>
              <a:t>endIndex</a:t>
            </a:r>
            <a:r>
              <a:rPr lang="en-US" sz="2000" dirty="0" smtClean="0">
                <a:latin typeface="Consolas" pitchFamily="49" charset="0"/>
                <a:cs typeface="Consolas" pitchFamily="49" charset="0"/>
              </a:rPr>
              <a:t>; index &gt; </a:t>
            </a:r>
            <a:r>
              <a:rPr lang="en-US" sz="2000" dirty="0" err="1" smtClean="0">
                <a:latin typeface="Consolas" pitchFamily="49" charset="0"/>
                <a:cs typeface="Consolas" pitchFamily="49" charset="0"/>
              </a:rPr>
              <a:t>startIndex</a:t>
            </a:r>
            <a:r>
              <a:rPr lang="en-US" sz="2000" dirty="0" smtClean="0">
                <a:latin typeface="Consolas" pitchFamily="49" charset="0"/>
                <a:cs typeface="Consolas" pitchFamily="49" charset="0"/>
              </a:rPr>
              <a:t>; index--)</a:t>
            </a:r>
          </a:p>
          <a:p>
            <a:pPr>
              <a:lnSpc>
                <a:spcPct val="92000"/>
              </a:lnSpc>
              <a:spcBef>
                <a:spcPct val="0"/>
              </a:spcBef>
              <a:buFont typeface="Wingdings 2" pitchFamily="18" charset="2"/>
              <a:buNone/>
            </a:pPr>
            <a:r>
              <a:rPr lang="en-US" sz="2000" dirty="0" smtClean="0">
                <a:latin typeface="Consolas" pitchFamily="49" charset="0"/>
                <a:cs typeface="Consolas" pitchFamily="49" charset="0"/>
              </a:rPr>
              <a:t>     if (values[index] &lt; values[index – 1]) </a:t>
            </a:r>
            <a:r>
              <a:rPr lang="en-US" sz="2000" dirty="0" smtClean="0">
                <a:solidFill>
                  <a:srgbClr val="92D050"/>
                </a:solidFill>
                <a:latin typeface="Consolas" pitchFamily="49" charset="0"/>
                <a:cs typeface="Consolas" pitchFamily="49" charset="0"/>
              </a:rPr>
              <a:t>// If the latter of the two should be</a:t>
            </a:r>
          </a:p>
          <a:p>
            <a:pPr>
              <a:lnSpc>
                <a:spcPct val="92000"/>
              </a:lnSpc>
              <a:spcBef>
                <a:spcPct val="0"/>
              </a:spcBef>
              <a:buFont typeface="Wingdings 2" pitchFamily="18" charset="2"/>
              <a:buNone/>
            </a:pPr>
            <a:r>
              <a:rPr lang="en-US" sz="2000" dirty="0" smtClean="0">
                <a:latin typeface="Consolas" pitchFamily="49" charset="0"/>
                <a:cs typeface="Consolas" pitchFamily="49" charset="0"/>
              </a:rPr>
              <a:t>        swap(index, index – 1);              </a:t>
            </a:r>
            <a:r>
              <a:rPr lang="en-US" sz="2000" dirty="0" smtClean="0">
                <a:solidFill>
                  <a:srgbClr val="92D050"/>
                </a:solidFill>
                <a:latin typeface="Consolas" pitchFamily="49" charset="0"/>
                <a:cs typeface="Consolas" pitchFamily="49" charset="0"/>
              </a:rPr>
              <a:t>// the first of the two, swap them.</a:t>
            </a:r>
          </a:p>
          <a:p>
            <a:pPr>
              <a:lnSpc>
                <a:spcPct val="92000"/>
              </a:lnSpc>
              <a:spcBef>
                <a:spcPct val="0"/>
              </a:spcBef>
              <a:buFont typeface="Wingdings 2" pitchFamily="18" charset="2"/>
              <a:buNone/>
            </a:pPr>
            <a:r>
              <a:rPr lang="en-US" sz="2000" dirty="0" smtClean="0">
                <a:latin typeface="Consolas" pitchFamily="49" charset="0"/>
                <a:cs typeface="Consolas" pitchFamily="49" charset="0"/>
              </a:rPr>
              <a:t>}</a:t>
            </a:r>
          </a:p>
          <a:p>
            <a:pPr>
              <a:lnSpc>
                <a:spcPct val="92000"/>
              </a:lnSpc>
              <a:spcBef>
                <a:spcPct val="0"/>
              </a:spcBef>
              <a:buFont typeface="Wingdings 2" pitchFamily="18" charset="2"/>
              <a:buNone/>
            </a:pPr>
            <a:r>
              <a:rPr lang="en-US" sz="2000" dirty="0" smtClean="0">
                <a:latin typeface="Consolas" pitchFamily="49" charset="0"/>
                <a:cs typeface="Consolas" pitchFamily="49" charset="0"/>
              </a:rPr>
              <a:t> </a:t>
            </a:r>
          </a:p>
          <a:p>
            <a:pPr>
              <a:lnSpc>
                <a:spcPct val="92000"/>
              </a:lnSpc>
              <a:spcBef>
                <a:spcPct val="0"/>
              </a:spcBef>
              <a:buFont typeface="Wingdings 2" pitchFamily="18" charset="2"/>
              <a:buNone/>
            </a:pPr>
            <a:r>
              <a:rPr lang="en-US" sz="2000" dirty="0" smtClean="0">
                <a:latin typeface="Consolas" pitchFamily="49" charset="0"/>
                <a:cs typeface="Consolas" pitchFamily="49" charset="0"/>
              </a:rPr>
              <a:t>static void </a:t>
            </a:r>
            <a:r>
              <a:rPr lang="en-US" sz="2000" dirty="0" err="1" smtClean="0">
                <a:latin typeface="Consolas" pitchFamily="49" charset="0"/>
                <a:cs typeface="Consolas" pitchFamily="49" charset="0"/>
              </a:rPr>
              <a:t>bubbleSort</a:t>
            </a:r>
            <a:r>
              <a:rPr lang="en-US" sz="2000" dirty="0" smtClean="0">
                <a:latin typeface="Consolas" pitchFamily="49" charset="0"/>
                <a:cs typeface="Consolas" pitchFamily="49" charset="0"/>
              </a:rPr>
              <a:t>()</a:t>
            </a:r>
          </a:p>
          <a:p>
            <a:pPr>
              <a:lnSpc>
                <a:spcPct val="92000"/>
              </a:lnSpc>
              <a:spcBef>
                <a:spcPct val="0"/>
              </a:spcBef>
              <a:buFont typeface="Wingdings 2" pitchFamily="18" charset="2"/>
              <a:buNone/>
            </a:pPr>
            <a:r>
              <a:rPr lang="en-US" sz="2000" dirty="0">
                <a:latin typeface="Consolas" pitchFamily="49" charset="0"/>
                <a:cs typeface="Consolas" pitchFamily="49" charset="0"/>
              </a:rPr>
              <a:t>{</a:t>
            </a:r>
            <a:endParaRPr lang="en-US" sz="2000" dirty="0" smtClean="0">
              <a:latin typeface="Consolas" pitchFamily="49" charset="0"/>
              <a:cs typeface="Consolas" pitchFamily="49" charset="0"/>
            </a:endParaRPr>
          </a:p>
          <a:p>
            <a:pPr>
              <a:lnSpc>
                <a:spcPct val="92000"/>
              </a:lnSpc>
              <a:spcBef>
                <a:spcPct val="0"/>
              </a:spcBef>
              <a:buFont typeface="Wingdings 2" pitchFamily="18" charset="2"/>
              <a:buNone/>
            </a:pPr>
            <a:r>
              <a:rPr lang="en-US" sz="2000" dirty="0" smtClean="0">
                <a:solidFill>
                  <a:srgbClr val="92D050"/>
                </a:solidFill>
                <a:latin typeface="Consolas" pitchFamily="49" charset="0"/>
                <a:cs typeface="Consolas" pitchFamily="49" charset="0"/>
              </a:rPr>
              <a:t>  // Sorts the values array using the bubble sort algorithm.</a:t>
            </a:r>
            <a:endParaRPr lang="en-US" sz="2000" dirty="0" smtClean="0">
              <a:latin typeface="Consolas" pitchFamily="49" charset="0"/>
              <a:cs typeface="Consolas" pitchFamily="49" charset="0"/>
            </a:endParaRPr>
          </a:p>
          <a:p>
            <a:pPr>
              <a:lnSpc>
                <a:spcPct val="92000"/>
              </a:lnSpc>
              <a:spcBef>
                <a:spcPct val="0"/>
              </a:spcBef>
              <a:buFont typeface="Wingdings 2" pitchFamily="18" charset="2"/>
              <a:buNone/>
            </a:pPr>
            <a:r>
              <a:rPr lang="en-US" sz="2000" dirty="0" smtClean="0">
                <a:latin typeface="Consolas" pitchFamily="49" charset="0"/>
                <a:cs typeface="Consolas" pitchFamily="49" charset="0"/>
              </a:rPr>
              <a:t>  for (</a:t>
            </a: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current = 0; current &lt; SIZE – 1; current++)  </a:t>
            </a:r>
          </a:p>
          <a:p>
            <a:pPr>
              <a:lnSpc>
                <a:spcPct val="92000"/>
              </a:lnSpc>
              <a:spcBef>
                <a:spcPct val="0"/>
              </a:spcBef>
              <a:buFont typeface="Wingdings 2" pitchFamily="18" charset="2"/>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bubbleUp</a:t>
            </a:r>
            <a:r>
              <a:rPr lang="en-US" sz="2000" dirty="0" smtClean="0">
                <a:latin typeface="Consolas" pitchFamily="49" charset="0"/>
                <a:cs typeface="Consolas" pitchFamily="49" charset="0"/>
              </a:rPr>
              <a:t>(current, SIZE – 1);</a:t>
            </a:r>
          </a:p>
          <a:p>
            <a:pPr>
              <a:lnSpc>
                <a:spcPct val="92000"/>
              </a:lnSpc>
              <a:spcBef>
                <a:spcPct val="0"/>
              </a:spcBef>
              <a:buFont typeface="Wingdings 2" pitchFamily="18" charset="2"/>
              <a:buNone/>
            </a:pPr>
            <a:r>
              <a:rPr lang="en-US" sz="2000" dirty="0" smtClean="0">
                <a:latin typeface="Consolas" pitchFamily="49" charset="0"/>
                <a:cs typeface="Consolas" pitchFamily="49" charset="0"/>
              </a:rPr>
              <a:t>}</a:t>
            </a:r>
          </a:p>
        </p:txBody>
      </p:sp>
    </p:spTree>
    <p:extLst>
      <p:ext uri="{BB962C8B-B14F-4D97-AF65-F5344CB8AC3E}">
        <p14:creationId xmlns:p14="http://schemas.microsoft.com/office/powerpoint/2010/main" val="75612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338">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8">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38">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38">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3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0" y="1"/>
            <a:ext cx="12188825" cy="702245"/>
          </a:xfrm>
        </p:spPr>
        <p:txBody>
          <a:bodyPr/>
          <a:lstStyle/>
          <a:p>
            <a:pPr algn="ctr" eaLnBrk="1" hangingPunct="1"/>
            <a:r>
              <a:rPr lang="en-US" dirty="0" smtClean="0"/>
              <a:t>Bubble Sort Analysis</a:t>
            </a:r>
          </a:p>
        </p:txBody>
      </p:sp>
      <p:sp>
        <p:nvSpPr>
          <p:cNvPr id="14338" name="Content Placeholder 2"/>
          <p:cNvSpPr>
            <a:spLocks noGrp="1"/>
          </p:cNvSpPr>
          <p:nvPr>
            <p:ph idx="1"/>
          </p:nvPr>
        </p:nvSpPr>
        <p:spPr>
          <a:xfrm>
            <a:off x="207380" y="932676"/>
            <a:ext cx="11829085" cy="5684025"/>
          </a:xfrm>
        </p:spPr>
        <p:txBody>
          <a:bodyPr/>
          <a:lstStyle/>
          <a:p>
            <a:pPr>
              <a:spcBef>
                <a:spcPts val="1200"/>
              </a:spcBef>
            </a:pPr>
            <a:r>
              <a:rPr lang="en-US" dirty="0" smtClean="0"/>
              <a:t>Analyzing the work required by </a:t>
            </a:r>
            <a:r>
              <a:rPr lang="en-US" dirty="0" err="1" smtClean="0">
                <a:solidFill>
                  <a:srgbClr val="FFC000"/>
                </a:solidFill>
                <a:latin typeface="Consolas" pitchFamily="49" charset="0"/>
                <a:cs typeface="Consolas" pitchFamily="49" charset="0"/>
              </a:rPr>
              <a:t>bubbleSort</a:t>
            </a:r>
            <a:r>
              <a:rPr lang="en-US" dirty="0" smtClean="0"/>
              <a:t> is the same as for the straight </a:t>
            </a:r>
            <a:r>
              <a:rPr lang="en-US" dirty="0" err="1" smtClean="0">
                <a:solidFill>
                  <a:srgbClr val="FFC000"/>
                </a:solidFill>
                <a:latin typeface="Consolas" pitchFamily="49" charset="0"/>
                <a:cs typeface="Consolas" pitchFamily="49" charset="0"/>
              </a:rPr>
              <a:t>selectionSort</a:t>
            </a:r>
            <a:r>
              <a:rPr lang="en-US" dirty="0" smtClean="0"/>
              <a:t> algorithm. </a:t>
            </a:r>
          </a:p>
          <a:p>
            <a:pPr>
              <a:spcBef>
                <a:spcPts val="1200"/>
              </a:spcBef>
            </a:pPr>
            <a:r>
              <a:rPr lang="en-US" dirty="0" smtClean="0"/>
              <a:t>The comparisons are in </a:t>
            </a:r>
            <a:r>
              <a:rPr lang="en-US" dirty="0" err="1" smtClean="0">
                <a:solidFill>
                  <a:srgbClr val="FFC000"/>
                </a:solidFill>
                <a:latin typeface="Consolas" pitchFamily="49" charset="0"/>
                <a:cs typeface="Consolas" pitchFamily="49" charset="0"/>
              </a:rPr>
              <a:t>bubbleUp</a:t>
            </a:r>
            <a:r>
              <a:rPr lang="en-US" dirty="0" smtClean="0"/>
              <a:t>, which is called </a:t>
            </a:r>
            <a:r>
              <a:rPr lang="en-US" i="1" dirty="0" smtClean="0">
                <a:latin typeface="Times New Roman" pitchFamily="18" charset="0"/>
              </a:rPr>
              <a:t>N</a:t>
            </a:r>
            <a:r>
              <a:rPr lang="en-US" dirty="0" smtClean="0">
                <a:latin typeface="Times New Roman" pitchFamily="18" charset="0"/>
              </a:rPr>
              <a:t> – 1</a:t>
            </a:r>
            <a:r>
              <a:rPr lang="en-US" dirty="0" smtClean="0"/>
              <a:t> times. </a:t>
            </a:r>
          </a:p>
          <a:p>
            <a:pPr>
              <a:spcBef>
                <a:spcPts val="1200"/>
              </a:spcBef>
            </a:pPr>
            <a:r>
              <a:rPr lang="en-US" dirty="0" smtClean="0"/>
              <a:t>There are </a:t>
            </a:r>
            <a:r>
              <a:rPr lang="en-US" i="1" dirty="0" smtClean="0">
                <a:latin typeface="Times New Roman" pitchFamily="18" charset="0"/>
              </a:rPr>
              <a:t>N</a:t>
            </a:r>
            <a:r>
              <a:rPr lang="en-US" dirty="0" smtClean="0">
                <a:latin typeface="Times New Roman" pitchFamily="18" charset="0"/>
              </a:rPr>
              <a:t> – 1</a:t>
            </a:r>
            <a:r>
              <a:rPr lang="en-US" dirty="0" smtClean="0"/>
              <a:t> comparisons the first time, </a:t>
            </a:r>
            <a:r>
              <a:rPr lang="en-US" i="1" dirty="0" smtClean="0">
                <a:latin typeface="Times New Roman" pitchFamily="18" charset="0"/>
              </a:rPr>
              <a:t>N</a:t>
            </a:r>
            <a:r>
              <a:rPr lang="en-US" dirty="0" smtClean="0">
                <a:latin typeface="Times New Roman" pitchFamily="18" charset="0"/>
              </a:rPr>
              <a:t> – 2</a:t>
            </a:r>
            <a:r>
              <a:rPr lang="en-US" dirty="0" smtClean="0"/>
              <a:t> comparisons the second time, and so on. </a:t>
            </a:r>
          </a:p>
          <a:p>
            <a:pPr>
              <a:spcBef>
                <a:spcPts val="1200"/>
              </a:spcBef>
            </a:pPr>
            <a:r>
              <a:rPr lang="en-US" dirty="0" smtClean="0"/>
              <a:t>Therefore, </a:t>
            </a:r>
            <a:r>
              <a:rPr lang="en-US" dirty="0" err="1">
                <a:solidFill>
                  <a:srgbClr val="FFC000"/>
                </a:solidFill>
                <a:latin typeface="Consolas" pitchFamily="49" charset="0"/>
                <a:cs typeface="Consolas" pitchFamily="49" charset="0"/>
              </a:rPr>
              <a:t>bubbleSort</a:t>
            </a:r>
            <a:r>
              <a:rPr lang="en-US" dirty="0" smtClean="0"/>
              <a:t> and </a:t>
            </a:r>
            <a:r>
              <a:rPr lang="en-US" dirty="0" err="1">
                <a:solidFill>
                  <a:srgbClr val="FFC000"/>
                </a:solidFill>
                <a:latin typeface="Consolas" pitchFamily="49" charset="0"/>
                <a:cs typeface="Consolas" pitchFamily="49" charset="0"/>
              </a:rPr>
              <a:t>selectionSort</a:t>
            </a:r>
            <a:r>
              <a:rPr lang="en-US" dirty="0" smtClean="0"/>
              <a:t> require the same amount of work in terms of the number of comparisons. </a:t>
            </a:r>
          </a:p>
          <a:p>
            <a:pPr>
              <a:spcBef>
                <a:spcPts val="1200"/>
              </a:spcBef>
            </a:pPr>
            <a:r>
              <a:rPr lang="en-US" dirty="0" smtClean="0"/>
              <a:t>The Bubble Sort algorithm is </a:t>
            </a:r>
            <a:r>
              <a:rPr lang="en-US" i="1" dirty="0" smtClean="0">
                <a:latin typeface="Times New Roman" pitchFamily="18" charset="0"/>
              </a:rPr>
              <a:t>O</a:t>
            </a:r>
            <a:r>
              <a:rPr lang="en-US" dirty="0" smtClean="0">
                <a:latin typeface="Times New Roman" pitchFamily="18" charset="0"/>
              </a:rPr>
              <a:t>(</a:t>
            </a:r>
            <a:r>
              <a:rPr lang="en-US" i="1" dirty="0" smtClean="0">
                <a:latin typeface="Times New Roman" pitchFamily="18" charset="0"/>
              </a:rPr>
              <a:t>N</a:t>
            </a:r>
            <a:r>
              <a:rPr lang="en-US" baseline="30000" dirty="0" smtClean="0">
                <a:latin typeface="Times New Roman" pitchFamily="18" charset="0"/>
              </a:rPr>
              <a:t>2</a:t>
            </a:r>
            <a:r>
              <a:rPr lang="en-US" dirty="0" smtClean="0">
                <a:latin typeface="Times New Roman" pitchFamily="18" charset="0"/>
              </a:rPr>
              <a:t>)</a:t>
            </a:r>
          </a:p>
          <a:p>
            <a:pPr>
              <a:spcBef>
                <a:spcPts val="1200"/>
              </a:spcBef>
            </a:pPr>
            <a:r>
              <a:rPr lang="en-US" dirty="0" smtClean="0"/>
              <a:t>Note, however, that there’s a 50-50 chance that each comparison leads to a swap, so there will also be </a:t>
            </a:r>
            <a:r>
              <a:rPr lang="en-US" i="1" dirty="0">
                <a:latin typeface="Times New Roman" pitchFamily="18" charset="0"/>
              </a:rPr>
              <a:t>O</a:t>
            </a:r>
            <a:r>
              <a:rPr lang="en-US" dirty="0">
                <a:latin typeface="Times New Roman" pitchFamily="18" charset="0"/>
              </a:rPr>
              <a:t>(</a:t>
            </a:r>
            <a:r>
              <a:rPr lang="en-US" i="1" dirty="0">
                <a:latin typeface="Times New Roman" pitchFamily="18" charset="0"/>
              </a:rPr>
              <a:t>N</a:t>
            </a:r>
            <a:r>
              <a:rPr lang="en-US" baseline="30000" dirty="0">
                <a:latin typeface="Times New Roman" pitchFamily="18" charset="0"/>
              </a:rPr>
              <a:t>2</a:t>
            </a:r>
            <a:r>
              <a:rPr lang="en-US" dirty="0">
                <a:latin typeface="Times New Roman" pitchFamily="18" charset="0"/>
              </a:rPr>
              <a:t>)</a:t>
            </a:r>
            <a:r>
              <a:rPr lang="en-US" dirty="0" smtClean="0"/>
              <a:t> swaps, too.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0" y="1"/>
            <a:ext cx="12188825" cy="702245"/>
          </a:xfrm>
        </p:spPr>
        <p:txBody>
          <a:bodyPr/>
          <a:lstStyle/>
          <a:p>
            <a:pPr algn="ctr" eaLnBrk="1" hangingPunct="1"/>
            <a:r>
              <a:rPr lang="en-US" dirty="0" smtClean="0"/>
              <a:t>Insertion Sort</a:t>
            </a:r>
          </a:p>
        </p:txBody>
      </p:sp>
      <p:sp>
        <p:nvSpPr>
          <p:cNvPr id="14338" name="Content Placeholder 2"/>
          <p:cNvSpPr>
            <a:spLocks noGrp="1"/>
          </p:cNvSpPr>
          <p:nvPr>
            <p:ph idx="1"/>
          </p:nvPr>
        </p:nvSpPr>
        <p:spPr>
          <a:xfrm>
            <a:off x="207380" y="932676"/>
            <a:ext cx="11829085" cy="5684025"/>
          </a:xfrm>
        </p:spPr>
        <p:txBody>
          <a:bodyPr/>
          <a:lstStyle/>
          <a:p>
            <a:pPr>
              <a:spcBef>
                <a:spcPts val="1200"/>
              </a:spcBef>
            </a:pPr>
            <a:r>
              <a:rPr lang="en-US" dirty="0" smtClean="0"/>
              <a:t>In Chapter 6 (lists), we created a sorted list by inserting each new element into its appropriate place in an array. Insertion Sort uses the same approach for sorting an array. </a:t>
            </a:r>
          </a:p>
          <a:p>
            <a:pPr>
              <a:spcBef>
                <a:spcPts val="1200"/>
              </a:spcBef>
            </a:pPr>
            <a:r>
              <a:rPr lang="en-US" dirty="0" smtClean="0"/>
              <a:t>Each successive element in the array to be sorted is inserted into its proper place with respect to the other, already sorted elements.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0" y="1"/>
            <a:ext cx="12188825" cy="702245"/>
          </a:xfrm>
        </p:spPr>
        <p:txBody>
          <a:bodyPr/>
          <a:lstStyle/>
          <a:p>
            <a:pPr algn="ctr" eaLnBrk="1" hangingPunct="1"/>
            <a:r>
              <a:rPr lang="en-US" dirty="0" smtClean="0"/>
              <a:t>Chapter Outline</a:t>
            </a:r>
          </a:p>
        </p:txBody>
      </p:sp>
      <p:sp>
        <p:nvSpPr>
          <p:cNvPr id="16386" name="Content Placeholder 2"/>
          <p:cNvSpPr>
            <a:spLocks noGrp="1"/>
          </p:cNvSpPr>
          <p:nvPr>
            <p:ph idx="1"/>
          </p:nvPr>
        </p:nvSpPr>
        <p:spPr>
          <a:xfrm>
            <a:off x="152361" y="932676"/>
            <a:ext cx="11884104" cy="5722125"/>
          </a:xfrm>
        </p:spPr>
        <p:txBody>
          <a:bodyPr/>
          <a:lstStyle/>
          <a:p>
            <a:pPr>
              <a:buFont typeface="Wingdings 2" pitchFamily="18" charset="2"/>
              <a:buNone/>
            </a:pPr>
            <a:r>
              <a:rPr lang="en-US" dirty="0" smtClean="0"/>
              <a:t>10.1 – Sorting</a:t>
            </a:r>
          </a:p>
          <a:p>
            <a:pPr>
              <a:buNone/>
            </a:pPr>
            <a:r>
              <a:rPr lang="en-US" dirty="0" smtClean="0"/>
              <a:t>10.2 – Simple Sorts - </a:t>
            </a: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baseline="4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endParaRPr lang="en-US" dirty="0" smtClean="0"/>
          </a:p>
          <a:p>
            <a:pPr>
              <a:buNone/>
            </a:pPr>
            <a:r>
              <a:rPr lang="en-US" dirty="0" smtClean="0"/>
              <a:t>10.3 – </a:t>
            </a: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sz="16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log</a:t>
            </a:r>
            <a:r>
              <a:rPr lang="en-US" baseline="-25000" dirty="0" smtClean="0">
                <a:latin typeface="Times New Roman" pitchFamily="18" charset="0"/>
                <a:cs typeface="Times New Roman" pitchFamily="18" charset="0"/>
              </a:rPr>
              <a:t>2</a:t>
            </a:r>
            <a:r>
              <a:rPr lang="en-US" sz="1100" dirty="0">
                <a:latin typeface="Times New Roman" pitchFamily="18" charset="0"/>
                <a:cs typeface="Times New Roman" pitchFamily="18" charset="0"/>
              </a:rPr>
              <a:t>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dirty="0" smtClean="0"/>
              <a:t> Sorts</a:t>
            </a:r>
          </a:p>
          <a:p>
            <a:pPr>
              <a:buFont typeface="Wingdings 2" pitchFamily="18" charset="2"/>
              <a:buNone/>
            </a:pPr>
            <a:r>
              <a:rPr lang="en-US" dirty="0" smtClean="0"/>
              <a:t>10.4 – More Sorting Considerations</a:t>
            </a:r>
          </a:p>
          <a:p>
            <a:pPr>
              <a:buFont typeface="Wingdings 2" pitchFamily="18" charset="2"/>
              <a:buNone/>
            </a:pPr>
            <a:r>
              <a:rPr lang="en-US" dirty="0" smtClean="0"/>
              <a:t>10.5 – Searching</a:t>
            </a:r>
          </a:p>
          <a:p>
            <a:pPr>
              <a:buFont typeface="Wingdings 2" pitchFamily="18" charset="2"/>
              <a:buNone/>
            </a:pPr>
            <a:r>
              <a:rPr lang="en-US" dirty="0" smtClean="0"/>
              <a:t>10.6 – Hashing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0" y="1"/>
            <a:ext cx="12188825" cy="702245"/>
          </a:xfrm>
        </p:spPr>
        <p:txBody>
          <a:bodyPr/>
          <a:lstStyle/>
          <a:p>
            <a:pPr algn="ctr" eaLnBrk="1" hangingPunct="1"/>
            <a:r>
              <a:rPr lang="en-US" dirty="0" smtClean="0"/>
              <a:t>Insertion Sort</a:t>
            </a:r>
          </a:p>
        </p:txBody>
      </p:sp>
      <p:sp>
        <p:nvSpPr>
          <p:cNvPr id="14338" name="Content Placeholder 2"/>
          <p:cNvSpPr>
            <a:spLocks noGrp="1"/>
          </p:cNvSpPr>
          <p:nvPr>
            <p:ph idx="1"/>
          </p:nvPr>
        </p:nvSpPr>
        <p:spPr>
          <a:xfrm>
            <a:off x="207380" y="932676"/>
            <a:ext cx="11829085" cy="5684025"/>
          </a:xfrm>
        </p:spPr>
        <p:txBody>
          <a:bodyPr/>
          <a:lstStyle/>
          <a:p>
            <a:pPr>
              <a:spcBef>
                <a:spcPts val="1200"/>
              </a:spcBef>
            </a:pPr>
            <a:r>
              <a:rPr lang="en-US" dirty="0" smtClean="0"/>
              <a:t>As with the previous sorts, we divide our array into a sorted part and an unsorted part. </a:t>
            </a:r>
          </a:p>
          <a:p>
            <a:pPr lvl="1">
              <a:spcBef>
                <a:spcPts val="1200"/>
              </a:spcBef>
            </a:pPr>
            <a:r>
              <a:rPr lang="en-US" dirty="0" smtClean="0"/>
              <a:t>Initially, the sorted portion contains only one element: the first element in the array. </a:t>
            </a:r>
          </a:p>
          <a:p>
            <a:pPr lvl="1">
              <a:spcBef>
                <a:spcPts val="1200"/>
              </a:spcBef>
            </a:pPr>
            <a:r>
              <a:rPr lang="en-US" dirty="0" smtClean="0"/>
              <a:t>Next we take the 2</a:t>
            </a:r>
            <a:r>
              <a:rPr lang="en-US" baseline="30000" dirty="0" smtClean="0"/>
              <a:t>nd</a:t>
            </a:r>
            <a:r>
              <a:rPr lang="en-US" dirty="0" smtClean="0"/>
              <a:t> element in the array and put it into its correct place in the sorted part; i.e., </a:t>
            </a:r>
            <a:r>
              <a:rPr lang="en-US" dirty="0" smtClean="0">
                <a:solidFill>
                  <a:srgbClr val="FFC000"/>
                </a:solidFill>
                <a:latin typeface="Consolas" pitchFamily="49" charset="0"/>
                <a:cs typeface="Consolas" pitchFamily="49" charset="0"/>
              </a:rPr>
              <a:t>values[0]</a:t>
            </a:r>
            <a:r>
              <a:rPr lang="en-US" dirty="0" smtClean="0"/>
              <a:t> and </a:t>
            </a:r>
            <a:r>
              <a:rPr lang="en-US" dirty="0" smtClean="0">
                <a:solidFill>
                  <a:srgbClr val="FFC000"/>
                </a:solidFill>
                <a:latin typeface="Consolas" pitchFamily="49" charset="0"/>
                <a:cs typeface="Consolas" pitchFamily="49" charset="0"/>
              </a:rPr>
              <a:t>values[1]</a:t>
            </a:r>
            <a:r>
              <a:rPr lang="en-US" dirty="0" smtClean="0"/>
              <a:t> are in order relative to respect to each other. </a:t>
            </a:r>
          </a:p>
          <a:p>
            <a:pPr lvl="1">
              <a:spcBef>
                <a:spcPts val="1200"/>
              </a:spcBef>
            </a:pPr>
            <a:r>
              <a:rPr lang="en-US" dirty="0" smtClean="0"/>
              <a:t>Next the value in </a:t>
            </a:r>
            <a:r>
              <a:rPr lang="en-US" dirty="0" smtClean="0">
                <a:solidFill>
                  <a:srgbClr val="FFC000"/>
                </a:solidFill>
                <a:latin typeface="Consolas" pitchFamily="49" charset="0"/>
                <a:cs typeface="Consolas" pitchFamily="49" charset="0"/>
              </a:rPr>
              <a:t>values[2]</a:t>
            </a:r>
            <a:r>
              <a:rPr lang="en-US" dirty="0" smtClean="0"/>
              <a:t> is put into its proper place, so </a:t>
            </a:r>
            <a:r>
              <a:rPr lang="en-US" dirty="0" smtClean="0">
                <a:solidFill>
                  <a:srgbClr val="FFC000"/>
                </a:solidFill>
                <a:latin typeface="Consolas" pitchFamily="49" charset="0"/>
                <a:cs typeface="Consolas" pitchFamily="49" charset="0"/>
              </a:rPr>
              <a:t>values[0]..values[2]</a:t>
            </a:r>
            <a:r>
              <a:rPr lang="en-US" dirty="0" smtClean="0"/>
              <a:t> are in order with respect to each other.  This process continues until all the elements have been sorted.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0" y="1"/>
            <a:ext cx="12188825" cy="702245"/>
          </a:xfrm>
        </p:spPr>
        <p:txBody>
          <a:bodyPr/>
          <a:lstStyle/>
          <a:p>
            <a:pPr algn="ctr" eaLnBrk="1" hangingPunct="1"/>
            <a:r>
              <a:rPr lang="en-US" dirty="0" smtClean="0"/>
              <a:t>Insertion Sort Algorithm</a:t>
            </a:r>
          </a:p>
        </p:txBody>
      </p:sp>
      <p:sp>
        <p:nvSpPr>
          <p:cNvPr id="14338" name="Content Placeholder 2"/>
          <p:cNvSpPr>
            <a:spLocks noGrp="1"/>
          </p:cNvSpPr>
          <p:nvPr>
            <p:ph idx="1"/>
          </p:nvPr>
        </p:nvSpPr>
        <p:spPr>
          <a:xfrm>
            <a:off x="207380" y="932676"/>
            <a:ext cx="11829085" cy="5684025"/>
          </a:xfrm>
        </p:spPr>
        <p:txBody>
          <a:bodyPr/>
          <a:lstStyle/>
          <a:p>
            <a:pPr>
              <a:spcBef>
                <a:spcPct val="5000"/>
              </a:spcBef>
              <a:buFont typeface="Wingdings 2" pitchFamily="18" charset="2"/>
              <a:buNone/>
            </a:pPr>
            <a:r>
              <a:rPr lang="en-US" sz="2000" i="1" dirty="0" err="1" smtClean="0">
                <a:solidFill>
                  <a:srgbClr val="FFC000"/>
                </a:solidFill>
                <a:latin typeface="Consolas" pitchFamily="49" charset="0"/>
                <a:cs typeface="Consolas" pitchFamily="49" charset="0"/>
              </a:rPr>
              <a:t>insertionSort</a:t>
            </a:r>
            <a:endParaRPr lang="en-US" sz="2000" dirty="0" smtClean="0">
              <a:solidFill>
                <a:srgbClr val="FFC000"/>
              </a:solidFill>
              <a:latin typeface="Consolas" pitchFamily="49" charset="0"/>
              <a:cs typeface="Consolas" pitchFamily="49" charset="0"/>
            </a:endParaRPr>
          </a:p>
          <a:p>
            <a:pPr>
              <a:spcBef>
                <a:spcPct val="5000"/>
              </a:spcBef>
              <a:buFont typeface="Wingdings 2" pitchFamily="18" charset="2"/>
              <a:buNone/>
            </a:pPr>
            <a:r>
              <a:rPr lang="en-US" sz="2000" dirty="0" smtClean="0"/>
              <a:t>	for </a:t>
            </a:r>
            <a:r>
              <a:rPr lang="en-US" sz="2000" dirty="0" smtClean="0">
                <a:solidFill>
                  <a:srgbClr val="FFC000"/>
                </a:solidFill>
                <a:latin typeface="Consolas" pitchFamily="49" charset="0"/>
                <a:cs typeface="Consolas" pitchFamily="49" charset="0"/>
              </a:rPr>
              <a:t>count</a:t>
            </a:r>
            <a:r>
              <a:rPr lang="en-US" sz="2000" dirty="0" smtClean="0"/>
              <a:t> going from 1 through </a:t>
            </a:r>
            <a:r>
              <a:rPr lang="en-US" sz="2000" dirty="0" smtClean="0">
                <a:solidFill>
                  <a:srgbClr val="FFC000"/>
                </a:solidFill>
                <a:latin typeface="Consolas" pitchFamily="49" charset="0"/>
                <a:cs typeface="Consolas" pitchFamily="49" charset="0"/>
              </a:rPr>
              <a:t>SIZE – 1 </a:t>
            </a:r>
          </a:p>
          <a:p>
            <a:pPr>
              <a:spcBef>
                <a:spcPct val="5000"/>
              </a:spcBef>
              <a:buFont typeface="Wingdings 2" pitchFamily="18" charset="2"/>
              <a:buNone/>
            </a:pPr>
            <a:r>
              <a:rPr lang="en-US" sz="2000" dirty="0" smtClean="0">
                <a:solidFill>
                  <a:srgbClr val="FFC000"/>
                </a:solidFill>
                <a:latin typeface="Consolas" pitchFamily="49" charset="0"/>
                <a:cs typeface="Consolas" pitchFamily="49" charset="0"/>
              </a:rPr>
              <a:t>	    </a:t>
            </a:r>
            <a:r>
              <a:rPr lang="en-US" sz="2000" dirty="0" err="1" smtClean="0">
                <a:solidFill>
                  <a:srgbClr val="FFC000"/>
                </a:solidFill>
                <a:latin typeface="Consolas" pitchFamily="49" charset="0"/>
                <a:cs typeface="Consolas" pitchFamily="49" charset="0"/>
              </a:rPr>
              <a:t>InsertElement</a:t>
            </a:r>
            <a:r>
              <a:rPr lang="en-US" sz="2000" dirty="0" smtClean="0">
                <a:solidFill>
                  <a:srgbClr val="FFC000"/>
                </a:solidFill>
                <a:latin typeface="Consolas" pitchFamily="49" charset="0"/>
                <a:cs typeface="Consolas" pitchFamily="49" charset="0"/>
              </a:rPr>
              <a:t>(0, count)</a:t>
            </a:r>
            <a:endParaRPr lang="en-US" sz="2000" b="1" i="1" dirty="0" smtClean="0">
              <a:solidFill>
                <a:srgbClr val="FFC000"/>
              </a:solidFill>
              <a:latin typeface="Consolas" pitchFamily="49" charset="0"/>
              <a:cs typeface="Consolas" pitchFamily="49" charset="0"/>
            </a:endParaRPr>
          </a:p>
          <a:p>
            <a:pPr>
              <a:spcBef>
                <a:spcPct val="50000"/>
              </a:spcBef>
              <a:buFont typeface="Wingdings 2" pitchFamily="18" charset="2"/>
              <a:buNone/>
            </a:pPr>
            <a:r>
              <a:rPr lang="en-US" sz="2000" i="1" dirty="0" err="1" smtClean="0">
                <a:solidFill>
                  <a:srgbClr val="FFC000"/>
                </a:solidFill>
                <a:latin typeface="Consolas" pitchFamily="49" charset="0"/>
                <a:cs typeface="Consolas" pitchFamily="49" charset="0"/>
              </a:rPr>
              <a:t>InsertElement</a:t>
            </a:r>
            <a:r>
              <a:rPr lang="en-US" sz="2000" i="1" dirty="0" smtClean="0">
                <a:solidFill>
                  <a:srgbClr val="FFC000"/>
                </a:solidFill>
                <a:latin typeface="Consolas" pitchFamily="49" charset="0"/>
                <a:cs typeface="Consolas" pitchFamily="49" charset="0"/>
              </a:rPr>
              <a:t>(</a:t>
            </a:r>
            <a:r>
              <a:rPr lang="en-US" sz="2000" i="1" dirty="0" err="1" smtClean="0">
                <a:solidFill>
                  <a:srgbClr val="FFC000"/>
                </a:solidFill>
                <a:latin typeface="Consolas" pitchFamily="49" charset="0"/>
                <a:cs typeface="Consolas" pitchFamily="49" charset="0"/>
              </a:rPr>
              <a:t>startIndex</a:t>
            </a:r>
            <a:r>
              <a:rPr lang="en-US" sz="2000" i="1" dirty="0" smtClean="0">
                <a:solidFill>
                  <a:srgbClr val="FFC000"/>
                </a:solidFill>
                <a:latin typeface="Consolas" pitchFamily="49" charset="0"/>
                <a:cs typeface="Consolas" pitchFamily="49" charset="0"/>
              </a:rPr>
              <a:t>, </a:t>
            </a:r>
            <a:r>
              <a:rPr lang="en-US" sz="2000" i="1" dirty="0" err="1" smtClean="0">
                <a:solidFill>
                  <a:srgbClr val="FFC000"/>
                </a:solidFill>
                <a:latin typeface="Consolas" pitchFamily="49" charset="0"/>
                <a:cs typeface="Consolas" pitchFamily="49" charset="0"/>
              </a:rPr>
              <a:t>endIndex</a:t>
            </a:r>
            <a:r>
              <a:rPr lang="en-US" sz="2000" i="1" dirty="0" smtClean="0">
                <a:solidFill>
                  <a:srgbClr val="FFC000"/>
                </a:solidFill>
                <a:latin typeface="Consolas" pitchFamily="49" charset="0"/>
                <a:cs typeface="Consolas" pitchFamily="49" charset="0"/>
              </a:rPr>
              <a:t>)</a:t>
            </a:r>
            <a:endParaRPr lang="en-US" sz="2000" dirty="0" smtClean="0">
              <a:solidFill>
                <a:srgbClr val="FFC000"/>
              </a:solidFill>
              <a:latin typeface="Consolas" pitchFamily="49" charset="0"/>
              <a:cs typeface="Consolas" pitchFamily="49" charset="0"/>
            </a:endParaRPr>
          </a:p>
          <a:p>
            <a:pPr>
              <a:spcBef>
                <a:spcPct val="5000"/>
              </a:spcBef>
              <a:buFont typeface="Wingdings 2" pitchFamily="18" charset="2"/>
              <a:buNone/>
            </a:pPr>
            <a:r>
              <a:rPr lang="en-US" sz="2000" dirty="0" smtClean="0"/>
              <a:t>	Set </a:t>
            </a:r>
            <a:r>
              <a:rPr lang="en-US" sz="2000" dirty="0" smtClean="0">
                <a:solidFill>
                  <a:srgbClr val="FFC000"/>
                </a:solidFill>
                <a:latin typeface="Consolas" pitchFamily="49" charset="0"/>
                <a:cs typeface="Consolas" pitchFamily="49" charset="0"/>
              </a:rPr>
              <a:t>finished </a:t>
            </a:r>
            <a:r>
              <a:rPr lang="en-US" sz="2000" dirty="0" smtClean="0"/>
              <a:t>to </a:t>
            </a:r>
            <a:r>
              <a:rPr lang="en-US" sz="2000" dirty="0" smtClean="0">
                <a:solidFill>
                  <a:srgbClr val="FFC000"/>
                </a:solidFill>
                <a:latin typeface="Consolas" pitchFamily="49" charset="0"/>
                <a:cs typeface="Consolas" pitchFamily="49" charset="0"/>
              </a:rPr>
              <a:t>false</a:t>
            </a:r>
          </a:p>
          <a:p>
            <a:pPr>
              <a:spcBef>
                <a:spcPct val="5000"/>
              </a:spcBef>
              <a:buFont typeface="Wingdings 2" pitchFamily="18" charset="2"/>
              <a:buNone/>
            </a:pPr>
            <a:r>
              <a:rPr lang="en-US" sz="2000" dirty="0" smtClean="0"/>
              <a:t>	Set </a:t>
            </a:r>
            <a:r>
              <a:rPr lang="en-US" sz="2000" dirty="0" smtClean="0">
                <a:solidFill>
                  <a:srgbClr val="FFC000"/>
                </a:solidFill>
                <a:latin typeface="Consolas" pitchFamily="49" charset="0"/>
                <a:cs typeface="Consolas" pitchFamily="49" charset="0"/>
              </a:rPr>
              <a:t>current</a:t>
            </a:r>
            <a:r>
              <a:rPr lang="en-US" sz="2000" dirty="0" smtClean="0"/>
              <a:t> to </a:t>
            </a:r>
            <a:r>
              <a:rPr lang="en-US" sz="2000" dirty="0" err="1" smtClean="0">
                <a:solidFill>
                  <a:srgbClr val="FFC000"/>
                </a:solidFill>
                <a:latin typeface="Consolas" pitchFamily="49" charset="0"/>
                <a:cs typeface="Consolas" pitchFamily="49" charset="0"/>
              </a:rPr>
              <a:t>endIndex</a:t>
            </a:r>
            <a:endParaRPr lang="en-US" sz="2000" dirty="0" smtClean="0">
              <a:solidFill>
                <a:srgbClr val="FFC000"/>
              </a:solidFill>
              <a:latin typeface="Consolas" pitchFamily="49" charset="0"/>
              <a:cs typeface="Consolas" pitchFamily="49" charset="0"/>
            </a:endParaRPr>
          </a:p>
          <a:p>
            <a:pPr>
              <a:spcBef>
                <a:spcPct val="5000"/>
              </a:spcBef>
              <a:buFont typeface="Wingdings 2" pitchFamily="18" charset="2"/>
              <a:buNone/>
            </a:pPr>
            <a:r>
              <a:rPr lang="en-US" sz="2000" dirty="0" smtClean="0"/>
              <a:t>	Set </a:t>
            </a:r>
            <a:r>
              <a:rPr lang="en-US" sz="2000" dirty="0" err="1" smtClean="0">
                <a:solidFill>
                  <a:srgbClr val="FFC000"/>
                </a:solidFill>
                <a:latin typeface="Consolas" pitchFamily="49" charset="0"/>
                <a:cs typeface="Consolas" pitchFamily="49" charset="0"/>
              </a:rPr>
              <a:t>moreToSearch</a:t>
            </a:r>
            <a:r>
              <a:rPr lang="en-US" sz="2000" dirty="0" smtClean="0"/>
              <a:t> to </a:t>
            </a:r>
            <a:r>
              <a:rPr lang="en-US" sz="2000" dirty="0" smtClean="0">
                <a:solidFill>
                  <a:srgbClr val="FFC000"/>
                </a:solidFill>
                <a:latin typeface="Consolas" pitchFamily="49" charset="0"/>
                <a:cs typeface="Consolas" pitchFamily="49" charset="0"/>
              </a:rPr>
              <a:t>true</a:t>
            </a:r>
          </a:p>
          <a:p>
            <a:pPr>
              <a:spcBef>
                <a:spcPct val="5000"/>
              </a:spcBef>
              <a:buFont typeface="Wingdings 2" pitchFamily="18" charset="2"/>
              <a:buNone/>
            </a:pPr>
            <a:r>
              <a:rPr lang="en-US" sz="2000" dirty="0" smtClean="0"/>
              <a:t>	while </a:t>
            </a:r>
            <a:r>
              <a:rPr lang="en-US" sz="2000" dirty="0" err="1" smtClean="0">
                <a:solidFill>
                  <a:srgbClr val="FFC000"/>
                </a:solidFill>
                <a:latin typeface="Consolas" pitchFamily="49" charset="0"/>
                <a:cs typeface="Consolas" pitchFamily="49" charset="0"/>
              </a:rPr>
              <a:t>moreToSearch</a:t>
            </a:r>
            <a:r>
              <a:rPr lang="en-US" sz="2000" dirty="0" smtClean="0"/>
              <a:t> AND </a:t>
            </a:r>
            <a:r>
              <a:rPr lang="en-US" sz="2000" dirty="0" smtClean="0">
                <a:solidFill>
                  <a:srgbClr val="FFC000"/>
                </a:solidFill>
                <a:latin typeface="Consolas" pitchFamily="49" charset="0"/>
                <a:cs typeface="Consolas" pitchFamily="49" charset="0"/>
              </a:rPr>
              <a:t>not finished</a:t>
            </a:r>
          </a:p>
          <a:p>
            <a:pPr>
              <a:spcBef>
                <a:spcPct val="5000"/>
              </a:spcBef>
              <a:buFont typeface="Wingdings 2" pitchFamily="18" charset="2"/>
              <a:buNone/>
            </a:pPr>
            <a:r>
              <a:rPr lang="en-US" sz="2000" dirty="0" smtClean="0"/>
              <a:t>	    if </a:t>
            </a:r>
            <a:r>
              <a:rPr lang="en-US" sz="2000" dirty="0" smtClean="0">
                <a:solidFill>
                  <a:srgbClr val="FFC000"/>
                </a:solidFill>
                <a:latin typeface="Consolas" pitchFamily="49" charset="0"/>
                <a:cs typeface="Consolas" pitchFamily="49" charset="0"/>
              </a:rPr>
              <a:t>values[current] &lt; values[current - 1]</a:t>
            </a:r>
          </a:p>
          <a:p>
            <a:pPr>
              <a:spcBef>
                <a:spcPct val="5000"/>
              </a:spcBef>
              <a:buFont typeface="Wingdings 2" pitchFamily="18" charset="2"/>
              <a:buNone/>
            </a:pPr>
            <a:r>
              <a:rPr lang="en-US" sz="2000" dirty="0" smtClean="0"/>
              <a:t>	        swap(</a:t>
            </a:r>
            <a:r>
              <a:rPr lang="en-US" sz="2000" dirty="0" smtClean="0">
                <a:solidFill>
                  <a:srgbClr val="FFC000"/>
                </a:solidFill>
                <a:latin typeface="Consolas" pitchFamily="49" charset="0"/>
                <a:cs typeface="Consolas" pitchFamily="49" charset="0"/>
              </a:rPr>
              <a:t>values[current], values[current - 1]</a:t>
            </a:r>
            <a:r>
              <a:rPr lang="en-US" sz="2000" dirty="0" smtClean="0"/>
              <a:t>)</a:t>
            </a:r>
          </a:p>
          <a:p>
            <a:pPr>
              <a:spcBef>
                <a:spcPct val="5000"/>
              </a:spcBef>
              <a:buFont typeface="Wingdings 2" pitchFamily="18" charset="2"/>
              <a:buNone/>
            </a:pPr>
            <a:r>
              <a:rPr lang="en-US" sz="2000" dirty="0" smtClean="0"/>
              <a:t>	        Decrement </a:t>
            </a:r>
            <a:r>
              <a:rPr lang="en-US" sz="2000" dirty="0" smtClean="0">
                <a:solidFill>
                  <a:srgbClr val="FFC000"/>
                </a:solidFill>
                <a:latin typeface="Consolas" pitchFamily="49" charset="0"/>
                <a:cs typeface="Consolas" pitchFamily="49" charset="0"/>
              </a:rPr>
              <a:t>current</a:t>
            </a:r>
          </a:p>
          <a:p>
            <a:pPr>
              <a:spcBef>
                <a:spcPct val="5000"/>
              </a:spcBef>
              <a:buFont typeface="Wingdings 2" pitchFamily="18" charset="2"/>
              <a:buNone/>
            </a:pPr>
            <a:r>
              <a:rPr lang="en-US" sz="2000" dirty="0" smtClean="0"/>
              <a:t>	        Set </a:t>
            </a:r>
            <a:r>
              <a:rPr lang="en-US" sz="2000" dirty="0" err="1" smtClean="0">
                <a:solidFill>
                  <a:srgbClr val="FFC000"/>
                </a:solidFill>
                <a:latin typeface="Consolas" pitchFamily="49" charset="0"/>
                <a:cs typeface="Consolas" pitchFamily="49" charset="0"/>
              </a:rPr>
              <a:t>moreToSearch</a:t>
            </a:r>
            <a:r>
              <a:rPr lang="en-US" sz="2000" dirty="0" smtClean="0"/>
              <a:t> to (</a:t>
            </a:r>
            <a:r>
              <a:rPr lang="en-US" sz="2000" dirty="0" smtClean="0">
                <a:solidFill>
                  <a:srgbClr val="FFC000"/>
                </a:solidFill>
                <a:latin typeface="Consolas" pitchFamily="49" charset="0"/>
                <a:cs typeface="Consolas" pitchFamily="49" charset="0"/>
              </a:rPr>
              <a:t>current ≠ </a:t>
            </a:r>
            <a:r>
              <a:rPr lang="en-US" sz="2000" dirty="0" err="1" smtClean="0">
                <a:solidFill>
                  <a:srgbClr val="FFC000"/>
                </a:solidFill>
                <a:latin typeface="Consolas" pitchFamily="49" charset="0"/>
                <a:cs typeface="Consolas" pitchFamily="49" charset="0"/>
              </a:rPr>
              <a:t>startIndex</a:t>
            </a:r>
            <a:r>
              <a:rPr lang="en-US" sz="2000" dirty="0" smtClean="0"/>
              <a:t>)</a:t>
            </a:r>
          </a:p>
          <a:p>
            <a:pPr>
              <a:spcBef>
                <a:spcPct val="5000"/>
              </a:spcBef>
              <a:buFont typeface="Wingdings 2" pitchFamily="18" charset="2"/>
              <a:buNone/>
            </a:pPr>
            <a:r>
              <a:rPr lang="en-US" sz="2000" dirty="0" smtClean="0"/>
              <a:t>	    else</a:t>
            </a:r>
          </a:p>
          <a:p>
            <a:pPr>
              <a:spcBef>
                <a:spcPct val="5000"/>
              </a:spcBef>
              <a:buFont typeface="Wingdings 2" pitchFamily="18" charset="2"/>
              <a:buNone/>
            </a:pPr>
            <a:r>
              <a:rPr lang="en-US" sz="2000" dirty="0" smtClean="0"/>
              <a:t>	        Set </a:t>
            </a:r>
            <a:r>
              <a:rPr lang="en-US" sz="2000" dirty="0" smtClean="0">
                <a:solidFill>
                  <a:srgbClr val="FFC000"/>
                </a:solidFill>
                <a:latin typeface="Consolas" pitchFamily="49" charset="0"/>
                <a:cs typeface="Consolas" pitchFamily="49" charset="0"/>
              </a:rPr>
              <a:t>finished</a:t>
            </a:r>
            <a:r>
              <a:rPr lang="en-US" sz="2000" dirty="0" smtClean="0"/>
              <a:t> to true </a:t>
            </a:r>
          </a:p>
          <a:p>
            <a:pPr>
              <a:spcBef>
                <a:spcPct val="5000"/>
              </a:spcBef>
              <a:buFont typeface="Wingdings 2" pitchFamily="18" charset="2"/>
              <a:buNone/>
            </a:pPr>
            <a:endParaRPr lang="en-US" sz="1200" dirty="0" smtClean="0"/>
          </a:p>
          <a:p>
            <a:pPr>
              <a:spcBef>
                <a:spcPct val="5000"/>
              </a:spcBef>
              <a:buFont typeface="Wingdings 2" pitchFamily="18" charset="2"/>
              <a:buNone/>
            </a:pPr>
            <a:r>
              <a:rPr lang="en-US" sz="2800" dirty="0" smtClean="0"/>
              <a:t>An example is depicted on the following slide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8">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5"/>
          <p:cNvSpPr>
            <a:spLocks noChangeArrowheads="1"/>
          </p:cNvSpPr>
          <p:nvPr/>
        </p:nvSpPr>
        <p:spPr bwMode="auto">
          <a:xfrm>
            <a:off x="1639991" y="855865"/>
            <a:ext cx="8908846" cy="584835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4034" name="Title 1"/>
          <p:cNvSpPr>
            <a:spLocks noGrp="1"/>
          </p:cNvSpPr>
          <p:nvPr>
            <p:ph type="title"/>
          </p:nvPr>
        </p:nvSpPr>
        <p:spPr>
          <a:xfrm>
            <a:off x="0" y="1"/>
            <a:ext cx="12188825" cy="702245"/>
          </a:xfrm>
        </p:spPr>
        <p:txBody>
          <a:bodyPr/>
          <a:lstStyle/>
          <a:p>
            <a:pPr algn="ctr" eaLnBrk="1" hangingPunct="1"/>
            <a:r>
              <a:rPr lang="en-US" dirty="0" smtClean="0"/>
              <a:t>Insertion Sort Algorithm</a:t>
            </a:r>
          </a:p>
        </p:txBody>
      </p:sp>
      <p:pic>
        <p:nvPicPr>
          <p:cNvPr id="44035" name="Picture 4" descr="37461_CH10_FIG1005"/>
          <p:cNvPicPr>
            <a:picLocks noChangeAspect="1" noChangeArrowheads="1"/>
          </p:cNvPicPr>
          <p:nvPr/>
        </p:nvPicPr>
        <p:blipFill>
          <a:blip r:embed="rId2" cstate="print"/>
          <a:srcRect/>
          <a:stretch>
            <a:fillRect/>
          </a:stretch>
        </p:blipFill>
        <p:spPr bwMode="auto">
          <a:xfrm>
            <a:off x="1794466" y="927303"/>
            <a:ext cx="8559688" cy="5586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5"/>
          <p:cNvSpPr>
            <a:spLocks noChangeArrowheads="1"/>
          </p:cNvSpPr>
          <p:nvPr/>
        </p:nvSpPr>
        <p:spPr bwMode="auto">
          <a:xfrm>
            <a:off x="309566" y="1086296"/>
            <a:ext cx="11568803" cy="426402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5058" name="Title 1"/>
          <p:cNvSpPr>
            <a:spLocks noGrp="1"/>
          </p:cNvSpPr>
          <p:nvPr>
            <p:ph type="title"/>
          </p:nvPr>
        </p:nvSpPr>
        <p:spPr>
          <a:xfrm>
            <a:off x="0" y="1"/>
            <a:ext cx="12188825" cy="702245"/>
          </a:xfrm>
        </p:spPr>
        <p:txBody>
          <a:bodyPr/>
          <a:lstStyle/>
          <a:p>
            <a:pPr algn="ctr" eaLnBrk="1" hangingPunct="1"/>
            <a:r>
              <a:rPr lang="en-US" dirty="0" smtClean="0"/>
              <a:t>Insertion Sort Snapshot</a:t>
            </a:r>
          </a:p>
        </p:txBody>
      </p:sp>
      <p:pic>
        <p:nvPicPr>
          <p:cNvPr id="45059" name="Picture 5" descr="37461_CH10_FIG1006"/>
          <p:cNvPicPr>
            <a:picLocks noChangeAspect="1" noChangeArrowheads="1"/>
          </p:cNvPicPr>
          <p:nvPr/>
        </p:nvPicPr>
        <p:blipFill>
          <a:blip r:embed="rId2" cstate="print"/>
          <a:srcRect/>
          <a:stretch>
            <a:fillRect/>
          </a:stretch>
        </p:blipFill>
        <p:spPr bwMode="auto">
          <a:xfrm>
            <a:off x="506364" y="1333945"/>
            <a:ext cx="11274663" cy="3802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0" y="1"/>
            <a:ext cx="12188825" cy="702245"/>
          </a:xfrm>
        </p:spPr>
        <p:txBody>
          <a:bodyPr/>
          <a:lstStyle/>
          <a:p>
            <a:pPr algn="ctr" eaLnBrk="1" hangingPunct="1"/>
            <a:r>
              <a:rPr lang="en-US" dirty="0" smtClean="0"/>
              <a:t>Insertion Sort Code</a:t>
            </a:r>
          </a:p>
        </p:txBody>
      </p:sp>
      <p:sp>
        <p:nvSpPr>
          <p:cNvPr id="14338" name="Content Placeholder 2"/>
          <p:cNvSpPr>
            <a:spLocks noGrp="1"/>
          </p:cNvSpPr>
          <p:nvPr>
            <p:ph idx="1"/>
          </p:nvPr>
        </p:nvSpPr>
        <p:spPr>
          <a:xfrm>
            <a:off x="207380" y="932676"/>
            <a:ext cx="11829085" cy="5684025"/>
          </a:xfrm>
        </p:spPr>
        <p:txBody>
          <a:bodyPr/>
          <a:lstStyle/>
          <a:p>
            <a:pPr>
              <a:lnSpc>
                <a:spcPct val="93000"/>
              </a:lnSpc>
              <a:spcBef>
                <a:spcPct val="0"/>
              </a:spcBef>
              <a:buFont typeface="Wingdings 2" pitchFamily="18" charset="2"/>
              <a:buNone/>
            </a:pPr>
            <a:r>
              <a:rPr lang="en-US" sz="1600" dirty="0" smtClean="0">
                <a:latin typeface="Consolas" pitchFamily="49" charset="0"/>
                <a:cs typeface="Consolas" pitchFamily="49" charset="0"/>
              </a:rPr>
              <a:t>static void </a:t>
            </a:r>
            <a:r>
              <a:rPr lang="en-US" sz="1600" dirty="0" err="1" smtClean="0">
                <a:latin typeface="Consolas" pitchFamily="49" charset="0"/>
                <a:cs typeface="Consolas" pitchFamily="49" charset="0"/>
              </a:rPr>
              <a:t>insertElement</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startIndex</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endIndex</a:t>
            </a:r>
            <a:r>
              <a:rPr lang="en-US" sz="1600" dirty="0" smtClean="0">
                <a:latin typeface="Consolas" pitchFamily="49" charset="0"/>
                <a:cs typeface="Consolas" pitchFamily="49" charset="0"/>
              </a:rPr>
              <a:t>)</a:t>
            </a:r>
          </a:p>
          <a:p>
            <a:pPr>
              <a:lnSpc>
                <a:spcPct val="93000"/>
              </a:lnSpc>
              <a:spcBef>
                <a:spcPct val="0"/>
              </a:spcBef>
              <a:buFont typeface="Wingdings 2" pitchFamily="18" charset="2"/>
              <a:buNone/>
            </a:pPr>
            <a:r>
              <a:rPr lang="en-US" sz="1600" dirty="0">
                <a:latin typeface="Consolas" pitchFamily="49" charset="0"/>
                <a:cs typeface="Consolas" pitchFamily="49" charset="0"/>
              </a:rPr>
              <a:t>{</a:t>
            </a:r>
            <a:endParaRPr lang="en-US" sz="1600" dirty="0" smtClean="0">
              <a:latin typeface="Consolas" pitchFamily="49" charset="0"/>
              <a:cs typeface="Consolas" pitchFamily="49" charset="0"/>
            </a:endParaRPr>
          </a:p>
          <a:p>
            <a:pPr>
              <a:lnSpc>
                <a:spcPct val="93000"/>
              </a:lnSpc>
              <a:spcBef>
                <a:spcPct val="0"/>
              </a:spcBef>
              <a:buFont typeface="Wingdings 2" pitchFamily="18" charset="2"/>
              <a:buNone/>
            </a:pPr>
            <a:r>
              <a:rPr lang="en-US" sz="1600" dirty="0" smtClean="0">
                <a:solidFill>
                  <a:srgbClr val="92D050"/>
                </a:solidFill>
                <a:latin typeface="Consolas" pitchFamily="49" charset="0"/>
                <a:cs typeface="Consolas" pitchFamily="49" charset="0"/>
              </a:rPr>
              <a:t>   // Upon completion, values[0]..values[</a:t>
            </a:r>
            <a:r>
              <a:rPr lang="en-US" sz="1600" dirty="0" err="1" smtClean="0">
                <a:solidFill>
                  <a:srgbClr val="92D050"/>
                </a:solidFill>
                <a:latin typeface="Consolas" pitchFamily="49" charset="0"/>
                <a:cs typeface="Consolas" pitchFamily="49" charset="0"/>
              </a:rPr>
              <a:t>endIndex</a:t>
            </a:r>
            <a:r>
              <a:rPr lang="en-US" sz="1600" dirty="0" smtClean="0">
                <a:solidFill>
                  <a:srgbClr val="92D050"/>
                </a:solidFill>
                <a:latin typeface="Consolas" pitchFamily="49" charset="0"/>
                <a:cs typeface="Consolas" pitchFamily="49" charset="0"/>
              </a:rPr>
              <a:t>] are sorted.</a:t>
            </a:r>
            <a:endParaRPr lang="en-US" sz="1600" dirty="0" smtClean="0">
              <a:latin typeface="Consolas" pitchFamily="49" charset="0"/>
              <a:cs typeface="Consolas" pitchFamily="49" charset="0"/>
            </a:endParaRPr>
          </a:p>
          <a:p>
            <a:pPr>
              <a:lnSpc>
                <a:spcPct val="93000"/>
              </a:lnSpc>
              <a:spcBef>
                <a:spcPct val="0"/>
              </a:spcBef>
              <a:buFont typeface="Wingdings 2" pitchFamily="18" charset="2"/>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boolean</a:t>
            </a:r>
            <a:r>
              <a:rPr lang="en-US" sz="1600" dirty="0" smtClean="0">
                <a:latin typeface="Consolas" pitchFamily="49" charset="0"/>
                <a:cs typeface="Consolas" pitchFamily="49" charset="0"/>
              </a:rPr>
              <a:t> finished = false;</a:t>
            </a:r>
          </a:p>
          <a:p>
            <a:pPr>
              <a:lnSpc>
                <a:spcPct val="93000"/>
              </a:lnSpc>
              <a:spcBef>
                <a:spcPct val="0"/>
              </a:spcBef>
              <a:buFont typeface="Wingdings 2" pitchFamily="18" charset="2"/>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current = </a:t>
            </a:r>
            <a:r>
              <a:rPr lang="en-US" sz="1600" dirty="0" err="1" smtClean="0">
                <a:latin typeface="Consolas" pitchFamily="49" charset="0"/>
                <a:cs typeface="Consolas" pitchFamily="49" charset="0"/>
              </a:rPr>
              <a:t>endIndex</a:t>
            </a:r>
            <a:r>
              <a:rPr lang="en-US" sz="1600" dirty="0" smtClean="0">
                <a:latin typeface="Consolas" pitchFamily="49" charset="0"/>
                <a:cs typeface="Consolas" pitchFamily="49" charset="0"/>
              </a:rPr>
              <a:t>;</a:t>
            </a:r>
          </a:p>
          <a:p>
            <a:pPr>
              <a:lnSpc>
                <a:spcPct val="93000"/>
              </a:lnSpc>
              <a:spcBef>
                <a:spcPct val="0"/>
              </a:spcBef>
              <a:buFont typeface="Wingdings 2" pitchFamily="18" charset="2"/>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boolean</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moreToSearch</a:t>
            </a:r>
            <a:r>
              <a:rPr lang="en-US" sz="1600" dirty="0" smtClean="0">
                <a:latin typeface="Consolas" pitchFamily="49" charset="0"/>
                <a:cs typeface="Consolas" pitchFamily="49" charset="0"/>
              </a:rPr>
              <a:t> = true;</a:t>
            </a:r>
          </a:p>
          <a:p>
            <a:pPr>
              <a:lnSpc>
                <a:spcPct val="93000"/>
              </a:lnSpc>
              <a:spcBef>
                <a:spcPct val="0"/>
              </a:spcBef>
              <a:buFont typeface="Wingdings 2" pitchFamily="18" charset="2"/>
              <a:buNone/>
            </a:pPr>
            <a:r>
              <a:rPr lang="en-US" sz="1600" dirty="0" smtClean="0">
                <a:latin typeface="Consolas" pitchFamily="49" charset="0"/>
                <a:cs typeface="Consolas" pitchFamily="49" charset="0"/>
              </a:rPr>
              <a:t>   while (</a:t>
            </a:r>
            <a:r>
              <a:rPr lang="en-US" sz="1600" dirty="0" err="1" smtClean="0">
                <a:latin typeface="Consolas" pitchFamily="49" charset="0"/>
                <a:cs typeface="Consolas" pitchFamily="49" charset="0"/>
              </a:rPr>
              <a:t>moreToSearch</a:t>
            </a:r>
            <a:r>
              <a:rPr lang="en-US" sz="1600" dirty="0" smtClean="0">
                <a:latin typeface="Consolas" pitchFamily="49" charset="0"/>
                <a:cs typeface="Consolas" pitchFamily="49" charset="0"/>
              </a:rPr>
              <a:t> &amp;&amp; !finished)</a:t>
            </a:r>
          </a:p>
          <a:p>
            <a:pPr>
              <a:lnSpc>
                <a:spcPct val="93000"/>
              </a:lnSpc>
              <a:spcBef>
                <a:spcPct val="0"/>
              </a:spcBef>
              <a:buFont typeface="Wingdings 2" pitchFamily="18" charset="2"/>
              <a:buNone/>
            </a:pPr>
            <a:r>
              <a:rPr lang="en-US" sz="1600" dirty="0" smtClean="0">
                <a:latin typeface="Consolas" pitchFamily="49" charset="0"/>
                <a:cs typeface="Consolas" pitchFamily="49" charset="0"/>
              </a:rPr>
              <a:t>   {</a:t>
            </a:r>
          </a:p>
          <a:p>
            <a:pPr>
              <a:lnSpc>
                <a:spcPct val="93000"/>
              </a:lnSpc>
              <a:spcBef>
                <a:spcPct val="0"/>
              </a:spcBef>
              <a:buFont typeface="Wingdings 2" pitchFamily="18" charset="2"/>
              <a:buNone/>
            </a:pPr>
            <a:r>
              <a:rPr lang="en-US" sz="1600" dirty="0" smtClean="0">
                <a:latin typeface="Consolas" pitchFamily="49" charset="0"/>
                <a:cs typeface="Consolas" pitchFamily="49" charset="0"/>
              </a:rPr>
              <a:t>      if (values[current] &lt; values[current – 1])</a:t>
            </a:r>
          </a:p>
          <a:p>
            <a:pPr>
              <a:lnSpc>
                <a:spcPct val="93000"/>
              </a:lnSpc>
              <a:spcBef>
                <a:spcPct val="0"/>
              </a:spcBef>
              <a:buFont typeface="Wingdings 2" pitchFamily="18" charset="2"/>
              <a:buNone/>
            </a:pPr>
            <a:r>
              <a:rPr lang="en-US" sz="1600" dirty="0" smtClean="0">
                <a:latin typeface="Consolas" pitchFamily="49" charset="0"/>
                <a:cs typeface="Consolas" pitchFamily="49" charset="0"/>
              </a:rPr>
              <a:t>      {</a:t>
            </a:r>
          </a:p>
          <a:p>
            <a:pPr>
              <a:lnSpc>
                <a:spcPct val="93000"/>
              </a:lnSpc>
              <a:spcBef>
                <a:spcPct val="0"/>
              </a:spcBef>
              <a:buFont typeface="Wingdings 2" pitchFamily="18" charset="2"/>
              <a:buNone/>
            </a:pPr>
            <a:r>
              <a:rPr lang="en-US" sz="1600" dirty="0" smtClean="0">
                <a:latin typeface="Consolas" pitchFamily="49" charset="0"/>
                <a:cs typeface="Consolas" pitchFamily="49" charset="0"/>
              </a:rPr>
              <a:t>         swap(current, current – 1);</a:t>
            </a:r>
          </a:p>
          <a:p>
            <a:pPr>
              <a:lnSpc>
                <a:spcPct val="93000"/>
              </a:lnSpc>
              <a:spcBef>
                <a:spcPct val="0"/>
              </a:spcBef>
              <a:buFont typeface="Wingdings 2" pitchFamily="18" charset="2"/>
              <a:buNone/>
            </a:pPr>
            <a:r>
              <a:rPr lang="en-US" sz="1600" dirty="0" smtClean="0">
                <a:latin typeface="Consolas" pitchFamily="49" charset="0"/>
                <a:cs typeface="Consolas" pitchFamily="49" charset="0"/>
              </a:rPr>
              <a:t>         current--;</a:t>
            </a:r>
          </a:p>
          <a:p>
            <a:pPr>
              <a:lnSpc>
                <a:spcPct val="93000"/>
              </a:lnSpc>
              <a:spcBef>
                <a:spcPct val="0"/>
              </a:spcBef>
              <a:buFont typeface="Wingdings 2" pitchFamily="18" charset="2"/>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moreToSearch</a:t>
            </a:r>
            <a:r>
              <a:rPr lang="en-US" sz="1600" dirty="0" smtClean="0">
                <a:latin typeface="Consolas" pitchFamily="49" charset="0"/>
                <a:cs typeface="Consolas" pitchFamily="49" charset="0"/>
              </a:rPr>
              <a:t> = (current != </a:t>
            </a:r>
            <a:r>
              <a:rPr lang="en-US" sz="1600" dirty="0" err="1" smtClean="0">
                <a:latin typeface="Consolas" pitchFamily="49" charset="0"/>
                <a:cs typeface="Consolas" pitchFamily="49" charset="0"/>
              </a:rPr>
              <a:t>startIndex</a:t>
            </a:r>
            <a:r>
              <a:rPr lang="en-US" sz="1600" dirty="0" smtClean="0">
                <a:latin typeface="Consolas" pitchFamily="49" charset="0"/>
                <a:cs typeface="Consolas" pitchFamily="49" charset="0"/>
              </a:rPr>
              <a:t>);</a:t>
            </a:r>
          </a:p>
          <a:p>
            <a:pPr>
              <a:lnSpc>
                <a:spcPct val="93000"/>
              </a:lnSpc>
              <a:spcBef>
                <a:spcPct val="0"/>
              </a:spcBef>
              <a:buFont typeface="Wingdings 2" pitchFamily="18" charset="2"/>
              <a:buNone/>
            </a:pPr>
            <a:r>
              <a:rPr lang="en-US" sz="1600" dirty="0" smtClean="0">
                <a:latin typeface="Consolas" pitchFamily="49" charset="0"/>
                <a:cs typeface="Consolas" pitchFamily="49" charset="0"/>
              </a:rPr>
              <a:t>      }</a:t>
            </a:r>
          </a:p>
          <a:p>
            <a:pPr>
              <a:lnSpc>
                <a:spcPct val="93000"/>
              </a:lnSpc>
              <a:spcBef>
                <a:spcPct val="0"/>
              </a:spcBef>
              <a:buFont typeface="Wingdings 2" pitchFamily="18" charset="2"/>
              <a:buNone/>
            </a:pPr>
            <a:r>
              <a:rPr lang="en-US" sz="1600" dirty="0" smtClean="0">
                <a:latin typeface="Consolas" pitchFamily="49" charset="0"/>
                <a:cs typeface="Consolas" pitchFamily="49" charset="0"/>
              </a:rPr>
              <a:t>      else</a:t>
            </a:r>
          </a:p>
          <a:p>
            <a:pPr>
              <a:lnSpc>
                <a:spcPct val="93000"/>
              </a:lnSpc>
              <a:spcBef>
                <a:spcPct val="0"/>
              </a:spcBef>
              <a:buFont typeface="Wingdings 2" pitchFamily="18" charset="2"/>
              <a:buNone/>
            </a:pPr>
            <a:r>
              <a:rPr lang="en-US" sz="1600" dirty="0" smtClean="0">
                <a:latin typeface="Consolas" pitchFamily="49" charset="0"/>
                <a:cs typeface="Consolas" pitchFamily="49" charset="0"/>
              </a:rPr>
              <a:t>         finished = true;</a:t>
            </a:r>
          </a:p>
          <a:p>
            <a:pPr>
              <a:lnSpc>
                <a:spcPct val="93000"/>
              </a:lnSpc>
              <a:spcBef>
                <a:spcPct val="0"/>
              </a:spcBef>
              <a:buFont typeface="Wingdings 2" pitchFamily="18" charset="2"/>
              <a:buNone/>
            </a:pPr>
            <a:r>
              <a:rPr lang="en-US" sz="1600" dirty="0" smtClean="0">
                <a:latin typeface="Consolas" pitchFamily="49" charset="0"/>
                <a:cs typeface="Consolas" pitchFamily="49" charset="0"/>
              </a:rPr>
              <a:t>   }</a:t>
            </a:r>
          </a:p>
          <a:p>
            <a:pPr>
              <a:lnSpc>
                <a:spcPct val="93000"/>
              </a:lnSpc>
              <a:spcBef>
                <a:spcPct val="0"/>
              </a:spcBef>
              <a:buFont typeface="Wingdings 2" pitchFamily="18" charset="2"/>
              <a:buNone/>
            </a:pPr>
            <a:r>
              <a:rPr lang="en-US" sz="1600" dirty="0" smtClean="0">
                <a:latin typeface="Consolas" pitchFamily="49" charset="0"/>
                <a:cs typeface="Consolas" pitchFamily="49" charset="0"/>
              </a:rPr>
              <a:t>}</a:t>
            </a:r>
          </a:p>
          <a:p>
            <a:pPr>
              <a:lnSpc>
                <a:spcPct val="93000"/>
              </a:lnSpc>
              <a:spcBef>
                <a:spcPct val="0"/>
              </a:spcBef>
              <a:buFont typeface="Wingdings 2" pitchFamily="18" charset="2"/>
              <a:buNone/>
            </a:pPr>
            <a:r>
              <a:rPr lang="en-US" sz="1600" dirty="0" smtClean="0">
                <a:latin typeface="Consolas" pitchFamily="49" charset="0"/>
                <a:cs typeface="Consolas" pitchFamily="49" charset="0"/>
              </a:rPr>
              <a:t> </a:t>
            </a:r>
          </a:p>
          <a:p>
            <a:pPr>
              <a:lnSpc>
                <a:spcPct val="93000"/>
              </a:lnSpc>
              <a:spcBef>
                <a:spcPct val="0"/>
              </a:spcBef>
              <a:buFont typeface="Wingdings 2" pitchFamily="18" charset="2"/>
              <a:buNone/>
            </a:pPr>
            <a:r>
              <a:rPr lang="en-US" sz="1600" dirty="0" smtClean="0">
                <a:latin typeface="Consolas" pitchFamily="49" charset="0"/>
                <a:cs typeface="Consolas" pitchFamily="49" charset="0"/>
              </a:rPr>
              <a:t>static void </a:t>
            </a:r>
            <a:r>
              <a:rPr lang="en-US" sz="1600" dirty="0" err="1" smtClean="0">
                <a:latin typeface="Consolas" pitchFamily="49" charset="0"/>
                <a:cs typeface="Consolas" pitchFamily="49" charset="0"/>
              </a:rPr>
              <a:t>insertionSort</a:t>
            </a:r>
            <a:r>
              <a:rPr lang="en-US" sz="1600" dirty="0" smtClean="0">
                <a:latin typeface="Consolas" pitchFamily="49" charset="0"/>
                <a:cs typeface="Consolas" pitchFamily="49" charset="0"/>
              </a:rPr>
              <a:t>()</a:t>
            </a:r>
          </a:p>
          <a:p>
            <a:pPr>
              <a:lnSpc>
                <a:spcPct val="93000"/>
              </a:lnSpc>
              <a:spcBef>
                <a:spcPct val="0"/>
              </a:spcBef>
              <a:buFont typeface="Wingdings 2" pitchFamily="18" charset="2"/>
              <a:buNone/>
            </a:pPr>
            <a:r>
              <a:rPr lang="en-US" sz="1600" dirty="0">
                <a:latin typeface="Consolas" pitchFamily="49" charset="0"/>
                <a:cs typeface="Consolas" pitchFamily="49" charset="0"/>
              </a:rPr>
              <a:t>{</a:t>
            </a:r>
            <a:endParaRPr lang="en-US" sz="1600" dirty="0" smtClean="0">
              <a:latin typeface="Consolas" pitchFamily="49" charset="0"/>
              <a:cs typeface="Consolas" pitchFamily="49" charset="0"/>
            </a:endParaRPr>
          </a:p>
          <a:p>
            <a:pPr>
              <a:lnSpc>
                <a:spcPct val="93000"/>
              </a:lnSpc>
              <a:spcBef>
                <a:spcPct val="0"/>
              </a:spcBef>
              <a:buFont typeface="Wingdings 2" pitchFamily="18" charset="2"/>
              <a:buNone/>
            </a:pPr>
            <a:r>
              <a:rPr lang="en-US" sz="1600" dirty="0" smtClean="0">
                <a:solidFill>
                  <a:srgbClr val="92D050"/>
                </a:solidFill>
                <a:latin typeface="Consolas" pitchFamily="49" charset="0"/>
                <a:cs typeface="Consolas" pitchFamily="49" charset="0"/>
              </a:rPr>
              <a:t>   // Sorts the values array using the insertion sort algorithm.</a:t>
            </a:r>
          </a:p>
          <a:p>
            <a:pPr>
              <a:lnSpc>
                <a:spcPct val="93000"/>
              </a:lnSpc>
              <a:spcBef>
                <a:spcPct val="0"/>
              </a:spcBef>
              <a:buFont typeface="Wingdings 2" pitchFamily="18" charset="2"/>
              <a:buNone/>
            </a:pPr>
            <a:r>
              <a:rPr lang="en-US" sz="1600" dirty="0" smtClean="0">
                <a:latin typeface="Consolas" pitchFamily="49" charset="0"/>
                <a:cs typeface="Consolas" pitchFamily="49" charset="0"/>
              </a:rPr>
              <a:t>   for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count = 1; count &lt; SIZE; count++)</a:t>
            </a:r>
          </a:p>
          <a:p>
            <a:pPr>
              <a:lnSpc>
                <a:spcPct val="93000"/>
              </a:lnSpc>
              <a:spcBef>
                <a:spcPct val="0"/>
              </a:spcBef>
              <a:buFont typeface="Wingdings 2" pitchFamily="18" charset="2"/>
              <a:buNone/>
            </a:pP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insertElement</a:t>
            </a:r>
            <a:r>
              <a:rPr lang="en-US" sz="1600" dirty="0" smtClean="0">
                <a:latin typeface="Consolas" pitchFamily="49" charset="0"/>
                <a:cs typeface="Consolas" pitchFamily="49" charset="0"/>
              </a:rPr>
              <a:t>(0, count);</a:t>
            </a:r>
          </a:p>
          <a:p>
            <a:pPr>
              <a:lnSpc>
                <a:spcPct val="93000"/>
              </a:lnSpc>
              <a:spcBef>
                <a:spcPct val="0"/>
              </a:spcBef>
              <a:buFont typeface="Wingdings 2" pitchFamily="18" charset="2"/>
              <a:buNone/>
            </a:pPr>
            <a:r>
              <a:rPr lang="en-US" sz="1600" dirty="0" smtClean="0">
                <a:latin typeface="Consolas" pitchFamily="49" charset="0"/>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8">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38">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38">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38">
                                            <p:txEl>
                                              <p:pRg st="16" end="1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338">
                                            <p:txEl>
                                              <p:pRg st="17" end="1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338">
                                            <p:txEl>
                                              <p:pRg st="18" end="1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338">
                                            <p:txEl>
                                              <p:pRg st="19" end="1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338">
                                            <p:txEl>
                                              <p:pRg st="20" end="2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38">
                                            <p:txEl>
                                              <p:pRg st="21" end="2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38">
                                            <p:txEl>
                                              <p:pRg st="22" end="22"/>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338">
                                            <p:txEl>
                                              <p:pRg st="23" end="2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338">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0" y="1"/>
            <a:ext cx="12188825" cy="702245"/>
          </a:xfrm>
        </p:spPr>
        <p:txBody>
          <a:bodyPr/>
          <a:lstStyle/>
          <a:p>
            <a:pPr algn="ctr" eaLnBrk="1" hangingPunct="1"/>
            <a:r>
              <a:rPr lang="en-US" dirty="0" smtClean="0"/>
              <a:t>Insertion Sort Analysis</a:t>
            </a:r>
          </a:p>
        </p:txBody>
      </p:sp>
      <p:sp>
        <p:nvSpPr>
          <p:cNvPr id="14338" name="Content Placeholder 2"/>
          <p:cNvSpPr>
            <a:spLocks noGrp="1"/>
          </p:cNvSpPr>
          <p:nvPr>
            <p:ph idx="1"/>
          </p:nvPr>
        </p:nvSpPr>
        <p:spPr>
          <a:xfrm>
            <a:off x="207380" y="932676"/>
            <a:ext cx="11829085" cy="5684025"/>
          </a:xfrm>
        </p:spPr>
        <p:txBody>
          <a:bodyPr/>
          <a:lstStyle/>
          <a:p>
            <a:pPr>
              <a:spcBef>
                <a:spcPts val="1200"/>
              </a:spcBef>
            </a:pPr>
            <a:r>
              <a:rPr lang="en-US" dirty="0" smtClean="0"/>
              <a:t>The general case for this algorithm mirrors the </a:t>
            </a:r>
            <a:r>
              <a:rPr lang="en-US" dirty="0" err="1" smtClean="0">
                <a:solidFill>
                  <a:srgbClr val="FFC000"/>
                </a:solidFill>
                <a:latin typeface="Consolas" pitchFamily="49" charset="0"/>
                <a:cs typeface="Consolas" pitchFamily="49" charset="0"/>
              </a:rPr>
              <a:t>selectionSort</a:t>
            </a:r>
            <a:r>
              <a:rPr lang="en-US" dirty="0" smtClean="0"/>
              <a:t> and the </a:t>
            </a:r>
            <a:r>
              <a:rPr lang="en-US" dirty="0" err="1" smtClean="0">
                <a:solidFill>
                  <a:srgbClr val="FFC000"/>
                </a:solidFill>
                <a:latin typeface="Consolas" pitchFamily="49" charset="0"/>
                <a:cs typeface="Consolas" pitchFamily="49" charset="0"/>
              </a:rPr>
              <a:t>bubbleSort</a:t>
            </a:r>
            <a:r>
              <a:rPr lang="en-US" dirty="0" smtClean="0"/>
              <a:t>, so the general case is </a:t>
            </a:r>
            <a:r>
              <a:rPr lang="en-US" i="1" dirty="0" smtClean="0">
                <a:latin typeface="Times New Roman" pitchFamily="18" charset="0"/>
              </a:rPr>
              <a:t>O</a:t>
            </a:r>
            <a:r>
              <a:rPr lang="en-US" dirty="0" smtClean="0">
                <a:latin typeface="Times New Roman" pitchFamily="18" charset="0"/>
              </a:rPr>
              <a:t>(</a:t>
            </a:r>
            <a:r>
              <a:rPr lang="en-US" i="1" dirty="0" smtClean="0">
                <a:latin typeface="Times New Roman" pitchFamily="18" charset="0"/>
              </a:rPr>
              <a:t>N</a:t>
            </a:r>
            <a:r>
              <a:rPr lang="en-US" baseline="30000" dirty="0" smtClean="0">
                <a:latin typeface="Times New Roman" pitchFamily="18" charset="0"/>
              </a:rPr>
              <a:t>2</a:t>
            </a:r>
            <a:r>
              <a:rPr lang="en-US" dirty="0" smtClean="0">
                <a:latin typeface="Times New Roman" pitchFamily="18" charset="0"/>
              </a:rPr>
              <a:t>)</a:t>
            </a:r>
            <a:r>
              <a:rPr lang="en-US" dirty="0" smtClean="0"/>
              <a:t>. </a:t>
            </a:r>
          </a:p>
          <a:p>
            <a:pPr>
              <a:spcBef>
                <a:spcPts val="1200"/>
              </a:spcBef>
            </a:pPr>
            <a:r>
              <a:rPr lang="en-US" dirty="0" smtClean="0"/>
              <a:t>But </a:t>
            </a:r>
            <a:r>
              <a:rPr lang="en-US" dirty="0" err="1" smtClean="0">
                <a:solidFill>
                  <a:srgbClr val="FFC000"/>
                </a:solidFill>
                <a:latin typeface="Consolas" pitchFamily="49" charset="0"/>
                <a:cs typeface="Consolas" pitchFamily="49" charset="0"/>
              </a:rPr>
              <a:t>insertionSort</a:t>
            </a:r>
            <a:r>
              <a:rPr lang="en-US" dirty="0" smtClean="0"/>
              <a:t> has a “best” case: The data are already sorted in ascending order</a:t>
            </a:r>
          </a:p>
          <a:p>
            <a:pPr marL="742950" lvl="1" indent="-285750">
              <a:spcBef>
                <a:spcPts val="1200"/>
              </a:spcBef>
            </a:pPr>
            <a:r>
              <a:rPr lang="en-US" dirty="0" err="1" smtClean="0">
                <a:solidFill>
                  <a:srgbClr val="FFC000"/>
                </a:solidFill>
                <a:latin typeface="Consolas" pitchFamily="49" charset="0"/>
                <a:cs typeface="Consolas" pitchFamily="49" charset="0"/>
              </a:rPr>
              <a:t>insertElement</a:t>
            </a:r>
            <a:r>
              <a:rPr lang="en-US" dirty="0" smtClean="0"/>
              <a:t> is still called </a:t>
            </a:r>
            <a:r>
              <a:rPr lang="en-US" i="1" dirty="0" smtClean="0">
                <a:latin typeface="Times New Roman" pitchFamily="18" charset="0"/>
              </a:rPr>
              <a:t>N</a:t>
            </a:r>
            <a:r>
              <a:rPr lang="en-US" dirty="0" smtClean="0"/>
              <a:t> times, but only </a:t>
            </a:r>
            <a:r>
              <a:rPr lang="en-US" i="1" u="sng" dirty="0" smtClean="0"/>
              <a:t>one</a:t>
            </a:r>
            <a:r>
              <a:rPr lang="en-US" dirty="0" smtClean="0"/>
              <a:t> comparison is made each time and </a:t>
            </a:r>
            <a:r>
              <a:rPr lang="en-US" i="1" u="sng" dirty="0" smtClean="0"/>
              <a:t>no</a:t>
            </a:r>
            <a:r>
              <a:rPr lang="en-US" dirty="0" smtClean="0"/>
              <a:t> swaps are necessary. </a:t>
            </a:r>
          </a:p>
          <a:p>
            <a:pPr>
              <a:spcBef>
                <a:spcPts val="1200"/>
              </a:spcBef>
            </a:pPr>
            <a:r>
              <a:rPr lang="en-US" dirty="0" smtClean="0"/>
              <a:t>The maximum number of comparisons (and swaps) is made only when the elements in the array are in </a:t>
            </a:r>
            <a:r>
              <a:rPr lang="en-US" i="1" u="sng" dirty="0" smtClean="0"/>
              <a:t>reverse</a:t>
            </a:r>
            <a:r>
              <a:rPr lang="en-US" dirty="0" smtClean="0"/>
              <a:t> order.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1"/>
            <a:ext cx="12188825" cy="701675"/>
          </a:xfrm>
        </p:spPr>
        <p:txBody>
          <a:bodyPr/>
          <a:lstStyle/>
          <a:p>
            <a:pPr eaLnBrk="1" hangingPunct="1"/>
            <a:r>
              <a:rPr lang="en-US" i="1" smtClean="0">
                <a:latin typeface="Times New Roman" pitchFamily="18" charset="0"/>
              </a:rPr>
              <a:t>O</a:t>
            </a:r>
            <a:r>
              <a:rPr lang="en-US" smtClean="0">
                <a:latin typeface="Times New Roman" pitchFamily="18" charset="0"/>
              </a:rPr>
              <a:t>(</a:t>
            </a:r>
            <a:r>
              <a:rPr lang="en-US" i="1" smtClean="0">
                <a:latin typeface="Times New Roman" pitchFamily="18" charset="0"/>
              </a:rPr>
              <a:t>N</a:t>
            </a:r>
            <a:r>
              <a:rPr lang="en-US" smtClean="0">
                <a:latin typeface="Times New Roman" pitchFamily="18" charset="0"/>
              </a:rPr>
              <a:t> log</a:t>
            </a:r>
            <a:r>
              <a:rPr lang="en-US" baseline="-25000" smtClean="0">
                <a:latin typeface="Times New Roman" pitchFamily="18" charset="0"/>
              </a:rPr>
              <a:t>2 </a:t>
            </a:r>
            <a:r>
              <a:rPr lang="en-US" i="1" smtClean="0">
                <a:latin typeface="Times New Roman" pitchFamily="18" charset="0"/>
              </a:rPr>
              <a:t>N</a:t>
            </a:r>
            <a:r>
              <a:rPr lang="en-US" smtClean="0">
                <a:latin typeface="Times New Roman" pitchFamily="18" charset="0"/>
              </a:rPr>
              <a:t>)</a:t>
            </a:r>
            <a:r>
              <a:rPr lang="en-US" smtClean="0"/>
              <a:t> Sorts (</a:t>
            </a:r>
            <a:r>
              <a:rPr lang="en-US" smtClean="0">
                <a:latin typeface="Times New Roman" pitchFamily="18" charset="0"/>
                <a:cs typeface="Times New Roman" pitchFamily="18" charset="0"/>
              </a:rPr>
              <a:t>§</a:t>
            </a:r>
            <a:r>
              <a:rPr lang="en-US" smtClean="0"/>
              <a:t>10.3)</a:t>
            </a:r>
          </a:p>
        </p:txBody>
      </p:sp>
      <p:sp>
        <p:nvSpPr>
          <p:cNvPr id="14338" name="Content Placeholder 2"/>
          <p:cNvSpPr>
            <a:spLocks noGrp="1"/>
          </p:cNvSpPr>
          <p:nvPr>
            <p:ph idx="1"/>
          </p:nvPr>
        </p:nvSpPr>
        <p:spPr>
          <a:xfrm>
            <a:off x="207380" y="933450"/>
            <a:ext cx="11829085" cy="5683250"/>
          </a:xfrm>
        </p:spPr>
        <p:txBody>
          <a:bodyPr/>
          <a:lstStyle/>
          <a:p>
            <a:pPr eaLnBrk="1" hangingPunct="1">
              <a:spcBef>
                <a:spcPts val="1200"/>
              </a:spcBef>
            </a:pPr>
            <a:r>
              <a:rPr lang="en-US" i="1" dirty="0" smtClean="0">
                <a:latin typeface="Times New Roman" pitchFamily="18" charset="0"/>
              </a:rPr>
              <a:t>O</a:t>
            </a:r>
            <a:r>
              <a:rPr lang="en-US" dirty="0" smtClean="0">
                <a:latin typeface="Times New Roman" pitchFamily="18" charset="0"/>
              </a:rPr>
              <a:t>(</a:t>
            </a:r>
            <a:r>
              <a:rPr lang="en-US" i="1" dirty="0" smtClean="0">
                <a:latin typeface="Times New Roman" pitchFamily="18" charset="0"/>
              </a:rPr>
              <a:t>N</a:t>
            </a:r>
            <a:r>
              <a:rPr lang="en-US" baseline="30000" dirty="0" smtClean="0">
                <a:latin typeface="Times New Roman" pitchFamily="18" charset="0"/>
              </a:rPr>
              <a:t>2</a:t>
            </a:r>
            <a:r>
              <a:rPr lang="en-US" dirty="0" smtClean="0">
                <a:latin typeface="Times New Roman" pitchFamily="18" charset="0"/>
              </a:rPr>
              <a:t>)</a:t>
            </a:r>
            <a:r>
              <a:rPr lang="en-US" dirty="0" smtClean="0"/>
              <a:t> sorts are very (prohibitively) time-consuming for sorting large arrays. </a:t>
            </a:r>
          </a:p>
          <a:p>
            <a:pPr eaLnBrk="1" hangingPunct="1">
              <a:spcBef>
                <a:spcPts val="1200"/>
              </a:spcBef>
            </a:pPr>
            <a:r>
              <a:rPr lang="en-US" dirty="0" smtClean="0"/>
              <a:t>Two sorting methods that work better when </a:t>
            </a:r>
            <a:r>
              <a:rPr lang="en-US" i="1" dirty="0" smtClean="0">
                <a:latin typeface="Times New Roman" pitchFamily="18" charset="0"/>
              </a:rPr>
              <a:t>N</a:t>
            </a:r>
            <a:r>
              <a:rPr lang="en-US" dirty="0" smtClean="0"/>
              <a:t> is large are presented in this section. </a:t>
            </a:r>
          </a:p>
          <a:p>
            <a:pPr eaLnBrk="1" hangingPunct="1">
              <a:spcBef>
                <a:spcPts val="1200"/>
              </a:spcBef>
            </a:pPr>
            <a:r>
              <a:rPr lang="en-US" dirty="0" smtClean="0"/>
              <a:t>The efficiency of these algorithms is achieved at the expense of the simplicity we had in the selection, bubble, and insertion sorts.</a:t>
            </a:r>
          </a:p>
          <a:p>
            <a:pPr eaLnBrk="1" hangingPunct="1">
              <a:spcBef>
                <a:spcPts val="1200"/>
              </a:spcBef>
              <a:buFont typeface="Wingdings 2" pitchFamily="18" charset="2"/>
              <a:buNone/>
            </a:pPr>
            <a:endParaRPr lang="en-US" dirty="0" smtClean="0"/>
          </a:p>
        </p:txBody>
      </p:sp>
    </p:spTree>
    <p:extLst>
      <p:ext uri="{BB962C8B-B14F-4D97-AF65-F5344CB8AC3E}">
        <p14:creationId xmlns:p14="http://schemas.microsoft.com/office/powerpoint/2010/main" val="26358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0" y="1"/>
            <a:ext cx="12188825" cy="701675"/>
          </a:xfrm>
        </p:spPr>
        <p:txBody>
          <a:bodyPr/>
          <a:lstStyle/>
          <a:p>
            <a:pPr eaLnBrk="1" hangingPunct="1"/>
            <a:r>
              <a:rPr lang="en-US" dirty="0" smtClean="0"/>
              <a:t>List “</a:t>
            </a:r>
            <a:r>
              <a:rPr lang="en-US" dirty="0" err="1" smtClean="0"/>
              <a:t>Sortedness</a:t>
            </a:r>
            <a:r>
              <a:rPr lang="en-US" dirty="0" smtClean="0"/>
              <a:t>”</a:t>
            </a:r>
          </a:p>
        </p:txBody>
      </p:sp>
      <p:sp>
        <p:nvSpPr>
          <p:cNvPr id="14338" name="Content Placeholder 2"/>
          <p:cNvSpPr>
            <a:spLocks noGrp="1"/>
          </p:cNvSpPr>
          <p:nvPr>
            <p:ph idx="1"/>
          </p:nvPr>
        </p:nvSpPr>
        <p:spPr>
          <a:xfrm>
            <a:off x="207380" y="933450"/>
            <a:ext cx="11829085" cy="5683250"/>
          </a:xfrm>
        </p:spPr>
        <p:txBody>
          <a:bodyPr/>
          <a:lstStyle/>
          <a:p>
            <a:pPr eaLnBrk="1" hangingPunct="1"/>
            <a:r>
              <a:rPr lang="en-US" dirty="0" smtClean="0"/>
              <a:t>How do we measure the “</a:t>
            </a:r>
            <a:r>
              <a:rPr lang="en-US" dirty="0" err="1" smtClean="0"/>
              <a:t>sortedness</a:t>
            </a:r>
            <a:r>
              <a:rPr lang="en-US" dirty="0" smtClean="0"/>
              <a:t>” of a list?</a:t>
            </a:r>
          </a:p>
          <a:p>
            <a:pPr eaLnBrk="1" hangingPunct="1"/>
            <a:r>
              <a:rPr lang="en-US" dirty="0" smtClean="0"/>
              <a:t>Let’s say that our goal is to have </a:t>
            </a:r>
            <a:r>
              <a:rPr lang="en-US" dirty="0" smtClean="0">
                <a:latin typeface="Times New Roman" pitchFamily="18" charset="0"/>
                <a:cs typeface="Times New Roman" pitchFamily="18" charset="0"/>
              </a:rPr>
              <a:t>{1, 2, 3, 4, 5}</a:t>
            </a:r>
            <a:r>
              <a:rPr lang="en-US" dirty="0" smtClean="0"/>
              <a:t> in increasing order</a:t>
            </a:r>
          </a:p>
          <a:p>
            <a:pPr eaLnBrk="1" hangingPunct="1"/>
            <a:r>
              <a:rPr lang="en-US" dirty="0" smtClean="0"/>
              <a:t>Clearly:</a:t>
            </a:r>
          </a:p>
          <a:p>
            <a:pPr marL="449263" lvl="1" indent="0" eaLnBrk="1" hangingPunct="1">
              <a:buNone/>
            </a:pPr>
            <a:r>
              <a:rPr lang="en-US" dirty="0" smtClean="0">
                <a:latin typeface="Times New Roman" pitchFamily="18" charset="0"/>
                <a:cs typeface="Times New Roman" pitchFamily="18" charset="0"/>
              </a:rPr>
              <a:t>{1, 2, 3, 4, 5}</a:t>
            </a:r>
            <a:r>
              <a:rPr lang="en-US" dirty="0" smtClean="0"/>
              <a:t> is “perfectly sorted”</a:t>
            </a:r>
          </a:p>
          <a:p>
            <a:pPr marL="449263" lvl="1" indent="0" eaLnBrk="1" hangingPunct="1">
              <a:buNone/>
            </a:pPr>
            <a:r>
              <a:rPr lang="en-US" dirty="0" smtClean="0">
                <a:latin typeface="Times New Roman" pitchFamily="18" charset="0"/>
                <a:cs typeface="Times New Roman" pitchFamily="18" charset="0"/>
              </a:rPr>
              <a:t>{1, 2, 3, 5, 4}</a:t>
            </a:r>
            <a:r>
              <a:rPr lang="en-US" dirty="0" smtClean="0"/>
              <a:t> is “almost sorted”</a:t>
            </a:r>
          </a:p>
          <a:p>
            <a:pPr marL="449263" lvl="1" indent="0" eaLnBrk="1" hangingPunct="1">
              <a:buNone/>
            </a:pPr>
            <a:r>
              <a:rPr lang="en-US" dirty="0" smtClean="0">
                <a:latin typeface="Times New Roman" pitchFamily="18" charset="0"/>
                <a:cs typeface="Times New Roman" pitchFamily="18" charset="0"/>
              </a:rPr>
              <a:t>{1, 5, 2, 4, 3}</a:t>
            </a:r>
            <a:r>
              <a:rPr lang="en-US" dirty="0" smtClean="0"/>
              <a:t> is “less sorted”</a:t>
            </a:r>
          </a:p>
          <a:p>
            <a:pPr marL="449263" lvl="1" indent="0" eaLnBrk="1" hangingPunct="1">
              <a:buNone/>
            </a:pPr>
            <a:r>
              <a:rPr lang="en-US" dirty="0" smtClean="0">
                <a:latin typeface="Times New Roman" pitchFamily="18" charset="0"/>
                <a:cs typeface="Times New Roman" pitchFamily="18" charset="0"/>
              </a:rPr>
              <a:t>{5, 3, 4, 1, 2}</a:t>
            </a:r>
            <a:r>
              <a:rPr lang="en-US" dirty="0" smtClean="0"/>
              <a:t> is “even less sorted”</a:t>
            </a:r>
          </a:p>
          <a:p>
            <a:pPr marL="449263" lvl="1" indent="0" eaLnBrk="1" hangingPunct="1">
              <a:buNone/>
            </a:pPr>
            <a:r>
              <a:rPr lang="en-US" dirty="0" smtClean="0">
                <a:latin typeface="Times New Roman" pitchFamily="18" charset="0"/>
                <a:cs typeface="Times New Roman" pitchFamily="18" charset="0"/>
              </a:rPr>
              <a:t>{5, 4, 3 ,2 ,1}</a:t>
            </a:r>
            <a:r>
              <a:rPr lang="en-US" dirty="0" smtClean="0"/>
              <a:t> is “perfectly </a:t>
            </a:r>
            <a:r>
              <a:rPr lang="en-US" dirty="0" err="1" smtClean="0"/>
              <a:t>UNsorted</a:t>
            </a:r>
            <a:r>
              <a:rPr lang="en-US" dirty="0" smtClean="0"/>
              <a:t>”</a:t>
            </a:r>
          </a:p>
          <a:p>
            <a:endParaRPr lang="en-US" dirty="0"/>
          </a:p>
          <a:p>
            <a:r>
              <a:rPr lang="en-US" dirty="0" smtClean="0"/>
              <a:t>So, the question remains: how do we measure the degree of “</a:t>
            </a:r>
            <a:r>
              <a:rPr lang="en-US" dirty="0" err="1" smtClean="0"/>
              <a:t>sortedness</a:t>
            </a:r>
            <a:r>
              <a:rPr lang="en-US" dirty="0" smtClean="0"/>
              <a:t>” in a list?</a:t>
            </a:r>
            <a:endParaRPr lang="en-US" dirty="0"/>
          </a:p>
        </p:txBody>
      </p:sp>
    </p:spTree>
    <p:extLst>
      <p:ext uri="{BB962C8B-B14F-4D97-AF65-F5344CB8AC3E}">
        <p14:creationId xmlns:p14="http://schemas.microsoft.com/office/powerpoint/2010/main" val="251014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3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0" y="1"/>
            <a:ext cx="12188825" cy="701675"/>
          </a:xfrm>
        </p:spPr>
        <p:txBody>
          <a:bodyPr/>
          <a:lstStyle/>
          <a:p>
            <a:pPr eaLnBrk="1" hangingPunct="1"/>
            <a:r>
              <a:rPr lang="en-US" smtClean="0"/>
              <a:t>Sorting and Inversions</a:t>
            </a:r>
          </a:p>
        </p:txBody>
      </p:sp>
      <p:sp>
        <p:nvSpPr>
          <p:cNvPr id="14338" name="Content Placeholder 2"/>
          <p:cNvSpPr>
            <a:spLocks noGrp="1"/>
          </p:cNvSpPr>
          <p:nvPr>
            <p:ph idx="1"/>
          </p:nvPr>
        </p:nvSpPr>
        <p:spPr>
          <a:xfrm>
            <a:off x="207380" y="933450"/>
            <a:ext cx="11829085" cy="5683250"/>
          </a:xfrm>
        </p:spPr>
        <p:txBody>
          <a:bodyPr/>
          <a:lstStyle/>
          <a:p>
            <a:pPr eaLnBrk="1" hangingPunct="1">
              <a:spcBef>
                <a:spcPts val="1600"/>
              </a:spcBef>
            </a:pPr>
            <a:r>
              <a:rPr lang="en-US" dirty="0" smtClean="0"/>
              <a:t>If the list is completely sorted, then </a:t>
            </a:r>
            <a:br>
              <a:rPr lang="en-US" dirty="0" smtClean="0"/>
            </a:br>
            <a:r>
              <a:rPr lang="en-US" dirty="0" smtClean="0"/>
              <a:t>		</a:t>
            </a:r>
            <a:r>
              <a:rPr lang="en-US" i="1" dirty="0" smtClean="0">
                <a:latin typeface="Times New Roman" panose="02020603050405020304" pitchFamily="18" charset="0"/>
                <a:cs typeface="Times New Roman" panose="02020603050405020304" pitchFamily="18" charset="0"/>
              </a:rPr>
              <a:t>A</a:t>
            </a:r>
            <a:r>
              <a:rPr lang="en-US" i="1" baseline="-25000" dirty="0"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 </a:t>
            </a:r>
            <a:r>
              <a:rPr lang="en-US" i="1" dirty="0" smtClean="0">
                <a:latin typeface="Times New Roman" panose="02020603050405020304" pitchFamily="18" charset="0"/>
                <a:cs typeface="Times New Roman" panose="02020603050405020304" pitchFamily="18" charset="0"/>
              </a:rPr>
              <a:t>A</a:t>
            </a:r>
            <a:r>
              <a:rPr lang="en-US" i="1" baseline="-25000"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sym typeface="Symbol" pitchFamily="18" charset="2"/>
              </a:rPr>
              <a:t> </a:t>
            </a:r>
            <a:r>
              <a:rPr lang="en-US" i="1" dirty="0" smtClean="0">
                <a:latin typeface="Times New Roman" panose="02020603050405020304" pitchFamily="18" charset="0"/>
                <a:cs typeface="Times New Roman" panose="02020603050405020304" pitchFamily="18" charset="0"/>
                <a:sym typeface="Symbol" pitchFamily="18" charset="2"/>
              </a:rPr>
              <a:t>i</a:t>
            </a:r>
            <a:r>
              <a:rPr lang="en-US" dirty="0" smtClean="0">
                <a:latin typeface="Times New Roman" panose="02020603050405020304" pitchFamily="18" charset="0"/>
                <a:cs typeface="Times New Roman" panose="02020603050405020304" pitchFamily="18" charset="0"/>
                <a:sym typeface="Symbol" pitchFamily="18" charset="2"/>
              </a:rPr>
              <a:t>: </a:t>
            </a:r>
            <a:r>
              <a:rPr lang="en-US" dirty="0" smtClean="0">
                <a:latin typeface="Times New Roman" panose="02020603050405020304" pitchFamily="18" charset="0"/>
                <a:cs typeface="Times New Roman" panose="02020603050405020304" pitchFamily="18" charset="0"/>
              </a:rPr>
              <a:t>1 ≤ </a:t>
            </a:r>
            <a:r>
              <a:rPr lang="en-US" i="1" dirty="0"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 1)</a:t>
            </a:r>
          </a:p>
          <a:p>
            <a:pPr eaLnBrk="1" hangingPunct="1">
              <a:spcBef>
                <a:spcPts val="1600"/>
              </a:spcBef>
            </a:pPr>
            <a:r>
              <a:rPr lang="en-US" dirty="0" smtClean="0"/>
              <a:t>An </a:t>
            </a:r>
            <a:r>
              <a:rPr lang="en-US" i="1" u="sng" smtClean="0"/>
              <a:t>inversion</a:t>
            </a:r>
            <a:r>
              <a:rPr lang="en-US" smtClean="0"/>
              <a:t> </a:t>
            </a:r>
            <a:r>
              <a:rPr lang="en-US" smtClean="0"/>
              <a:t>exists </a:t>
            </a:r>
            <a:r>
              <a:rPr lang="en-US" dirty="0" smtClean="0"/>
              <a:t>when an item in position </a:t>
            </a:r>
            <a:r>
              <a:rPr lang="en-US" i="1" dirty="0" smtClean="0">
                <a:latin typeface="Times New Roman" pitchFamily="18" charset="0"/>
                <a:cs typeface="Times New Roman" pitchFamily="18" charset="0"/>
              </a:rPr>
              <a:t>i</a:t>
            </a:r>
            <a:r>
              <a:rPr lang="en-US" dirty="0" smtClean="0"/>
              <a:t> is </a:t>
            </a:r>
            <a:r>
              <a:rPr lang="en-US" dirty="0" smtClean="0">
                <a:latin typeface="Times New Roman" pitchFamily="18" charset="0"/>
                <a:cs typeface="Times New Roman" pitchFamily="18" charset="0"/>
              </a:rPr>
              <a:t>&gt;</a:t>
            </a:r>
            <a:r>
              <a:rPr lang="en-US" dirty="0" smtClean="0"/>
              <a:t> an item in position </a:t>
            </a:r>
            <a:r>
              <a:rPr lang="en-US" i="1" dirty="0" smtClean="0">
                <a:latin typeface="Times New Roman" pitchFamily="18" charset="0"/>
                <a:cs typeface="Times New Roman" pitchFamily="18" charset="0"/>
              </a:rPr>
              <a:t>j</a:t>
            </a:r>
            <a:r>
              <a:rPr lang="en-US" dirty="0" smtClean="0"/>
              <a:t> and </a:t>
            </a:r>
            <a:r>
              <a:rPr lang="en-US" i="1"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&lt; </a:t>
            </a:r>
            <a:r>
              <a:rPr lang="en-US" i="1" dirty="0" smtClean="0">
                <a:latin typeface="Times New Roman" pitchFamily="18" charset="0"/>
                <a:cs typeface="Times New Roman" pitchFamily="18" charset="0"/>
              </a:rPr>
              <a:t>j</a:t>
            </a:r>
          </a:p>
          <a:p>
            <a:pPr eaLnBrk="1" hangingPunct="1">
              <a:spcBef>
                <a:spcPts val="1600"/>
              </a:spcBef>
            </a:pPr>
            <a:r>
              <a:rPr lang="en-US" dirty="0" smtClean="0">
                <a:cs typeface="Times New Roman" pitchFamily="18" charset="0"/>
              </a:rPr>
              <a:t>i.e., an item is to the left of some other item it should be to the right of</a:t>
            </a:r>
          </a:p>
          <a:p>
            <a:pPr eaLnBrk="1" hangingPunct="1">
              <a:spcBef>
                <a:spcPts val="1600"/>
              </a:spcBef>
            </a:pPr>
            <a:r>
              <a:rPr lang="en-US" dirty="0" smtClean="0">
                <a:cs typeface="Times New Roman" pitchFamily="18" charset="0"/>
              </a:rPr>
              <a:t>If the list is completely sorted, then there are </a:t>
            </a:r>
            <a:r>
              <a:rPr lang="en-US" i="1" u="sng" dirty="0" smtClean="0">
                <a:cs typeface="Times New Roman" pitchFamily="18" charset="0"/>
              </a:rPr>
              <a:t>no</a:t>
            </a:r>
            <a:r>
              <a:rPr lang="en-US" dirty="0" smtClean="0">
                <a:cs typeface="Times New Roman" pitchFamily="18" charset="0"/>
              </a:rPr>
              <a:t> inversions</a:t>
            </a:r>
          </a:p>
          <a:p>
            <a:pPr eaLnBrk="1" hangingPunct="1">
              <a:spcBef>
                <a:spcPts val="1600"/>
              </a:spcBef>
            </a:pPr>
            <a:r>
              <a:rPr lang="en-US" dirty="0" smtClean="0">
                <a:cs typeface="Times New Roman" pitchFamily="18" charset="0"/>
              </a:rPr>
              <a:t>If the list is completely </a:t>
            </a:r>
            <a:r>
              <a:rPr lang="en-US" i="1" u="sng" dirty="0" smtClean="0">
                <a:cs typeface="Times New Roman" pitchFamily="18" charset="0"/>
              </a:rPr>
              <a:t>un</a:t>
            </a:r>
            <a:r>
              <a:rPr lang="en-US" dirty="0" smtClean="0">
                <a:cs typeface="Times New Roman" pitchFamily="18" charset="0"/>
              </a:rPr>
              <a:t>sorted (i.e., in reverse order – the worst case), then how many inversions are there?</a:t>
            </a:r>
          </a:p>
        </p:txBody>
      </p:sp>
    </p:spTree>
    <p:extLst>
      <p:ext uri="{BB962C8B-B14F-4D97-AF65-F5344CB8AC3E}">
        <p14:creationId xmlns:p14="http://schemas.microsoft.com/office/powerpoint/2010/main" val="223700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0" y="1"/>
            <a:ext cx="12188825" cy="701675"/>
          </a:xfrm>
        </p:spPr>
        <p:txBody>
          <a:bodyPr/>
          <a:lstStyle/>
          <a:p>
            <a:pPr eaLnBrk="1" hangingPunct="1"/>
            <a:r>
              <a:rPr lang="en-US" smtClean="0"/>
              <a:t>Sorting and Inversions</a:t>
            </a:r>
          </a:p>
        </p:txBody>
      </p:sp>
      <p:sp>
        <p:nvSpPr>
          <p:cNvPr id="14338" name="Content Placeholder 2"/>
          <p:cNvSpPr>
            <a:spLocks noGrp="1"/>
          </p:cNvSpPr>
          <p:nvPr>
            <p:ph idx="1"/>
          </p:nvPr>
        </p:nvSpPr>
        <p:spPr>
          <a:xfrm>
            <a:off x="207380" y="933450"/>
            <a:ext cx="11829085" cy="5683250"/>
          </a:xfrm>
        </p:spPr>
        <p:txBody>
          <a:bodyPr/>
          <a:lstStyle/>
          <a:p>
            <a:pPr eaLnBrk="1" hangingPunct="1">
              <a:spcBef>
                <a:spcPts val="400"/>
              </a:spcBef>
            </a:pPr>
            <a:r>
              <a:rPr lang="en-US" dirty="0" smtClean="0"/>
              <a:t>If we have 1 item, there can’t be </a:t>
            </a:r>
            <a:r>
              <a:rPr lang="en-US" i="1" u="sng" dirty="0" smtClean="0"/>
              <a:t>any</a:t>
            </a:r>
            <a:r>
              <a:rPr lang="en-US" dirty="0" smtClean="0"/>
              <a:t> inversions</a:t>
            </a:r>
          </a:p>
          <a:p>
            <a:pPr eaLnBrk="1" hangingPunct="1">
              <a:spcBef>
                <a:spcPts val="400"/>
              </a:spcBef>
            </a:pPr>
            <a:r>
              <a:rPr lang="en-US" dirty="0" smtClean="0">
                <a:cs typeface="Times New Roman" pitchFamily="18" charset="0"/>
              </a:rPr>
              <a:t>If we have 2 items, then there can only be either 0 or 1</a:t>
            </a:r>
          </a:p>
          <a:p>
            <a:pPr eaLnBrk="1" hangingPunct="1">
              <a:spcBef>
                <a:spcPts val="400"/>
              </a:spcBef>
              <a:buFont typeface="Wingdings 2" pitchFamily="18" charset="2"/>
              <a:buNone/>
            </a:pPr>
            <a:r>
              <a:rPr lang="en-US" dirty="0" smtClean="0">
                <a:latin typeface="Times New Roman" panose="02020603050405020304" pitchFamily="18" charset="0"/>
                <a:cs typeface="Times New Roman" panose="02020603050405020304" pitchFamily="18" charset="0"/>
              </a:rPr>
              <a:t>		{1, 2}</a:t>
            </a:r>
            <a:r>
              <a:rPr lang="en-US" dirty="0" smtClean="0">
                <a:cs typeface="Times New Roman" pitchFamily="18" charset="0"/>
              </a:rPr>
              <a:t> – </a:t>
            </a:r>
            <a:r>
              <a:rPr lang="en-US" dirty="0" smtClean="0">
                <a:solidFill>
                  <a:srgbClr val="92D050"/>
                </a:solidFill>
                <a:cs typeface="Times New Roman" pitchFamily="18" charset="0"/>
              </a:rPr>
              <a:t>0</a:t>
            </a:r>
            <a:r>
              <a:rPr lang="en-US" dirty="0" smtClean="0">
                <a:cs typeface="Times New Roman" pitchFamily="18" charset="0"/>
              </a:rPr>
              <a:t> inversions</a:t>
            </a:r>
          </a:p>
          <a:p>
            <a:pPr eaLnBrk="1" hangingPunct="1">
              <a:spcBef>
                <a:spcPts val="400"/>
              </a:spcBef>
              <a:buFont typeface="Wingdings 2" pitchFamily="18" charset="2"/>
              <a:buNone/>
            </a:pPr>
            <a:r>
              <a:rPr lang="en-US" dirty="0" smtClean="0">
                <a:latin typeface="Times New Roman" panose="02020603050405020304" pitchFamily="18" charset="0"/>
                <a:cs typeface="Times New Roman" panose="02020603050405020304" pitchFamily="18" charset="0"/>
              </a:rPr>
              <a:t>		{2, 1}</a:t>
            </a:r>
            <a:r>
              <a:rPr lang="en-US" dirty="0" smtClean="0">
                <a:cs typeface="Times New Roman" pitchFamily="18" charset="0"/>
              </a:rPr>
              <a:t> – </a:t>
            </a:r>
            <a:r>
              <a:rPr lang="en-US" dirty="0" smtClean="0">
                <a:solidFill>
                  <a:srgbClr val="92D050"/>
                </a:solidFill>
                <a:cs typeface="Times New Roman" pitchFamily="18" charset="0"/>
              </a:rPr>
              <a:t>1</a:t>
            </a:r>
            <a:r>
              <a:rPr lang="en-US" dirty="0" smtClean="0">
                <a:cs typeface="Times New Roman" pitchFamily="18" charset="0"/>
              </a:rPr>
              <a:t> inversion</a:t>
            </a:r>
          </a:p>
          <a:p>
            <a:pPr eaLnBrk="1" hangingPunct="1">
              <a:spcBef>
                <a:spcPts val="400"/>
              </a:spcBef>
            </a:pPr>
            <a:r>
              <a:rPr lang="en-US" dirty="0" smtClean="0">
                <a:cs typeface="Times New Roman" pitchFamily="18" charset="0"/>
              </a:rPr>
              <a:t>If we have 3 items, then there can be 0 – 3 inversions:</a:t>
            </a:r>
          </a:p>
          <a:p>
            <a:pPr eaLnBrk="1" hangingPunct="1">
              <a:spcBef>
                <a:spcPts val="400"/>
              </a:spcBef>
              <a:buFont typeface="Wingdings 2" pitchFamily="18" charset="2"/>
              <a:buNone/>
            </a:pPr>
            <a:r>
              <a:rPr lang="en-US" dirty="0" smtClean="0">
                <a:latin typeface="Times New Roman" panose="02020603050405020304" pitchFamily="18" charset="0"/>
                <a:cs typeface="Times New Roman" panose="02020603050405020304" pitchFamily="18" charset="0"/>
              </a:rPr>
              <a:t>		{1, 2, 3}</a:t>
            </a:r>
            <a:r>
              <a:rPr lang="en-US" dirty="0" smtClean="0">
                <a:cs typeface="Times New Roman" pitchFamily="18" charset="0"/>
              </a:rPr>
              <a:t> – 0 inversions</a:t>
            </a:r>
          </a:p>
          <a:p>
            <a:pPr eaLnBrk="1" hangingPunct="1">
              <a:spcBef>
                <a:spcPts val="400"/>
              </a:spcBef>
              <a:buFont typeface="Wingdings 2" pitchFamily="18" charset="2"/>
              <a:buNone/>
            </a:pPr>
            <a:r>
              <a:rPr lang="en-US" dirty="0" smtClean="0">
                <a:latin typeface="Times New Roman" panose="02020603050405020304" pitchFamily="18" charset="0"/>
                <a:cs typeface="Times New Roman" panose="02020603050405020304" pitchFamily="18" charset="0"/>
              </a:rPr>
              <a:t>		{1, 3, 2}</a:t>
            </a:r>
            <a:r>
              <a:rPr lang="en-US" dirty="0" smtClean="0">
                <a:cs typeface="Times New Roman" pitchFamily="18" charset="0"/>
              </a:rPr>
              <a:t> – 1 inversion (3, 2)</a:t>
            </a:r>
          </a:p>
          <a:p>
            <a:pPr eaLnBrk="1" hangingPunct="1">
              <a:spcBef>
                <a:spcPts val="400"/>
              </a:spcBef>
              <a:buFont typeface="Wingdings 2" pitchFamily="18" charset="2"/>
              <a:buNone/>
            </a:pPr>
            <a:r>
              <a:rPr lang="en-US" dirty="0" smtClean="0">
                <a:latin typeface="Times New Roman" panose="02020603050405020304" pitchFamily="18" charset="0"/>
                <a:cs typeface="Times New Roman" panose="02020603050405020304" pitchFamily="18" charset="0"/>
              </a:rPr>
              <a:t>		{2, 3, 1}</a:t>
            </a:r>
            <a:r>
              <a:rPr lang="en-US" dirty="0" smtClean="0">
                <a:cs typeface="Times New Roman" pitchFamily="18" charset="0"/>
              </a:rPr>
              <a:t> – 2 inversions (2, 1) and (3, 1)</a:t>
            </a:r>
          </a:p>
          <a:p>
            <a:pPr eaLnBrk="1" hangingPunct="1">
              <a:spcBef>
                <a:spcPts val="400"/>
              </a:spcBef>
              <a:buNone/>
            </a:pPr>
            <a:r>
              <a:rPr lang="en-US" dirty="0">
                <a:cs typeface="Times New Roman" pitchFamily="18" charset="0"/>
              </a:rPr>
              <a:t>	</a:t>
            </a:r>
            <a:r>
              <a:rPr lang="en-US" dirty="0" smtClean="0">
                <a:cs typeface="Times New Roman" pitchFamily="18" charset="0"/>
              </a:rPr>
              <a:t>	</a:t>
            </a:r>
            <a:r>
              <a:rPr lang="en-US" dirty="0">
                <a:latin typeface="Times New Roman" panose="02020603050405020304" pitchFamily="18" charset="0"/>
                <a:cs typeface="Times New Roman" panose="02020603050405020304" pitchFamily="18" charset="0"/>
              </a:rPr>
              <a:t>{2, </a:t>
            </a:r>
            <a:r>
              <a:rPr lang="en-US" dirty="0" smtClean="0">
                <a:latin typeface="Times New Roman" panose="02020603050405020304" pitchFamily="18" charset="0"/>
                <a:cs typeface="Times New Roman" panose="02020603050405020304" pitchFamily="18" charset="0"/>
              </a:rPr>
              <a:t>1, 3}</a:t>
            </a:r>
            <a:r>
              <a:rPr lang="en-US" dirty="0" smtClean="0">
                <a:cs typeface="Times New Roman" pitchFamily="18" charset="0"/>
              </a:rPr>
              <a:t> </a:t>
            </a:r>
            <a:r>
              <a:rPr lang="en-US" dirty="0">
                <a:cs typeface="Times New Roman" pitchFamily="18" charset="0"/>
              </a:rPr>
              <a:t>– </a:t>
            </a:r>
            <a:r>
              <a:rPr lang="en-US" dirty="0" smtClean="0">
                <a:cs typeface="Times New Roman" pitchFamily="18" charset="0"/>
              </a:rPr>
              <a:t>1 </a:t>
            </a:r>
            <a:r>
              <a:rPr lang="en-US" dirty="0">
                <a:cs typeface="Times New Roman" pitchFamily="18" charset="0"/>
              </a:rPr>
              <a:t>inversions (2, 1</a:t>
            </a:r>
            <a:r>
              <a:rPr lang="en-US" dirty="0" smtClean="0">
                <a:cs typeface="Times New Roman" pitchFamily="18" charset="0"/>
              </a:rPr>
              <a:t>)</a:t>
            </a:r>
          </a:p>
          <a:p>
            <a:pPr eaLnBrk="1" hangingPunct="1">
              <a:spcBef>
                <a:spcPts val="400"/>
              </a:spcBef>
              <a:buFont typeface="Wingdings 2" pitchFamily="18" charset="2"/>
              <a:buNone/>
            </a:pPr>
            <a:r>
              <a:rPr lang="en-US" dirty="0" smtClean="0">
                <a:latin typeface="Times New Roman" panose="02020603050405020304" pitchFamily="18" charset="0"/>
                <a:cs typeface="Times New Roman" panose="02020603050405020304" pitchFamily="18" charset="0"/>
              </a:rPr>
              <a:t>		{3, 2, 1}</a:t>
            </a:r>
            <a:r>
              <a:rPr lang="en-US" dirty="0" smtClean="0">
                <a:cs typeface="Times New Roman" pitchFamily="18" charset="0"/>
              </a:rPr>
              <a:t> – </a:t>
            </a:r>
            <a:r>
              <a:rPr lang="en-US" dirty="0" smtClean="0">
                <a:solidFill>
                  <a:srgbClr val="92D050"/>
                </a:solidFill>
                <a:cs typeface="Times New Roman" pitchFamily="18" charset="0"/>
              </a:rPr>
              <a:t>3</a:t>
            </a:r>
            <a:r>
              <a:rPr lang="en-US" dirty="0" smtClean="0">
                <a:cs typeface="Times New Roman" pitchFamily="18" charset="0"/>
              </a:rPr>
              <a:t> inversions (3, 2), (2, 1), and (3, 1)</a:t>
            </a:r>
          </a:p>
          <a:p>
            <a:pPr eaLnBrk="1" hangingPunct="1">
              <a:spcBef>
                <a:spcPts val="400"/>
              </a:spcBef>
              <a:buNone/>
            </a:pPr>
            <a:r>
              <a:rPr lang="en-US" dirty="0">
                <a:latin typeface="Times New Roman" panose="02020603050405020304" pitchFamily="18" charset="0"/>
                <a:cs typeface="Times New Roman" panose="02020603050405020304" pitchFamily="18" charset="0"/>
              </a:rPr>
              <a:t>		{3, </a:t>
            </a:r>
            <a:r>
              <a:rPr lang="en-US" dirty="0" smtClean="0">
                <a:latin typeface="Times New Roman" panose="02020603050405020304" pitchFamily="18" charset="0"/>
                <a:cs typeface="Times New Roman" panose="02020603050405020304" pitchFamily="18" charset="0"/>
              </a:rPr>
              <a:t>1, 2}</a:t>
            </a:r>
            <a:r>
              <a:rPr lang="en-US" dirty="0" smtClean="0">
                <a:cs typeface="Times New Roman" pitchFamily="18" charset="0"/>
              </a:rPr>
              <a:t> </a:t>
            </a:r>
            <a:r>
              <a:rPr lang="en-US" dirty="0">
                <a:cs typeface="Times New Roman" pitchFamily="18" charset="0"/>
              </a:rPr>
              <a:t>– </a:t>
            </a:r>
            <a:r>
              <a:rPr lang="en-US" dirty="0" smtClean="0">
                <a:cs typeface="Times New Roman" pitchFamily="18" charset="0"/>
              </a:rPr>
              <a:t>2 </a:t>
            </a:r>
            <a:r>
              <a:rPr lang="en-US" dirty="0">
                <a:cs typeface="Times New Roman" pitchFamily="18" charset="0"/>
              </a:rPr>
              <a:t>inversions (3, </a:t>
            </a:r>
            <a:r>
              <a:rPr lang="en-US" dirty="0" smtClean="0">
                <a:cs typeface="Times New Roman" pitchFamily="18" charset="0"/>
              </a:rPr>
              <a:t>1), (3, 2)</a:t>
            </a:r>
            <a:endParaRPr lang="en-US" dirty="0">
              <a:cs typeface="Times New Roman" pitchFamily="18" charset="0"/>
            </a:endParaRPr>
          </a:p>
        </p:txBody>
      </p:sp>
    </p:spTree>
    <p:extLst>
      <p:ext uri="{BB962C8B-B14F-4D97-AF65-F5344CB8AC3E}">
        <p14:creationId xmlns:p14="http://schemas.microsoft.com/office/powerpoint/2010/main" val="67759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33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33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0" y="1"/>
            <a:ext cx="12188825" cy="702245"/>
          </a:xfrm>
        </p:spPr>
        <p:txBody>
          <a:bodyPr/>
          <a:lstStyle/>
          <a:p>
            <a:pPr eaLnBrk="1" hangingPunct="1"/>
            <a:r>
              <a:rPr lang="en-US" dirty="0" smtClean="0"/>
              <a:t>Sorting (</a:t>
            </a:r>
            <a:r>
              <a:rPr lang="en-US" dirty="0" smtClean="0">
                <a:latin typeface="Times New Roman" pitchFamily="18" charset="0"/>
                <a:cs typeface="Times New Roman" pitchFamily="18" charset="0"/>
              </a:rPr>
              <a:t>§</a:t>
            </a:r>
            <a:r>
              <a:rPr lang="en-US" dirty="0" smtClean="0">
                <a:latin typeface="Arial" charset="0"/>
                <a:cs typeface="Arial" charset="0"/>
              </a:rPr>
              <a:t>10</a:t>
            </a:r>
            <a:r>
              <a:rPr lang="en-US" dirty="0" smtClean="0"/>
              <a:t>.1)</a:t>
            </a:r>
          </a:p>
        </p:txBody>
      </p:sp>
      <p:sp>
        <p:nvSpPr>
          <p:cNvPr id="14338" name="Content Placeholder 2"/>
          <p:cNvSpPr>
            <a:spLocks noGrp="1"/>
          </p:cNvSpPr>
          <p:nvPr>
            <p:ph idx="1"/>
          </p:nvPr>
        </p:nvSpPr>
        <p:spPr>
          <a:xfrm>
            <a:off x="152361" y="932676"/>
            <a:ext cx="11884104" cy="5722125"/>
          </a:xfrm>
        </p:spPr>
        <p:txBody>
          <a:bodyPr/>
          <a:lstStyle/>
          <a:p>
            <a:pPr>
              <a:tabLst>
                <a:tab pos="3030538" algn="l"/>
              </a:tabLst>
            </a:pPr>
            <a:r>
              <a:rPr lang="en-US" dirty="0" smtClean="0"/>
              <a:t>Putting an unsorted list of data elements into order – sorting - is a very common and useful operation</a:t>
            </a:r>
          </a:p>
          <a:p>
            <a:pPr>
              <a:tabLst>
                <a:tab pos="3030538" algn="l"/>
              </a:tabLst>
            </a:pPr>
            <a:r>
              <a:rPr lang="en-US" dirty="0" smtClean="0"/>
              <a:t>We describe efficiency by relating the number of comparisons to the number of elements in the list (</a:t>
            </a:r>
            <a:r>
              <a:rPr lang="en-US" i="1" dirty="0" smtClean="0">
                <a:latin typeface="Times New Roman" pitchFamily="18" charset="0"/>
              </a:rPr>
              <a:t>N</a:t>
            </a:r>
            <a:r>
              <a:rPr lang="en-US" dirty="0" smtClean="0"/>
              <a:t>)</a:t>
            </a:r>
          </a:p>
          <a:p>
            <a:pPr>
              <a:spcBef>
                <a:spcPct val="0"/>
              </a:spcBef>
              <a:buFont typeface="Wingdings 2" pitchFamily="18" charset="2"/>
              <a:buNone/>
              <a:tabLst>
                <a:tab pos="3030538" algn="l"/>
              </a:tabLst>
            </a:pPr>
            <a:endParaRPr lang="en-US" dirty="0" smtClean="0"/>
          </a:p>
          <a:p>
            <a:pPr>
              <a:spcBef>
                <a:spcPct val="0"/>
              </a:spcBef>
              <a:tabLst>
                <a:tab pos="3030538" algn="l"/>
              </a:tabLst>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0" y="1"/>
            <a:ext cx="12188825" cy="701675"/>
          </a:xfrm>
        </p:spPr>
        <p:txBody>
          <a:bodyPr/>
          <a:lstStyle/>
          <a:p>
            <a:pPr eaLnBrk="1" hangingPunct="1"/>
            <a:r>
              <a:rPr lang="en-US" smtClean="0"/>
              <a:t>Sorting and Inversions (2)</a:t>
            </a:r>
          </a:p>
        </p:txBody>
      </p:sp>
      <p:sp>
        <p:nvSpPr>
          <p:cNvPr id="14338" name="Content Placeholder 2"/>
          <p:cNvSpPr>
            <a:spLocks noGrp="1"/>
          </p:cNvSpPr>
          <p:nvPr>
            <p:ph idx="1"/>
          </p:nvPr>
        </p:nvSpPr>
        <p:spPr>
          <a:xfrm>
            <a:off x="207380" y="933450"/>
            <a:ext cx="11829085" cy="5683250"/>
          </a:xfrm>
        </p:spPr>
        <p:txBody>
          <a:bodyPr/>
          <a:lstStyle/>
          <a:p>
            <a:pPr eaLnBrk="1" hangingPunct="1"/>
            <a:r>
              <a:rPr lang="en-US" dirty="0" smtClean="0"/>
              <a:t>If we have 4 items</a:t>
            </a:r>
            <a:r>
              <a:rPr lang="en-US" dirty="0"/>
              <a:t>:</a:t>
            </a:r>
            <a:endParaRPr lang="en-US" dirty="0" smtClean="0"/>
          </a:p>
          <a:p>
            <a:pPr lvl="1" eaLnBrk="1" hangingPunct="1"/>
            <a:r>
              <a:rPr lang="en-US" dirty="0" smtClean="0"/>
              <a:t>There will be no inversions (</a:t>
            </a:r>
            <a:r>
              <a:rPr lang="en-US" dirty="0" smtClean="0">
                <a:solidFill>
                  <a:srgbClr val="92D050"/>
                </a:solidFill>
              </a:rPr>
              <a:t>0</a:t>
            </a:r>
            <a:r>
              <a:rPr lang="en-US" dirty="0" smtClean="0"/>
              <a:t>) if the list is sorted</a:t>
            </a:r>
          </a:p>
          <a:p>
            <a:pPr lvl="1" eaLnBrk="1" hangingPunct="1"/>
            <a:r>
              <a:rPr lang="en-US" dirty="0" smtClean="0"/>
              <a:t>If it’s exactly unsorted (i.e., reverse order), then we’ll have the maximum number of inversions:</a:t>
            </a:r>
          </a:p>
          <a:p>
            <a:pPr lvl="1" eaLnBrk="1" hangingPunct="1"/>
            <a:r>
              <a:rPr lang="en-US" dirty="0" smtClean="0"/>
              <a:t>{4, 3, 2, 1}</a:t>
            </a:r>
          </a:p>
          <a:p>
            <a:pPr lvl="1" eaLnBrk="1" hangingPunct="1"/>
            <a:r>
              <a:rPr lang="en-US" dirty="0" smtClean="0"/>
              <a:t>(4, 3), (4, 2), (4, 1)		(3)</a:t>
            </a:r>
          </a:p>
          <a:p>
            <a:pPr lvl="1" eaLnBrk="1" hangingPunct="1"/>
            <a:r>
              <a:rPr lang="en-US" dirty="0" smtClean="0"/>
              <a:t>(3, 2), (3, 1)			(2)</a:t>
            </a:r>
          </a:p>
          <a:p>
            <a:pPr lvl="1" eaLnBrk="1" hangingPunct="1"/>
            <a:r>
              <a:rPr lang="en-US" dirty="0" smtClean="0"/>
              <a:t>(2, 1)				(1)</a:t>
            </a:r>
          </a:p>
          <a:p>
            <a:pPr lvl="1" eaLnBrk="1" hangingPunct="1"/>
            <a:r>
              <a:rPr lang="en-US" dirty="0" smtClean="0"/>
              <a:t>That’s </a:t>
            </a:r>
            <a:r>
              <a:rPr lang="en-US" dirty="0" smtClean="0">
                <a:solidFill>
                  <a:srgbClr val="92D050"/>
                </a:solidFill>
              </a:rPr>
              <a:t>6</a:t>
            </a:r>
            <a:r>
              <a:rPr lang="en-US" dirty="0" smtClean="0"/>
              <a:t> inversions (3 + 2 + 1)</a:t>
            </a:r>
          </a:p>
        </p:txBody>
      </p:sp>
    </p:spTree>
    <p:extLst>
      <p:ext uri="{BB962C8B-B14F-4D97-AF65-F5344CB8AC3E}">
        <p14:creationId xmlns:p14="http://schemas.microsoft.com/office/powerpoint/2010/main" val="424106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0" y="1"/>
            <a:ext cx="12188825" cy="701675"/>
          </a:xfrm>
        </p:spPr>
        <p:txBody>
          <a:bodyPr/>
          <a:lstStyle/>
          <a:p>
            <a:pPr eaLnBrk="1" hangingPunct="1"/>
            <a:r>
              <a:rPr lang="en-US" smtClean="0"/>
              <a:t>Sorting and Inversions (3)</a:t>
            </a:r>
          </a:p>
        </p:txBody>
      </p:sp>
      <p:sp>
        <p:nvSpPr>
          <p:cNvPr id="14338" name="Content Placeholder 2"/>
          <p:cNvSpPr>
            <a:spLocks noGrp="1"/>
          </p:cNvSpPr>
          <p:nvPr>
            <p:ph idx="1"/>
          </p:nvPr>
        </p:nvSpPr>
        <p:spPr>
          <a:xfrm>
            <a:off x="207380" y="933450"/>
            <a:ext cx="11829085" cy="5683250"/>
          </a:xfrm>
        </p:spPr>
        <p:txBody>
          <a:bodyPr/>
          <a:lstStyle/>
          <a:p>
            <a:pPr eaLnBrk="1" hangingPunct="1"/>
            <a:r>
              <a:rPr lang="en-US" dirty="0" smtClean="0"/>
              <a:t>If we have 5 items: </a:t>
            </a:r>
          </a:p>
          <a:p>
            <a:pPr lvl="1" eaLnBrk="1" hangingPunct="1"/>
            <a:r>
              <a:rPr lang="en-US" dirty="0" smtClean="0"/>
              <a:t>There will be no inversions (</a:t>
            </a:r>
            <a:r>
              <a:rPr lang="en-US" dirty="0" smtClean="0">
                <a:solidFill>
                  <a:srgbClr val="92D050"/>
                </a:solidFill>
              </a:rPr>
              <a:t>0</a:t>
            </a:r>
            <a:r>
              <a:rPr lang="en-US" dirty="0" smtClean="0"/>
              <a:t>) if the list is sorted</a:t>
            </a:r>
          </a:p>
          <a:p>
            <a:pPr lvl="1" eaLnBrk="1" hangingPunct="1"/>
            <a:r>
              <a:rPr lang="en-US" dirty="0" smtClean="0"/>
              <a:t>If it’s exactly unsorted (i.e., reverse order), </a:t>
            </a:r>
            <a:r>
              <a:rPr lang="en-US" dirty="0"/>
              <a:t>then we’ll have the maximum number of inversions:</a:t>
            </a:r>
            <a:endParaRPr lang="en-US" dirty="0" smtClean="0"/>
          </a:p>
          <a:p>
            <a:pPr lvl="1" eaLnBrk="1" hangingPunct="1"/>
            <a:r>
              <a:rPr lang="en-US" dirty="0" smtClean="0"/>
              <a:t>{5, 4, 3, 2, 1}</a:t>
            </a:r>
          </a:p>
          <a:p>
            <a:pPr lvl="1" eaLnBrk="1" hangingPunct="1"/>
            <a:r>
              <a:rPr lang="en-US" dirty="0" smtClean="0"/>
              <a:t>(5, 4), (5, 3), (5, 2), (5,1)		(4)</a:t>
            </a:r>
          </a:p>
          <a:p>
            <a:pPr lvl="1" eaLnBrk="1" hangingPunct="1"/>
            <a:r>
              <a:rPr lang="en-US" dirty="0" smtClean="0"/>
              <a:t>(4, 3), (4, 2), (4, 1)			(3)</a:t>
            </a:r>
          </a:p>
          <a:p>
            <a:pPr lvl="1" eaLnBrk="1" hangingPunct="1"/>
            <a:r>
              <a:rPr lang="en-US" dirty="0" smtClean="0"/>
              <a:t>(3, 2), (3, 1)				(2)</a:t>
            </a:r>
          </a:p>
          <a:p>
            <a:pPr lvl="1" eaLnBrk="1" hangingPunct="1"/>
            <a:r>
              <a:rPr lang="en-US" dirty="0" smtClean="0"/>
              <a:t>(2, 1)					(1)</a:t>
            </a:r>
          </a:p>
          <a:p>
            <a:pPr lvl="1" eaLnBrk="1" hangingPunct="1"/>
            <a:r>
              <a:rPr lang="en-US" dirty="0" smtClean="0"/>
              <a:t>That’s </a:t>
            </a:r>
            <a:r>
              <a:rPr lang="en-US" dirty="0" smtClean="0">
                <a:solidFill>
                  <a:srgbClr val="92D050"/>
                </a:solidFill>
              </a:rPr>
              <a:t>10</a:t>
            </a:r>
            <a:r>
              <a:rPr lang="en-US" dirty="0" smtClean="0"/>
              <a:t> inversions (4 + 3 + 2 + 1)</a:t>
            </a:r>
          </a:p>
        </p:txBody>
      </p:sp>
    </p:spTree>
    <p:extLst>
      <p:ext uri="{BB962C8B-B14F-4D97-AF65-F5344CB8AC3E}">
        <p14:creationId xmlns:p14="http://schemas.microsoft.com/office/powerpoint/2010/main" val="41974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0" y="1"/>
            <a:ext cx="12188825" cy="701675"/>
          </a:xfrm>
        </p:spPr>
        <p:txBody>
          <a:bodyPr/>
          <a:lstStyle/>
          <a:p>
            <a:pPr eaLnBrk="1" hangingPunct="1"/>
            <a:r>
              <a:rPr lang="en-US" smtClean="0"/>
              <a:t>Sorting and Inversions (4)</a:t>
            </a:r>
          </a:p>
        </p:txBody>
      </p:sp>
      <p:sp>
        <p:nvSpPr>
          <p:cNvPr id="14338" name="Content Placeholder 2"/>
          <p:cNvSpPr>
            <a:spLocks noGrp="1"/>
          </p:cNvSpPr>
          <p:nvPr>
            <p:ph idx="1"/>
          </p:nvPr>
        </p:nvSpPr>
        <p:spPr>
          <a:xfrm>
            <a:off x="207380" y="933450"/>
            <a:ext cx="11829085" cy="5683250"/>
          </a:xfrm>
        </p:spPr>
        <p:txBody>
          <a:bodyPr/>
          <a:lstStyle/>
          <a:p>
            <a:pPr eaLnBrk="1" hangingPunct="1"/>
            <a:r>
              <a:rPr lang="en-US" dirty="0" smtClean="0"/>
              <a:t>If we have 6 items</a:t>
            </a:r>
            <a:r>
              <a:rPr lang="en-US" dirty="0"/>
              <a:t>:</a:t>
            </a:r>
            <a:endParaRPr lang="en-US" dirty="0" smtClean="0"/>
          </a:p>
          <a:p>
            <a:pPr lvl="1" eaLnBrk="1" hangingPunct="1"/>
            <a:r>
              <a:rPr lang="en-US" dirty="0" smtClean="0"/>
              <a:t>There will be no inversions (</a:t>
            </a:r>
            <a:r>
              <a:rPr lang="en-US" dirty="0" smtClean="0">
                <a:solidFill>
                  <a:srgbClr val="92D050"/>
                </a:solidFill>
              </a:rPr>
              <a:t>0</a:t>
            </a:r>
            <a:r>
              <a:rPr lang="en-US" dirty="0" smtClean="0"/>
              <a:t>) if the list is sorted</a:t>
            </a:r>
          </a:p>
          <a:p>
            <a:pPr lvl="1" eaLnBrk="1" hangingPunct="1"/>
            <a:r>
              <a:rPr lang="en-US" dirty="0" smtClean="0"/>
              <a:t>If it’s exactly unsorted (i.e., reverse order), </a:t>
            </a:r>
            <a:r>
              <a:rPr lang="en-US" dirty="0"/>
              <a:t>then we’ll have the maximum number of inversions:</a:t>
            </a:r>
            <a:endParaRPr lang="en-US" dirty="0" smtClean="0"/>
          </a:p>
          <a:p>
            <a:pPr lvl="1" eaLnBrk="1" hangingPunct="1"/>
            <a:r>
              <a:rPr lang="en-US" dirty="0" smtClean="0"/>
              <a:t>{6, 5, 4, 3, 2, 1}</a:t>
            </a:r>
          </a:p>
          <a:p>
            <a:pPr lvl="1" eaLnBrk="1" hangingPunct="1"/>
            <a:r>
              <a:rPr lang="en-US" dirty="0" smtClean="0"/>
              <a:t>(6, 5), (6, 4), (6, 3), (6, 2), (6, 1)		(5)</a:t>
            </a:r>
          </a:p>
          <a:p>
            <a:pPr lvl="1" eaLnBrk="1" hangingPunct="1"/>
            <a:r>
              <a:rPr lang="en-US" dirty="0" smtClean="0"/>
              <a:t>(5, 4), (5, 3), (5, 2), (5,1)			(4)</a:t>
            </a:r>
          </a:p>
          <a:p>
            <a:pPr lvl="1" eaLnBrk="1" hangingPunct="1"/>
            <a:r>
              <a:rPr lang="en-US" dirty="0" smtClean="0"/>
              <a:t>(4, 3), (4, 2), (4, 1)				(3)</a:t>
            </a:r>
          </a:p>
          <a:p>
            <a:pPr lvl="1" eaLnBrk="1" hangingPunct="1"/>
            <a:r>
              <a:rPr lang="en-US" dirty="0" smtClean="0"/>
              <a:t>(3, 2), (3, 1)					(2)</a:t>
            </a:r>
          </a:p>
          <a:p>
            <a:pPr lvl="1" eaLnBrk="1" hangingPunct="1"/>
            <a:r>
              <a:rPr lang="en-US" dirty="0" smtClean="0"/>
              <a:t>(2, 1)						(1)</a:t>
            </a:r>
          </a:p>
          <a:p>
            <a:pPr lvl="1" eaLnBrk="1" hangingPunct="1"/>
            <a:r>
              <a:rPr lang="en-US" dirty="0" smtClean="0"/>
              <a:t>That’s </a:t>
            </a:r>
            <a:r>
              <a:rPr lang="en-US" dirty="0" smtClean="0">
                <a:solidFill>
                  <a:srgbClr val="92D050"/>
                </a:solidFill>
              </a:rPr>
              <a:t>15</a:t>
            </a:r>
            <a:r>
              <a:rPr lang="en-US" dirty="0" smtClean="0"/>
              <a:t> inversions (5 + 4 + 3 + 2 + 1)</a:t>
            </a:r>
          </a:p>
        </p:txBody>
      </p:sp>
    </p:spTree>
    <p:extLst>
      <p:ext uri="{BB962C8B-B14F-4D97-AF65-F5344CB8AC3E}">
        <p14:creationId xmlns:p14="http://schemas.microsoft.com/office/powerpoint/2010/main" val="368418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3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0" y="1"/>
            <a:ext cx="12188825" cy="701675"/>
          </a:xfrm>
        </p:spPr>
        <p:txBody>
          <a:bodyPr/>
          <a:lstStyle/>
          <a:p>
            <a:pPr eaLnBrk="1" hangingPunct="1"/>
            <a:r>
              <a:rPr lang="en-US" smtClean="0"/>
              <a:t>Sorting and Inversions (5)</a:t>
            </a:r>
          </a:p>
        </p:txBody>
      </p:sp>
      <p:sp>
        <p:nvSpPr>
          <p:cNvPr id="14338" name="Content Placeholder 2"/>
          <p:cNvSpPr>
            <a:spLocks noGrp="1"/>
          </p:cNvSpPr>
          <p:nvPr>
            <p:ph idx="1"/>
          </p:nvPr>
        </p:nvSpPr>
        <p:spPr>
          <a:xfrm>
            <a:off x="207380" y="933450"/>
            <a:ext cx="11829085" cy="5683250"/>
          </a:xfrm>
        </p:spPr>
        <p:txBody>
          <a:bodyPr/>
          <a:lstStyle/>
          <a:p>
            <a:pPr eaLnBrk="1" hangingPunct="1">
              <a:spcBef>
                <a:spcPts val="1200"/>
              </a:spcBef>
            </a:pPr>
            <a:r>
              <a:rPr lang="en-US" dirty="0" smtClean="0"/>
              <a:t>For an arbitrary </a:t>
            </a:r>
            <a:r>
              <a:rPr lang="en-US" i="1" dirty="0">
                <a:latin typeface="Times New Roman" pitchFamily="18" charset="0"/>
                <a:cs typeface="Times New Roman" pitchFamily="18" charset="0"/>
              </a:rPr>
              <a:t>N</a:t>
            </a:r>
            <a:r>
              <a:rPr lang="en-US" dirty="0" smtClean="0"/>
              <a:t>, how many inversions </a:t>
            </a:r>
            <a:r>
              <a:rPr lang="en-US" i="1" dirty="0" smtClean="0"/>
              <a:t>can</a:t>
            </a:r>
            <a:r>
              <a:rPr lang="en-US" dirty="0" smtClean="0"/>
              <a:t> there be?</a:t>
            </a:r>
          </a:p>
          <a:p>
            <a:pPr eaLnBrk="1" hangingPunct="1">
              <a:spcBef>
                <a:spcPts val="1200"/>
              </a:spcBef>
            </a:pPr>
            <a:endParaRPr lang="en-US" dirty="0" smtClean="0"/>
          </a:p>
          <a:p>
            <a:pPr eaLnBrk="1" hangingPunct="1">
              <a:spcBef>
                <a:spcPts val="600"/>
              </a:spcBef>
            </a:pPr>
            <a:endParaRPr lang="en-US" dirty="0" smtClean="0"/>
          </a:p>
          <a:p>
            <a:pPr eaLnBrk="1" hangingPunct="1">
              <a:spcBef>
                <a:spcPts val="600"/>
              </a:spcBef>
            </a:pPr>
            <a:endParaRPr lang="en-US" dirty="0" smtClean="0"/>
          </a:p>
          <a:p>
            <a:pPr eaLnBrk="1" hangingPunct="1">
              <a:spcBef>
                <a:spcPts val="1200"/>
              </a:spcBef>
            </a:pPr>
            <a:endParaRPr lang="en-US" dirty="0" smtClean="0"/>
          </a:p>
          <a:p>
            <a:pPr eaLnBrk="1" hangingPunct="1">
              <a:spcBef>
                <a:spcPts val="1200"/>
              </a:spcBef>
            </a:pPr>
            <a:endParaRPr lang="en-US" dirty="0" smtClean="0"/>
          </a:p>
          <a:p>
            <a:pPr eaLnBrk="1" hangingPunct="1">
              <a:spcBef>
                <a:spcPts val="1200"/>
              </a:spcBef>
            </a:pPr>
            <a:r>
              <a:rPr lang="en-US" i="1" dirty="0" smtClean="0">
                <a:latin typeface="Times New Roman" pitchFamily="18" charset="0"/>
                <a:cs typeface="Times New Roman" pitchFamily="18" charset="0"/>
              </a:rPr>
              <a:t>N</a:t>
            </a:r>
            <a:r>
              <a:rPr lang="en-US" dirty="0" smtClean="0">
                <a:cs typeface="Times New Roman" pitchFamily="18" charset="0"/>
              </a:rPr>
              <a:t> items can have up to </a:t>
            </a:r>
            <a:r>
              <a:rPr lang="en-US" dirty="0" smtClean="0">
                <a:latin typeface="Times New Roman" pitchFamily="18" charset="0"/>
                <a:cs typeface="Times New Roman" pitchFamily="18" charset="0"/>
              </a:rPr>
              <a:t>½(</a:t>
            </a:r>
            <a:r>
              <a:rPr lang="en-US" i="1" dirty="0" smtClean="0">
                <a:latin typeface="Times New Roman" pitchFamily="18" charset="0"/>
                <a:cs typeface="Times New Roman" pitchFamily="18" charset="0"/>
              </a:rPr>
              <a:t>N</a:t>
            </a:r>
            <a:r>
              <a:rPr lang="en-US" baseline="4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dirty="0" smtClean="0">
                <a:cs typeface="Times New Roman" pitchFamily="18" charset="0"/>
              </a:rPr>
              <a:t> inversions</a:t>
            </a:r>
          </a:p>
          <a:p>
            <a:pPr eaLnBrk="1" hangingPunct="1">
              <a:spcBef>
                <a:spcPts val="1200"/>
              </a:spcBef>
            </a:pPr>
            <a:r>
              <a:rPr lang="en-US" dirty="0" smtClean="0"/>
              <a:t>The </a:t>
            </a: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baseline="4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dirty="0" smtClean="0"/>
              <a:t> sorts ARE </a:t>
            </a: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baseline="4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dirty="0" smtClean="0"/>
              <a:t> because they have to do something (compare and/or swap) for every inversion, and there can be </a:t>
            </a: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baseline="4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dirty="0" smtClean="0"/>
              <a:t> inversions!</a:t>
            </a:r>
          </a:p>
        </p:txBody>
      </p:sp>
      <p:graphicFrame>
        <p:nvGraphicFramePr>
          <p:cNvPr id="4" name="Table 3"/>
          <p:cNvGraphicFramePr>
            <a:graphicFrameLocks noGrp="1"/>
          </p:cNvGraphicFramePr>
          <p:nvPr>
            <p:extLst>
              <p:ext uri="{D42A27DB-BD31-4B8C-83A1-F6EECF244321}">
                <p14:modId xmlns:p14="http://schemas.microsoft.com/office/powerpoint/2010/main" val="4122049867"/>
              </p:ext>
            </p:extLst>
          </p:nvPr>
        </p:nvGraphicFramePr>
        <p:xfrm>
          <a:off x="4046013" y="1623965"/>
          <a:ext cx="4083864" cy="2595880"/>
        </p:xfrm>
        <a:graphic>
          <a:graphicData uri="http://schemas.openxmlformats.org/drawingml/2006/table">
            <a:tbl>
              <a:tblPr firstRow="1" bandRow="1">
                <a:tableStyleId>{5C22544A-7EE6-4342-B048-85BDC9FD1C3A}</a:tableStyleId>
              </a:tblPr>
              <a:tblGrid>
                <a:gridCol w="358258"/>
                <a:gridCol w="1536521"/>
                <a:gridCol w="2189085"/>
              </a:tblGrid>
              <a:tr h="370840">
                <a:tc>
                  <a:txBody>
                    <a:bodyPr/>
                    <a:lstStyle/>
                    <a:p>
                      <a:pPr algn="ctr"/>
                      <a:r>
                        <a:rPr lang="en-US" dirty="0" smtClean="0"/>
                        <a:t>N</a:t>
                      </a:r>
                      <a:endParaRPr lang="en-US" dirty="0"/>
                    </a:p>
                  </a:txBody>
                  <a:tcPr marL="121888" marR="121888"/>
                </a:tc>
                <a:tc>
                  <a:txBody>
                    <a:bodyPr/>
                    <a:lstStyle/>
                    <a:p>
                      <a:pPr algn="ctr"/>
                      <a:r>
                        <a:rPr lang="en-US" dirty="0" smtClean="0"/>
                        <a:t>Worst Case</a:t>
                      </a:r>
                      <a:endParaRPr lang="en-US" dirty="0"/>
                    </a:p>
                  </a:txBody>
                  <a:tcPr marL="121888" marR="121888"/>
                </a:tc>
                <a:tc>
                  <a:txBody>
                    <a:bodyPr/>
                    <a:lstStyle/>
                    <a:p>
                      <a:pPr algn="ctr"/>
                      <a:r>
                        <a:rPr lang="en-US" dirty="0" smtClean="0"/>
                        <a:t>Max Inversions</a:t>
                      </a:r>
                      <a:endParaRPr lang="en-US" dirty="0"/>
                    </a:p>
                  </a:txBody>
                  <a:tcPr marL="121888" marR="121888"/>
                </a:tc>
              </a:tr>
              <a:tr h="370840">
                <a:tc>
                  <a:txBody>
                    <a:bodyPr/>
                    <a:lstStyle/>
                    <a:p>
                      <a:pPr algn="ctr"/>
                      <a:r>
                        <a:rPr lang="en-US" dirty="0" smtClean="0"/>
                        <a:t>1</a:t>
                      </a:r>
                      <a:endParaRPr lang="en-US" dirty="0"/>
                    </a:p>
                  </a:txBody>
                  <a:tcPr marL="121888" marR="121888"/>
                </a:tc>
                <a:tc>
                  <a:txBody>
                    <a:bodyPr/>
                    <a:lstStyle/>
                    <a:p>
                      <a:pPr algn="ctr"/>
                      <a:r>
                        <a:rPr lang="en-US" dirty="0" smtClean="0"/>
                        <a:t>0</a:t>
                      </a:r>
                      <a:endParaRPr lang="en-US" dirty="0"/>
                    </a:p>
                  </a:txBody>
                  <a:tcPr marL="121888" marR="121888"/>
                </a:tc>
                <a:tc>
                  <a:txBody>
                    <a:bodyPr/>
                    <a:lstStyle/>
                    <a:p>
                      <a:pPr algn="ctr"/>
                      <a:r>
                        <a:rPr lang="en-US" dirty="0" smtClean="0"/>
                        <a:t>0</a:t>
                      </a:r>
                      <a:endParaRPr lang="en-US" dirty="0"/>
                    </a:p>
                  </a:txBody>
                  <a:tcPr marL="121888" marR="121888"/>
                </a:tc>
              </a:tr>
              <a:tr h="370840">
                <a:tc>
                  <a:txBody>
                    <a:bodyPr/>
                    <a:lstStyle/>
                    <a:p>
                      <a:pPr algn="ctr"/>
                      <a:r>
                        <a:rPr lang="en-US" dirty="0" smtClean="0"/>
                        <a:t>2</a:t>
                      </a:r>
                      <a:endParaRPr lang="en-US" dirty="0"/>
                    </a:p>
                  </a:txBody>
                  <a:tcPr marL="121888" marR="121888"/>
                </a:tc>
                <a:tc>
                  <a:txBody>
                    <a:bodyPr/>
                    <a:lstStyle/>
                    <a:p>
                      <a:pPr algn="ctr"/>
                      <a:r>
                        <a:rPr lang="en-US" dirty="0" smtClean="0"/>
                        <a:t>1</a:t>
                      </a:r>
                      <a:endParaRPr lang="en-US" dirty="0"/>
                    </a:p>
                  </a:txBody>
                  <a:tcPr marL="121888" marR="121888"/>
                </a:tc>
                <a:tc>
                  <a:txBody>
                    <a:bodyPr/>
                    <a:lstStyle/>
                    <a:p>
                      <a:pPr algn="ctr"/>
                      <a:r>
                        <a:rPr lang="en-US" dirty="0" smtClean="0"/>
                        <a:t>1</a:t>
                      </a:r>
                      <a:endParaRPr lang="en-US" dirty="0"/>
                    </a:p>
                  </a:txBody>
                  <a:tcPr marL="121888" marR="121888"/>
                </a:tc>
              </a:tr>
              <a:tr h="370840">
                <a:tc>
                  <a:txBody>
                    <a:bodyPr/>
                    <a:lstStyle/>
                    <a:p>
                      <a:pPr algn="ctr"/>
                      <a:r>
                        <a:rPr lang="en-US" dirty="0" smtClean="0"/>
                        <a:t>3</a:t>
                      </a:r>
                      <a:endParaRPr lang="en-US" dirty="0"/>
                    </a:p>
                  </a:txBody>
                  <a:tcPr marL="121888" marR="121888"/>
                </a:tc>
                <a:tc>
                  <a:txBody>
                    <a:bodyPr/>
                    <a:lstStyle/>
                    <a:p>
                      <a:pPr algn="ctr"/>
                      <a:r>
                        <a:rPr lang="en-US" dirty="0" smtClean="0"/>
                        <a:t>1+2</a:t>
                      </a:r>
                      <a:endParaRPr lang="en-US" dirty="0"/>
                    </a:p>
                  </a:txBody>
                  <a:tcPr marL="121888" marR="121888"/>
                </a:tc>
                <a:tc>
                  <a:txBody>
                    <a:bodyPr/>
                    <a:lstStyle/>
                    <a:p>
                      <a:pPr algn="ctr"/>
                      <a:r>
                        <a:rPr lang="en-US" dirty="0" smtClean="0"/>
                        <a:t>3</a:t>
                      </a:r>
                      <a:endParaRPr lang="en-US" dirty="0"/>
                    </a:p>
                  </a:txBody>
                  <a:tcPr marL="121888" marR="121888"/>
                </a:tc>
              </a:tr>
              <a:tr h="370840">
                <a:tc>
                  <a:txBody>
                    <a:bodyPr/>
                    <a:lstStyle/>
                    <a:p>
                      <a:pPr algn="ctr"/>
                      <a:r>
                        <a:rPr lang="en-US" dirty="0" smtClean="0"/>
                        <a:t>4</a:t>
                      </a:r>
                      <a:endParaRPr lang="en-US" dirty="0"/>
                    </a:p>
                  </a:txBody>
                  <a:tcPr marL="121888" marR="121888"/>
                </a:tc>
                <a:tc>
                  <a:txBody>
                    <a:bodyPr/>
                    <a:lstStyle/>
                    <a:p>
                      <a:pPr algn="ctr"/>
                      <a:r>
                        <a:rPr lang="en-US" dirty="0" smtClean="0"/>
                        <a:t>1+2+3</a:t>
                      </a:r>
                      <a:endParaRPr lang="en-US" dirty="0"/>
                    </a:p>
                  </a:txBody>
                  <a:tcPr marL="121888" marR="121888"/>
                </a:tc>
                <a:tc>
                  <a:txBody>
                    <a:bodyPr/>
                    <a:lstStyle/>
                    <a:p>
                      <a:pPr algn="ctr"/>
                      <a:r>
                        <a:rPr lang="en-US" dirty="0" smtClean="0"/>
                        <a:t>6</a:t>
                      </a:r>
                      <a:endParaRPr lang="en-US" dirty="0"/>
                    </a:p>
                  </a:txBody>
                  <a:tcPr marL="121888" marR="121888"/>
                </a:tc>
              </a:tr>
              <a:tr h="370840">
                <a:tc>
                  <a:txBody>
                    <a:bodyPr/>
                    <a:lstStyle/>
                    <a:p>
                      <a:pPr algn="ctr"/>
                      <a:r>
                        <a:rPr lang="en-US" dirty="0" smtClean="0"/>
                        <a:t>5</a:t>
                      </a:r>
                      <a:endParaRPr lang="en-US" dirty="0"/>
                    </a:p>
                  </a:txBody>
                  <a:tcPr marL="121888" marR="121888"/>
                </a:tc>
                <a:tc>
                  <a:txBody>
                    <a:bodyPr/>
                    <a:lstStyle/>
                    <a:p>
                      <a:pPr algn="ctr"/>
                      <a:r>
                        <a:rPr lang="en-US" dirty="0" smtClean="0"/>
                        <a:t>1+2+3+4</a:t>
                      </a:r>
                      <a:endParaRPr lang="en-US" dirty="0"/>
                    </a:p>
                  </a:txBody>
                  <a:tcPr marL="121888" marR="121888"/>
                </a:tc>
                <a:tc>
                  <a:txBody>
                    <a:bodyPr/>
                    <a:lstStyle/>
                    <a:p>
                      <a:pPr algn="ctr"/>
                      <a:r>
                        <a:rPr lang="en-US" dirty="0" smtClean="0"/>
                        <a:t>10</a:t>
                      </a:r>
                      <a:endParaRPr lang="en-US" dirty="0"/>
                    </a:p>
                  </a:txBody>
                  <a:tcPr marL="121888" marR="121888"/>
                </a:tc>
              </a:tr>
              <a:tr h="370840">
                <a:tc>
                  <a:txBody>
                    <a:bodyPr/>
                    <a:lstStyle/>
                    <a:p>
                      <a:pPr algn="ctr"/>
                      <a:r>
                        <a:rPr lang="en-US" dirty="0" smtClean="0"/>
                        <a:t>6</a:t>
                      </a:r>
                      <a:endParaRPr lang="en-US" dirty="0"/>
                    </a:p>
                  </a:txBody>
                  <a:tcPr marL="121888" marR="121888"/>
                </a:tc>
                <a:tc>
                  <a:txBody>
                    <a:bodyPr/>
                    <a:lstStyle/>
                    <a:p>
                      <a:pPr algn="ctr"/>
                      <a:r>
                        <a:rPr lang="en-US" dirty="0" smtClean="0"/>
                        <a:t>1+2+3+4+5</a:t>
                      </a:r>
                      <a:endParaRPr lang="en-US" dirty="0"/>
                    </a:p>
                  </a:txBody>
                  <a:tcPr marL="121888" marR="121888"/>
                </a:tc>
                <a:tc>
                  <a:txBody>
                    <a:bodyPr/>
                    <a:lstStyle/>
                    <a:p>
                      <a:pPr algn="ctr"/>
                      <a:r>
                        <a:rPr lang="en-US" dirty="0" smtClean="0"/>
                        <a:t>15</a:t>
                      </a:r>
                      <a:endParaRPr lang="en-US" dirty="0"/>
                    </a:p>
                  </a:txBody>
                  <a:tcPr marL="121888" marR="121888"/>
                </a:tc>
              </a:tr>
            </a:tbl>
          </a:graphicData>
        </a:graphic>
      </p:graphicFrame>
    </p:spTree>
    <p:extLst>
      <p:ext uri="{BB962C8B-B14F-4D97-AF65-F5344CB8AC3E}">
        <p14:creationId xmlns:p14="http://schemas.microsoft.com/office/powerpoint/2010/main" val="340644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0" y="1"/>
            <a:ext cx="12188825" cy="701675"/>
          </a:xfrm>
        </p:spPr>
        <p:txBody>
          <a:bodyPr/>
          <a:lstStyle/>
          <a:p>
            <a:pPr eaLnBrk="1" hangingPunct="1"/>
            <a:r>
              <a:rPr lang="en-US" smtClean="0"/>
              <a:t>Merge Sort</a:t>
            </a:r>
          </a:p>
        </p:txBody>
      </p:sp>
      <p:sp>
        <p:nvSpPr>
          <p:cNvPr id="14338" name="Content Placeholder 2"/>
          <p:cNvSpPr>
            <a:spLocks noGrp="1"/>
          </p:cNvSpPr>
          <p:nvPr>
            <p:ph idx="1"/>
          </p:nvPr>
        </p:nvSpPr>
        <p:spPr>
          <a:xfrm>
            <a:off x="207380" y="933450"/>
            <a:ext cx="11829085" cy="5683250"/>
          </a:xfrm>
        </p:spPr>
        <p:txBody>
          <a:bodyPr/>
          <a:lstStyle/>
          <a:p>
            <a:pPr eaLnBrk="1" hangingPunct="1">
              <a:spcBef>
                <a:spcPts val="1200"/>
              </a:spcBef>
            </a:pPr>
            <a:r>
              <a:rPr lang="en-US" dirty="0" smtClean="0"/>
              <a:t>The sorting algorithms covered in Section 10.2 are all </a:t>
            </a:r>
            <a:r>
              <a:rPr lang="en-US" i="1" dirty="0" smtClean="0">
                <a:latin typeface="Times New Roman" pitchFamily="18" charset="0"/>
              </a:rPr>
              <a:t>O</a:t>
            </a:r>
            <a:r>
              <a:rPr lang="en-US" dirty="0" smtClean="0">
                <a:latin typeface="Times New Roman" pitchFamily="18" charset="0"/>
              </a:rPr>
              <a:t>(</a:t>
            </a:r>
            <a:r>
              <a:rPr lang="en-US" i="1" dirty="0" smtClean="0">
                <a:latin typeface="Times New Roman" pitchFamily="18" charset="0"/>
              </a:rPr>
              <a:t>N</a:t>
            </a:r>
            <a:r>
              <a:rPr lang="en-US" baseline="30000" dirty="0" smtClean="0">
                <a:latin typeface="Times New Roman" pitchFamily="18" charset="0"/>
              </a:rPr>
              <a:t>2</a:t>
            </a:r>
            <a:r>
              <a:rPr lang="en-US" dirty="0" smtClean="0">
                <a:latin typeface="Times New Roman" pitchFamily="18" charset="0"/>
              </a:rPr>
              <a:t>)</a:t>
            </a:r>
            <a:endParaRPr lang="en-US" dirty="0" smtClean="0"/>
          </a:p>
          <a:p>
            <a:pPr eaLnBrk="1" hangingPunct="1">
              <a:spcBef>
                <a:spcPts val="1200"/>
              </a:spcBef>
            </a:pPr>
            <a:r>
              <a:rPr lang="en-US" dirty="0" smtClean="0"/>
              <a:t>Note that </a:t>
            </a:r>
            <a:r>
              <a:rPr lang="en-US" i="1" dirty="0" smtClean="0">
                <a:latin typeface="Times New Roman" pitchFamily="18" charset="0"/>
              </a:rPr>
              <a:t>N</a:t>
            </a:r>
            <a:r>
              <a:rPr lang="en-US" baseline="30000" dirty="0" smtClean="0">
                <a:latin typeface="Times New Roman" pitchFamily="18" charset="0"/>
              </a:rPr>
              <a:t>2</a:t>
            </a:r>
            <a:r>
              <a:rPr lang="en-US" dirty="0" smtClean="0"/>
              <a:t> is a lot larger than </a:t>
            </a:r>
            <a:r>
              <a:rPr lang="en-US" dirty="0" smtClean="0">
                <a:latin typeface="Times New Roman" pitchFamily="18" charset="0"/>
                <a:cs typeface="Times New Roman" pitchFamily="18" charset="0"/>
              </a:rPr>
              <a:t>(½</a:t>
            </a:r>
            <a:r>
              <a:rPr lang="en-US" i="1" dirty="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(½</a:t>
            </a:r>
            <a:r>
              <a:rPr lang="en-US" i="1" dirty="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½</a:t>
            </a:r>
            <a:r>
              <a:rPr lang="en-US" i="1" dirty="0">
                <a:latin typeface="Times New Roman" pitchFamily="18" charset="0"/>
                <a:cs typeface="Times New Roman" pitchFamily="18" charset="0"/>
              </a:rPr>
              <a:t>N</a:t>
            </a:r>
            <a:r>
              <a:rPr lang="en-US" baseline="30000" dirty="0" smtClean="0">
                <a:latin typeface="Times New Roman" pitchFamily="18" charset="0"/>
                <a:cs typeface="Times New Roman" pitchFamily="18" charset="0"/>
              </a:rPr>
              <a:t>2</a:t>
            </a:r>
            <a:endParaRPr lang="en-US" dirty="0" smtClean="0">
              <a:latin typeface="Times New Roman" pitchFamily="18" charset="0"/>
              <a:cs typeface="Times New Roman" pitchFamily="18" charset="0"/>
            </a:endParaRPr>
          </a:p>
          <a:p>
            <a:pPr eaLnBrk="1" hangingPunct="1">
              <a:spcBef>
                <a:spcPts val="1200"/>
              </a:spcBef>
            </a:pPr>
            <a:r>
              <a:rPr lang="en-US" dirty="0" smtClean="0"/>
              <a:t>If we can cut the array into two (equally-sized) pieces, sort each piece, and then merge the two back together, we should end up sorting the entire array with a lot less work</a:t>
            </a:r>
          </a:p>
          <a:p>
            <a:pPr eaLnBrk="1" hangingPunct="1">
              <a:spcBef>
                <a:spcPts val="1200"/>
              </a:spcBef>
            </a:pPr>
            <a:r>
              <a:rPr lang="en-US" dirty="0" smtClean="0"/>
              <a:t>The sorting algorithms that run in less than </a:t>
            </a:r>
            <a:r>
              <a:rPr lang="en-US" i="1"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baseline="4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dirty="0" smtClean="0">
                <a:cs typeface="Times New Roman" pitchFamily="18" charset="0"/>
              </a:rPr>
              <a:t> time are usually recursive (i.e., their strategy is to divide-and-conquer)</a:t>
            </a:r>
          </a:p>
          <a:p>
            <a:pPr eaLnBrk="1" hangingPunct="1">
              <a:spcBef>
                <a:spcPts val="1200"/>
              </a:spcBef>
            </a:pPr>
            <a:r>
              <a:rPr lang="en-US" dirty="0" smtClean="0">
                <a:cs typeface="Times New Roman" pitchFamily="18" charset="0"/>
              </a:rPr>
              <a:t>We’ll look into these in more depth in EECS 2510</a:t>
            </a:r>
            <a:endParaRPr lang="en-US" dirty="0" smtClean="0"/>
          </a:p>
        </p:txBody>
      </p:sp>
    </p:spTree>
    <p:extLst>
      <p:ext uri="{BB962C8B-B14F-4D97-AF65-F5344CB8AC3E}">
        <p14:creationId xmlns:p14="http://schemas.microsoft.com/office/powerpoint/2010/main" val="227876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5"/>
          <p:cNvSpPr>
            <a:spLocks noChangeArrowheads="1"/>
          </p:cNvSpPr>
          <p:nvPr/>
        </p:nvSpPr>
        <p:spPr bwMode="auto">
          <a:xfrm>
            <a:off x="359740" y="932675"/>
            <a:ext cx="11570919" cy="5684838"/>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7650" name="Title 1"/>
          <p:cNvSpPr>
            <a:spLocks noGrp="1"/>
          </p:cNvSpPr>
          <p:nvPr>
            <p:ph type="title"/>
          </p:nvPr>
        </p:nvSpPr>
        <p:spPr>
          <a:xfrm>
            <a:off x="0" y="1"/>
            <a:ext cx="12188825" cy="701675"/>
          </a:xfrm>
        </p:spPr>
        <p:txBody>
          <a:bodyPr/>
          <a:lstStyle/>
          <a:p>
            <a:pPr eaLnBrk="1" hangingPunct="1"/>
            <a:r>
              <a:rPr lang="en-US" smtClean="0"/>
              <a:t>The Rationale For Divide &amp; Conquer</a:t>
            </a:r>
          </a:p>
        </p:txBody>
      </p:sp>
      <p:pic>
        <p:nvPicPr>
          <p:cNvPr id="27651" name="Picture 4" descr="37461_CH10_FIG1007"/>
          <p:cNvPicPr>
            <a:picLocks noChangeAspect="1" noChangeArrowheads="1"/>
          </p:cNvPicPr>
          <p:nvPr/>
        </p:nvPicPr>
        <p:blipFill>
          <a:blip r:embed="rId2"/>
          <a:srcRect/>
          <a:stretch>
            <a:fillRect/>
          </a:stretch>
        </p:blipFill>
        <p:spPr bwMode="auto">
          <a:xfrm>
            <a:off x="514218" y="1088250"/>
            <a:ext cx="11261966" cy="5221288"/>
          </a:xfrm>
          <a:prstGeom prst="rect">
            <a:avLst/>
          </a:prstGeom>
          <a:noFill/>
          <a:ln w="9525">
            <a:noFill/>
            <a:miter lim="800000"/>
            <a:headEnd/>
            <a:tailEnd/>
          </a:ln>
        </p:spPr>
      </p:pic>
    </p:spTree>
    <p:extLst>
      <p:ext uri="{BB962C8B-B14F-4D97-AF65-F5344CB8AC3E}">
        <p14:creationId xmlns:p14="http://schemas.microsoft.com/office/powerpoint/2010/main" val="18950998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0" y="1"/>
            <a:ext cx="12188825" cy="701675"/>
          </a:xfrm>
        </p:spPr>
        <p:txBody>
          <a:bodyPr/>
          <a:lstStyle/>
          <a:p>
            <a:pPr eaLnBrk="1" hangingPunct="1"/>
            <a:r>
              <a:rPr lang="en-US" smtClean="0"/>
              <a:t>Merge Sort Algorithm</a:t>
            </a:r>
          </a:p>
        </p:txBody>
      </p:sp>
      <p:sp>
        <p:nvSpPr>
          <p:cNvPr id="14338" name="Content Placeholder 2"/>
          <p:cNvSpPr>
            <a:spLocks noGrp="1"/>
          </p:cNvSpPr>
          <p:nvPr>
            <p:ph idx="1"/>
          </p:nvPr>
        </p:nvSpPr>
        <p:spPr>
          <a:xfrm>
            <a:off x="207380" y="933450"/>
            <a:ext cx="11829085" cy="5683250"/>
          </a:xfrm>
        </p:spPr>
        <p:txBody>
          <a:bodyPr/>
          <a:lstStyle/>
          <a:p>
            <a:pPr eaLnBrk="1" hangingPunct="1">
              <a:buFont typeface="Wingdings 2" pitchFamily="18" charset="2"/>
              <a:buNone/>
            </a:pPr>
            <a:r>
              <a:rPr lang="en-US" sz="1800" b="1" i="1" dirty="0" err="1" smtClean="0">
                <a:latin typeface="Consolas" panose="020B0609020204030204" pitchFamily="49" charset="0"/>
                <a:cs typeface="Consolas" panose="020B0609020204030204" pitchFamily="49" charset="0"/>
              </a:rPr>
              <a:t>mergeSort</a:t>
            </a:r>
            <a:endParaRPr lang="en-US" sz="1800" dirty="0" smtClean="0">
              <a:latin typeface="Consolas" panose="020B0609020204030204" pitchFamily="49" charset="0"/>
              <a:cs typeface="Consolas" panose="020B0609020204030204" pitchFamily="49" charset="0"/>
            </a:endParaRPr>
          </a:p>
          <a:p>
            <a:pPr eaLnBrk="1" hangingPunct="1">
              <a:buFont typeface="Wingdings 2" pitchFamily="18" charset="2"/>
              <a:buNone/>
            </a:pPr>
            <a:r>
              <a:rPr lang="en-US" sz="1800" dirty="0" smtClean="0">
                <a:latin typeface="Consolas" panose="020B0609020204030204" pitchFamily="49" charset="0"/>
                <a:cs typeface="Consolas" panose="020B0609020204030204" pitchFamily="49" charset="0"/>
              </a:rPr>
              <a:t>	Cut the array in half</a:t>
            </a:r>
          </a:p>
          <a:p>
            <a:pPr eaLnBrk="1" hangingPunct="1">
              <a:buFont typeface="Wingdings 2" pitchFamily="18" charset="2"/>
              <a:buNone/>
            </a:pPr>
            <a:r>
              <a:rPr lang="en-US" sz="1800" dirty="0" smtClean="0">
                <a:latin typeface="Consolas" panose="020B0609020204030204" pitchFamily="49" charset="0"/>
                <a:cs typeface="Consolas" panose="020B0609020204030204" pitchFamily="49" charset="0"/>
              </a:rPr>
              <a:t>	Sort the  left half (somehow – insertion / bubble / selection)</a:t>
            </a:r>
          </a:p>
          <a:p>
            <a:pPr>
              <a:buNone/>
            </a:pPr>
            <a:r>
              <a:rPr lang="en-US" sz="1800" dirty="0" smtClean="0">
                <a:latin typeface="Consolas" panose="020B0609020204030204" pitchFamily="49" charset="0"/>
                <a:cs typeface="Consolas" panose="020B0609020204030204" pitchFamily="49" charset="0"/>
              </a:rPr>
              <a:t>	Sort the right half </a:t>
            </a:r>
            <a:r>
              <a:rPr lang="en-US" sz="1800" dirty="0">
                <a:latin typeface="Consolas" panose="020B0609020204030204" pitchFamily="49" charset="0"/>
                <a:cs typeface="Consolas" panose="020B0609020204030204" pitchFamily="49" charset="0"/>
              </a:rPr>
              <a:t>(somehow – insertion / bubble / selection)</a:t>
            </a:r>
            <a:endParaRPr lang="en-US" sz="1800" dirty="0" smtClean="0">
              <a:latin typeface="Consolas" panose="020B0609020204030204" pitchFamily="49" charset="0"/>
              <a:cs typeface="Consolas" panose="020B0609020204030204" pitchFamily="49" charset="0"/>
            </a:endParaRPr>
          </a:p>
          <a:p>
            <a:pPr eaLnBrk="1" hangingPunct="1">
              <a:buFont typeface="Wingdings 2" pitchFamily="18" charset="2"/>
              <a:buNone/>
            </a:pPr>
            <a:r>
              <a:rPr lang="en-US" sz="1800" dirty="0" smtClean="0">
                <a:latin typeface="Consolas" panose="020B0609020204030204" pitchFamily="49" charset="0"/>
                <a:cs typeface="Consolas" panose="020B0609020204030204" pitchFamily="49" charset="0"/>
              </a:rPr>
              <a:t>	Merge the two sorted halves into one sorted array</a:t>
            </a:r>
          </a:p>
          <a:p>
            <a:pPr eaLnBrk="1" hangingPunct="1">
              <a:buFont typeface="Wingdings 2" pitchFamily="18" charset="2"/>
              <a:buNone/>
            </a:pPr>
            <a:endParaRPr lang="en-US" sz="1800" dirty="0" smtClean="0">
              <a:latin typeface="Courier New" pitchFamily="49" charset="0"/>
            </a:endParaRPr>
          </a:p>
          <a:p>
            <a:pPr eaLnBrk="1" hangingPunct="1">
              <a:buFont typeface="Wingdings 2" pitchFamily="18" charset="2"/>
              <a:buNone/>
            </a:pPr>
            <a:r>
              <a:rPr lang="en-US" sz="1800" dirty="0" smtClean="0"/>
              <a:t>Because </a:t>
            </a:r>
            <a:r>
              <a:rPr lang="en-US" sz="1800" dirty="0" err="1" smtClean="0">
                <a:latin typeface="Consolas" panose="020B0609020204030204" pitchFamily="49" charset="0"/>
                <a:cs typeface="Consolas" panose="020B0609020204030204" pitchFamily="49" charset="0"/>
              </a:rPr>
              <a:t>mergeSort</a:t>
            </a:r>
            <a:r>
              <a:rPr lang="en-US" sz="1800" dirty="0" smtClean="0"/>
              <a:t> is itself a sorting algorithm, why not use </a:t>
            </a:r>
            <a:r>
              <a:rPr lang="en-US" sz="1800" i="1" u="sng" dirty="0" smtClean="0"/>
              <a:t>it</a:t>
            </a:r>
            <a:r>
              <a:rPr lang="en-US" sz="1800" dirty="0" smtClean="0"/>
              <a:t> to sort the two halves?</a:t>
            </a:r>
          </a:p>
          <a:p>
            <a:pPr eaLnBrk="1" hangingPunct="1">
              <a:buFont typeface="Wingdings 2" pitchFamily="18" charset="2"/>
              <a:buNone/>
            </a:pPr>
            <a:endParaRPr lang="en-US" sz="1800" dirty="0" smtClean="0"/>
          </a:p>
          <a:p>
            <a:pPr eaLnBrk="1" hangingPunct="1">
              <a:buNone/>
            </a:pPr>
            <a:r>
              <a:rPr lang="en-US" sz="1800" dirty="0" smtClean="0"/>
              <a:t>We can make </a:t>
            </a:r>
            <a:r>
              <a:rPr lang="en-US" sz="1800" dirty="0" err="1">
                <a:latin typeface="Consolas" panose="020B0609020204030204" pitchFamily="49" charset="0"/>
                <a:cs typeface="Consolas" panose="020B0609020204030204" pitchFamily="49" charset="0"/>
              </a:rPr>
              <a:t>mergeSort</a:t>
            </a:r>
            <a:r>
              <a:rPr lang="en-US" sz="1800" dirty="0"/>
              <a:t> </a:t>
            </a:r>
            <a:r>
              <a:rPr lang="en-US" sz="1800" i="1" u="sng" dirty="0"/>
              <a:t>recursive</a:t>
            </a:r>
            <a:r>
              <a:rPr lang="en-US" sz="1800" dirty="0"/>
              <a:t> </a:t>
            </a:r>
            <a:r>
              <a:rPr lang="en-US" sz="1800" dirty="0" smtClean="0"/>
              <a:t>and let it call itself to sort the two sub-arrays:</a:t>
            </a:r>
            <a:endParaRPr lang="en-US" sz="1800" b="1" i="1" dirty="0" smtClean="0"/>
          </a:p>
          <a:p>
            <a:pPr eaLnBrk="1" hangingPunct="1">
              <a:buFont typeface="Wingdings 2" pitchFamily="18" charset="2"/>
              <a:buNone/>
            </a:pPr>
            <a:endParaRPr lang="en-US" sz="1800" b="1" i="1" dirty="0" smtClean="0"/>
          </a:p>
          <a:p>
            <a:pPr eaLnBrk="1" hangingPunct="1">
              <a:buFont typeface="Wingdings 2" pitchFamily="18" charset="2"/>
              <a:buNone/>
            </a:pPr>
            <a:r>
              <a:rPr lang="en-US" sz="1800" b="1" i="1" dirty="0" err="1" smtClean="0">
                <a:latin typeface="Courier New" pitchFamily="49" charset="0"/>
              </a:rPr>
              <a:t>mergeSort</a:t>
            </a:r>
            <a:r>
              <a:rPr lang="en-US" sz="1800" b="1" i="1" dirty="0" smtClean="0">
                <a:latin typeface="Courier New" pitchFamily="49" charset="0"/>
              </a:rPr>
              <a:t>—Recursive</a:t>
            </a:r>
            <a:endParaRPr lang="en-US" sz="1800" dirty="0" smtClean="0">
              <a:latin typeface="Courier New" pitchFamily="49" charset="0"/>
            </a:endParaRPr>
          </a:p>
          <a:p>
            <a:pPr eaLnBrk="1" hangingPunct="1">
              <a:buFont typeface="Wingdings 2" pitchFamily="18" charset="2"/>
              <a:buNone/>
            </a:pPr>
            <a:r>
              <a:rPr lang="en-US" sz="1800" dirty="0" smtClean="0">
                <a:latin typeface="Consolas" panose="020B0609020204030204" pitchFamily="49" charset="0"/>
                <a:cs typeface="Consolas" panose="020B0609020204030204" pitchFamily="49" charset="0"/>
              </a:rPr>
              <a:t>	Cut the array in half</a:t>
            </a:r>
          </a:p>
          <a:p>
            <a:pPr eaLnBrk="1" hangingPunct="1">
              <a:buFont typeface="Wingdings 2" pitchFamily="18" charset="2"/>
              <a:buNone/>
            </a:pP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mergeSort</a:t>
            </a:r>
            <a:r>
              <a:rPr lang="en-US" sz="1800" dirty="0" smtClean="0">
                <a:latin typeface="Consolas" panose="020B0609020204030204" pitchFamily="49" charset="0"/>
                <a:cs typeface="Consolas" panose="020B0609020204030204" pitchFamily="49" charset="0"/>
              </a:rPr>
              <a:t> the left half</a:t>
            </a:r>
          </a:p>
          <a:p>
            <a:pPr eaLnBrk="1" hangingPunct="1">
              <a:buFont typeface="Wingdings 2" pitchFamily="18" charset="2"/>
              <a:buNone/>
            </a:pP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mergeSort</a:t>
            </a:r>
            <a:r>
              <a:rPr lang="en-US" sz="1800" dirty="0" smtClean="0">
                <a:latin typeface="Consolas" panose="020B0609020204030204" pitchFamily="49" charset="0"/>
                <a:cs typeface="Consolas" panose="020B0609020204030204" pitchFamily="49" charset="0"/>
              </a:rPr>
              <a:t> the right half</a:t>
            </a:r>
          </a:p>
          <a:p>
            <a:pPr eaLnBrk="1" hangingPunct="1">
              <a:buFont typeface="Wingdings 2" pitchFamily="18" charset="2"/>
              <a:buNone/>
            </a:pPr>
            <a:r>
              <a:rPr lang="en-US" sz="1800" dirty="0" smtClean="0">
                <a:latin typeface="Consolas" panose="020B0609020204030204" pitchFamily="49" charset="0"/>
                <a:cs typeface="Consolas" panose="020B0609020204030204" pitchFamily="49" charset="0"/>
              </a:rPr>
              <a:t>	Merge the two sorted halves into one sorted array</a:t>
            </a:r>
          </a:p>
        </p:txBody>
      </p:sp>
    </p:spTree>
    <p:extLst>
      <p:ext uri="{BB962C8B-B14F-4D97-AF65-F5344CB8AC3E}">
        <p14:creationId xmlns:p14="http://schemas.microsoft.com/office/powerpoint/2010/main" val="360415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0" y="1"/>
            <a:ext cx="12188825" cy="701675"/>
          </a:xfrm>
        </p:spPr>
        <p:txBody>
          <a:bodyPr/>
          <a:lstStyle/>
          <a:p>
            <a:pPr eaLnBrk="1" hangingPunct="1"/>
            <a:r>
              <a:rPr lang="en-US" smtClean="0"/>
              <a:t>Merge Sort Summary</a:t>
            </a:r>
          </a:p>
        </p:txBody>
      </p:sp>
      <p:sp>
        <p:nvSpPr>
          <p:cNvPr id="14338" name="Content Placeholder 2"/>
          <p:cNvSpPr>
            <a:spLocks noGrp="1"/>
          </p:cNvSpPr>
          <p:nvPr>
            <p:ph idx="1"/>
          </p:nvPr>
        </p:nvSpPr>
        <p:spPr>
          <a:xfrm>
            <a:off x="207380" y="933450"/>
            <a:ext cx="11829085" cy="5683250"/>
          </a:xfrm>
        </p:spPr>
        <p:txBody>
          <a:bodyPr/>
          <a:lstStyle/>
          <a:p>
            <a:pPr eaLnBrk="1" hangingPunct="1">
              <a:buFont typeface="Wingdings 2" pitchFamily="18" charset="2"/>
              <a:buNone/>
              <a:tabLst>
                <a:tab pos="2343150" algn="l"/>
              </a:tabLst>
            </a:pPr>
            <a:r>
              <a:rPr lang="en-US" sz="2600" b="1" dirty="0" smtClean="0">
                <a:latin typeface="Consolas" panose="020B0609020204030204" pitchFamily="49" charset="0"/>
                <a:cs typeface="Consolas" panose="020B0609020204030204" pitchFamily="49" charset="0"/>
              </a:rPr>
              <a:t>Method </a:t>
            </a:r>
            <a:r>
              <a:rPr lang="en-US" sz="2600" b="1" dirty="0" err="1" smtClean="0">
                <a:solidFill>
                  <a:srgbClr val="FFC000"/>
                </a:solidFill>
                <a:latin typeface="Consolas" panose="020B0609020204030204" pitchFamily="49" charset="0"/>
                <a:cs typeface="Consolas" panose="020B0609020204030204" pitchFamily="49" charset="0"/>
              </a:rPr>
              <a:t>mergeSort</a:t>
            </a:r>
            <a:r>
              <a:rPr lang="en-US" sz="2600" b="1" dirty="0" smtClean="0">
                <a:solidFill>
                  <a:srgbClr val="FFC000"/>
                </a:solidFill>
                <a:latin typeface="Consolas" panose="020B0609020204030204" pitchFamily="49" charset="0"/>
                <a:cs typeface="Consolas" panose="020B0609020204030204" pitchFamily="49" charset="0"/>
              </a:rPr>
              <a:t>(first, last)</a:t>
            </a:r>
            <a:endParaRPr lang="en-US" sz="2600" i="1" dirty="0" smtClean="0">
              <a:solidFill>
                <a:srgbClr val="FFC000"/>
              </a:solidFill>
              <a:latin typeface="Consolas" panose="020B0609020204030204" pitchFamily="49" charset="0"/>
              <a:cs typeface="Consolas" panose="020B0609020204030204" pitchFamily="49" charset="0"/>
            </a:endParaRPr>
          </a:p>
          <a:p>
            <a:pPr eaLnBrk="1" hangingPunct="1">
              <a:buFont typeface="Wingdings 2" pitchFamily="18" charset="2"/>
              <a:buNone/>
              <a:tabLst>
                <a:tab pos="2343150" algn="l"/>
              </a:tabLst>
            </a:pPr>
            <a:r>
              <a:rPr lang="en-US" sz="2600" i="1" dirty="0" smtClean="0"/>
              <a:t>Definition: 	</a:t>
            </a:r>
            <a:r>
              <a:rPr lang="en-US" sz="2600" dirty="0" smtClean="0"/>
              <a:t>Sorts array elements in ascending order</a:t>
            </a:r>
          </a:p>
          <a:p>
            <a:pPr eaLnBrk="1" hangingPunct="1">
              <a:buFont typeface="Wingdings 2" pitchFamily="18" charset="2"/>
              <a:buNone/>
              <a:tabLst>
                <a:tab pos="2343150" algn="l"/>
              </a:tabLst>
            </a:pPr>
            <a:endParaRPr lang="en-US" sz="1400" i="1" dirty="0" smtClean="0"/>
          </a:p>
          <a:p>
            <a:pPr eaLnBrk="1" hangingPunct="1">
              <a:buFont typeface="Wingdings 2" pitchFamily="18" charset="2"/>
              <a:buNone/>
              <a:tabLst>
                <a:tab pos="2343150" algn="l"/>
              </a:tabLst>
            </a:pPr>
            <a:r>
              <a:rPr lang="en-US" sz="2400" i="1" dirty="0" smtClean="0">
                <a:solidFill>
                  <a:srgbClr val="FFC000"/>
                </a:solidFill>
                <a:latin typeface="Consolas" panose="020B0609020204030204" pitchFamily="49" charset="0"/>
                <a:cs typeface="Consolas" panose="020B0609020204030204" pitchFamily="49" charset="0"/>
              </a:rPr>
              <a:t>Size:</a:t>
            </a:r>
            <a:r>
              <a:rPr lang="en-US" sz="2400" dirty="0" smtClean="0">
                <a:solidFill>
                  <a:srgbClr val="FFC000"/>
                </a:solidFill>
                <a:latin typeface="Consolas" panose="020B0609020204030204" pitchFamily="49" charset="0"/>
                <a:cs typeface="Consolas" panose="020B0609020204030204" pitchFamily="49" charset="0"/>
              </a:rPr>
              <a:t>	last – first + 1</a:t>
            </a:r>
          </a:p>
          <a:p>
            <a:pPr eaLnBrk="1" hangingPunct="1">
              <a:buFont typeface="Wingdings 2" pitchFamily="18" charset="2"/>
              <a:buNone/>
              <a:tabLst>
                <a:tab pos="2343150" algn="l"/>
              </a:tabLst>
            </a:pPr>
            <a:endParaRPr lang="en-US" sz="1400" i="1" dirty="0" smtClean="0"/>
          </a:p>
          <a:p>
            <a:pPr eaLnBrk="1" hangingPunct="1">
              <a:buFont typeface="Wingdings 2" pitchFamily="18" charset="2"/>
              <a:buNone/>
              <a:tabLst>
                <a:tab pos="2343150" algn="l"/>
              </a:tabLst>
            </a:pPr>
            <a:r>
              <a:rPr lang="en-US" sz="2400" i="1" dirty="0" smtClean="0"/>
              <a:t>Base Case:</a:t>
            </a:r>
            <a:r>
              <a:rPr lang="en-US" sz="2400" dirty="0" smtClean="0"/>
              <a:t>	If </a:t>
            </a:r>
            <a:r>
              <a:rPr lang="en-US" sz="2400" dirty="0" smtClean="0">
                <a:solidFill>
                  <a:srgbClr val="FFC000"/>
                </a:solidFill>
                <a:latin typeface="Consolas" panose="020B0609020204030204" pitchFamily="49" charset="0"/>
                <a:cs typeface="Consolas" panose="020B0609020204030204" pitchFamily="49" charset="0"/>
              </a:rPr>
              <a:t>size</a:t>
            </a:r>
            <a:r>
              <a:rPr lang="en-US" sz="2400" dirty="0" smtClean="0"/>
              <a:t> is less than 2, do nothing.</a:t>
            </a:r>
            <a:endParaRPr lang="en-US" sz="2400" i="1" dirty="0" smtClean="0"/>
          </a:p>
          <a:p>
            <a:pPr eaLnBrk="1" hangingPunct="1">
              <a:buFont typeface="Wingdings 2" pitchFamily="18" charset="2"/>
              <a:buNone/>
              <a:tabLst>
                <a:tab pos="2343150" algn="l"/>
              </a:tabLst>
            </a:pPr>
            <a:endParaRPr lang="en-US" sz="2400" i="1" dirty="0" smtClean="0"/>
          </a:p>
          <a:p>
            <a:pPr eaLnBrk="1" hangingPunct="1">
              <a:buFont typeface="Wingdings 2" pitchFamily="18" charset="2"/>
              <a:buNone/>
              <a:tabLst>
                <a:tab pos="2343150" algn="l"/>
              </a:tabLst>
            </a:pPr>
            <a:r>
              <a:rPr lang="en-US" sz="2400" i="1" dirty="0" smtClean="0"/>
              <a:t>General Case:	</a:t>
            </a:r>
            <a:r>
              <a:rPr lang="en-US" sz="2400" dirty="0" smtClean="0"/>
              <a:t>Cut the array in half.</a:t>
            </a:r>
          </a:p>
          <a:p>
            <a:pPr eaLnBrk="1" hangingPunct="1">
              <a:buNone/>
              <a:tabLst>
                <a:tab pos="2343150" algn="l"/>
              </a:tabLst>
            </a:pPr>
            <a:r>
              <a:rPr lang="en-US" sz="2400" dirty="0" smtClean="0"/>
              <a:t>		</a:t>
            </a:r>
            <a:r>
              <a:rPr lang="en-US" sz="2400" dirty="0" err="1">
                <a:solidFill>
                  <a:srgbClr val="FFC000"/>
                </a:solidFill>
                <a:latin typeface="Consolas" panose="020B0609020204030204" pitchFamily="49" charset="0"/>
                <a:cs typeface="Consolas" panose="020B0609020204030204" pitchFamily="49" charset="0"/>
              </a:rPr>
              <a:t>mergeSort</a:t>
            </a:r>
            <a:r>
              <a:rPr lang="en-US" sz="2400" dirty="0" smtClean="0"/>
              <a:t> the left half.</a:t>
            </a:r>
          </a:p>
          <a:p>
            <a:pPr eaLnBrk="1" hangingPunct="1">
              <a:buNone/>
              <a:tabLst>
                <a:tab pos="2343150" algn="l"/>
              </a:tabLst>
            </a:pPr>
            <a:r>
              <a:rPr lang="en-US" sz="2400" dirty="0" smtClean="0"/>
              <a:t>		</a:t>
            </a:r>
            <a:r>
              <a:rPr lang="en-US" sz="2400" dirty="0" err="1" smtClean="0">
                <a:solidFill>
                  <a:srgbClr val="FFC000"/>
                </a:solidFill>
                <a:latin typeface="Consolas" panose="020B0609020204030204" pitchFamily="49" charset="0"/>
                <a:cs typeface="Consolas" panose="020B0609020204030204" pitchFamily="49" charset="0"/>
              </a:rPr>
              <a:t>mergeSort</a:t>
            </a:r>
            <a:r>
              <a:rPr lang="en-US" sz="2400" dirty="0" smtClean="0">
                <a:solidFill>
                  <a:srgbClr val="FFC000"/>
                </a:solidFill>
              </a:rPr>
              <a:t> </a:t>
            </a:r>
            <a:r>
              <a:rPr lang="en-US" sz="2400" dirty="0" smtClean="0"/>
              <a:t>the right half.</a:t>
            </a:r>
          </a:p>
          <a:p>
            <a:pPr eaLnBrk="1" hangingPunct="1">
              <a:buFont typeface="Wingdings 2" pitchFamily="18" charset="2"/>
              <a:buNone/>
              <a:tabLst>
                <a:tab pos="2343150" algn="l"/>
              </a:tabLst>
            </a:pPr>
            <a:r>
              <a:rPr lang="en-US" sz="2400" dirty="0" smtClean="0"/>
              <a:t>		Merge the sorted halves into one sorted array.</a:t>
            </a:r>
          </a:p>
        </p:txBody>
      </p:sp>
    </p:spTree>
    <p:extLst>
      <p:ext uri="{BB962C8B-B14F-4D97-AF65-F5344CB8AC3E}">
        <p14:creationId xmlns:p14="http://schemas.microsoft.com/office/powerpoint/2010/main" val="114429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5"/>
          <p:cNvSpPr>
            <a:spLocks noChangeArrowheads="1"/>
          </p:cNvSpPr>
          <p:nvPr/>
        </p:nvSpPr>
        <p:spPr bwMode="auto">
          <a:xfrm>
            <a:off x="2458927" y="1009650"/>
            <a:ext cx="7218070" cy="568325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0722" name="Title 1"/>
          <p:cNvSpPr>
            <a:spLocks noGrp="1"/>
          </p:cNvSpPr>
          <p:nvPr>
            <p:ph type="title"/>
          </p:nvPr>
        </p:nvSpPr>
        <p:spPr>
          <a:xfrm>
            <a:off x="0" y="1"/>
            <a:ext cx="12188825" cy="701675"/>
          </a:xfrm>
        </p:spPr>
        <p:txBody>
          <a:bodyPr/>
          <a:lstStyle/>
          <a:p>
            <a:pPr eaLnBrk="1" hangingPunct="1"/>
            <a:r>
              <a:rPr lang="en-US" smtClean="0"/>
              <a:t>Merging Two Sorted Arrays</a:t>
            </a:r>
          </a:p>
        </p:txBody>
      </p:sp>
      <p:pic>
        <p:nvPicPr>
          <p:cNvPr id="30723" name="Picture 4" descr="37461_CH10_FIG1008"/>
          <p:cNvPicPr>
            <a:picLocks noChangeAspect="1" noChangeArrowheads="1"/>
          </p:cNvPicPr>
          <p:nvPr/>
        </p:nvPicPr>
        <p:blipFill>
          <a:blip r:embed="rId2"/>
          <a:srcRect/>
          <a:stretch>
            <a:fillRect/>
          </a:stretch>
        </p:blipFill>
        <p:spPr bwMode="auto">
          <a:xfrm>
            <a:off x="2613403" y="1085850"/>
            <a:ext cx="6938742" cy="5505450"/>
          </a:xfrm>
          <a:prstGeom prst="rect">
            <a:avLst/>
          </a:prstGeom>
          <a:noFill/>
          <a:ln w="9525">
            <a:noFill/>
            <a:miter lim="800000"/>
            <a:headEnd/>
            <a:tailEnd/>
          </a:ln>
        </p:spPr>
      </p:pic>
    </p:spTree>
    <p:extLst>
      <p:ext uri="{BB962C8B-B14F-4D97-AF65-F5344CB8AC3E}">
        <p14:creationId xmlns:p14="http://schemas.microsoft.com/office/powerpoint/2010/main" val="747301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ChangeArrowheads="1"/>
          </p:cNvSpPr>
          <p:nvPr/>
        </p:nvSpPr>
        <p:spPr bwMode="auto">
          <a:xfrm>
            <a:off x="871840" y="1816100"/>
            <a:ext cx="10392244" cy="31877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1746" name="Title 1"/>
          <p:cNvSpPr>
            <a:spLocks noGrp="1"/>
          </p:cNvSpPr>
          <p:nvPr>
            <p:ph type="title"/>
          </p:nvPr>
        </p:nvSpPr>
        <p:spPr>
          <a:xfrm>
            <a:off x="0" y="1"/>
            <a:ext cx="12188825" cy="701675"/>
          </a:xfrm>
        </p:spPr>
        <p:txBody>
          <a:bodyPr/>
          <a:lstStyle/>
          <a:p>
            <a:pPr eaLnBrk="1" hangingPunct="1"/>
            <a:r>
              <a:rPr lang="en-US" smtClean="0"/>
              <a:t>Our Actual Merge Problem</a:t>
            </a:r>
          </a:p>
        </p:txBody>
      </p:sp>
      <p:pic>
        <p:nvPicPr>
          <p:cNvPr id="31747" name="Picture 5" descr="37461_CH10_FIG1009"/>
          <p:cNvPicPr>
            <a:picLocks noChangeAspect="1" noChangeArrowheads="1"/>
          </p:cNvPicPr>
          <p:nvPr/>
        </p:nvPicPr>
        <p:blipFill>
          <a:blip r:embed="rId2"/>
          <a:srcRect/>
          <a:stretch>
            <a:fillRect/>
          </a:stretch>
        </p:blipFill>
        <p:spPr bwMode="auto">
          <a:xfrm>
            <a:off x="1091916" y="1976439"/>
            <a:ext cx="10004994" cy="2905125"/>
          </a:xfrm>
          <a:prstGeom prst="rect">
            <a:avLst/>
          </a:prstGeom>
          <a:noFill/>
          <a:ln w="9525">
            <a:noFill/>
            <a:miter lim="800000"/>
            <a:headEnd/>
            <a:tailEnd/>
          </a:ln>
        </p:spPr>
      </p:pic>
    </p:spTree>
    <p:extLst>
      <p:ext uri="{BB962C8B-B14F-4D97-AF65-F5344CB8AC3E}">
        <p14:creationId xmlns:p14="http://schemas.microsoft.com/office/powerpoint/2010/main" val="1388432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0" y="1"/>
            <a:ext cx="12188825" cy="702245"/>
          </a:xfrm>
        </p:spPr>
        <p:txBody>
          <a:bodyPr/>
          <a:lstStyle/>
          <a:p>
            <a:pPr algn="ctr" eaLnBrk="1" hangingPunct="1"/>
            <a:r>
              <a:rPr lang="en-US" dirty="0" smtClean="0"/>
              <a:t>A Test Harness</a:t>
            </a:r>
          </a:p>
        </p:txBody>
      </p:sp>
      <p:sp>
        <p:nvSpPr>
          <p:cNvPr id="14338" name="Content Placeholder 2"/>
          <p:cNvSpPr>
            <a:spLocks noGrp="1"/>
          </p:cNvSpPr>
          <p:nvPr>
            <p:ph idx="1"/>
          </p:nvPr>
        </p:nvSpPr>
        <p:spPr>
          <a:xfrm>
            <a:off x="152361" y="932676"/>
            <a:ext cx="11884104" cy="5722125"/>
          </a:xfrm>
        </p:spPr>
        <p:txBody>
          <a:bodyPr/>
          <a:lstStyle/>
          <a:p>
            <a:pPr>
              <a:lnSpc>
                <a:spcPct val="95000"/>
              </a:lnSpc>
              <a:spcBef>
                <a:spcPts val="1200"/>
              </a:spcBef>
              <a:tabLst>
                <a:tab pos="3030538" algn="l"/>
              </a:tabLst>
            </a:pPr>
            <a:r>
              <a:rPr lang="en-US" sz="2900" dirty="0" smtClean="0"/>
              <a:t>To help us test our sorting algorithms we create an application class called </a:t>
            </a:r>
            <a:r>
              <a:rPr lang="en-US" sz="2900" dirty="0" smtClean="0">
                <a:solidFill>
                  <a:srgbClr val="FFC000"/>
                </a:solidFill>
                <a:latin typeface="Consolas" pitchFamily="49" charset="0"/>
                <a:cs typeface="Consolas" pitchFamily="49" charset="0"/>
              </a:rPr>
              <a:t>Sorts</a:t>
            </a:r>
            <a:r>
              <a:rPr lang="en-US" sz="2900" dirty="0" smtClean="0"/>
              <a:t>:</a:t>
            </a:r>
          </a:p>
          <a:p>
            <a:pPr>
              <a:lnSpc>
                <a:spcPct val="95000"/>
              </a:lnSpc>
              <a:spcBef>
                <a:spcPts val="1200"/>
              </a:spcBef>
              <a:tabLst>
                <a:tab pos="3030538" algn="l"/>
              </a:tabLst>
            </a:pPr>
            <a:r>
              <a:rPr lang="en-US" sz="2900" dirty="0" smtClean="0"/>
              <a:t>The class defines an array </a:t>
            </a:r>
            <a:r>
              <a:rPr lang="en-US" sz="2900" dirty="0" smtClean="0">
                <a:solidFill>
                  <a:srgbClr val="FFC000"/>
                </a:solidFill>
                <a:latin typeface="Consolas" pitchFamily="49" charset="0"/>
                <a:cs typeface="Consolas" pitchFamily="49" charset="0"/>
              </a:rPr>
              <a:t>values</a:t>
            </a:r>
            <a:r>
              <a:rPr lang="en-US" sz="2900" dirty="0" smtClean="0"/>
              <a:t> that can hold 50 integers and static methods:</a:t>
            </a:r>
          </a:p>
          <a:p>
            <a:pPr marL="742950" lvl="1" indent="-285750">
              <a:lnSpc>
                <a:spcPct val="95000"/>
              </a:lnSpc>
              <a:spcBef>
                <a:spcPts val="1200"/>
              </a:spcBef>
              <a:tabLst>
                <a:tab pos="3030538" algn="l"/>
              </a:tabLst>
            </a:pPr>
            <a:r>
              <a:rPr lang="en-US" sz="2500" dirty="0" err="1" smtClean="0">
                <a:solidFill>
                  <a:srgbClr val="FFC000"/>
                </a:solidFill>
                <a:latin typeface="Consolas" pitchFamily="49" charset="0"/>
                <a:cs typeface="Consolas" pitchFamily="49" charset="0"/>
              </a:rPr>
              <a:t>initValues</a:t>
            </a:r>
            <a:r>
              <a:rPr lang="en-US" sz="2500" dirty="0" smtClean="0"/>
              <a:t>: Initializes the </a:t>
            </a:r>
            <a:r>
              <a:rPr lang="en-US" sz="2500" dirty="0">
                <a:solidFill>
                  <a:srgbClr val="FFC000"/>
                </a:solidFill>
                <a:latin typeface="Consolas" pitchFamily="49" charset="0"/>
                <a:cs typeface="Consolas" pitchFamily="49" charset="0"/>
              </a:rPr>
              <a:t>values</a:t>
            </a:r>
            <a:r>
              <a:rPr lang="en-US" sz="2500" dirty="0"/>
              <a:t> </a:t>
            </a:r>
            <a:r>
              <a:rPr lang="en-US" sz="2500" dirty="0" smtClean="0"/>
              <a:t>array with random numbers between 0 and 99</a:t>
            </a:r>
          </a:p>
          <a:p>
            <a:pPr marL="742950" lvl="1" indent="-285750">
              <a:lnSpc>
                <a:spcPct val="95000"/>
              </a:lnSpc>
              <a:spcBef>
                <a:spcPts val="1200"/>
              </a:spcBef>
              <a:tabLst>
                <a:tab pos="3030538" algn="l"/>
              </a:tabLst>
            </a:pPr>
            <a:r>
              <a:rPr lang="en-US" sz="2500" dirty="0" err="1" smtClean="0">
                <a:solidFill>
                  <a:srgbClr val="FFC000"/>
                </a:solidFill>
                <a:latin typeface="Consolas" pitchFamily="49" charset="0"/>
                <a:cs typeface="Consolas" pitchFamily="49" charset="0"/>
              </a:rPr>
              <a:t>isSorted</a:t>
            </a:r>
            <a:r>
              <a:rPr lang="en-US" sz="2500" dirty="0" smtClean="0"/>
              <a:t>: Returns a </a:t>
            </a:r>
            <a:r>
              <a:rPr lang="en-US" sz="2500" dirty="0" err="1" smtClean="0">
                <a:solidFill>
                  <a:srgbClr val="FFC000"/>
                </a:solidFill>
                <a:latin typeface="Consolas" pitchFamily="49" charset="0"/>
                <a:cs typeface="Consolas" pitchFamily="49" charset="0"/>
              </a:rPr>
              <a:t>boolean</a:t>
            </a:r>
            <a:r>
              <a:rPr lang="en-US" sz="2500" dirty="0" smtClean="0"/>
              <a:t> value indicating whether the </a:t>
            </a:r>
            <a:r>
              <a:rPr lang="en-US" sz="2500" dirty="0">
                <a:solidFill>
                  <a:srgbClr val="FFC000"/>
                </a:solidFill>
                <a:latin typeface="Consolas" pitchFamily="49" charset="0"/>
                <a:cs typeface="Consolas" pitchFamily="49" charset="0"/>
              </a:rPr>
              <a:t>values</a:t>
            </a:r>
            <a:r>
              <a:rPr lang="en-US" sz="2500" dirty="0" smtClean="0"/>
              <a:t> array is currently sorted</a:t>
            </a:r>
          </a:p>
          <a:p>
            <a:pPr marL="742950" lvl="1" indent="-285750">
              <a:lnSpc>
                <a:spcPct val="95000"/>
              </a:lnSpc>
              <a:spcBef>
                <a:spcPts val="1200"/>
              </a:spcBef>
              <a:tabLst>
                <a:tab pos="3030538" algn="l"/>
              </a:tabLst>
            </a:pPr>
            <a:r>
              <a:rPr lang="en-US" sz="2500" dirty="0" smtClean="0">
                <a:solidFill>
                  <a:srgbClr val="FFC000"/>
                </a:solidFill>
                <a:latin typeface="Consolas" pitchFamily="49" charset="0"/>
                <a:cs typeface="Consolas" pitchFamily="49" charset="0"/>
              </a:rPr>
              <a:t>swap</a:t>
            </a:r>
            <a:r>
              <a:rPr lang="en-US" sz="2500" dirty="0" smtClean="0"/>
              <a:t>: swaps the integers between </a:t>
            </a:r>
            <a:r>
              <a:rPr lang="en-US" sz="2500" dirty="0" smtClean="0">
                <a:solidFill>
                  <a:srgbClr val="FFC000"/>
                </a:solidFill>
                <a:latin typeface="Consolas" pitchFamily="49" charset="0"/>
                <a:cs typeface="Consolas" pitchFamily="49" charset="0"/>
              </a:rPr>
              <a:t>values[index1]</a:t>
            </a:r>
            <a:r>
              <a:rPr lang="en-US" sz="2500" dirty="0" smtClean="0"/>
              <a:t> and </a:t>
            </a:r>
            <a:r>
              <a:rPr lang="en-US" sz="2500" dirty="0" smtClean="0">
                <a:solidFill>
                  <a:srgbClr val="FFC000"/>
                </a:solidFill>
                <a:latin typeface="Consolas" pitchFamily="49" charset="0"/>
                <a:cs typeface="Consolas" pitchFamily="49" charset="0"/>
              </a:rPr>
              <a:t>values[index2]</a:t>
            </a:r>
            <a:r>
              <a:rPr lang="en-US" sz="2500" dirty="0" smtClean="0"/>
              <a:t>, where </a:t>
            </a:r>
            <a:r>
              <a:rPr lang="en-US" sz="2500" dirty="0" smtClean="0">
                <a:solidFill>
                  <a:srgbClr val="FFC000"/>
                </a:solidFill>
                <a:latin typeface="Consolas" pitchFamily="49" charset="0"/>
                <a:cs typeface="Consolas" pitchFamily="49" charset="0"/>
              </a:rPr>
              <a:t>index1</a:t>
            </a:r>
            <a:r>
              <a:rPr lang="en-US" sz="2500" dirty="0" smtClean="0"/>
              <a:t> and </a:t>
            </a:r>
            <a:r>
              <a:rPr lang="en-US" sz="2500" dirty="0" smtClean="0">
                <a:solidFill>
                  <a:srgbClr val="FFC000"/>
                </a:solidFill>
                <a:latin typeface="Consolas" pitchFamily="49" charset="0"/>
                <a:cs typeface="Consolas" pitchFamily="49" charset="0"/>
              </a:rPr>
              <a:t>index2</a:t>
            </a:r>
            <a:r>
              <a:rPr lang="en-US" sz="2500" dirty="0" smtClean="0"/>
              <a:t> are the method’s parameters</a:t>
            </a:r>
          </a:p>
          <a:p>
            <a:pPr marL="742950" lvl="1" indent="-285750">
              <a:lnSpc>
                <a:spcPct val="95000"/>
              </a:lnSpc>
              <a:spcBef>
                <a:spcPts val="1200"/>
              </a:spcBef>
              <a:tabLst>
                <a:tab pos="3030538" algn="l"/>
              </a:tabLst>
            </a:pPr>
            <a:r>
              <a:rPr lang="en-US" sz="2500" dirty="0" err="1" smtClean="0">
                <a:solidFill>
                  <a:srgbClr val="FFC000"/>
                </a:solidFill>
                <a:latin typeface="Consolas" pitchFamily="49" charset="0"/>
                <a:cs typeface="Consolas" pitchFamily="49" charset="0"/>
              </a:rPr>
              <a:t>printValues</a:t>
            </a:r>
            <a:r>
              <a:rPr lang="en-US" sz="2500" dirty="0" smtClean="0"/>
              <a:t>: Prints the contents of the </a:t>
            </a:r>
            <a:r>
              <a:rPr lang="en-US" sz="2500" dirty="0">
                <a:solidFill>
                  <a:srgbClr val="FFC000"/>
                </a:solidFill>
                <a:latin typeface="Consolas" pitchFamily="49" charset="0"/>
                <a:cs typeface="Consolas" pitchFamily="49" charset="0"/>
              </a:rPr>
              <a:t>values</a:t>
            </a:r>
            <a:r>
              <a:rPr lang="en-US" sz="2500" dirty="0" smtClean="0"/>
              <a:t> array to the </a:t>
            </a:r>
            <a:r>
              <a:rPr lang="en-US" sz="2500" dirty="0" err="1" smtClean="0">
                <a:solidFill>
                  <a:srgbClr val="FFC000"/>
                </a:solidFill>
                <a:latin typeface="Consolas" pitchFamily="49" charset="0"/>
                <a:cs typeface="Consolas" pitchFamily="49" charset="0"/>
              </a:rPr>
              <a:t>System.out</a:t>
            </a:r>
            <a:r>
              <a:rPr lang="en-US" sz="2500" dirty="0" smtClean="0"/>
              <a:t> stream; the output is arranged evenly in ten columns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ChangeArrowheads="1"/>
          </p:cNvSpPr>
          <p:nvPr/>
        </p:nvSpPr>
        <p:spPr bwMode="auto">
          <a:xfrm>
            <a:off x="156593" y="932675"/>
            <a:ext cx="11824853" cy="5646738"/>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2770" name="Title 1"/>
          <p:cNvSpPr>
            <a:spLocks noGrp="1"/>
          </p:cNvSpPr>
          <p:nvPr>
            <p:ph type="title"/>
          </p:nvPr>
        </p:nvSpPr>
        <p:spPr>
          <a:xfrm>
            <a:off x="0" y="1"/>
            <a:ext cx="12188825" cy="701675"/>
          </a:xfrm>
        </p:spPr>
        <p:txBody>
          <a:bodyPr/>
          <a:lstStyle/>
          <a:p>
            <a:pPr eaLnBrk="1" hangingPunct="1"/>
            <a:r>
              <a:rPr lang="en-US" smtClean="0"/>
              <a:t>Our Solution</a:t>
            </a:r>
          </a:p>
        </p:txBody>
      </p:sp>
      <p:pic>
        <p:nvPicPr>
          <p:cNvPr id="32771" name="Picture 6" descr="37461_CH10_FIG1010"/>
          <p:cNvPicPr>
            <a:picLocks noChangeAspect="1" noChangeArrowheads="1"/>
          </p:cNvPicPr>
          <p:nvPr/>
        </p:nvPicPr>
        <p:blipFill>
          <a:blip r:embed="rId2"/>
          <a:srcRect/>
          <a:stretch>
            <a:fillRect/>
          </a:stretch>
        </p:blipFill>
        <p:spPr bwMode="auto">
          <a:xfrm>
            <a:off x="565004" y="1124763"/>
            <a:ext cx="11071516" cy="5313362"/>
          </a:xfrm>
          <a:prstGeom prst="rect">
            <a:avLst/>
          </a:prstGeom>
          <a:noFill/>
          <a:ln w="9525">
            <a:noFill/>
            <a:miter lim="800000"/>
            <a:headEnd/>
            <a:tailEnd/>
          </a:ln>
        </p:spPr>
      </p:pic>
    </p:spTree>
    <p:extLst>
      <p:ext uri="{BB962C8B-B14F-4D97-AF65-F5344CB8AC3E}">
        <p14:creationId xmlns:p14="http://schemas.microsoft.com/office/powerpoint/2010/main" val="19021587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0" y="1"/>
            <a:ext cx="12188825" cy="701675"/>
          </a:xfrm>
        </p:spPr>
        <p:txBody>
          <a:bodyPr/>
          <a:lstStyle/>
          <a:p>
            <a:pPr eaLnBrk="1" hangingPunct="1"/>
            <a:r>
              <a:rPr lang="en-US" dirty="0" smtClean="0"/>
              <a:t>The </a:t>
            </a:r>
            <a:r>
              <a:rPr lang="en-US" sz="4800" dirty="0">
                <a:solidFill>
                  <a:srgbClr val="FFC000"/>
                </a:solidFill>
                <a:latin typeface="Consolas" panose="020B0609020204030204" pitchFamily="49" charset="0"/>
                <a:cs typeface="Consolas" panose="020B0609020204030204" pitchFamily="49" charset="0"/>
              </a:rPr>
              <a:t>merge</a:t>
            </a:r>
            <a:r>
              <a:rPr lang="en-US" dirty="0" smtClean="0">
                <a:solidFill>
                  <a:srgbClr val="FFC000"/>
                </a:solidFill>
              </a:rPr>
              <a:t> </a:t>
            </a:r>
            <a:r>
              <a:rPr lang="en-US" dirty="0" smtClean="0"/>
              <a:t>Algorithm</a:t>
            </a:r>
          </a:p>
        </p:txBody>
      </p:sp>
      <p:sp>
        <p:nvSpPr>
          <p:cNvPr id="14338" name="Content Placeholder 2"/>
          <p:cNvSpPr>
            <a:spLocks noGrp="1"/>
          </p:cNvSpPr>
          <p:nvPr>
            <p:ph idx="1"/>
          </p:nvPr>
        </p:nvSpPr>
        <p:spPr>
          <a:xfrm>
            <a:off x="207380" y="933450"/>
            <a:ext cx="11829085" cy="5683250"/>
          </a:xfrm>
        </p:spPr>
        <p:txBody>
          <a:bodyPr/>
          <a:lstStyle/>
          <a:p>
            <a:pPr eaLnBrk="1" hangingPunct="1">
              <a:spcBef>
                <a:spcPts val="300"/>
              </a:spcBef>
              <a:buFont typeface="Wingdings 2" pitchFamily="18" charset="2"/>
              <a:buNone/>
              <a:tabLst>
                <a:tab pos="2343150" algn="l"/>
              </a:tabLst>
            </a:pPr>
            <a:r>
              <a:rPr lang="en-US" sz="2300" b="1" i="1" dirty="0" smtClean="0">
                <a:latin typeface="Consolas" panose="020B0609020204030204" pitchFamily="49" charset="0"/>
                <a:cs typeface="Consolas" panose="020B0609020204030204" pitchFamily="49" charset="0"/>
              </a:rPr>
              <a:t>merge (</a:t>
            </a:r>
            <a:r>
              <a:rPr lang="en-US" sz="2300" b="1" i="1" dirty="0" err="1" smtClean="0">
                <a:latin typeface="Consolas" panose="020B0609020204030204" pitchFamily="49" charset="0"/>
                <a:cs typeface="Consolas" panose="020B0609020204030204" pitchFamily="49" charset="0"/>
              </a:rPr>
              <a:t>leftFirst</a:t>
            </a:r>
            <a:r>
              <a:rPr lang="en-US" sz="2300" b="1" i="1" dirty="0" smtClean="0">
                <a:latin typeface="Consolas" panose="020B0609020204030204" pitchFamily="49" charset="0"/>
                <a:cs typeface="Consolas" panose="020B0609020204030204" pitchFamily="49" charset="0"/>
              </a:rPr>
              <a:t>, </a:t>
            </a:r>
            <a:r>
              <a:rPr lang="en-US" sz="2300" b="1" i="1" dirty="0" err="1" smtClean="0">
                <a:latin typeface="Consolas" panose="020B0609020204030204" pitchFamily="49" charset="0"/>
                <a:cs typeface="Consolas" panose="020B0609020204030204" pitchFamily="49" charset="0"/>
              </a:rPr>
              <a:t>leftLast</a:t>
            </a:r>
            <a:r>
              <a:rPr lang="en-US" sz="2300" b="1" i="1" dirty="0" smtClean="0">
                <a:latin typeface="Consolas" panose="020B0609020204030204" pitchFamily="49" charset="0"/>
                <a:cs typeface="Consolas" panose="020B0609020204030204" pitchFamily="49" charset="0"/>
              </a:rPr>
              <a:t>, </a:t>
            </a:r>
            <a:r>
              <a:rPr lang="en-US" sz="2300" b="1" i="1" dirty="0" err="1" smtClean="0">
                <a:latin typeface="Consolas" panose="020B0609020204030204" pitchFamily="49" charset="0"/>
                <a:cs typeface="Consolas" panose="020B0609020204030204" pitchFamily="49" charset="0"/>
              </a:rPr>
              <a:t>rightFirst</a:t>
            </a:r>
            <a:r>
              <a:rPr lang="en-US" sz="2300" b="1" i="1" dirty="0" smtClean="0">
                <a:latin typeface="Consolas" panose="020B0609020204030204" pitchFamily="49" charset="0"/>
                <a:cs typeface="Consolas" panose="020B0609020204030204" pitchFamily="49" charset="0"/>
              </a:rPr>
              <a:t>, </a:t>
            </a:r>
            <a:r>
              <a:rPr lang="en-US" sz="2300" b="1" i="1" dirty="0" err="1" smtClean="0">
                <a:latin typeface="Consolas" panose="020B0609020204030204" pitchFamily="49" charset="0"/>
                <a:cs typeface="Consolas" panose="020B0609020204030204" pitchFamily="49" charset="0"/>
              </a:rPr>
              <a:t>rightLast</a:t>
            </a:r>
            <a:r>
              <a:rPr lang="en-US" sz="2300" b="1" i="1" dirty="0" smtClean="0">
                <a:latin typeface="Consolas" panose="020B0609020204030204" pitchFamily="49" charset="0"/>
                <a:cs typeface="Consolas" panose="020B0609020204030204" pitchFamily="49" charset="0"/>
              </a:rPr>
              <a:t>)</a:t>
            </a:r>
            <a:endParaRPr lang="en-US" sz="2300" dirty="0" smtClean="0">
              <a:latin typeface="Consolas" panose="020B0609020204030204" pitchFamily="49" charset="0"/>
              <a:cs typeface="Consolas" panose="020B0609020204030204" pitchFamily="49" charset="0"/>
            </a:endParaRPr>
          </a:p>
          <a:p>
            <a:pPr eaLnBrk="1" hangingPunct="1">
              <a:spcBef>
                <a:spcPts val="300"/>
              </a:spcBef>
              <a:buFont typeface="Wingdings 2" pitchFamily="18" charset="2"/>
              <a:buNone/>
              <a:tabLst>
                <a:tab pos="2343150" algn="l"/>
              </a:tabLst>
            </a:pPr>
            <a:r>
              <a:rPr lang="en-US" sz="2300" dirty="0" smtClean="0">
                <a:latin typeface="Consolas" panose="020B0609020204030204" pitchFamily="49" charset="0"/>
                <a:cs typeface="Consolas" panose="020B0609020204030204" pitchFamily="49" charset="0"/>
              </a:rPr>
              <a:t>  (uses a local array, </a:t>
            </a:r>
            <a:r>
              <a:rPr lang="en-US" sz="2300" dirty="0" err="1" smtClean="0">
                <a:latin typeface="Consolas" panose="020B0609020204030204" pitchFamily="49" charset="0"/>
                <a:cs typeface="Consolas" panose="020B0609020204030204" pitchFamily="49" charset="0"/>
              </a:rPr>
              <a:t>tempArray</a:t>
            </a:r>
            <a:r>
              <a:rPr lang="en-US" sz="2300" dirty="0" smtClean="0">
                <a:latin typeface="Consolas" panose="020B0609020204030204" pitchFamily="49" charset="0"/>
                <a:cs typeface="Consolas" panose="020B0609020204030204" pitchFamily="49" charset="0"/>
              </a:rPr>
              <a:t>)</a:t>
            </a:r>
          </a:p>
          <a:p>
            <a:pPr eaLnBrk="1" hangingPunct="1">
              <a:spcBef>
                <a:spcPts val="300"/>
              </a:spcBef>
              <a:buFont typeface="Wingdings 2" pitchFamily="18" charset="2"/>
              <a:buNone/>
              <a:tabLst>
                <a:tab pos="2343150" algn="l"/>
              </a:tabLst>
            </a:pPr>
            <a:r>
              <a:rPr lang="en-US" sz="2300" dirty="0" smtClean="0"/>
              <a:t>Set </a:t>
            </a:r>
            <a:r>
              <a:rPr lang="en-US" sz="2300" dirty="0" smtClean="0">
                <a:latin typeface="Consolas" panose="020B0609020204030204" pitchFamily="49" charset="0"/>
                <a:cs typeface="Consolas" panose="020B0609020204030204" pitchFamily="49" charset="0"/>
              </a:rPr>
              <a:t>index</a:t>
            </a:r>
            <a:r>
              <a:rPr lang="en-US" sz="2300" dirty="0" smtClean="0"/>
              <a:t> to </a:t>
            </a:r>
            <a:r>
              <a:rPr lang="en-US" sz="2300" dirty="0" err="1" smtClean="0">
                <a:latin typeface="Consolas" panose="020B0609020204030204" pitchFamily="49" charset="0"/>
                <a:cs typeface="Consolas" panose="020B0609020204030204" pitchFamily="49" charset="0"/>
              </a:rPr>
              <a:t>leftFirst</a:t>
            </a:r>
            <a:endParaRPr lang="en-US" sz="2300" dirty="0" smtClean="0">
              <a:latin typeface="Consolas" panose="020B0609020204030204" pitchFamily="49" charset="0"/>
              <a:cs typeface="Consolas" panose="020B0609020204030204" pitchFamily="49" charset="0"/>
            </a:endParaRPr>
          </a:p>
          <a:p>
            <a:pPr eaLnBrk="1" hangingPunct="1">
              <a:spcBef>
                <a:spcPts val="300"/>
              </a:spcBef>
              <a:buFont typeface="Wingdings 2" pitchFamily="18" charset="2"/>
              <a:buNone/>
              <a:tabLst>
                <a:tab pos="2343150" algn="l"/>
              </a:tabLst>
            </a:pPr>
            <a:r>
              <a:rPr lang="en-US" sz="2300" dirty="0" smtClean="0">
                <a:latin typeface="Consolas" panose="020B0609020204030204" pitchFamily="49" charset="0"/>
                <a:cs typeface="Consolas" panose="020B0609020204030204" pitchFamily="49" charset="0"/>
              </a:rPr>
              <a:t>while</a:t>
            </a:r>
            <a:r>
              <a:rPr lang="en-US" sz="2300" dirty="0" smtClean="0">
                <a:latin typeface="Courier New" pitchFamily="49" charset="0"/>
              </a:rPr>
              <a:t> </a:t>
            </a:r>
            <a:r>
              <a:rPr lang="en-US" sz="2300" dirty="0" smtClean="0"/>
              <a:t>more elements in left half</a:t>
            </a:r>
            <a:r>
              <a:rPr lang="en-US" sz="2300" dirty="0" smtClean="0">
                <a:latin typeface="Courier New" pitchFamily="49" charset="0"/>
              </a:rPr>
              <a:t> </a:t>
            </a:r>
            <a:r>
              <a:rPr lang="en-US" sz="2300" dirty="0" smtClean="0">
                <a:latin typeface="Consolas" panose="020B0609020204030204" pitchFamily="49" charset="0"/>
                <a:cs typeface="Consolas" panose="020B0609020204030204" pitchFamily="49" charset="0"/>
              </a:rPr>
              <a:t>AND</a:t>
            </a:r>
            <a:r>
              <a:rPr lang="en-US" sz="2300" dirty="0" smtClean="0">
                <a:latin typeface="Courier New" pitchFamily="49" charset="0"/>
              </a:rPr>
              <a:t> </a:t>
            </a:r>
            <a:r>
              <a:rPr lang="en-US" sz="2300" dirty="0" smtClean="0"/>
              <a:t>more elements in right half</a:t>
            </a:r>
          </a:p>
          <a:p>
            <a:pPr eaLnBrk="1" hangingPunct="1">
              <a:spcBef>
                <a:spcPts val="300"/>
              </a:spcBef>
              <a:buFont typeface="Wingdings 2" pitchFamily="18" charset="2"/>
              <a:buNone/>
              <a:tabLst>
                <a:tab pos="2343150" algn="l"/>
              </a:tabLst>
            </a:pPr>
            <a:r>
              <a:rPr lang="en-US" sz="2300" dirty="0" smtClean="0">
                <a:latin typeface="Consolas" panose="020B0609020204030204" pitchFamily="49" charset="0"/>
                <a:cs typeface="Consolas" panose="020B0609020204030204" pitchFamily="49" charset="0"/>
              </a:rPr>
              <a:t>    if values[</a:t>
            </a:r>
            <a:r>
              <a:rPr lang="en-US" sz="2300" dirty="0" err="1" smtClean="0">
                <a:latin typeface="Consolas" panose="020B0609020204030204" pitchFamily="49" charset="0"/>
                <a:cs typeface="Consolas" panose="020B0609020204030204" pitchFamily="49" charset="0"/>
              </a:rPr>
              <a:t>leftFirst</a:t>
            </a:r>
            <a:r>
              <a:rPr lang="en-US" sz="2300" dirty="0" smtClean="0">
                <a:latin typeface="Consolas" panose="020B0609020204030204" pitchFamily="49" charset="0"/>
                <a:cs typeface="Consolas" panose="020B0609020204030204" pitchFamily="49" charset="0"/>
              </a:rPr>
              <a:t>] &lt; values[</a:t>
            </a:r>
            <a:r>
              <a:rPr lang="en-US" sz="2300" dirty="0" err="1" smtClean="0">
                <a:latin typeface="Consolas" panose="020B0609020204030204" pitchFamily="49" charset="0"/>
                <a:cs typeface="Consolas" panose="020B0609020204030204" pitchFamily="49" charset="0"/>
              </a:rPr>
              <a:t>rightFirst</a:t>
            </a:r>
            <a:r>
              <a:rPr lang="en-US" sz="2300" dirty="0" smtClean="0">
                <a:latin typeface="Consolas" panose="020B0609020204030204" pitchFamily="49" charset="0"/>
                <a:cs typeface="Consolas" panose="020B0609020204030204" pitchFamily="49" charset="0"/>
              </a:rPr>
              <a:t>]</a:t>
            </a:r>
          </a:p>
          <a:p>
            <a:pPr eaLnBrk="1" hangingPunct="1">
              <a:spcBef>
                <a:spcPts val="300"/>
              </a:spcBef>
              <a:buFont typeface="Wingdings 2" pitchFamily="18" charset="2"/>
              <a:buNone/>
              <a:tabLst>
                <a:tab pos="2343150" algn="l"/>
              </a:tabLst>
            </a:pPr>
            <a:r>
              <a:rPr lang="en-US" sz="2300" dirty="0" smtClean="0">
                <a:latin typeface="Courier New" pitchFamily="49" charset="0"/>
              </a:rPr>
              <a:t>        </a:t>
            </a:r>
            <a:r>
              <a:rPr lang="en-US" sz="2300" dirty="0" smtClean="0"/>
              <a:t>set </a:t>
            </a:r>
            <a:r>
              <a:rPr lang="en-US" sz="2300" dirty="0" err="1" smtClean="0">
                <a:latin typeface="Consolas" panose="020B0609020204030204" pitchFamily="49" charset="0"/>
                <a:cs typeface="Consolas" panose="020B0609020204030204" pitchFamily="49" charset="0"/>
              </a:rPr>
              <a:t>tempArray</a:t>
            </a:r>
            <a:r>
              <a:rPr lang="en-US" sz="2300" dirty="0" smtClean="0">
                <a:latin typeface="Consolas" panose="020B0609020204030204" pitchFamily="49" charset="0"/>
                <a:cs typeface="Consolas" panose="020B0609020204030204" pitchFamily="49" charset="0"/>
              </a:rPr>
              <a:t>[index]</a:t>
            </a:r>
            <a:r>
              <a:rPr lang="en-US" sz="2300" dirty="0" smtClean="0"/>
              <a:t> to </a:t>
            </a:r>
            <a:r>
              <a:rPr lang="en-US" sz="2300" dirty="0" smtClean="0">
                <a:latin typeface="Consolas" panose="020B0609020204030204" pitchFamily="49" charset="0"/>
                <a:cs typeface="Consolas" panose="020B0609020204030204" pitchFamily="49" charset="0"/>
              </a:rPr>
              <a:t>values[</a:t>
            </a:r>
            <a:r>
              <a:rPr lang="en-US" sz="2300" dirty="0" err="1" smtClean="0">
                <a:latin typeface="Consolas" panose="020B0609020204030204" pitchFamily="49" charset="0"/>
                <a:cs typeface="Consolas" panose="020B0609020204030204" pitchFamily="49" charset="0"/>
              </a:rPr>
              <a:t>leftFirst</a:t>
            </a:r>
            <a:r>
              <a:rPr lang="en-US" sz="2300" dirty="0" smtClean="0">
                <a:latin typeface="Consolas" panose="020B0609020204030204" pitchFamily="49" charset="0"/>
                <a:cs typeface="Consolas" panose="020B0609020204030204" pitchFamily="49" charset="0"/>
              </a:rPr>
              <a:t>]</a:t>
            </a:r>
          </a:p>
          <a:p>
            <a:pPr eaLnBrk="1" hangingPunct="1">
              <a:spcBef>
                <a:spcPts val="300"/>
              </a:spcBef>
              <a:buFont typeface="Wingdings 2" pitchFamily="18" charset="2"/>
              <a:buNone/>
              <a:tabLst>
                <a:tab pos="2343150" algn="l"/>
              </a:tabLst>
            </a:pPr>
            <a:r>
              <a:rPr lang="en-US" sz="2300" dirty="0" smtClean="0">
                <a:latin typeface="Courier New" pitchFamily="49" charset="0"/>
              </a:rPr>
              <a:t>        </a:t>
            </a:r>
            <a:r>
              <a:rPr lang="en-US" sz="2300" dirty="0" smtClean="0"/>
              <a:t>Increment</a:t>
            </a:r>
            <a:r>
              <a:rPr lang="en-US" sz="2300" dirty="0" smtClean="0">
                <a:latin typeface="Courier New" pitchFamily="49" charset="0"/>
              </a:rPr>
              <a:t> </a:t>
            </a:r>
            <a:r>
              <a:rPr lang="en-US" sz="2300" dirty="0" err="1" smtClean="0">
                <a:latin typeface="Consolas" panose="020B0609020204030204" pitchFamily="49" charset="0"/>
                <a:cs typeface="Consolas" panose="020B0609020204030204" pitchFamily="49" charset="0"/>
              </a:rPr>
              <a:t>leftFirst</a:t>
            </a:r>
            <a:endParaRPr lang="en-US" sz="2300" dirty="0" smtClean="0">
              <a:latin typeface="Consolas" panose="020B0609020204030204" pitchFamily="49" charset="0"/>
              <a:cs typeface="Consolas" panose="020B0609020204030204" pitchFamily="49" charset="0"/>
            </a:endParaRPr>
          </a:p>
          <a:p>
            <a:pPr eaLnBrk="1" hangingPunct="1">
              <a:spcBef>
                <a:spcPts val="300"/>
              </a:spcBef>
              <a:buFont typeface="Wingdings 2" pitchFamily="18" charset="2"/>
              <a:buNone/>
              <a:tabLst>
                <a:tab pos="2343150" algn="l"/>
              </a:tabLst>
            </a:pPr>
            <a:r>
              <a:rPr lang="en-US" sz="2300" dirty="0" smtClean="0">
                <a:latin typeface="Courier New" pitchFamily="49" charset="0"/>
              </a:rPr>
              <a:t>    </a:t>
            </a:r>
            <a:r>
              <a:rPr lang="en-US" sz="2300" dirty="0" smtClean="0">
                <a:latin typeface="Consolas" panose="020B0609020204030204" pitchFamily="49" charset="0"/>
                <a:cs typeface="Consolas" panose="020B0609020204030204" pitchFamily="49" charset="0"/>
              </a:rPr>
              <a:t>else</a:t>
            </a:r>
          </a:p>
          <a:p>
            <a:pPr eaLnBrk="1" hangingPunct="1">
              <a:spcBef>
                <a:spcPts val="300"/>
              </a:spcBef>
              <a:buFont typeface="Wingdings 2" pitchFamily="18" charset="2"/>
              <a:buNone/>
              <a:tabLst>
                <a:tab pos="2343150" algn="l"/>
              </a:tabLst>
            </a:pPr>
            <a:r>
              <a:rPr lang="en-US" sz="2300" dirty="0" smtClean="0">
                <a:latin typeface="Courier New" pitchFamily="49" charset="0"/>
              </a:rPr>
              <a:t>        </a:t>
            </a:r>
            <a:r>
              <a:rPr lang="en-US" sz="2300" dirty="0" smtClean="0"/>
              <a:t>Set </a:t>
            </a:r>
            <a:r>
              <a:rPr lang="en-US" sz="2300" dirty="0" err="1" smtClean="0">
                <a:latin typeface="Consolas" panose="020B0609020204030204" pitchFamily="49" charset="0"/>
                <a:cs typeface="Consolas" panose="020B0609020204030204" pitchFamily="49" charset="0"/>
              </a:rPr>
              <a:t>tempArray</a:t>
            </a:r>
            <a:r>
              <a:rPr lang="en-US" sz="2300" dirty="0" smtClean="0">
                <a:latin typeface="Consolas" panose="020B0609020204030204" pitchFamily="49" charset="0"/>
                <a:cs typeface="Consolas" panose="020B0609020204030204" pitchFamily="49" charset="0"/>
              </a:rPr>
              <a:t>[index]</a:t>
            </a:r>
            <a:r>
              <a:rPr lang="en-US" sz="2300" dirty="0" smtClean="0"/>
              <a:t> to </a:t>
            </a:r>
            <a:r>
              <a:rPr lang="en-US" sz="2300" dirty="0" smtClean="0">
                <a:latin typeface="Consolas" panose="020B0609020204030204" pitchFamily="49" charset="0"/>
                <a:cs typeface="Consolas" panose="020B0609020204030204" pitchFamily="49" charset="0"/>
              </a:rPr>
              <a:t>values[</a:t>
            </a:r>
            <a:r>
              <a:rPr lang="en-US" sz="2300" dirty="0" err="1" smtClean="0">
                <a:latin typeface="Consolas" panose="020B0609020204030204" pitchFamily="49" charset="0"/>
                <a:cs typeface="Consolas" panose="020B0609020204030204" pitchFamily="49" charset="0"/>
              </a:rPr>
              <a:t>rightFirst</a:t>
            </a:r>
            <a:r>
              <a:rPr lang="en-US" sz="2300" dirty="0" smtClean="0">
                <a:latin typeface="Consolas" panose="020B0609020204030204" pitchFamily="49" charset="0"/>
                <a:cs typeface="Consolas" panose="020B0609020204030204" pitchFamily="49" charset="0"/>
              </a:rPr>
              <a:t>]</a:t>
            </a:r>
          </a:p>
          <a:p>
            <a:pPr eaLnBrk="1" hangingPunct="1">
              <a:spcBef>
                <a:spcPts val="300"/>
              </a:spcBef>
              <a:buFont typeface="Wingdings 2" pitchFamily="18" charset="2"/>
              <a:buNone/>
              <a:tabLst>
                <a:tab pos="2343150" algn="l"/>
              </a:tabLst>
            </a:pPr>
            <a:r>
              <a:rPr lang="en-US" sz="2300" dirty="0" smtClean="0">
                <a:latin typeface="Courier New" pitchFamily="49" charset="0"/>
              </a:rPr>
              <a:t>        </a:t>
            </a:r>
            <a:r>
              <a:rPr lang="en-US" sz="2300" dirty="0" smtClean="0"/>
              <a:t>Increment</a:t>
            </a:r>
            <a:r>
              <a:rPr lang="en-US" sz="2300" dirty="0" smtClean="0">
                <a:latin typeface="Courier New" pitchFamily="49" charset="0"/>
              </a:rPr>
              <a:t> </a:t>
            </a:r>
            <a:r>
              <a:rPr lang="en-US" sz="2300" dirty="0" err="1" smtClean="0">
                <a:latin typeface="Consolas" panose="020B0609020204030204" pitchFamily="49" charset="0"/>
                <a:cs typeface="Consolas" panose="020B0609020204030204" pitchFamily="49" charset="0"/>
              </a:rPr>
              <a:t>rightFirst</a:t>
            </a:r>
            <a:endParaRPr lang="en-US" sz="2300" dirty="0" smtClean="0">
              <a:latin typeface="Consolas" panose="020B0609020204030204" pitchFamily="49" charset="0"/>
              <a:cs typeface="Consolas" panose="020B0609020204030204" pitchFamily="49" charset="0"/>
            </a:endParaRPr>
          </a:p>
          <a:p>
            <a:pPr eaLnBrk="1" hangingPunct="1">
              <a:spcBef>
                <a:spcPts val="300"/>
              </a:spcBef>
              <a:buFont typeface="Wingdings 2" pitchFamily="18" charset="2"/>
              <a:buNone/>
              <a:tabLst>
                <a:tab pos="2343150" algn="l"/>
              </a:tabLst>
            </a:pPr>
            <a:r>
              <a:rPr lang="en-US" sz="2300" dirty="0" smtClean="0">
                <a:latin typeface="Courier New" pitchFamily="49" charset="0"/>
              </a:rPr>
              <a:t>    </a:t>
            </a:r>
            <a:r>
              <a:rPr lang="en-US" sz="2300" dirty="0" smtClean="0"/>
              <a:t>Increment</a:t>
            </a:r>
            <a:r>
              <a:rPr lang="en-US" sz="2300" dirty="0" smtClean="0">
                <a:latin typeface="Courier New" pitchFamily="49" charset="0"/>
              </a:rPr>
              <a:t> </a:t>
            </a:r>
            <a:r>
              <a:rPr lang="en-US" sz="2300" dirty="0" smtClean="0">
                <a:latin typeface="Consolas" panose="020B0609020204030204" pitchFamily="49" charset="0"/>
                <a:cs typeface="Consolas" panose="020B0609020204030204" pitchFamily="49" charset="0"/>
              </a:rPr>
              <a:t>index</a:t>
            </a:r>
          </a:p>
          <a:p>
            <a:pPr eaLnBrk="1" hangingPunct="1">
              <a:spcBef>
                <a:spcPts val="300"/>
              </a:spcBef>
              <a:buFont typeface="Wingdings 2" pitchFamily="18" charset="2"/>
              <a:buNone/>
              <a:tabLst>
                <a:tab pos="2343150" algn="l"/>
              </a:tabLst>
            </a:pPr>
            <a:r>
              <a:rPr lang="en-US" sz="2300" dirty="0" smtClean="0"/>
              <a:t>Copy any remaining elements from left half to </a:t>
            </a:r>
            <a:r>
              <a:rPr lang="en-US" sz="2300" dirty="0" err="1" smtClean="0">
                <a:latin typeface="Consolas" panose="020B0609020204030204" pitchFamily="49" charset="0"/>
                <a:cs typeface="Consolas" panose="020B0609020204030204" pitchFamily="49" charset="0"/>
              </a:rPr>
              <a:t>tempArray</a:t>
            </a:r>
            <a:endParaRPr lang="en-US" sz="2300" dirty="0" smtClean="0">
              <a:latin typeface="Consolas" panose="020B0609020204030204" pitchFamily="49" charset="0"/>
              <a:cs typeface="Consolas" panose="020B0609020204030204" pitchFamily="49" charset="0"/>
            </a:endParaRPr>
          </a:p>
          <a:p>
            <a:pPr eaLnBrk="1" hangingPunct="1">
              <a:spcBef>
                <a:spcPts val="300"/>
              </a:spcBef>
              <a:buNone/>
              <a:tabLst>
                <a:tab pos="2343150" algn="l"/>
              </a:tabLst>
            </a:pPr>
            <a:r>
              <a:rPr lang="en-US" sz="2300" dirty="0" smtClean="0"/>
              <a:t>Copy any remaining elements from right half to </a:t>
            </a:r>
            <a:r>
              <a:rPr lang="en-US" sz="2300" dirty="0" err="1">
                <a:latin typeface="Consolas" panose="020B0609020204030204" pitchFamily="49" charset="0"/>
                <a:cs typeface="Consolas" panose="020B0609020204030204" pitchFamily="49" charset="0"/>
              </a:rPr>
              <a:t>tempArray</a:t>
            </a:r>
            <a:endParaRPr lang="en-US" sz="2300" dirty="0" smtClean="0">
              <a:latin typeface="Courier New" pitchFamily="49" charset="0"/>
            </a:endParaRPr>
          </a:p>
          <a:p>
            <a:pPr eaLnBrk="1" hangingPunct="1">
              <a:spcBef>
                <a:spcPts val="300"/>
              </a:spcBef>
              <a:buNone/>
              <a:tabLst>
                <a:tab pos="2343150" algn="l"/>
              </a:tabLst>
            </a:pPr>
            <a:r>
              <a:rPr lang="en-US" sz="2300" dirty="0" smtClean="0"/>
              <a:t>Copy the sorted elements from </a:t>
            </a:r>
            <a:r>
              <a:rPr lang="en-US" sz="2300" dirty="0" err="1">
                <a:latin typeface="Consolas" panose="020B0609020204030204" pitchFamily="49" charset="0"/>
                <a:cs typeface="Consolas" panose="020B0609020204030204" pitchFamily="49" charset="0"/>
              </a:rPr>
              <a:t>tempArray</a:t>
            </a:r>
            <a:r>
              <a:rPr lang="en-US" sz="2300" dirty="0" smtClean="0"/>
              <a:t> back into </a:t>
            </a:r>
            <a:r>
              <a:rPr lang="en-US" sz="2300" dirty="0" smtClean="0">
                <a:latin typeface="Consolas" panose="020B0609020204030204" pitchFamily="49" charset="0"/>
                <a:cs typeface="Consolas" panose="020B0609020204030204" pitchFamily="49" charset="0"/>
              </a:rPr>
              <a:t>values</a:t>
            </a:r>
            <a:r>
              <a:rPr lang="en-US" sz="2300" dirty="0" smtClean="0">
                <a:latin typeface="Courier New" pitchFamily="49" charset="0"/>
              </a:rPr>
              <a:t> </a:t>
            </a:r>
          </a:p>
        </p:txBody>
      </p:sp>
    </p:spTree>
    <p:extLst>
      <p:ext uri="{BB962C8B-B14F-4D97-AF65-F5344CB8AC3E}">
        <p14:creationId xmlns:p14="http://schemas.microsoft.com/office/powerpoint/2010/main" val="119025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0" y="1"/>
            <a:ext cx="12188825" cy="701675"/>
          </a:xfrm>
        </p:spPr>
        <p:txBody>
          <a:bodyPr/>
          <a:lstStyle/>
          <a:p>
            <a:pPr eaLnBrk="1" hangingPunct="1"/>
            <a:r>
              <a:rPr lang="en-US" dirty="0" smtClean="0"/>
              <a:t>The </a:t>
            </a:r>
            <a:r>
              <a:rPr lang="en-US" dirty="0" err="1" smtClean="0">
                <a:solidFill>
                  <a:srgbClr val="FFC000"/>
                </a:solidFill>
                <a:latin typeface="Consolas" panose="020B0609020204030204" pitchFamily="49" charset="0"/>
                <a:cs typeface="Consolas" panose="020B0609020204030204" pitchFamily="49" charset="0"/>
              </a:rPr>
              <a:t>mergeSort</a:t>
            </a:r>
            <a:r>
              <a:rPr lang="en-US" dirty="0" smtClean="0">
                <a:solidFill>
                  <a:srgbClr val="FFC000"/>
                </a:solidFill>
              </a:rPr>
              <a:t> </a:t>
            </a:r>
            <a:r>
              <a:rPr lang="en-US" dirty="0" smtClean="0"/>
              <a:t>Method (1)</a:t>
            </a:r>
          </a:p>
        </p:txBody>
      </p:sp>
      <p:sp>
        <p:nvSpPr>
          <p:cNvPr id="14338" name="Content Placeholder 2"/>
          <p:cNvSpPr>
            <a:spLocks noGrp="1"/>
          </p:cNvSpPr>
          <p:nvPr>
            <p:ph idx="1"/>
          </p:nvPr>
        </p:nvSpPr>
        <p:spPr>
          <a:xfrm>
            <a:off x="207380" y="933450"/>
            <a:ext cx="11829085" cy="5683250"/>
          </a:xfrm>
        </p:spPr>
        <p:txBody>
          <a:bodyPr/>
          <a:lstStyle/>
          <a:p>
            <a:pPr eaLnBrk="1" hangingPunct="1">
              <a:tabLst>
                <a:tab pos="2343150" algn="l"/>
              </a:tabLst>
            </a:pPr>
            <a:r>
              <a:rPr lang="en-US" dirty="0" smtClean="0"/>
              <a:t>The code for </a:t>
            </a:r>
            <a:r>
              <a:rPr lang="en-US" sz="3200" dirty="0">
                <a:latin typeface="Consolas" panose="020B0609020204030204" pitchFamily="49" charset="0"/>
                <a:cs typeface="Consolas" panose="020B0609020204030204" pitchFamily="49" charset="0"/>
              </a:rPr>
              <a:t>merge</a:t>
            </a:r>
            <a:r>
              <a:rPr lang="en-US" dirty="0" smtClean="0"/>
              <a:t> follows the algorithm on the previous slide. </a:t>
            </a:r>
          </a:p>
          <a:p>
            <a:pPr eaLnBrk="1" hangingPunct="1">
              <a:tabLst>
                <a:tab pos="2343150" algn="l"/>
              </a:tabLst>
            </a:pPr>
            <a:r>
              <a:rPr lang="en-US" dirty="0" smtClean="0"/>
              <a:t>It can be found on page 694-695 of the textbook.</a:t>
            </a:r>
          </a:p>
          <a:p>
            <a:pPr eaLnBrk="1" hangingPunct="1">
              <a:tabLst>
                <a:tab pos="2343150" algn="l"/>
              </a:tabLst>
            </a:pPr>
            <a:r>
              <a:rPr lang="en-US" dirty="0" smtClean="0">
                <a:solidFill>
                  <a:srgbClr val="FFC000"/>
                </a:solidFill>
                <a:latin typeface="Consolas" panose="020B0609020204030204" pitchFamily="49" charset="0"/>
                <a:cs typeface="Consolas" panose="020B0609020204030204" pitchFamily="49" charset="0"/>
              </a:rPr>
              <a:t>merge</a:t>
            </a:r>
            <a:r>
              <a:rPr lang="en-US" dirty="0" smtClean="0">
                <a:solidFill>
                  <a:srgbClr val="FFC000"/>
                </a:solidFill>
              </a:rPr>
              <a:t> </a:t>
            </a:r>
            <a:r>
              <a:rPr lang="en-US" dirty="0" smtClean="0"/>
              <a:t>does most of the work!</a:t>
            </a:r>
          </a:p>
        </p:txBody>
      </p:sp>
    </p:spTree>
    <p:extLst>
      <p:ext uri="{BB962C8B-B14F-4D97-AF65-F5344CB8AC3E}">
        <p14:creationId xmlns:p14="http://schemas.microsoft.com/office/powerpoint/2010/main" val="169630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0" y="1"/>
            <a:ext cx="12188825" cy="701675"/>
          </a:xfrm>
        </p:spPr>
        <p:txBody>
          <a:bodyPr/>
          <a:lstStyle/>
          <a:p>
            <a:pPr eaLnBrk="1" hangingPunct="1"/>
            <a:r>
              <a:rPr lang="en-US" dirty="0" smtClean="0"/>
              <a:t>The </a:t>
            </a:r>
            <a:r>
              <a:rPr lang="en-US" dirty="0" err="1" smtClean="0">
                <a:solidFill>
                  <a:srgbClr val="FFC000"/>
                </a:solidFill>
                <a:latin typeface="Consolas" pitchFamily="49" charset="0"/>
                <a:cs typeface="Consolas" pitchFamily="49" charset="0"/>
              </a:rPr>
              <a:t>mergeSort</a:t>
            </a:r>
            <a:r>
              <a:rPr lang="en-US" dirty="0" smtClean="0">
                <a:solidFill>
                  <a:srgbClr val="FFC000"/>
                </a:solidFill>
              </a:rPr>
              <a:t> </a:t>
            </a:r>
            <a:r>
              <a:rPr lang="en-US" dirty="0" smtClean="0"/>
              <a:t>Method (2)</a:t>
            </a:r>
          </a:p>
        </p:txBody>
      </p:sp>
      <p:sp>
        <p:nvSpPr>
          <p:cNvPr id="14338" name="Content Placeholder 2"/>
          <p:cNvSpPr>
            <a:spLocks noGrp="1"/>
          </p:cNvSpPr>
          <p:nvPr>
            <p:ph idx="1"/>
          </p:nvPr>
        </p:nvSpPr>
        <p:spPr>
          <a:xfrm>
            <a:off x="207380" y="933450"/>
            <a:ext cx="11829085" cy="5683250"/>
          </a:xfrm>
        </p:spPr>
        <p:txBody>
          <a:bodyPr/>
          <a:lstStyle/>
          <a:p>
            <a:pPr eaLnBrk="1" hangingPunct="1">
              <a:spcBef>
                <a:spcPts val="400"/>
              </a:spcBef>
              <a:buFont typeface="Wingdings 2" pitchFamily="18" charset="2"/>
              <a:buNone/>
              <a:tabLst>
                <a:tab pos="2343150" algn="l"/>
              </a:tabLst>
            </a:pPr>
            <a:r>
              <a:rPr lang="en-US" sz="2800" dirty="0" smtClean="0">
                <a:latin typeface="Consolas" pitchFamily="49" charset="0"/>
                <a:cs typeface="Consolas" pitchFamily="49" charset="0"/>
              </a:rPr>
              <a:t>static void </a:t>
            </a:r>
            <a:r>
              <a:rPr lang="en-US" sz="2800" dirty="0" err="1" smtClean="0">
                <a:latin typeface="Consolas" pitchFamily="49" charset="0"/>
                <a:cs typeface="Consolas" pitchFamily="49" charset="0"/>
              </a:rPr>
              <a:t>mergeSort</a:t>
            </a:r>
            <a:r>
              <a:rPr lang="en-US" sz="2800" dirty="0" smtClean="0">
                <a:latin typeface="Consolas" pitchFamily="49" charset="0"/>
                <a:cs typeface="Consolas" pitchFamily="49" charset="0"/>
              </a:rPr>
              <a:t>(</a:t>
            </a:r>
            <a:r>
              <a:rPr lang="en-US" sz="2800" dirty="0" err="1" smtClean="0">
                <a:latin typeface="Consolas" pitchFamily="49" charset="0"/>
                <a:cs typeface="Consolas" pitchFamily="49" charset="0"/>
              </a:rPr>
              <a:t>int</a:t>
            </a:r>
            <a:r>
              <a:rPr lang="en-US" sz="2800" dirty="0" smtClean="0">
                <a:latin typeface="Consolas" pitchFamily="49" charset="0"/>
                <a:cs typeface="Consolas" pitchFamily="49" charset="0"/>
              </a:rPr>
              <a:t> first, </a:t>
            </a:r>
            <a:r>
              <a:rPr lang="en-US" sz="2800" dirty="0" err="1" smtClean="0">
                <a:latin typeface="Consolas" pitchFamily="49" charset="0"/>
                <a:cs typeface="Consolas" pitchFamily="49" charset="0"/>
              </a:rPr>
              <a:t>int</a:t>
            </a:r>
            <a:r>
              <a:rPr lang="en-US" sz="2800" dirty="0" smtClean="0">
                <a:latin typeface="Consolas" pitchFamily="49" charset="0"/>
                <a:cs typeface="Consolas" pitchFamily="49" charset="0"/>
              </a:rPr>
              <a:t> last)</a:t>
            </a:r>
          </a:p>
          <a:p>
            <a:pPr eaLnBrk="1" hangingPunct="1">
              <a:spcBef>
                <a:spcPts val="400"/>
              </a:spcBef>
              <a:buFont typeface="Wingdings 2" pitchFamily="18" charset="2"/>
              <a:buNone/>
              <a:tabLst>
                <a:tab pos="2343150" algn="l"/>
              </a:tabLst>
            </a:pPr>
            <a:r>
              <a:rPr lang="en-US" sz="2800" dirty="0" smtClean="0">
                <a:latin typeface="Consolas" pitchFamily="49" charset="0"/>
                <a:cs typeface="Consolas" pitchFamily="49" charset="0"/>
              </a:rPr>
              <a:t>{</a:t>
            </a:r>
          </a:p>
          <a:p>
            <a:pPr eaLnBrk="1" hangingPunct="1">
              <a:spcBef>
                <a:spcPts val="400"/>
              </a:spcBef>
              <a:buFont typeface="Wingdings 2" pitchFamily="18" charset="2"/>
              <a:buNone/>
              <a:tabLst>
                <a:tab pos="2343150" algn="l"/>
              </a:tabLst>
            </a:pPr>
            <a:r>
              <a:rPr lang="en-US" sz="2800" dirty="0" smtClean="0">
                <a:solidFill>
                  <a:srgbClr val="92D050"/>
                </a:solidFill>
                <a:latin typeface="Consolas" pitchFamily="49" charset="0"/>
                <a:cs typeface="Consolas" pitchFamily="49" charset="0"/>
              </a:rPr>
              <a:t>  // Sorts the values array using the </a:t>
            </a:r>
            <a:r>
              <a:rPr lang="en-US" sz="2800" dirty="0" err="1" smtClean="0">
                <a:solidFill>
                  <a:srgbClr val="92D050"/>
                </a:solidFill>
                <a:latin typeface="Consolas" pitchFamily="49" charset="0"/>
                <a:cs typeface="Consolas" pitchFamily="49" charset="0"/>
              </a:rPr>
              <a:t>mergeSort</a:t>
            </a:r>
            <a:r>
              <a:rPr lang="en-US" sz="2800" dirty="0" smtClean="0">
                <a:solidFill>
                  <a:srgbClr val="92D050"/>
                </a:solidFill>
                <a:latin typeface="Consolas" pitchFamily="49" charset="0"/>
                <a:cs typeface="Consolas" pitchFamily="49" charset="0"/>
              </a:rPr>
              <a:t> algorithm</a:t>
            </a:r>
            <a:endParaRPr lang="en-US" sz="2800" dirty="0" smtClean="0">
              <a:latin typeface="Consolas" pitchFamily="49" charset="0"/>
              <a:cs typeface="Consolas" pitchFamily="49" charset="0"/>
            </a:endParaRPr>
          </a:p>
          <a:p>
            <a:pPr eaLnBrk="1" hangingPunct="1">
              <a:spcBef>
                <a:spcPts val="400"/>
              </a:spcBef>
              <a:buFont typeface="Wingdings 2" pitchFamily="18" charset="2"/>
              <a:buNone/>
              <a:tabLst>
                <a:tab pos="2343150" algn="l"/>
              </a:tabLst>
            </a:pPr>
            <a:r>
              <a:rPr lang="en-US" sz="2800" dirty="0" smtClean="0">
                <a:latin typeface="Consolas" pitchFamily="49" charset="0"/>
                <a:cs typeface="Consolas" pitchFamily="49" charset="0"/>
              </a:rPr>
              <a:t>  if (first &lt; last) </a:t>
            </a:r>
            <a:r>
              <a:rPr lang="en-US" sz="2800" dirty="0" smtClean="0">
                <a:solidFill>
                  <a:srgbClr val="92D050"/>
                </a:solidFill>
                <a:latin typeface="Consolas" pitchFamily="49" charset="0"/>
                <a:cs typeface="Consolas" pitchFamily="49" charset="0"/>
              </a:rPr>
              <a:t>// If there are at least 2 items,...</a:t>
            </a:r>
          </a:p>
          <a:p>
            <a:pPr eaLnBrk="1" hangingPunct="1">
              <a:spcBef>
                <a:spcPts val="400"/>
              </a:spcBef>
              <a:buFont typeface="Wingdings 2" pitchFamily="18" charset="2"/>
              <a:buNone/>
              <a:tabLst>
                <a:tab pos="2343150" algn="l"/>
              </a:tabLst>
            </a:pPr>
            <a:r>
              <a:rPr lang="en-US" sz="2800" dirty="0" smtClean="0">
                <a:latin typeface="Consolas" pitchFamily="49" charset="0"/>
                <a:cs typeface="Consolas" pitchFamily="49" charset="0"/>
              </a:rPr>
              <a:t>  {</a:t>
            </a:r>
          </a:p>
          <a:p>
            <a:pPr eaLnBrk="1" hangingPunct="1">
              <a:spcBef>
                <a:spcPts val="400"/>
              </a:spcBef>
              <a:buFont typeface="Wingdings 2" pitchFamily="18" charset="2"/>
              <a:buNone/>
              <a:tabLst>
                <a:tab pos="2343150" algn="l"/>
              </a:tabLst>
            </a:pPr>
            <a:r>
              <a:rPr lang="en-US" sz="2800" dirty="0" smtClean="0">
                <a:latin typeface="Consolas" pitchFamily="49" charset="0"/>
                <a:cs typeface="Consolas" pitchFamily="49" charset="0"/>
              </a:rPr>
              <a:t>    </a:t>
            </a:r>
            <a:r>
              <a:rPr lang="en-US" sz="2800" dirty="0" err="1" smtClean="0">
                <a:latin typeface="Consolas" pitchFamily="49" charset="0"/>
                <a:cs typeface="Consolas" pitchFamily="49" charset="0"/>
              </a:rPr>
              <a:t>int</a:t>
            </a:r>
            <a:r>
              <a:rPr lang="en-US" sz="2800" dirty="0" smtClean="0">
                <a:latin typeface="Consolas" pitchFamily="49" charset="0"/>
                <a:cs typeface="Consolas" pitchFamily="49" charset="0"/>
              </a:rPr>
              <a:t> middle = (first + last) / 2; </a:t>
            </a:r>
            <a:r>
              <a:rPr lang="en-US" sz="2800" dirty="0" smtClean="0">
                <a:solidFill>
                  <a:srgbClr val="92D050"/>
                </a:solidFill>
                <a:latin typeface="Consolas" pitchFamily="49" charset="0"/>
                <a:cs typeface="Consolas" pitchFamily="49" charset="0"/>
              </a:rPr>
              <a:t>// FIND the middle</a:t>
            </a:r>
          </a:p>
          <a:p>
            <a:pPr eaLnBrk="1" hangingPunct="1">
              <a:spcBef>
                <a:spcPts val="400"/>
              </a:spcBef>
              <a:buFont typeface="Wingdings 2" pitchFamily="18" charset="2"/>
              <a:buNone/>
              <a:tabLst>
                <a:tab pos="2343150" algn="l"/>
              </a:tabLst>
            </a:pPr>
            <a:r>
              <a:rPr lang="en-US" sz="2800" dirty="0" smtClean="0">
                <a:latin typeface="Consolas" pitchFamily="49" charset="0"/>
                <a:cs typeface="Consolas" pitchFamily="49" charset="0"/>
              </a:rPr>
              <a:t>    </a:t>
            </a:r>
            <a:r>
              <a:rPr lang="en-US" sz="2800" dirty="0" err="1" smtClean="0">
                <a:latin typeface="Consolas" pitchFamily="49" charset="0"/>
                <a:cs typeface="Consolas" pitchFamily="49" charset="0"/>
              </a:rPr>
              <a:t>mergeSort</a:t>
            </a:r>
            <a:r>
              <a:rPr lang="en-US" sz="2800" dirty="0" smtClean="0">
                <a:latin typeface="Consolas" pitchFamily="49" charset="0"/>
                <a:cs typeface="Consolas" pitchFamily="49" charset="0"/>
              </a:rPr>
              <a:t>(first, middle);        </a:t>
            </a:r>
            <a:r>
              <a:rPr lang="en-US" sz="2800" dirty="0" smtClean="0">
                <a:solidFill>
                  <a:srgbClr val="92D050"/>
                </a:solidFill>
                <a:latin typeface="Consolas" pitchFamily="49" charset="0"/>
                <a:cs typeface="Consolas" pitchFamily="49" charset="0"/>
              </a:rPr>
              <a:t>// </a:t>
            </a:r>
            <a:r>
              <a:rPr lang="en-US" sz="2800" dirty="0" err="1" smtClean="0">
                <a:solidFill>
                  <a:srgbClr val="92D050"/>
                </a:solidFill>
                <a:latin typeface="Consolas" pitchFamily="49" charset="0"/>
                <a:cs typeface="Consolas" pitchFamily="49" charset="0"/>
              </a:rPr>
              <a:t>mergeSort</a:t>
            </a:r>
            <a:r>
              <a:rPr lang="en-US" sz="2800" dirty="0" smtClean="0">
                <a:solidFill>
                  <a:srgbClr val="92D050"/>
                </a:solidFill>
                <a:latin typeface="Consolas" pitchFamily="49" charset="0"/>
                <a:cs typeface="Consolas" pitchFamily="49" charset="0"/>
              </a:rPr>
              <a:t> left half</a:t>
            </a:r>
          </a:p>
          <a:p>
            <a:pPr eaLnBrk="1" hangingPunct="1">
              <a:spcBef>
                <a:spcPts val="400"/>
              </a:spcBef>
              <a:buFont typeface="Wingdings 2" pitchFamily="18" charset="2"/>
              <a:buNone/>
              <a:tabLst>
                <a:tab pos="2343150" algn="l"/>
              </a:tabLst>
            </a:pPr>
            <a:r>
              <a:rPr lang="en-US" sz="2800" dirty="0" smtClean="0">
                <a:latin typeface="Consolas" pitchFamily="49" charset="0"/>
                <a:cs typeface="Consolas" pitchFamily="49" charset="0"/>
              </a:rPr>
              <a:t>    </a:t>
            </a:r>
            <a:r>
              <a:rPr lang="en-US" sz="2800" dirty="0" err="1" smtClean="0">
                <a:latin typeface="Consolas" pitchFamily="49" charset="0"/>
                <a:cs typeface="Consolas" pitchFamily="49" charset="0"/>
              </a:rPr>
              <a:t>mergeSort</a:t>
            </a:r>
            <a:r>
              <a:rPr lang="en-US" sz="2800" dirty="0" smtClean="0">
                <a:latin typeface="Consolas" pitchFamily="49" charset="0"/>
                <a:cs typeface="Consolas" pitchFamily="49" charset="0"/>
              </a:rPr>
              <a:t>(middle + 1, last);     </a:t>
            </a:r>
            <a:r>
              <a:rPr lang="en-US" sz="2800" dirty="0" smtClean="0">
                <a:solidFill>
                  <a:srgbClr val="92D050"/>
                </a:solidFill>
                <a:latin typeface="Consolas" pitchFamily="49" charset="0"/>
                <a:cs typeface="Consolas" pitchFamily="49" charset="0"/>
              </a:rPr>
              <a:t>// and right half</a:t>
            </a:r>
          </a:p>
          <a:p>
            <a:pPr eaLnBrk="1" hangingPunct="1">
              <a:spcBef>
                <a:spcPts val="400"/>
              </a:spcBef>
              <a:buFont typeface="Wingdings 2" pitchFamily="18" charset="2"/>
              <a:buNone/>
              <a:tabLst>
                <a:tab pos="2343150" algn="l"/>
              </a:tabLst>
            </a:pPr>
            <a:r>
              <a:rPr lang="en-US" sz="2800" dirty="0" smtClean="0">
                <a:latin typeface="Consolas" pitchFamily="49" charset="0"/>
                <a:cs typeface="Consolas" pitchFamily="49" charset="0"/>
              </a:rPr>
              <a:t>    merge(first, middle, middle + 1, last); </a:t>
            </a:r>
            <a:r>
              <a:rPr lang="en-US" sz="2800" dirty="0" smtClean="0">
                <a:solidFill>
                  <a:srgbClr val="92D050"/>
                </a:solidFill>
                <a:latin typeface="Consolas" pitchFamily="49" charset="0"/>
                <a:cs typeface="Consolas" pitchFamily="49" charset="0"/>
              </a:rPr>
              <a:t>// put halves</a:t>
            </a:r>
          </a:p>
          <a:p>
            <a:pPr eaLnBrk="1" hangingPunct="1">
              <a:spcBef>
                <a:spcPts val="400"/>
              </a:spcBef>
              <a:buFont typeface="Wingdings 2" pitchFamily="18" charset="2"/>
              <a:buNone/>
              <a:tabLst>
                <a:tab pos="2343150" algn="l"/>
              </a:tabLst>
            </a:pPr>
            <a:r>
              <a:rPr lang="en-US" sz="2800" dirty="0" smtClean="0">
                <a:latin typeface="Consolas" pitchFamily="49" charset="0"/>
                <a:cs typeface="Consolas" pitchFamily="49" charset="0"/>
              </a:rPr>
              <a:t>  }                                         </a:t>
            </a:r>
            <a:r>
              <a:rPr lang="en-US" sz="2800" dirty="0" smtClean="0">
                <a:solidFill>
                  <a:srgbClr val="92D050"/>
                </a:solidFill>
                <a:latin typeface="Consolas" pitchFamily="49" charset="0"/>
                <a:cs typeface="Consolas" pitchFamily="49" charset="0"/>
              </a:rPr>
              <a:t>// together</a:t>
            </a:r>
          </a:p>
          <a:p>
            <a:pPr eaLnBrk="1" hangingPunct="1">
              <a:spcBef>
                <a:spcPts val="400"/>
              </a:spcBef>
              <a:buFont typeface="Wingdings 2" pitchFamily="18" charset="2"/>
              <a:buNone/>
              <a:tabLst>
                <a:tab pos="2343150" algn="l"/>
              </a:tabLst>
            </a:pPr>
            <a:r>
              <a:rPr lang="en-US" sz="2800" dirty="0" smtClean="0">
                <a:latin typeface="Consolas" pitchFamily="49" charset="0"/>
                <a:cs typeface="Consolas" pitchFamily="49" charset="0"/>
              </a:rPr>
              <a:t>}</a:t>
            </a:r>
          </a:p>
        </p:txBody>
      </p:sp>
    </p:spTree>
    <p:extLst>
      <p:ext uri="{BB962C8B-B14F-4D97-AF65-F5344CB8AC3E}">
        <p14:creationId xmlns:p14="http://schemas.microsoft.com/office/powerpoint/2010/main" val="170076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ChangeArrowheads="1"/>
          </p:cNvSpPr>
          <p:nvPr/>
        </p:nvSpPr>
        <p:spPr bwMode="auto">
          <a:xfrm>
            <a:off x="156593" y="1085850"/>
            <a:ext cx="11824853" cy="5646738"/>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6866" name="Title 1"/>
          <p:cNvSpPr>
            <a:spLocks noGrp="1"/>
          </p:cNvSpPr>
          <p:nvPr>
            <p:ph type="title"/>
          </p:nvPr>
        </p:nvSpPr>
        <p:spPr>
          <a:xfrm>
            <a:off x="0" y="1"/>
            <a:ext cx="12188825" cy="701675"/>
          </a:xfrm>
        </p:spPr>
        <p:txBody>
          <a:bodyPr/>
          <a:lstStyle/>
          <a:p>
            <a:pPr eaLnBrk="1" hangingPunct="1"/>
            <a:r>
              <a:rPr lang="en-US" dirty="0" smtClean="0"/>
              <a:t>Analyzing </a:t>
            </a:r>
            <a:r>
              <a:rPr lang="en-US" dirty="0" err="1" smtClean="0">
                <a:solidFill>
                  <a:srgbClr val="FFC000"/>
                </a:solidFill>
                <a:latin typeface="Consolas" pitchFamily="49" charset="0"/>
                <a:cs typeface="Consolas" pitchFamily="49" charset="0"/>
              </a:rPr>
              <a:t>mergeSort</a:t>
            </a:r>
            <a:r>
              <a:rPr lang="en-US" dirty="0" smtClean="0"/>
              <a:t> (1)</a:t>
            </a:r>
          </a:p>
        </p:txBody>
      </p:sp>
      <p:pic>
        <p:nvPicPr>
          <p:cNvPr id="36867" name="Picture 5" descr="37461_CH10_FIG1011"/>
          <p:cNvPicPr>
            <a:picLocks noChangeAspect="1" noChangeArrowheads="1"/>
          </p:cNvPicPr>
          <p:nvPr/>
        </p:nvPicPr>
        <p:blipFill>
          <a:blip r:embed="rId2"/>
          <a:srcRect/>
          <a:stretch>
            <a:fillRect/>
          </a:stretch>
        </p:blipFill>
        <p:spPr bwMode="auto">
          <a:xfrm>
            <a:off x="203148" y="1355726"/>
            <a:ext cx="11676725" cy="4937125"/>
          </a:xfrm>
          <a:prstGeom prst="rect">
            <a:avLst/>
          </a:prstGeom>
          <a:noFill/>
          <a:ln w="9525">
            <a:noFill/>
            <a:miter lim="800000"/>
            <a:headEnd/>
            <a:tailEnd/>
          </a:ln>
        </p:spPr>
      </p:pic>
    </p:spTree>
    <p:extLst>
      <p:ext uri="{BB962C8B-B14F-4D97-AF65-F5344CB8AC3E}">
        <p14:creationId xmlns:p14="http://schemas.microsoft.com/office/powerpoint/2010/main" val="6550036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0" y="1"/>
            <a:ext cx="12188825" cy="701675"/>
          </a:xfrm>
        </p:spPr>
        <p:txBody>
          <a:bodyPr/>
          <a:lstStyle/>
          <a:p>
            <a:pPr eaLnBrk="1" hangingPunct="1"/>
            <a:r>
              <a:rPr lang="en-US" dirty="0" smtClean="0"/>
              <a:t>Analyzing </a:t>
            </a:r>
            <a:r>
              <a:rPr lang="en-US" dirty="0" err="1">
                <a:solidFill>
                  <a:srgbClr val="FFC000"/>
                </a:solidFill>
                <a:latin typeface="Consolas" pitchFamily="49" charset="0"/>
                <a:cs typeface="Consolas" pitchFamily="49" charset="0"/>
              </a:rPr>
              <a:t>mergeSort</a:t>
            </a:r>
            <a:r>
              <a:rPr lang="en-US" dirty="0" smtClean="0">
                <a:solidFill>
                  <a:srgbClr val="FFC000"/>
                </a:solidFill>
              </a:rPr>
              <a:t> </a:t>
            </a:r>
            <a:r>
              <a:rPr lang="en-US" dirty="0" smtClean="0"/>
              <a:t>(2)</a:t>
            </a:r>
          </a:p>
        </p:txBody>
      </p:sp>
      <p:sp>
        <p:nvSpPr>
          <p:cNvPr id="14338" name="Content Placeholder 2"/>
          <p:cNvSpPr>
            <a:spLocks noGrp="1"/>
          </p:cNvSpPr>
          <p:nvPr>
            <p:ph idx="1"/>
          </p:nvPr>
        </p:nvSpPr>
        <p:spPr>
          <a:xfrm>
            <a:off x="207380" y="933450"/>
            <a:ext cx="11829085" cy="5683250"/>
          </a:xfrm>
        </p:spPr>
        <p:txBody>
          <a:bodyPr/>
          <a:lstStyle/>
          <a:p>
            <a:pPr eaLnBrk="1" hangingPunct="1">
              <a:spcBef>
                <a:spcPts val="1200"/>
              </a:spcBef>
              <a:tabLst>
                <a:tab pos="2343150" algn="l"/>
              </a:tabLst>
            </a:pPr>
            <a:r>
              <a:rPr lang="en-US" dirty="0" smtClean="0"/>
              <a:t>The total work needed to divide the array in half, over and over again until we reach subarrays of size 1, is </a:t>
            </a:r>
            <a:r>
              <a:rPr lang="en-US" i="1" dirty="0" smtClean="0">
                <a:latin typeface="Times New Roman" pitchFamily="18" charset="0"/>
              </a:rPr>
              <a:t>O</a:t>
            </a:r>
            <a:r>
              <a:rPr lang="en-US" dirty="0" smtClean="0">
                <a:latin typeface="Times New Roman" pitchFamily="18" charset="0"/>
              </a:rPr>
              <a:t>(</a:t>
            </a:r>
            <a:r>
              <a:rPr lang="en-US" i="1" dirty="0" smtClean="0">
                <a:latin typeface="Times New Roman" pitchFamily="18" charset="0"/>
              </a:rPr>
              <a:t>N</a:t>
            </a:r>
            <a:r>
              <a:rPr lang="en-US" dirty="0" smtClean="0">
                <a:latin typeface="Times New Roman" pitchFamily="18" charset="0"/>
              </a:rPr>
              <a:t>)</a:t>
            </a:r>
            <a:r>
              <a:rPr lang="en-US" dirty="0" smtClean="0"/>
              <a:t>. </a:t>
            </a:r>
          </a:p>
          <a:p>
            <a:pPr eaLnBrk="1" hangingPunct="1">
              <a:spcBef>
                <a:spcPts val="1200"/>
              </a:spcBef>
              <a:tabLst>
                <a:tab pos="2343150" algn="l"/>
              </a:tabLst>
            </a:pPr>
            <a:r>
              <a:rPr lang="en-US" dirty="0" smtClean="0"/>
              <a:t>It takes </a:t>
            </a:r>
            <a:r>
              <a:rPr lang="en-US" i="1" dirty="0" smtClean="0">
                <a:latin typeface="Times New Roman" pitchFamily="18" charset="0"/>
              </a:rPr>
              <a:t>O</a:t>
            </a:r>
            <a:r>
              <a:rPr lang="en-US" dirty="0" smtClean="0">
                <a:latin typeface="Times New Roman" pitchFamily="18" charset="0"/>
              </a:rPr>
              <a:t>(</a:t>
            </a:r>
            <a:r>
              <a:rPr lang="en-US" i="1" dirty="0" smtClean="0">
                <a:latin typeface="Times New Roman" pitchFamily="18" charset="0"/>
              </a:rPr>
              <a:t>N</a:t>
            </a:r>
            <a:r>
              <a:rPr lang="en-US" dirty="0" smtClean="0">
                <a:latin typeface="Times New Roman" pitchFamily="18" charset="0"/>
              </a:rPr>
              <a:t>)</a:t>
            </a:r>
            <a:r>
              <a:rPr lang="en-US" dirty="0" smtClean="0"/>
              <a:t> total steps to perform merging at each “level” of merging. </a:t>
            </a:r>
          </a:p>
          <a:p>
            <a:pPr eaLnBrk="1" hangingPunct="1">
              <a:spcBef>
                <a:spcPts val="1200"/>
              </a:spcBef>
              <a:tabLst>
                <a:tab pos="2343150" algn="l"/>
              </a:tabLst>
            </a:pPr>
            <a:r>
              <a:rPr lang="en-US" dirty="0" smtClean="0"/>
              <a:t>The number of levels of merging is equal to the number of times we can split the original array in half</a:t>
            </a:r>
          </a:p>
          <a:p>
            <a:pPr marL="742950" lvl="1" indent="-285750" eaLnBrk="1" hangingPunct="1">
              <a:spcBef>
                <a:spcPts val="1200"/>
              </a:spcBef>
              <a:tabLst>
                <a:tab pos="2343150" algn="l"/>
              </a:tabLst>
            </a:pPr>
            <a:r>
              <a:rPr lang="en-US" dirty="0" smtClean="0"/>
              <a:t>If the original array is size </a:t>
            </a:r>
            <a:r>
              <a:rPr lang="en-US" i="1" dirty="0" smtClean="0">
                <a:latin typeface="Times New Roman" pitchFamily="18" charset="0"/>
              </a:rPr>
              <a:t>N</a:t>
            </a:r>
            <a:r>
              <a:rPr lang="en-US" dirty="0" smtClean="0"/>
              <a:t>, we have </a:t>
            </a:r>
            <a:r>
              <a:rPr lang="en-US" dirty="0" smtClean="0">
                <a:latin typeface="Times New Roman" pitchFamily="18" charset="0"/>
              </a:rPr>
              <a:t>log</a:t>
            </a:r>
            <a:r>
              <a:rPr lang="en-US" baseline="-25000" dirty="0" smtClean="0">
                <a:latin typeface="Times New Roman" pitchFamily="18" charset="0"/>
              </a:rPr>
              <a:t>2</a:t>
            </a:r>
            <a:r>
              <a:rPr lang="en-US" dirty="0" smtClean="0">
                <a:latin typeface="Times New Roman" pitchFamily="18" charset="0"/>
              </a:rPr>
              <a:t>(</a:t>
            </a:r>
            <a:r>
              <a:rPr lang="en-US" i="1" dirty="0" smtClean="0">
                <a:latin typeface="Times New Roman" pitchFamily="18" charset="0"/>
              </a:rPr>
              <a:t>N</a:t>
            </a:r>
            <a:r>
              <a:rPr lang="en-US" dirty="0" smtClean="0">
                <a:latin typeface="Times New Roman" pitchFamily="18" charset="0"/>
              </a:rPr>
              <a:t>)</a:t>
            </a:r>
            <a:r>
              <a:rPr lang="en-US" dirty="0" smtClean="0"/>
              <a:t> levels. (This is the same as the analysis of the binary search algorithm in Section 6.6.) </a:t>
            </a:r>
          </a:p>
        </p:txBody>
      </p:sp>
    </p:spTree>
    <p:extLst>
      <p:ext uri="{BB962C8B-B14F-4D97-AF65-F5344CB8AC3E}">
        <p14:creationId xmlns:p14="http://schemas.microsoft.com/office/powerpoint/2010/main" val="338505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0" y="1"/>
            <a:ext cx="12188825" cy="701675"/>
          </a:xfrm>
        </p:spPr>
        <p:txBody>
          <a:bodyPr/>
          <a:lstStyle/>
          <a:p>
            <a:pPr eaLnBrk="1" hangingPunct="1"/>
            <a:r>
              <a:rPr lang="en-US" dirty="0" smtClean="0"/>
              <a:t>Analyzing </a:t>
            </a:r>
            <a:r>
              <a:rPr lang="en-US" dirty="0" err="1">
                <a:solidFill>
                  <a:srgbClr val="FFC000"/>
                </a:solidFill>
                <a:latin typeface="Consolas" pitchFamily="49" charset="0"/>
                <a:cs typeface="Consolas" pitchFamily="49" charset="0"/>
              </a:rPr>
              <a:t>mergeSort</a:t>
            </a:r>
            <a:r>
              <a:rPr lang="en-US" dirty="0" smtClean="0">
                <a:solidFill>
                  <a:srgbClr val="FFC000"/>
                </a:solidFill>
              </a:rPr>
              <a:t> </a:t>
            </a:r>
            <a:r>
              <a:rPr lang="en-US" dirty="0" smtClean="0"/>
              <a:t>(3)</a:t>
            </a:r>
          </a:p>
        </p:txBody>
      </p:sp>
      <p:sp>
        <p:nvSpPr>
          <p:cNvPr id="14338" name="Content Placeholder 2"/>
          <p:cNvSpPr>
            <a:spLocks noGrp="1"/>
          </p:cNvSpPr>
          <p:nvPr>
            <p:ph idx="1"/>
          </p:nvPr>
        </p:nvSpPr>
        <p:spPr>
          <a:xfrm>
            <a:off x="207380" y="933450"/>
            <a:ext cx="11829085" cy="5683250"/>
          </a:xfrm>
        </p:spPr>
        <p:txBody>
          <a:bodyPr/>
          <a:lstStyle/>
          <a:p>
            <a:pPr eaLnBrk="1" hangingPunct="1">
              <a:spcBef>
                <a:spcPts val="1200"/>
              </a:spcBef>
              <a:tabLst>
                <a:tab pos="2343150" algn="l"/>
              </a:tabLst>
            </a:pPr>
            <a:r>
              <a:rPr lang="en-US" dirty="0" smtClean="0"/>
              <a:t>Because we have </a:t>
            </a:r>
            <a:r>
              <a:rPr lang="en-US" dirty="0" smtClean="0">
                <a:latin typeface="Times New Roman" pitchFamily="18" charset="0"/>
              </a:rPr>
              <a:t>log</a:t>
            </a:r>
            <a:r>
              <a:rPr lang="en-US" baseline="-25000" dirty="0" smtClean="0">
                <a:latin typeface="Times New Roman" pitchFamily="18" charset="0"/>
              </a:rPr>
              <a:t>2</a:t>
            </a:r>
            <a:r>
              <a:rPr lang="en-US" dirty="0" smtClean="0">
                <a:latin typeface="Times New Roman" pitchFamily="18" charset="0"/>
              </a:rPr>
              <a:t>(</a:t>
            </a:r>
            <a:r>
              <a:rPr lang="en-US" i="1" dirty="0" smtClean="0">
                <a:latin typeface="Times New Roman" pitchFamily="18" charset="0"/>
              </a:rPr>
              <a:t>N</a:t>
            </a:r>
            <a:r>
              <a:rPr lang="en-US" dirty="0" smtClean="0">
                <a:latin typeface="Times New Roman" pitchFamily="18" charset="0"/>
              </a:rPr>
              <a:t>)</a:t>
            </a:r>
            <a:r>
              <a:rPr lang="en-US" dirty="0" smtClean="0"/>
              <a:t> levels, and we require </a:t>
            </a:r>
            <a:r>
              <a:rPr lang="en-US" i="1" dirty="0" smtClean="0">
                <a:latin typeface="Times New Roman" pitchFamily="18" charset="0"/>
              </a:rPr>
              <a:t>O</a:t>
            </a:r>
            <a:r>
              <a:rPr lang="en-US" dirty="0" smtClean="0">
                <a:latin typeface="Times New Roman" pitchFamily="18" charset="0"/>
              </a:rPr>
              <a:t>(</a:t>
            </a:r>
            <a:r>
              <a:rPr lang="en-US" i="1" dirty="0" smtClean="0">
                <a:latin typeface="Times New Roman" pitchFamily="18" charset="0"/>
              </a:rPr>
              <a:t>N</a:t>
            </a:r>
            <a:r>
              <a:rPr lang="en-US" dirty="0" smtClean="0">
                <a:latin typeface="Times New Roman" pitchFamily="18" charset="0"/>
              </a:rPr>
              <a:t>)</a:t>
            </a:r>
            <a:r>
              <a:rPr lang="en-US" dirty="0" smtClean="0"/>
              <a:t> steps at each level, the total cost of the merge operation is: </a:t>
            </a:r>
            <a:r>
              <a:rPr lang="en-US" i="1" dirty="0" smtClean="0">
                <a:latin typeface="Times New Roman" pitchFamily="18" charset="0"/>
              </a:rPr>
              <a:t>O</a:t>
            </a:r>
            <a:r>
              <a:rPr lang="en-US" dirty="0" smtClean="0">
                <a:latin typeface="Times New Roman" pitchFamily="18" charset="0"/>
              </a:rPr>
              <a:t>(</a:t>
            </a:r>
            <a:r>
              <a:rPr lang="en-US" i="1" dirty="0" smtClean="0">
                <a:latin typeface="Times New Roman" pitchFamily="18" charset="0"/>
              </a:rPr>
              <a:t>N </a:t>
            </a:r>
            <a:r>
              <a:rPr lang="en-US" dirty="0" smtClean="0">
                <a:latin typeface="Times New Roman" pitchFamily="18" charset="0"/>
              </a:rPr>
              <a:t>log</a:t>
            </a:r>
            <a:r>
              <a:rPr lang="en-US" baseline="-25000" dirty="0" smtClean="0">
                <a:latin typeface="Times New Roman" pitchFamily="18" charset="0"/>
              </a:rPr>
              <a:t>2</a:t>
            </a:r>
            <a:r>
              <a:rPr lang="en-US" i="1" dirty="0" smtClean="0">
                <a:latin typeface="Times New Roman" pitchFamily="18" charset="0"/>
              </a:rPr>
              <a:t>N</a:t>
            </a:r>
            <a:r>
              <a:rPr lang="en-US" dirty="0" smtClean="0">
                <a:latin typeface="Times New Roman" pitchFamily="18" charset="0"/>
              </a:rPr>
              <a:t>)</a:t>
            </a:r>
            <a:r>
              <a:rPr lang="en-US" dirty="0" smtClean="0"/>
              <a:t> </a:t>
            </a:r>
          </a:p>
          <a:p>
            <a:pPr eaLnBrk="1" hangingPunct="1">
              <a:spcBef>
                <a:spcPts val="1200"/>
              </a:spcBef>
              <a:tabLst>
                <a:tab pos="2343150" algn="l"/>
              </a:tabLst>
            </a:pPr>
            <a:r>
              <a:rPr lang="en-US" dirty="0" smtClean="0"/>
              <a:t>Because the splitting phase was only </a:t>
            </a:r>
            <a:r>
              <a:rPr lang="en-US" i="1" dirty="0" smtClean="0">
                <a:latin typeface="Times New Roman" pitchFamily="18" charset="0"/>
              </a:rPr>
              <a:t>O</a:t>
            </a:r>
            <a:r>
              <a:rPr lang="en-US" dirty="0" smtClean="0">
                <a:latin typeface="Times New Roman" pitchFamily="18" charset="0"/>
              </a:rPr>
              <a:t>(</a:t>
            </a:r>
            <a:r>
              <a:rPr lang="en-US" i="1" dirty="0" smtClean="0">
                <a:latin typeface="Times New Roman" pitchFamily="18" charset="0"/>
              </a:rPr>
              <a:t>N</a:t>
            </a:r>
            <a:r>
              <a:rPr lang="en-US" dirty="0" smtClean="0">
                <a:latin typeface="Times New Roman" pitchFamily="18" charset="0"/>
              </a:rPr>
              <a:t>)</a:t>
            </a:r>
            <a:r>
              <a:rPr lang="en-US" dirty="0" smtClean="0"/>
              <a:t>, we conclude that the performance of the </a:t>
            </a:r>
            <a:r>
              <a:rPr lang="en-US" dirty="0" err="1">
                <a:latin typeface="Consolas" pitchFamily="49" charset="0"/>
                <a:cs typeface="Consolas" pitchFamily="49" charset="0"/>
              </a:rPr>
              <a:t>mergeSort</a:t>
            </a:r>
            <a:r>
              <a:rPr lang="en-US" dirty="0" smtClean="0"/>
              <a:t> algorithm is </a:t>
            </a:r>
            <a:r>
              <a:rPr lang="en-US" i="1" dirty="0" smtClean="0">
                <a:latin typeface="Times New Roman" pitchFamily="18" charset="0"/>
              </a:rPr>
              <a:t>O</a:t>
            </a:r>
            <a:r>
              <a:rPr lang="en-US" dirty="0" smtClean="0">
                <a:latin typeface="Times New Roman" pitchFamily="18" charset="0"/>
              </a:rPr>
              <a:t>(</a:t>
            </a:r>
            <a:r>
              <a:rPr lang="en-US" i="1" dirty="0" smtClean="0">
                <a:latin typeface="Times New Roman" pitchFamily="18" charset="0"/>
              </a:rPr>
              <a:t>N </a:t>
            </a:r>
            <a:r>
              <a:rPr lang="en-US" dirty="0" smtClean="0">
                <a:latin typeface="Times New Roman" pitchFamily="18" charset="0"/>
              </a:rPr>
              <a:t>log</a:t>
            </a:r>
            <a:r>
              <a:rPr lang="en-US" baseline="-25000" dirty="0" smtClean="0">
                <a:latin typeface="Times New Roman" pitchFamily="18" charset="0"/>
              </a:rPr>
              <a:t>2 </a:t>
            </a:r>
            <a:r>
              <a:rPr lang="en-US" i="1" dirty="0" smtClean="0">
                <a:latin typeface="Times New Roman" pitchFamily="18" charset="0"/>
              </a:rPr>
              <a:t>N</a:t>
            </a:r>
            <a:r>
              <a:rPr lang="en-US" dirty="0" smtClean="0">
                <a:latin typeface="Times New Roman" pitchFamily="18" charset="0"/>
              </a:rPr>
              <a:t>)</a:t>
            </a:r>
            <a:r>
              <a:rPr lang="en-US" dirty="0" smtClean="0"/>
              <a:t>.</a:t>
            </a:r>
          </a:p>
        </p:txBody>
      </p:sp>
    </p:spTree>
    <p:extLst>
      <p:ext uri="{BB962C8B-B14F-4D97-AF65-F5344CB8AC3E}">
        <p14:creationId xmlns:p14="http://schemas.microsoft.com/office/powerpoint/2010/main" val="249822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0" y="1"/>
            <a:ext cx="12188825" cy="701675"/>
          </a:xfrm>
        </p:spPr>
        <p:txBody>
          <a:bodyPr/>
          <a:lstStyle/>
          <a:p>
            <a:pPr eaLnBrk="1" hangingPunct="1"/>
            <a:r>
              <a:rPr lang="en-US" i="1" smtClean="0">
                <a:latin typeface="Times New Roman" pitchFamily="18" charset="0"/>
              </a:rPr>
              <a:t>N</a:t>
            </a:r>
            <a:r>
              <a:rPr lang="en-US" i="1" baseline="30000" smtClean="0">
                <a:latin typeface="Times New Roman" pitchFamily="18" charset="0"/>
              </a:rPr>
              <a:t>2</a:t>
            </a:r>
            <a:r>
              <a:rPr lang="en-US" smtClean="0"/>
              <a:t> vs. </a:t>
            </a:r>
            <a:r>
              <a:rPr lang="en-US" i="1" smtClean="0">
                <a:latin typeface="Times New Roman" pitchFamily="18" charset="0"/>
              </a:rPr>
              <a:t>N</a:t>
            </a:r>
            <a:r>
              <a:rPr lang="en-US" smtClean="0">
                <a:latin typeface="Times New Roman" pitchFamily="18" charset="0"/>
              </a:rPr>
              <a:t> log</a:t>
            </a:r>
            <a:r>
              <a:rPr lang="en-US" baseline="-25000" smtClean="0">
                <a:latin typeface="Times New Roman" pitchFamily="18" charset="0"/>
              </a:rPr>
              <a:t>2</a:t>
            </a:r>
            <a:r>
              <a:rPr lang="en-US" i="1" smtClean="0">
                <a:latin typeface="Times New Roman" pitchFamily="18" charset="0"/>
              </a:rPr>
              <a:t> N</a:t>
            </a:r>
          </a:p>
        </p:txBody>
      </p:sp>
      <p:graphicFrame>
        <p:nvGraphicFramePr>
          <p:cNvPr id="116832" name="Group 96"/>
          <p:cNvGraphicFramePr>
            <a:graphicFrameLocks noGrp="1"/>
          </p:cNvGraphicFramePr>
          <p:nvPr>
            <p:extLst>
              <p:ext uri="{D42A27DB-BD31-4B8C-83A1-F6EECF244321}">
                <p14:modId xmlns:p14="http://schemas.microsoft.com/office/powerpoint/2010/main" val="3722094395"/>
              </p:ext>
            </p:extLst>
          </p:nvPr>
        </p:nvGraphicFramePr>
        <p:xfrm>
          <a:off x="525687" y="1393825"/>
          <a:ext cx="10484463" cy="4876800"/>
        </p:xfrm>
        <a:graphic>
          <a:graphicData uri="http://schemas.openxmlformats.org/drawingml/2006/table">
            <a:tbl>
              <a:tblPr/>
              <a:tblGrid>
                <a:gridCol w="1766630"/>
                <a:gridCol w="1781610"/>
                <a:gridCol w="3057420"/>
                <a:gridCol w="2073870"/>
                <a:gridCol w="1804933"/>
              </a:tblGrid>
              <a:tr h="450850">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1" u="none" strike="noStrike" cap="none" normalizeH="0" baseline="0" dirty="0" smtClean="0">
                          <a:ln>
                            <a:noFill/>
                          </a:ln>
                          <a:solidFill>
                            <a:schemeClr val="tx1"/>
                          </a:solidFill>
                          <a:effectLst/>
                          <a:latin typeface="Times New Roman" pitchFamily="18" charset="0"/>
                        </a:rPr>
                        <a:t>N</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dirty="0" smtClean="0">
                          <a:ln>
                            <a:noFill/>
                          </a:ln>
                          <a:solidFill>
                            <a:schemeClr val="tx1"/>
                          </a:solidFill>
                          <a:effectLst/>
                          <a:latin typeface="Times New Roman" pitchFamily="18" charset="0"/>
                        </a:rPr>
                        <a:t>log</a:t>
                      </a:r>
                      <a:r>
                        <a:rPr kumimoji="0" lang="en-US" sz="2600" b="0" i="0" u="none" strike="noStrike" cap="none" normalizeH="0" baseline="-25000" dirty="0" smtClean="0">
                          <a:ln>
                            <a:noFill/>
                          </a:ln>
                          <a:solidFill>
                            <a:schemeClr val="tx1"/>
                          </a:solidFill>
                          <a:effectLst/>
                          <a:latin typeface="Times New Roman" pitchFamily="18" charset="0"/>
                        </a:rPr>
                        <a:t>2</a:t>
                      </a:r>
                      <a:r>
                        <a:rPr kumimoji="0" lang="en-US" sz="2600" b="0" i="0" u="none" strike="noStrike" cap="none" normalizeH="0" baseline="0" dirty="0" smtClean="0">
                          <a:ln>
                            <a:noFill/>
                          </a:ln>
                          <a:solidFill>
                            <a:schemeClr val="tx1"/>
                          </a:solidFill>
                          <a:effectLst/>
                          <a:latin typeface="Times New Roman" pitchFamily="18" charset="0"/>
                        </a:rPr>
                        <a:t>(</a:t>
                      </a:r>
                      <a:r>
                        <a:rPr kumimoji="0" lang="en-US" sz="2600" b="0" i="1" u="none" strike="noStrike" cap="none" normalizeH="0" baseline="0" dirty="0" smtClean="0">
                          <a:ln>
                            <a:noFill/>
                          </a:ln>
                          <a:solidFill>
                            <a:schemeClr val="tx1"/>
                          </a:solidFill>
                          <a:effectLst/>
                          <a:latin typeface="Times New Roman" pitchFamily="18" charset="0"/>
                        </a:rPr>
                        <a:t>N</a:t>
                      </a:r>
                      <a:r>
                        <a:rPr kumimoji="0" lang="en-US" sz="2600" b="0" i="0" u="none" strike="noStrike" cap="none" normalizeH="0" baseline="0" dirty="0" smtClean="0">
                          <a:ln>
                            <a:noFill/>
                          </a:ln>
                          <a:solidFill>
                            <a:schemeClr val="tx1"/>
                          </a:solidFill>
                          <a:effectLst/>
                          <a:latin typeface="Times New Roman" pitchFamily="18" charset="0"/>
                        </a:rPr>
                        <a:t>)</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1" u="none" strike="noStrike" cap="none" normalizeH="0" baseline="0" dirty="0" smtClean="0">
                          <a:ln>
                            <a:noFill/>
                          </a:ln>
                          <a:solidFill>
                            <a:schemeClr val="tx1"/>
                          </a:solidFill>
                          <a:effectLst/>
                          <a:latin typeface="Times New Roman" pitchFamily="18" charset="0"/>
                        </a:rPr>
                        <a:t>N</a:t>
                      </a:r>
                      <a:r>
                        <a:rPr kumimoji="0" lang="en-US" sz="2600" b="0" i="0" u="none" strike="noStrike" cap="none" normalizeH="0" baseline="30000" dirty="0" smtClean="0">
                          <a:ln>
                            <a:noFill/>
                          </a:ln>
                          <a:solidFill>
                            <a:schemeClr val="tx1"/>
                          </a:solidFill>
                          <a:effectLst/>
                          <a:latin typeface="Times New Roman" pitchFamily="18" charset="0"/>
                        </a:rPr>
                        <a:t>2</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1" u="none" strike="noStrike" cap="none" normalizeH="0" baseline="0" dirty="0" smtClean="0">
                          <a:ln>
                            <a:noFill/>
                          </a:ln>
                          <a:solidFill>
                            <a:schemeClr val="tx1"/>
                          </a:solidFill>
                          <a:effectLst/>
                          <a:latin typeface="Times New Roman" pitchFamily="18" charset="0"/>
                        </a:rPr>
                        <a:t>N</a:t>
                      </a:r>
                      <a:r>
                        <a:rPr kumimoji="0" lang="en-US" sz="2600" b="0" i="0" u="none" strike="noStrike" cap="none" normalizeH="0" baseline="0" dirty="0" smtClean="0">
                          <a:ln>
                            <a:noFill/>
                          </a:ln>
                          <a:solidFill>
                            <a:schemeClr val="tx1"/>
                          </a:solidFill>
                          <a:effectLst/>
                          <a:latin typeface="Times New Roman" pitchFamily="18" charset="0"/>
                        </a:rPr>
                        <a:t> log</a:t>
                      </a:r>
                      <a:r>
                        <a:rPr kumimoji="0" lang="en-US" sz="2600" b="0" i="0" u="none" strike="noStrike" cap="none" normalizeH="0" baseline="-25000" dirty="0" smtClean="0">
                          <a:ln>
                            <a:noFill/>
                          </a:ln>
                          <a:solidFill>
                            <a:schemeClr val="tx1"/>
                          </a:solidFill>
                          <a:effectLst/>
                          <a:latin typeface="Times New Roman" pitchFamily="18" charset="0"/>
                        </a:rPr>
                        <a:t>2</a:t>
                      </a:r>
                      <a:r>
                        <a:rPr kumimoji="0" lang="en-US" sz="2600" b="0" i="0" u="none" strike="noStrike" cap="none" normalizeH="0" baseline="0" dirty="0" smtClean="0">
                          <a:ln>
                            <a:noFill/>
                          </a:ln>
                          <a:solidFill>
                            <a:schemeClr val="tx1"/>
                          </a:solidFill>
                          <a:effectLst/>
                          <a:latin typeface="Times New Roman" pitchFamily="18" charset="0"/>
                        </a:rPr>
                        <a:t> </a:t>
                      </a:r>
                      <a:r>
                        <a:rPr kumimoji="0" lang="en-US" sz="2600" b="0" i="1" u="none" strike="noStrike" cap="none" normalizeH="0" baseline="0" dirty="0" smtClean="0">
                          <a:ln>
                            <a:noFill/>
                          </a:ln>
                          <a:solidFill>
                            <a:schemeClr val="tx1"/>
                          </a:solidFill>
                          <a:effectLst/>
                          <a:latin typeface="Times New Roman" pitchFamily="18" charset="0"/>
                        </a:rPr>
                        <a:t>N</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Times New Roman" pitchFamily="18" charset="0"/>
                        </a:rPr>
                        <a:t>Savings</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32</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5</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1,024</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160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dirty="0" smtClean="0">
                          <a:ln>
                            <a:noFill/>
                          </a:ln>
                          <a:solidFill>
                            <a:schemeClr val="tx1"/>
                          </a:solidFill>
                          <a:effectLst/>
                          <a:latin typeface="Arial" charset="0"/>
                        </a:rPr>
                        <a:t>81.481%</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64</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6</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4,096</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384</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dirty="0" smtClean="0">
                          <a:ln>
                            <a:noFill/>
                          </a:ln>
                          <a:solidFill>
                            <a:schemeClr val="tx1"/>
                          </a:solidFill>
                          <a:effectLst/>
                          <a:latin typeface="Arial" charset="0"/>
                        </a:rPr>
                        <a:t>89.655%</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128</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7</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16,384</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896</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dirty="0" smtClean="0">
                          <a:ln>
                            <a:noFill/>
                          </a:ln>
                          <a:solidFill>
                            <a:schemeClr val="tx1"/>
                          </a:solidFill>
                          <a:effectLst/>
                          <a:latin typeface="Arial" charset="0"/>
                        </a:rPr>
                        <a:t>94.215%</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256</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8</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65,536</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2,048</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dirty="0" smtClean="0">
                          <a:ln>
                            <a:noFill/>
                          </a:ln>
                          <a:solidFill>
                            <a:schemeClr val="tx1"/>
                          </a:solidFill>
                          <a:effectLst/>
                          <a:latin typeface="Arial" charset="0"/>
                        </a:rPr>
                        <a:t>96.774%</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512</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9</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262,144</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4,608</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dirty="0" smtClean="0">
                          <a:ln>
                            <a:noFill/>
                          </a:ln>
                          <a:solidFill>
                            <a:schemeClr val="tx1"/>
                          </a:solidFill>
                          <a:effectLst/>
                          <a:latin typeface="Arial" charset="0"/>
                        </a:rPr>
                        <a:t>98.211%</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1,024</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10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1,048,576</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10,240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dirty="0" smtClean="0">
                          <a:ln>
                            <a:noFill/>
                          </a:ln>
                          <a:solidFill>
                            <a:schemeClr val="tx1"/>
                          </a:solidFill>
                          <a:effectLst/>
                          <a:latin typeface="Arial" charset="0"/>
                        </a:rPr>
                        <a:t>99.014%</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2,048</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11</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4,194,304</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22,528</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dirty="0" smtClean="0">
                          <a:ln>
                            <a:noFill/>
                          </a:ln>
                          <a:solidFill>
                            <a:schemeClr val="tx1"/>
                          </a:solidFill>
                          <a:effectLst/>
                          <a:latin typeface="Arial" charset="0"/>
                        </a:rPr>
                        <a:t>99.460%</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dirty="0" smtClean="0">
                          <a:ln>
                            <a:noFill/>
                          </a:ln>
                          <a:solidFill>
                            <a:schemeClr val="tx1"/>
                          </a:solidFill>
                          <a:effectLst/>
                          <a:latin typeface="Arial" charset="0"/>
                        </a:rPr>
                        <a:t>4,096</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dirty="0" smtClean="0">
                          <a:ln>
                            <a:noFill/>
                          </a:ln>
                          <a:solidFill>
                            <a:schemeClr val="tx1"/>
                          </a:solidFill>
                          <a:effectLst/>
                          <a:latin typeface="Arial" charset="0"/>
                        </a:rPr>
                        <a:t>12</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dirty="0" smtClean="0">
                          <a:ln>
                            <a:noFill/>
                          </a:ln>
                          <a:solidFill>
                            <a:schemeClr val="tx1"/>
                          </a:solidFill>
                          <a:effectLst/>
                          <a:latin typeface="Arial" charset="0"/>
                        </a:rPr>
                        <a:t>16,777,216</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dirty="0" smtClean="0">
                          <a:ln>
                            <a:noFill/>
                          </a:ln>
                          <a:solidFill>
                            <a:schemeClr val="tx1"/>
                          </a:solidFill>
                          <a:effectLst/>
                          <a:latin typeface="Arial" charset="0"/>
                        </a:rPr>
                        <a:t>49,152</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dirty="0" smtClean="0">
                          <a:ln>
                            <a:noFill/>
                          </a:ln>
                          <a:solidFill>
                            <a:schemeClr val="tx1"/>
                          </a:solidFill>
                          <a:effectLst/>
                          <a:latin typeface="Arial" charset="0"/>
                        </a:rPr>
                        <a:t>99.706%</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dirty="0" smtClean="0">
                          <a:ln>
                            <a:noFill/>
                          </a:ln>
                          <a:solidFill>
                            <a:schemeClr val="tx1"/>
                          </a:solidFill>
                          <a:effectLst/>
                          <a:latin typeface="Arial" charset="0"/>
                        </a:rPr>
                        <a:t>1,048,576</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dirty="0" smtClean="0">
                          <a:ln>
                            <a:noFill/>
                          </a:ln>
                          <a:solidFill>
                            <a:schemeClr val="tx1"/>
                          </a:solidFill>
                          <a:effectLst/>
                          <a:latin typeface="Arial" charset="0"/>
                        </a:rPr>
                        <a:t>20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dirty="0" smtClean="0">
                          <a:ln>
                            <a:noFill/>
                          </a:ln>
                          <a:solidFill>
                            <a:schemeClr val="tx1"/>
                          </a:solidFill>
                          <a:effectLst/>
                          <a:latin typeface="Arial" charset="0"/>
                        </a:rPr>
                        <a:t>1,099,511,627,776</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dirty="0" smtClean="0">
                          <a:ln>
                            <a:noFill/>
                          </a:ln>
                          <a:solidFill>
                            <a:schemeClr val="tx1"/>
                          </a:solidFill>
                          <a:effectLst/>
                          <a:latin typeface="Arial" charset="0"/>
                        </a:rPr>
                        <a:t>20,971,520</a:t>
                      </a:r>
                    </a:p>
                  </a:txBody>
                  <a:tcPr marL="121888" marR="1218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dirty="0" smtClean="0">
                          <a:ln>
                            <a:noFill/>
                          </a:ln>
                          <a:solidFill>
                            <a:schemeClr val="tx1"/>
                          </a:solidFill>
                          <a:effectLst/>
                          <a:latin typeface="Arial" charset="0"/>
                        </a:rPr>
                        <a:t>99.998%</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491936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0" y="1"/>
            <a:ext cx="12188825" cy="701675"/>
          </a:xfrm>
        </p:spPr>
        <p:txBody>
          <a:bodyPr/>
          <a:lstStyle/>
          <a:p>
            <a:pPr eaLnBrk="1" hangingPunct="1"/>
            <a:r>
              <a:rPr lang="en-US" smtClean="0"/>
              <a:t>Drawback of Merge Sort</a:t>
            </a:r>
          </a:p>
        </p:txBody>
      </p:sp>
      <p:sp>
        <p:nvSpPr>
          <p:cNvPr id="14338" name="Content Placeholder 2"/>
          <p:cNvSpPr>
            <a:spLocks noGrp="1"/>
          </p:cNvSpPr>
          <p:nvPr>
            <p:ph idx="1"/>
          </p:nvPr>
        </p:nvSpPr>
        <p:spPr>
          <a:xfrm>
            <a:off x="207380" y="933450"/>
            <a:ext cx="11829085" cy="5683250"/>
          </a:xfrm>
        </p:spPr>
        <p:txBody>
          <a:bodyPr/>
          <a:lstStyle/>
          <a:p>
            <a:pPr eaLnBrk="1" hangingPunct="1">
              <a:spcBef>
                <a:spcPts val="1200"/>
              </a:spcBef>
              <a:tabLst>
                <a:tab pos="2343150" algn="l"/>
              </a:tabLst>
            </a:pPr>
            <a:r>
              <a:rPr lang="en-US" dirty="0" smtClean="0"/>
              <a:t>A disadvantage of </a:t>
            </a:r>
            <a:r>
              <a:rPr lang="en-US" dirty="0" err="1">
                <a:solidFill>
                  <a:srgbClr val="FFC000"/>
                </a:solidFill>
                <a:latin typeface="Consolas" pitchFamily="49" charset="0"/>
                <a:cs typeface="Consolas" pitchFamily="49" charset="0"/>
              </a:rPr>
              <a:t>mergeSort</a:t>
            </a:r>
            <a:r>
              <a:rPr lang="en-US" dirty="0" smtClean="0"/>
              <a:t> is that it requires an auxiliary array that is as large as the original array to be sorted </a:t>
            </a:r>
          </a:p>
          <a:p>
            <a:pPr eaLnBrk="1" hangingPunct="1">
              <a:spcBef>
                <a:spcPts val="1200"/>
              </a:spcBef>
              <a:tabLst>
                <a:tab pos="2343150" algn="l"/>
              </a:tabLst>
            </a:pPr>
            <a:r>
              <a:rPr lang="en-US" dirty="0" smtClean="0"/>
              <a:t>If the array is large and space is a critical factor, this sort may not be an appropriate choice</a:t>
            </a:r>
          </a:p>
          <a:p>
            <a:pPr eaLnBrk="1" hangingPunct="1">
              <a:spcBef>
                <a:spcPts val="1200"/>
              </a:spcBef>
              <a:tabLst>
                <a:tab pos="2343150" algn="l"/>
              </a:tabLst>
            </a:pPr>
            <a:r>
              <a:rPr lang="en-US" dirty="0" smtClean="0"/>
              <a:t>Next we discuss two </a:t>
            </a:r>
            <a:r>
              <a:rPr lang="en-US" i="1" dirty="0" smtClean="0">
                <a:latin typeface="Times New Roman" pitchFamily="18" charset="0"/>
              </a:rPr>
              <a:t>O</a:t>
            </a:r>
            <a:r>
              <a:rPr lang="en-US" dirty="0" smtClean="0">
                <a:latin typeface="Times New Roman" pitchFamily="18" charset="0"/>
              </a:rPr>
              <a:t>(</a:t>
            </a:r>
            <a:r>
              <a:rPr lang="en-US" i="1" dirty="0" smtClean="0">
                <a:latin typeface="Times New Roman" pitchFamily="18" charset="0"/>
              </a:rPr>
              <a:t>N</a:t>
            </a:r>
            <a:r>
              <a:rPr lang="en-US" dirty="0" smtClean="0">
                <a:latin typeface="Times New Roman" pitchFamily="18" charset="0"/>
              </a:rPr>
              <a:t> log</a:t>
            </a:r>
            <a:r>
              <a:rPr lang="en-US" baseline="-25000" dirty="0" smtClean="0">
                <a:latin typeface="Times New Roman" pitchFamily="18" charset="0"/>
              </a:rPr>
              <a:t>2</a:t>
            </a:r>
            <a:r>
              <a:rPr lang="en-US" i="1" dirty="0" smtClean="0">
                <a:latin typeface="Times New Roman" pitchFamily="18" charset="0"/>
              </a:rPr>
              <a:t>N</a:t>
            </a:r>
            <a:r>
              <a:rPr lang="en-US" dirty="0" smtClean="0">
                <a:latin typeface="Times New Roman" pitchFamily="18" charset="0"/>
              </a:rPr>
              <a:t>)</a:t>
            </a:r>
            <a:r>
              <a:rPr lang="en-US" dirty="0" smtClean="0"/>
              <a:t> sorts that move elements around in the original array and do </a:t>
            </a:r>
            <a:r>
              <a:rPr lang="en-US" i="1" u="sng" dirty="0" smtClean="0"/>
              <a:t>not</a:t>
            </a:r>
            <a:r>
              <a:rPr lang="en-US" dirty="0" smtClean="0"/>
              <a:t> need an auxiliary array</a:t>
            </a:r>
          </a:p>
          <a:p>
            <a:pPr marL="742950" lvl="1" indent="-285750" eaLnBrk="1" hangingPunct="1">
              <a:spcBef>
                <a:spcPts val="1200"/>
              </a:spcBef>
              <a:tabLst>
                <a:tab pos="2343150" algn="l"/>
              </a:tabLst>
            </a:pPr>
            <a:r>
              <a:rPr lang="en-US" dirty="0" smtClean="0"/>
              <a:t>Such a sort is known as an </a:t>
            </a:r>
            <a:r>
              <a:rPr lang="en-US" i="1" u="sng" dirty="0" smtClean="0"/>
              <a:t>in-place</a:t>
            </a:r>
            <a:r>
              <a:rPr lang="en-US" dirty="0" smtClean="0"/>
              <a:t> sort</a:t>
            </a:r>
          </a:p>
          <a:p>
            <a:pPr marL="742950" lvl="1" indent="-285750" eaLnBrk="1" hangingPunct="1">
              <a:spcBef>
                <a:spcPts val="1200"/>
              </a:spcBef>
              <a:tabLst>
                <a:tab pos="2343150" algn="l"/>
              </a:tabLst>
            </a:pPr>
            <a:r>
              <a:rPr lang="en-US" dirty="0" smtClean="0"/>
              <a:t>Selection, Insertion, and Bubble are </a:t>
            </a:r>
            <a:r>
              <a:rPr lang="en-US" i="1" u="sng" dirty="0" smtClean="0"/>
              <a:t>in-place</a:t>
            </a:r>
            <a:r>
              <a:rPr lang="en-US" dirty="0" smtClean="0"/>
              <a:t> sorts</a:t>
            </a:r>
          </a:p>
        </p:txBody>
      </p:sp>
    </p:spTree>
    <p:extLst>
      <p:ext uri="{BB962C8B-B14F-4D97-AF65-F5344CB8AC3E}">
        <p14:creationId xmlns:p14="http://schemas.microsoft.com/office/powerpoint/2010/main" val="58294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a:xfrm>
            <a:off x="0" y="1"/>
            <a:ext cx="12188825" cy="702245"/>
          </a:xfrm>
        </p:spPr>
        <p:txBody>
          <a:bodyPr/>
          <a:lstStyle/>
          <a:p>
            <a:pPr algn="ctr" eaLnBrk="1" hangingPunct="1"/>
            <a:r>
              <a:rPr lang="en-US" dirty="0" smtClean="0"/>
              <a:t>? </a:t>
            </a:r>
            <a:r>
              <a:rPr lang="en-US" smtClean="0"/>
              <a:t>Questions ?</a:t>
            </a:r>
            <a:endParaRPr lang="en-US" dirty="0" smtClean="0">
              <a:latin typeface="Courier New" pitchFamily="49" charset="0"/>
              <a:cs typeface="Courier New" pitchFamily="49" charset="0"/>
            </a:endParaRPr>
          </a:p>
        </p:txBody>
      </p:sp>
      <p:sp>
        <p:nvSpPr>
          <p:cNvPr id="4" name="Content Placeholder 3"/>
          <p:cNvSpPr>
            <a:spLocks noGrp="1"/>
          </p:cNvSpPr>
          <p:nvPr>
            <p:ph idx="1"/>
          </p:nvPr>
        </p:nvSpPr>
        <p:spPr>
          <a:xfrm>
            <a:off x="101574" y="1104900"/>
            <a:ext cx="11934891" cy="5410200"/>
          </a:xfrm>
        </p:spPr>
        <p:txBody>
          <a:bodyPr/>
          <a:lstStyle/>
          <a:p>
            <a:pPr>
              <a:lnSpc>
                <a:spcPct val="95000"/>
              </a:lnSpc>
              <a:spcBef>
                <a:spcPct val="5000"/>
              </a:spcBef>
              <a:buFont typeface="Wingdings 2" pitchFamily="18" charset="2"/>
              <a:buNone/>
            </a:pPr>
            <a:endParaRPr lang="en-US" dirty="0" smtClean="0"/>
          </a:p>
          <a:p>
            <a:pPr>
              <a:lnSpc>
                <a:spcPct val="95000"/>
              </a:lnSpc>
              <a:spcBef>
                <a:spcPct val="5000"/>
              </a:spcBef>
              <a:buFont typeface="Wingdings 2" pitchFamily="18" charset="2"/>
              <a:buNone/>
            </a:pPr>
            <a:endParaRPr lang="en-US" dirty="0" smtClean="0"/>
          </a:p>
          <a:p>
            <a:pPr>
              <a:lnSpc>
                <a:spcPct val="95000"/>
              </a:lnSpc>
              <a:spcBef>
                <a:spcPct val="5000"/>
              </a:spcBef>
              <a:buFont typeface="Wingdings 2" pitchFamily="18" charset="2"/>
              <a:buNone/>
            </a:pPr>
            <a:endParaRPr lang="en-US" dirty="0" smtClean="0"/>
          </a:p>
          <a:p>
            <a:pPr>
              <a:lnSpc>
                <a:spcPct val="95000"/>
              </a:lnSpc>
              <a:spcBef>
                <a:spcPct val="5000"/>
              </a:spcBef>
              <a:buFont typeface="Wingdings 2" pitchFamily="18" charset="2"/>
              <a:buNone/>
            </a:pPr>
            <a:endParaRPr lang="en-US" dirty="0" smtClean="0"/>
          </a:p>
          <a:p>
            <a:pPr algn="ctr">
              <a:lnSpc>
                <a:spcPct val="95000"/>
              </a:lnSpc>
              <a:spcBef>
                <a:spcPct val="5000"/>
              </a:spcBef>
              <a:buFont typeface="Wingdings 2" pitchFamily="18" charset="2"/>
              <a:buNone/>
            </a:pPr>
            <a:r>
              <a:rPr lang="en-US" sz="9000" dirty="0" smtClean="0"/>
              <a:t>? Questions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0" y="1"/>
            <a:ext cx="12188825" cy="702245"/>
          </a:xfrm>
        </p:spPr>
        <p:txBody>
          <a:bodyPr/>
          <a:lstStyle/>
          <a:p>
            <a:pPr algn="ctr" eaLnBrk="1" hangingPunct="1"/>
            <a:r>
              <a:rPr lang="en-US" dirty="0" smtClean="0"/>
              <a:t>Example of </a:t>
            </a:r>
            <a:r>
              <a:rPr lang="en-US" dirty="0" smtClean="0">
                <a:solidFill>
                  <a:srgbClr val="FFC000"/>
                </a:solidFill>
                <a:latin typeface="Consolas" pitchFamily="49" charset="0"/>
                <a:cs typeface="Consolas" pitchFamily="49" charset="0"/>
              </a:rPr>
              <a:t>Sorts’ main</a:t>
            </a:r>
            <a:r>
              <a:rPr lang="en-US" dirty="0" smtClean="0"/>
              <a:t> method</a:t>
            </a:r>
          </a:p>
        </p:txBody>
      </p:sp>
      <p:sp>
        <p:nvSpPr>
          <p:cNvPr id="19458" name="Content Placeholder 2"/>
          <p:cNvSpPr>
            <a:spLocks noGrp="1"/>
          </p:cNvSpPr>
          <p:nvPr>
            <p:ph idx="1"/>
          </p:nvPr>
        </p:nvSpPr>
        <p:spPr>
          <a:xfrm>
            <a:off x="152361" y="932676"/>
            <a:ext cx="11884104" cy="5722125"/>
          </a:xfrm>
        </p:spPr>
        <p:txBody>
          <a:bodyPr/>
          <a:lstStyle/>
          <a:p>
            <a:pPr>
              <a:spcBef>
                <a:spcPts val="0"/>
              </a:spcBef>
              <a:buFont typeface="Wingdings 2" pitchFamily="18" charset="2"/>
              <a:buNone/>
              <a:tabLst>
                <a:tab pos="3030538" algn="l"/>
              </a:tabLst>
            </a:pPr>
            <a:r>
              <a:rPr lang="en-US" sz="2400" dirty="0" smtClean="0">
                <a:latin typeface="Consolas" pitchFamily="49" charset="0"/>
                <a:cs typeface="Consolas" pitchFamily="49" charset="0"/>
              </a:rPr>
              <a:t> public static void main(String[] </a:t>
            </a:r>
            <a:r>
              <a:rPr lang="en-US" sz="2400" dirty="0" err="1" smtClean="0">
                <a:latin typeface="Consolas" pitchFamily="49" charset="0"/>
                <a:cs typeface="Consolas" pitchFamily="49" charset="0"/>
              </a:rPr>
              <a:t>args</a:t>
            </a:r>
            <a:r>
              <a:rPr lang="en-US" sz="2400" dirty="0" smtClean="0">
                <a:latin typeface="Consolas" pitchFamily="49" charset="0"/>
                <a:cs typeface="Consolas" pitchFamily="49" charset="0"/>
              </a:rPr>
              <a:t>) throws </a:t>
            </a:r>
            <a:r>
              <a:rPr lang="en-US" sz="2400" dirty="0" err="1" smtClean="0">
                <a:latin typeface="Consolas" pitchFamily="49" charset="0"/>
                <a:cs typeface="Consolas" pitchFamily="49" charset="0"/>
              </a:rPr>
              <a:t>IOException</a:t>
            </a:r>
            <a:endParaRPr lang="en-US" sz="2400" dirty="0" smtClean="0">
              <a:latin typeface="Consolas" pitchFamily="49" charset="0"/>
              <a:cs typeface="Consolas" pitchFamily="49" charset="0"/>
            </a:endParaRPr>
          </a:p>
          <a:p>
            <a:pPr>
              <a:spcBef>
                <a:spcPts val="0"/>
              </a:spcBef>
              <a:buFont typeface="Wingdings 2" pitchFamily="18" charset="2"/>
              <a:buNone/>
              <a:tabLst>
                <a:tab pos="3030538" algn="l"/>
              </a:tabLst>
            </a:pPr>
            <a:r>
              <a:rPr lang="en-US" sz="2400" dirty="0" smtClean="0">
                <a:latin typeface="Consolas" pitchFamily="49" charset="0"/>
                <a:cs typeface="Consolas" pitchFamily="49" charset="0"/>
              </a:rPr>
              <a:t>  {</a:t>
            </a:r>
          </a:p>
          <a:p>
            <a:pPr>
              <a:spcBef>
                <a:spcPts val="0"/>
              </a:spcBef>
              <a:buFont typeface="Wingdings 2" pitchFamily="18" charset="2"/>
              <a:buNone/>
              <a:tabLst>
                <a:tab pos="3030538" algn="l"/>
              </a:tabLst>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initValues</a:t>
            </a:r>
            <a:r>
              <a:rPr lang="en-US" sz="2400" dirty="0" smtClean="0">
                <a:latin typeface="Consolas" pitchFamily="49" charset="0"/>
                <a:cs typeface="Consolas" pitchFamily="49" charset="0"/>
              </a:rPr>
              <a:t>();</a:t>
            </a:r>
          </a:p>
          <a:p>
            <a:pPr>
              <a:spcBef>
                <a:spcPts val="0"/>
              </a:spcBef>
              <a:buFont typeface="Wingdings 2" pitchFamily="18" charset="2"/>
              <a:buNone/>
              <a:tabLst>
                <a:tab pos="3030538" algn="l"/>
              </a:tabLst>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printValues</a:t>
            </a:r>
            <a:r>
              <a:rPr lang="en-US" sz="2400" dirty="0" smtClean="0">
                <a:latin typeface="Consolas" pitchFamily="49" charset="0"/>
                <a:cs typeface="Consolas" pitchFamily="49" charset="0"/>
              </a:rPr>
              <a:t>();</a:t>
            </a:r>
          </a:p>
          <a:p>
            <a:pPr>
              <a:spcBef>
                <a:spcPts val="0"/>
              </a:spcBef>
              <a:buFont typeface="Wingdings 2" pitchFamily="18" charset="2"/>
              <a:buNone/>
              <a:tabLst>
                <a:tab pos="3030538" algn="l"/>
              </a:tabLst>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System.out.println</a:t>
            </a:r>
            <a:r>
              <a:rPr lang="en-US" sz="2400" dirty="0" smtClean="0">
                <a:latin typeface="Consolas" pitchFamily="49" charset="0"/>
                <a:cs typeface="Consolas" pitchFamily="49" charset="0"/>
              </a:rPr>
              <a:t>("values is sorted: " + </a:t>
            </a:r>
            <a:r>
              <a:rPr lang="en-US" sz="2400" dirty="0" err="1" smtClean="0">
                <a:latin typeface="Consolas" pitchFamily="49" charset="0"/>
                <a:cs typeface="Consolas" pitchFamily="49" charset="0"/>
              </a:rPr>
              <a:t>isSorted</a:t>
            </a:r>
            <a:r>
              <a:rPr lang="en-US" sz="2400" dirty="0" smtClean="0">
                <a:latin typeface="Consolas" pitchFamily="49" charset="0"/>
                <a:cs typeface="Consolas" pitchFamily="49" charset="0"/>
              </a:rPr>
              <a:t>());</a:t>
            </a:r>
          </a:p>
          <a:p>
            <a:pPr>
              <a:spcBef>
                <a:spcPts val="0"/>
              </a:spcBef>
              <a:buFont typeface="Wingdings 2" pitchFamily="18" charset="2"/>
              <a:buNone/>
              <a:tabLst>
                <a:tab pos="3030538" algn="l"/>
              </a:tabLst>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System.out.println</a:t>
            </a:r>
            <a:r>
              <a:rPr lang="en-US" sz="2400" dirty="0" smtClean="0">
                <a:latin typeface="Consolas" pitchFamily="49" charset="0"/>
                <a:cs typeface="Consolas" pitchFamily="49" charset="0"/>
              </a:rPr>
              <a:t>();</a:t>
            </a:r>
          </a:p>
          <a:p>
            <a:pPr>
              <a:spcBef>
                <a:spcPts val="0"/>
              </a:spcBef>
              <a:buFont typeface="Wingdings 2" pitchFamily="18" charset="2"/>
              <a:buNone/>
              <a:tabLst>
                <a:tab pos="3030538" algn="l"/>
              </a:tabLst>
            </a:pPr>
            <a:r>
              <a:rPr lang="en-US" sz="2400" dirty="0" smtClean="0">
                <a:latin typeface="Consolas" pitchFamily="49" charset="0"/>
                <a:cs typeface="Consolas" pitchFamily="49" charset="0"/>
              </a:rPr>
              <a:t> </a:t>
            </a:r>
          </a:p>
          <a:p>
            <a:pPr>
              <a:spcBef>
                <a:spcPts val="0"/>
              </a:spcBef>
              <a:buFont typeface="Wingdings 2" pitchFamily="18" charset="2"/>
              <a:buNone/>
              <a:tabLst>
                <a:tab pos="3030538" algn="l"/>
              </a:tabLst>
            </a:pPr>
            <a:r>
              <a:rPr lang="en-US" sz="2400" dirty="0" smtClean="0">
                <a:latin typeface="Consolas" pitchFamily="49" charset="0"/>
                <a:cs typeface="Consolas" pitchFamily="49" charset="0"/>
              </a:rPr>
              <a:t>    </a:t>
            </a:r>
            <a:r>
              <a:rPr lang="en-US" sz="2400" dirty="0" smtClean="0">
                <a:solidFill>
                  <a:srgbClr val="92D050"/>
                </a:solidFill>
                <a:latin typeface="Consolas" pitchFamily="49" charset="0"/>
                <a:cs typeface="Consolas" pitchFamily="49" charset="0"/>
              </a:rPr>
              <a:t>// -- Our sorting algorithm would normally go here --</a:t>
            </a:r>
          </a:p>
          <a:p>
            <a:pPr>
              <a:spcBef>
                <a:spcPts val="0"/>
              </a:spcBef>
              <a:buFont typeface="Wingdings 2" pitchFamily="18" charset="2"/>
              <a:buNone/>
              <a:tabLst>
                <a:tab pos="3030538" algn="l"/>
              </a:tabLst>
            </a:pPr>
            <a:r>
              <a:rPr lang="en-US" sz="2400" dirty="0" smtClean="0">
                <a:latin typeface="Consolas" pitchFamily="49" charset="0"/>
                <a:cs typeface="Consolas" pitchFamily="49" charset="0"/>
              </a:rPr>
              <a:t>    swap(0, 1); </a:t>
            </a:r>
            <a:r>
              <a:rPr lang="en-US" sz="2400" dirty="0" smtClean="0">
                <a:solidFill>
                  <a:srgbClr val="92D050"/>
                </a:solidFill>
                <a:latin typeface="Consolas" pitchFamily="49" charset="0"/>
                <a:cs typeface="Consolas" pitchFamily="49" charset="0"/>
              </a:rPr>
              <a:t>// for this example, we’ll just swap the first two</a:t>
            </a:r>
          </a:p>
          <a:p>
            <a:pPr>
              <a:spcBef>
                <a:spcPts val="0"/>
              </a:spcBef>
              <a:buFont typeface="Wingdings 2" pitchFamily="18" charset="2"/>
              <a:buNone/>
              <a:tabLst>
                <a:tab pos="3030538" algn="l"/>
              </a:tabLst>
            </a:pPr>
            <a:r>
              <a:rPr lang="en-US" sz="2400" dirty="0" smtClean="0">
                <a:latin typeface="Consolas" pitchFamily="49" charset="0"/>
                <a:cs typeface="Consolas" pitchFamily="49" charset="0"/>
              </a:rPr>
              <a:t>                </a:t>
            </a:r>
            <a:r>
              <a:rPr lang="en-US" sz="2400" dirty="0" smtClean="0">
                <a:solidFill>
                  <a:srgbClr val="92D050"/>
                </a:solidFill>
                <a:latin typeface="Consolas" pitchFamily="49" charset="0"/>
                <a:cs typeface="Consolas" pitchFamily="49" charset="0"/>
              </a:rPr>
              <a:t>// items on the list, just for illustration</a:t>
            </a:r>
          </a:p>
          <a:p>
            <a:pPr>
              <a:spcBef>
                <a:spcPts val="0"/>
              </a:spcBef>
              <a:buFont typeface="Wingdings 2" pitchFamily="18" charset="2"/>
              <a:buNone/>
              <a:tabLst>
                <a:tab pos="3030538" algn="l"/>
              </a:tabLst>
            </a:pPr>
            <a:endParaRPr lang="en-US" sz="2400" dirty="0" smtClean="0">
              <a:latin typeface="Consolas" pitchFamily="49" charset="0"/>
              <a:cs typeface="Consolas" pitchFamily="49" charset="0"/>
            </a:endParaRPr>
          </a:p>
          <a:p>
            <a:pPr>
              <a:spcBef>
                <a:spcPts val="0"/>
              </a:spcBef>
              <a:buFont typeface="Wingdings 2" pitchFamily="18" charset="2"/>
              <a:buNone/>
              <a:tabLst>
                <a:tab pos="3030538" algn="l"/>
              </a:tabLst>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printValues</a:t>
            </a:r>
            <a:r>
              <a:rPr lang="en-US" sz="2400" dirty="0" smtClean="0">
                <a:latin typeface="Consolas" pitchFamily="49" charset="0"/>
                <a:cs typeface="Consolas" pitchFamily="49" charset="0"/>
              </a:rPr>
              <a:t>();</a:t>
            </a:r>
          </a:p>
          <a:p>
            <a:pPr>
              <a:spcBef>
                <a:spcPts val="0"/>
              </a:spcBef>
              <a:buFont typeface="Wingdings 2" pitchFamily="18" charset="2"/>
              <a:buNone/>
              <a:tabLst>
                <a:tab pos="3030538" algn="l"/>
              </a:tabLst>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System.out.println</a:t>
            </a:r>
            <a:r>
              <a:rPr lang="en-US" sz="2400" dirty="0" smtClean="0">
                <a:latin typeface="Consolas" pitchFamily="49" charset="0"/>
                <a:cs typeface="Consolas" pitchFamily="49" charset="0"/>
              </a:rPr>
              <a:t>("values is sorted: " + </a:t>
            </a:r>
            <a:r>
              <a:rPr lang="en-US" sz="2400" dirty="0" err="1" smtClean="0">
                <a:latin typeface="Consolas" pitchFamily="49" charset="0"/>
                <a:cs typeface="Consolas" pitchFamily="49" charset="0"/>
              </a:rPr>
              <a:t>isSorted</a:t>
            </a:r>
            <a:r>
              <a:rPr lang="en-US" sz="2400" dirty="0" smtClean="0">
                <a:latin typeface="Consolas" pitchFamily="49" charset="0"/>
                <a:cs typeface="Consolas" pitchFamily="49" charset="0"/>
              </a:rPr>
              <a:t>());</a:t>
            </a:r>
          </a:p>
          <a:p>
            <a:pPr>
              <a:spcBef>
                <a:spcPts val="0"/>
              </a:spcBef>
              <a:buFont typeface="Wingdings 2" pitchFamily="18" charset="2"/>
              <a:buNone/>
              <a:tabLst>
                <a:tab pos="3030538" algn="l"/>
              </a:tabLst>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System.out.println</a:t>
            </a:r>
            <a:r>
              <a:rPr lang="en-US" sz="2400" dirty="0" smtClean="0">
                <a:latin typeface="Consolas" pitchFamily="49" charset="0"/>
                <a:cs typeface="Consolas" pitchFamily="49" charset="0"/>
              </a:rPr>
              <a:t>();</a:t>
            </a:r>
          </a:p>
          <a:p>
            <a:pPr>
              <a:spcBef>
                <a:spcPts val="0"/>
              </a:spcBef>
              <a:buFont typeface="Wingdings 2" pitchFamily="18" charset="2"/>
              <a:buNone/>
              <a:tabLst>
                <a:tab pos="3030538" algn="l"/>
              </a:tabLst>
            </a:pPr>
            <a:r>
              <a:rPr lang="en-US" sz="2400" dirty="0" smtClean="0">
                <a:latin typeface="Consolas" pitchFamily="49" charset="0"/>
                <a:cs typeface="Consolas" pitchFamily="49" charset="0"/>
              </a:rPr>
              <a:t>  }</a:t>
            </a:r>
          </a:p>
          <a:p>
            <a:pPr>
              <a:spcBef>
                <a:spcPct val="0"/>
              </a:spcBef>
              <a:tabLst>
                <a:tab pos="3030538" algn="l"/>
              </a:tabLst>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0" y="1"/>
            <a:ext cx="12188825" cy="702245"/>
          </a:xfrm>
        </p:spPr>
        <p:txBody>
          <a:bodyPr/>
          <a:lstStyle/>
          <a:p>
            <a:pPr algn="ctr" eaLnBrk="1" hangingPunct="1"/>
            <a:r>
              <a:rPr lang="en-US" dirty="0" smtClean="0"/>
              <a:t>Output from Example</a:t>
            </a:r>
          </a:p>
        </p:txBody>
      </p:sp>
      <p:sp>
        <p:nvSpPr>
          <p:cNvPr id="14338" name="Content Placeholder 2"/>
          <p:cNvSpPr>
            <a:spLocks noGrp="1"/>
          </p:cNvSpPr>
          <p:nvPr>
            <p:ph idx="1"/>
          </p:nvPr>
        </p:nvSpPr>
        <p:spPr>
          <a:xfrm>
            <a:off x="207379" y="1009485"/>
            <a:ext cx="5476507" cy="5376862"/>
          </a:xfrm>
        </p:spPr>
        <p:txBody>
          <a:bodyPr/>
          <a:lstStyle/>
          <a:p>
            <a:pPr>
              <a:buFont typeface="Wingdings 2" pitchFamily="18" charset="2"/>
              <a:buNone/>
            </a:pPr>
            <a:r>
              <a:rPr lang="en-US" sz="1800" dirty="0" smtClean="0">
                <a:latin typeface="Consolas" pitchFamily="49" charset="0"/>
                <a:cs typeface="Consolas" pitchFamily="49" charset="0"/>
              </a:rPr>
              <a:t>the values array is:</a:t>
            </a:r>
          </a:p>
          <a:p>
            <a:pPr>
              <a:buFont typeface="Wingdings 2" pitchFamily="18" charset="2"/>
              <a:buNone/>
            </a:pPr>
            <a:r>
              <a:rPr lang="en-US" sz="1800" dirty="0" smtClean="0">
                <a:latin typeface="Consolas" pitchFamily="49" charset="0"/>
                <a:cs typeface="Consolas" pitchFamily="49" charset="0"/>
              </a:rPr>
              <a:t>20 49 07 50 45 69 20 07 88 02</a:t>
            </a:r>
          </a:p>
          <a:p>
            <a:pPr>
              <a:buFont typeface="Wingdings 2" pitchFamily="18" charset="2"/>
              <a:buNone/>
            </a:pPr>
            <a:r>
              <a:rPr lang="en-US" sz="1800" dirty="0" smtClean="0">
                <a:latin typeface="Consolas" pitchFamily="49" charset="0"/>
                <a:cs typeface="Consolas" pitchFamily="49" charset="0"/>
              </a:rPr>
              <a:t>89 87 35 98 23 98 61 03 75 48</a:t>
            </a:r>
          </a:p>
          <a:p>
            <a:pPr>
              <a:buFont typeface="Wingdings 2" pitchFamily="18" charset="2"/>
              <a:buNone/>
            </a:pPr>
            <a:r>
              <a:rPr lang="en-US" sz="1800" dirty="0" smtClean="0">
                <a:latin typeface="Consolas" pitchFamily="49" charset="0"/>
                <a:cs typeface="Consolas" pitchFamily="49" charset="0"/>
              </a:rPr>
              <a:t>25 81 97 79 40 78 47 56 24 07</a:t>
            </a:r>
          </a:p>
          <a:p>
            <a:pPr>
              <a:buFont typeface="Wingdings 2" pitchFamily="18" charset="2"/>
              <a:buNone/>
            </a:pPr>
            <a:r>
              <a:rPr lang="en-US" sz="1800" dirty="0" smtClean="0">
                <a:latin typeface="Consolas" pitchFamily="49" charset="0"/>
                <a:cs typeface="Consolas" pitchFamily="49" charset="0"/>
              </a:rPr>
              <a:t>63 39 52 80 11 63 51 45 25 78</a:t>
            </a:r>
          </a:p>
          <a:p>
            <a:pPr>
              <a:buFont typeface="Wingdings 2" pitchFamily="18" charset="2"/>
              <a:buNone/>
            </a:pPr>
            <a:r>
              <a:rPr lang="en-US" sz="1800" dirty="0" smtClean="0">
                <a:latin typeface="Consolas" pitchFamily="49" charset="0"/>
                <a:cs typeface="Consolas" pitchFamily="49" charset="0"/>
              </a:rPr>
              <a:t>35 62 72 05 98 83 05 14 30 23</a:t>
            </a:r>
          </a:p>
          <a:p>
            <a:pPr>
              <a:buFont typeface="Wingdings 2" pitchFamily="18" charset="2"/>
              <a:buNone/>
            </a:pPr>
            <a:r>
              <a:rPr lang="en-US" sz="1800" dirty="0" smtClean="0">
                <a:latin typeface="Consolas" pitchFamily="49" charset="0"/>
                <a:cs typeface="Consolas" pitchFamily="49" charset="0"/>
              </a:rPr>
              <a:t> </a:t>
            </a:r>
          </a:p>
          <a:p>
            <a:pPr>
              <a:buFont typeface="Wingdings 2" pitchFamily="18" charset="2"/>
              <a:buNone/>
            </a:pPr>
            <a:r>
              <a:rPr lang="en-US" sz="1800" dirty="0" smtClean="0">
                <a:latin typeface="Consolas" pitchFamily="49" charset="0"/>
                <a:cs typeface="Consolas" pitchFamily="49" charset="0"/>
              </a:rPr>
              <a:t>values is sorted: false</a:t>
            </a:r>
          </a:p>
          <a:p>
            <a:pPr>
              <a:buFont typeface="Wingdings 2" pitchFamily="18" charset="2"/>
              <a:buNone/>
            </a:pPr>
            <a:r>
              <a:rPr lang="en-US" sz="1800" dirty="0" smtClean="0">
                <a:latin typeface="Consolas" pitchFamily="49" charset="0"/>
                <a:cs typeface="Consolas" pitchFamily="49" charset="0"/>
              </a:rPr>
              <a:t> </a:t>
            </a:r>
          </a:p>
          <a:p>
            <a:pPr>
              <a:buFont typeface="Wingdings 2" pitchFamily="18" charset="2"/>
              <a:buNone/>
            </a:pPr>
            <a:r>
              <a:rPr lang="en-US" sz="1800" dirty="0" smtClean="0">
                <a:latin typeface="Consolas" pitchFamily="49" charset="0"/>
                <a:cs typeface="Consolas" pitchFamily="49" charset="0"/>
              </a:rPr>
              <a:t>the values array is:</a:t>
            </a:r>
          </a:p>
          <a:p>
            <a:pPr>
              <a:buFont typeface="Wingdings 2" pitchFamily="18" charset="2"/>
              <a:buNone/>
            </a:pPr>
            <a:r>
              <a:rPr lang="en-US" sz="1800" dirty="0" smtClean="0">
                <a:latin typeface="Consolas" pitchFamily="49" charset="0"/>
                <a:cs typeface="Consolas" pitchFamily="49" charset="0"/>
              </a:rPr>
              <a:t>49 20 07 50 45 69 20 07 88 02</a:t>
            </a:r>
          </a:p>
          <a:p>
            <a:pPr>
              <a:buFont typeface="Wingdings 2" pitchFamily="18" charset="2"/>
              <a:buNone/>
            </a:pPr>
            <a:r>
              <a:rPr lang="en-US" sz="1800" dirty="0" smtClean="0">
                <a:latin typeface="Consolas" pitchFamily="49" charset="0"/>
                <a:cs typeface="Consolas" pitchFamily="49" charset="0"/>
              </a:rPr>
              <a:t>89 87 35 98 23 98 61 03 75 48</a:t>
            </a:r>
          </a:p>
          <a:p>
            <a:pPr>
              <a:buFont typeface="Wingdings 2" pitchFamily="18" charset="2"/>
              <a:buNone/>
            </a:pPr>
            <a:r>
              <a:rPr lang="en-US" sz="1800" dirty="0" smtClean="0">
                <a:latin typeface="Consolas" pitchFamily="49" charset="0"/>
                <a:cs typeface="Consolas" pitchFamily="49" charset="0"/>
              </a:rPr>
              <a:t>25 81 97 79 40 78 47 56 24 07</a:t>
            </a:r>
          </a:p>
          <a:p>
            <a:pPr>
              <a:buFont typeface="Wingdings 2" pitchFamily="18" charset="2"/>
              <a:buNone/>
            </a:pPr>
            <a:r>
              <a:rPr lang="en-US" sz="1800" dirty="0" smtClean="0">
                <a:latin typeface="Consolas" pitchFamily="49" charset="0"/>
                <a:cs typeface="Consolas" pitchFamily="49" charset="0"/>
              </a:rPr>
              <a:t>63 39 52 80 11 63 51 45 25 78</a:t>
            </a:r>
          </a:p>
          <a:p>
            <a:pPr>
              <a:buFont typeface="Wingdings 2" pitchFamily="18" charset="2"/>
              <a:buNone/>
            </a:pPr>
            <a:r>
              <a:rPr lang="en-US" sz="1800" dirty="0" smtClean="0">
                <a:latin typeface="Consolas" pitchFamily="49" charset="0"/>
                <a:cs typeface="Consolas" pitchFamily="49" charset="0"/>
              </a:rPr>
              <a:t>35 62 72 05 98 83 05 14 30 23</a:t>
            </a:r>
          </a:p>
          <a:p>
            <a:pPr>
              <a:buFont typeface="Wingdings 2" pitchFamily="18" charset="2"/>
              <a:buNone/>
            </a:pPr>
            <a:r>
              <a:rPr lang="en-US" sz="1800" dirty="0" smtClean="0">
                <a:latin typeface="Consolas" pitchFamily="49" charset="0"/>
                <a:cs typeface="Consolas" pitchFamily="49" charset="0"/>
              </a:rPr>
              <a:t> </a:t>
            </a:r>
          </a:p>
          <a:p>
            <a:pPr>
              <a:buFont typeface="Wingdings 2" pitchFamily="18" charset="2"/>
              <a:buNone/>
            </a:pPr>
            <a:r>
              <a:rPr lang="en-US" sz="1800" dirty="0" smtClean="0">
                <a:latin typeface="Consolas" pitchFamily="49" charset="0"/>
                <a:cs typeface="Consolas" pitchFamily="49" charset="0"/>
              </a:rPr>
              <a:t>values is sorted: false </a:t>
            </a:r>
          </a:p>
        </p:txBody>
      </p:sp>
      <p:sp>
        <p:nvSpPr>
          <p:cNvPr id="20483" name="AutoShape 4"/>
          <p:cNvSpPr>
            <a:spLocks/>
          </p:cNvSpPr>
          <p:nvPr/>
        </p:nvSpPr>
        <p:spPr bwMode="auto">
          <a:xfrm>
            <a:off x="4289377" y="1393660"/>
            <a:ext cx="406294" cy="1574480"/>
          </a:xfrm>
          <a:prstGeom prst="rightBrace">
            <a:avLst>
              <a:gd name="adj1" fmla="val 33333"/>
              <a:gd name="adj2" fmla="val 50000"/>
            </a:avLst>
          </a:prstGeom>
          <a:noFill/>
          <a:ln w="9525">
            <a:solidFill>
              <a:schemeClr val="tx1"/>
            </a:solidFill>
            <a:round/>
            <a:headEnd/>
            <a:tailEnd/>
          </a:ln>
        </p:spPr>
        <p:txBody>
          <a:bodyPr wrap="none" anchor="ctr"/>
          <a:lstStyle/>
          <a:p>
            <a:endParaRPr lang="en-US"/>
          </a:p>
        </p:txBody>
      </p:sp>
      <p:sp>
        <p:nvSpPr>
          <p:cNvPr id="20484" name="Text Box 5"/>
          <p:cNvSpPr txBox="1">
            <a:spLocks noChangeArrowheads="1"/>
          </p:cNvSpPr>
          <p:nvPr/>
        </p:nvSpPr>
        <p:spPr bwMode="auto">
          <a:xfrm>
            <a:off x="5101966" y="1844481"/>
            <a:ext cx="2223686" cy="646331"/>
          </a:xfrm>
          <a:prstGeom prst="rect">
            <a:avLst/>
          </a:prstGeom>
          <a:noFill/>
          <a:ln w="9525">
            <a:solidFill>
              <a:schemeClr val="tx1"/>
            </a:solidFill>
            <a:miter lim="800000"/>
            <a:headEnd/>
            <a:tailEnd/>
          </a:ln>
        </p:spPr>
        <p:txBody>
          <a:bodyPr wrap="none">
            <a:spAutoFit/>
          </a:bodyPr>
          <a:lstStyle/>
          <a:p>
            <a:r>
              <a:rPr lang="en-US" dirty="0"/>
              <a:t>This part varies</a:t>
            </a:r>
          </a:p>
          <a:p>
            <a:r>
              <a:rPr lang="en-US" dirty="0"/>
              <a:t>for each sample run</a:t>
            </a:r>
          </a:p>
        </p:txBody>
      </p:sp>
      <p:sp>
        <p:nvSpPr>
          <p:cNvPr id="20485" name="AutoShape 6"/>
          <p:cNvSpPr>
            <a:spLocks/>
          </p:cNvSpPr>
          <p:nvPr/>
        </p:nvSpPr>
        <p:spPr bwMode="auto">
          <a:xfrm>
            <a:off x="4289377" y="4398885"/>
            <a:ext cx="507868" cy="1488035"/>
          </a:xfrm>
          <a:prstGeom prst="rightBrace">
            <a:avLst>
              <a:gd name="adj1" fmla="val 26667"/>
              <a:gd name="adj2" fmla="val 50000"/>
            </a:avLst>
          </a:prstGeom>
          <a:noFill/>
          <a:ln w="9525">
            <a:solidFill>
              <a:schemeClr val="tx1"/>
            </a:solidFill>
            <a:round/>
            <a:headEnd/>
            <a:tailEnd/>
          </a:ln>
        </p:spPr>
        <p:txBody>
          <a:bodyPr wrap="none" anchor="ctr"/>
          <a:lstStyle/>
          <a:p>
            <a:endParaRPr lang="en-US"/>
          </a:p>
        </p:txBody>
      </p:sp>
      <p:sp>
        <p:nvSpPr>
          <p:cNvPr id="20486" name="Text Box 7"/>
          <p:cNvSpPr txBox="1">
            <a:spLocks noChangeArrowheads="1"/>
          </p:cNvSpPr>
          <p:nvPr/>
        </p:nvSpPr>
        <p:spPr bwMode="auto">
          <a:xfrm>
            <a:off x="5203540" y="4120290"/>
            <a:ext cx="2749535" cy="2031325"/>
          </a:xfrm>
          <a:prstGeom prst="rect">
            <a:avLst/>
          </a:prstGeom>
          <a:noFill/>
          <a:ln w="9525">
            <a:solidFill>
              <a:schemeClr val="tx1"/>
            </a:solidFill>
            <a:miter lim="800000"/>
            <a:headEnd/>
            <a:tailEnd/>
          </a:ln>
        </p:spPr>
        <p:txBody>
          <a:bodyPr wrap="none">
            <a:spAutoFit/>
          </a:bodyPr>
          <a:lstStyle/>
          <a:p>
            <a:r>
              <a:rPr lang="en-US" dirty="0"/>
              <a:t>This does too, of </a:t>
            </a:r>
            <a:r>
              <a:rPr lang="en-US" dirty="0" smtClean="0"/>
              <a:t>course</a:t>
            </a:r>
          </a:p>
          <a:p>
            <a:endParaRPr lang="en-US" dirty="0"/>
          </a:p>
          <a:p>
            <a:r>
              <a:rPr lang="en-US" dirty="0" smtClean="0"/>
              <a:t>For a “real” run, these </a:t>
            </a:r>
            <a:br>
              <a:rPr lang="en-US" dirty="0" smtClean="0"/>
            </a:br>
            <a:r>
              <a:rPr lang="en-US" dirty="0" smtClean="0"/>
              <a:t>numbers would be in </a:t>
            </a:r>
            <a:br>
              <a:rPr lang="en-US" dirty="0" smtClean="0"/>
            </a:br>
            <a:r>
              <a:rPr lang="en-US" dirty="0" smtClean="0"/>
              <a:t>increasing (sorted) order,</a:t>
            </a:r>
            <a:br>
              <a:rPr lang="en-US" dirty="0" smtClean="0"/>
            </a:br>
            <a:r>
              <a:rPr lang="en-US" dirty="0" smtClean="0"/>
              <a:t>and “values is sorted”</a:t>
            </a:r>
            <a:br>
              <a:rPr lang="en-US" dirty="0" smtClean="0"/>
            </a:br>
            <a:r>
              <a:rPr lang="en-US" dirty="0" smtClean="0"/>
              <a:t>would be </a:t>
            </a:r>
            <a:r>
              <a:rPr lang="en-US" dirty="0" smtClean="0">
                <a:latin typeface="Consolas" panose="020B0609020204030204" pitchFamily="49" charset="0"/>
                <a:cs typeface="Consolas" panose="020B0609020204030204" pitchFamily="49" charset="0"/>
              </a:rPr>
              <a:t>true</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3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3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3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8">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38">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38">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38">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38">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0" y="1"/>
            <a:ext cx="12188825" cy="702245"/>
          </a:xfrm>
        </p:spPr>
        <p:txBody>
          <a:bodyPr/>
          <a:lstStyle/>
          <a:p>
            <a:r>
              <a:rPr lang="en-US" dirty="0">
                <a:latin typeface="Times New Roman" pitchFamily="18" charset="0"/>
                <a:cs typeface="Times New Roman" pitchFamily="18" charset="0"/>
              </a:rPr>
              <a:t>§</a:t>
            </a:r>
            <a:r>
              <a:rPr lang="en-US" dirty="0" smtClean="0"/>
              <a:t>10.2 Simple Sorts</a:t>
            </a:r>
          </a:p>
        </p:txBody>
      </p:sp>
      <p:sp>
        <p:nvSpPr>
          <p:cNvPr id="14338" name="Content Placeholder 2"/>
          <p:cNvSpPr>
            <a:spLocks noGrp="1"/>
          </p:cNvSpPr>
          <p:nvPr>
            <p:ph idx="1"/>
          </p:nvPr>
        </p:nvSpPr>
        <p:spPr>
          <a:xfrm>
            <a:off x="207380" y="932676"/>
            <a:ext cx="11829085" cy="5684025"/>
          </a:xfrm>
        </p:spPr>
        <p:txBody>
          <a:bodyPr/>
          <a:lstStyle/>
          <a:p>
            <a:pPr>
              <a:spcBef>
                <a:spcPts val="1200"/>
              </a:spcBef>
            </a:pPr>
            <a:r>
              <a:rPr lang="en-US" dirty="0" smtClean="0"/>
              <a:t>In this section we present three “simple” sorts</a:t>
            </a:r>
          </a:p>
          <a:p>
            <a:pPr marL="742950" lvl="1" indent="-285750">
              <a:spcBef>
                <a:spcPts val="1200"/>
              </a:spcBef>
            </a:pPr>
            <a:r>
              <a:rPr lang="en-US" dirty="0" smtClean="0"/>
              <a:t>Selection Sort</a:t>
            </a:r>
          </a:p>
          <a:p>
            <a:pPr marL="742950" lvl="1" indent="-285750">
              <a:spcBef>
                <a:spcPts val="1200"/>
              </a:spcBef>
            </a:pPr>
            <a:r>
              <a:rPr lang="en-US" dirty="0" smtClean="0"/>
              <a:t>Bubble Sort</a:t>
            </a:r>
          </a:p>
          <a:p>
            <a:pPr marL="742950" lvl="1" indent="-285750">
              <a:spcBef>
                <a:spcPts val="1200"/>
              </a:spcBef>
            </a:pPr>
            <a:r>
              <a:rPr lang="en-US" dirty="0" smtClean="0"/>
              <a:t>Insertion Sort</a:t>
            </a:r>
          </a:p>
          <a:p>
            <a:pPr>
              <a:spcBef>
                <a:spcPts val="1200"/>
              </a:spcBef>
            </a:pPr>
            <a:r>
              <a:rPr lang="en-US" dirty="0" smtClean="0"/>
              <a:t>Properties of these sorts</a:t>
            </a:r>
          </a:p>
          <a:p>
            <a:pPr marL="742950" lvl="1" indent="-285750">
              <a:spcBef>
                <a:spcPts val="1200"/>
              </a:spcBef>
            </a:pPr>
            <a:r>
              <a:rPr lang="en-US" dirty="0" smtClean="0"/>
              <a:t>use an unsophisticated brute-force approach</a:t>
            </a:r>
          </a:p>
          <a:p>
            <a:pPr marL="742950" lvl="1" indent="-285750">
              <a:spcBef>
                <a:spcPts val="1200"/>
              </a:spcBef>
            </a:pPr>
            <a:r>
              <a:rPr lang="en-US" dirty="0" smtClean="0"/>
              <a:t>are not very efficient</a:t>
            </a:r>
          </a:p>
          <a:p>
            <a:pPr marL="742950" lvl="1" indent="-285750">
              <a:spcBef>
                <a:spcPts val="1200"/>
              </a:spcBef>
            </a:pPr>
            <a:r>
              <a:rPr lang="en-US" dirty="0" smtClean="0"/>
              <a:t>are easy to understand and to implement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0" y="1"/>
            <a:ext cx="12188825" cy="702245"/>
          </a:xfrm>
        </p:spPr>
        <p:txBody>
          <a:bodyPr/>
          <a:lstStyle/>
          <a:p>
            <a:pPr algn="ctr" eaLnBrk="1" hangingPunct="1"/>
            <a:r>
              <a:rPr lang="en-US" dirty="0" smtClean="0"/>
              <a:t>Selection Sort</a:t>
            </a:r>
          </a:p>
        </p:txBody>
      </p:sp>
      <p:sp>
        <p:nvSpPr>
          <p:cNvPr id="14338" name="Content Placeholder 2"/>
          <p:cNvSpPr>
            <a:spLocks noGrp="1"/>
          </p:cNvSpPr>
          <p:nvPr>
            <p:ph idx="1"/>
          </p:nvPr>
        </p:nvSpPr>
        <p:spPr>
          <a:xfrm>
            <a:off x="207380" y="932676"/>
            <a:ext cx="11829085" cy="5684025"/>
          </a:xfrm>
        </p:spPr>
        <p:txBody>
          <a:bodyPr/>
          <a:lstStyle/>
          <a:p>
            <a:pPr>
              <a:spcBef>
                <a:spcPts val="1200"/>
              </a:spcBef>
            </a:pPr>
            <a:r>
              <a:rPr lang="en-US" dirty="0" smtClean="0"/>
              <a:t>If we were handed a list of names on a sheet of paper and asked to put them in alphabetical order, we might use this general approach:</a:t>
            </a:r>
          </a:p>
          <a:p>
            <a:pPr marL="742950" lvl="1" indent="-285750">
              <a:spcBef>
                <a:spcPts val="1200"/>
              </a:spcBef>
            </a:pPr>
            <a:r>
              <a:rPr lang="en-US" i="1" dirty="0" smtClean="0"/>
              <a:t>Select</a:t>
            </a:r>
            <a:r>
              <a:rPr lang="en-US" dirty="0" smtClean="0"/>
              <a:t> the name that comes first in alphabetical order, and write it on a second sheet of paper.</a:t>
            </a:r>
          </a:p>
          <a:p>
            <a:pPr marL="742950" lvl="1" indent="-285750">
              <a:spcBef>
                <a:spcPts val="1200"/>
              </a:spcBef>
            </a:pPr>
            <a:r>
              <a:rPr lang="en-US" dirty="0" smtClean="0"/>
              <a:t>Cross the name out on the original sheet.</a:t>
            </a:r>
          </a:p>
          <a:p>
            <a:pPr marL="742950" lvl="1" indent="-285750">
              <a:spcBef>
                <a:spcPts val="1200"/>
              </a:spcBef>
            </a:pPr>
            <a:r>
              <a:rPr lang="en-US" dirty="0" smtClean="0"/>
              <a:t>Repeat steps 1 and 2 for the second name, the third name, and so on until all the names on the original sheet have been crossed out and written onto the second sheet, at which point the list on the second sheet is sorted.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theme/theme1.xml><?xml version="1.0" encoding="utf-8"?>
<a:theme xmlns:a="http://schemas.openxmlformats.org/drawingml/2006/main" name="EECS PowerPoint 2010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EECS PowerPoint 2010 Theme</Template>
  <TotalTime>11980</TotalTime>
  <Words>3334</Words>
  <Application>Microsoft Office PowerPoint</Application>
  <PresentationFormat>Custom</PresentationFormat>
  <Paragraphs>556</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EECS PowerPoint 2010 Theme</vt:lpstr>
      <vt:lpstr>EECS 2500  Linear Data Structures</vt:lpstr>
      <vt:lpstr>Welcome to EECS 2500</vt:lpstr>
      <vt:lpstr>Chapter Outline</vt:lpstr>
      <vt:lpstr>Sorting (§10.1)</vt:lpstr>
      <vt:lpstr>A Test Harness</vt:lpstr>
      <vt:lpstr>Example of Sorts’ main method</vt:lpstr>
      <vt:lpstr>Output from Example</vt:lpstr>
      <vt:lpstr>§10.2 Simple Sorts</vt:lpstr>
      <vt:lpstr>Selection Sort</vt:lpstr>
      <vt:lpstr>Selection Sort</vt:lpstr>
      <vt:lpstr>An Improvement</vt:lpstr>
      <vt:lpstr>An Improvement</vt:lpstr>
      <vt:lpstr>SelectionSort Algorithm - Pseudocode</vt:lpstr>
      <vt:lpstr>Selection Sort Algorithm - Example</vt:lpstr>
      <vt:lpstr>Selection Sort Snapshot</vt:lpstr>
      <vt:lpstr>Selection Sort Code</vt:lpstr>
      <vt:lpstr>Testing Selection Sort</vt:lpstr>
      <vt:lpstr>Selection Sort Analysis</vt:lpstr>
      <vt:lpstr>Selection Sort Analysis</vt:lpstr>
      <vt:lpstr>Selection Sort Analysis</vt:lpstr>
      <vt:lpstr>Bubble Sort</vt:lpstr>
      <vt:lpstr>Bubble Sort</vt:lpstr>
      <vt:lpstr>BubbleSort Algorithm - Pseudocode</vt:lpstr>
      <vt:lpstr>Bubble Sort Algorithm - Example</vt:lpstr>
      <vt:lpstr>Bubble Sort Snapshot</vt:lpstr>
      <vt:lpstr>Bubble Sort Code</vt:lpstr>
      <vt:lpstr>Bubble Sort Code</vt:lpstr>
      <vt:lpstr>Bubble Sort Analysis</vt:lpstr>
      <vt:lpstr>Insertion Sort</vt:lpstr>
      <vt:lpstr>Insertion Sort</vt:lpstr>
      <vt:lpstr>Insertion Sort Algorithm</vt:lpstr>
      <vt:lpstr>Insertion Sort Algorithm</vt:lpstr>
      <vt:lpstr>Insertion Sort Snapshot</vt:lpstr>
      <vt:lpstr>Insertion Sort Code</vt:lpstr>
      <vt:lpstr>Insertion Sort Analysis</vt:lpstr>
      <vt:lpstr>O(N log2 N) Sorts (§10.3)</vt:lpstr>
      <vt:lpstr>List “Sortedness”</vt:lpstr>
      <vt:lpstr>Sorting and Inversions</vt:lpstr>
      <vt:lpstr>Sorting and Inversions</vt:lpstr>
      <vt:lpstr>Sorting and Inversions (2)</vt:lpstr>
      <vt:lpstr>Sorting and Inversions (3)</vt:lpstr>
      <vt:lpstr>Sorting and Inversions (4)</vt:lpstr>
      <vt:lpstr>Sorting and Inversions (5)</vt:lpstr>
      <vt:lpstr>Merge Sort</vt:lpstr>
      <vt:lpstr>The Rationale For Divide &amp; Conquer</vt:lpstr>
      <vt:lpstr>Merge Sort Algorithm</vt:lpstr>
      <vt:lpstr>Merge Sort Summary</vt:lpstr>
      <vt:lpstr>Merging Two Sorted Arrays</vt:lpstr>
      <vt:lpstr>Our Actual Merge Problem</vt:lpstr>
      <vt:lpstr>Our Solution</vt:lpstr>
      <vt:lpstr>The merge Algorithm</vt:lpstr>
      <vt:lpstr>The mergeSort Method (1)</vt:lpstr>
      <vt:lpstr>The mergeSort Method (2)</vt:lpstr>
      <vt:lpstr>Analyzing mergeSort (1)</vt:lpstr>
      <vt:lpstr>Analyzing mergeSort (2)</vt:lpstr>
      <vt:lpstr>Analyzing mergeSort (3)</vt:lpstr>
      <vt:lpstr>N2 vs. N log2 N</vt:lpstr>
      <vt:lpstr>Drawback of Merge Sort</vt:lpstr>
      <vt:lpstr>? 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1010 – First Year Design</dc:title>
  <dc:creator>LGT</dc:creator>
  <cp:lastModifiedBy>Lab Instructor</cp:lastModifiedBy>
  <cp:revision>2946</cp:revision>
  <dcterms:created xsi:type="dcterms:W3CDTF">2010-07-29T23:41:00Z</dcterms:created>
  <dcterms:modified xsi:type="dcterms:W3CDTF">2016-11-03T20:51:28Z</dcterms:modified>
</cp:coreProperties>
</file>